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4"/>
  </p:notesMasterIdLst>
  <p:sldIdLst>
    <p:sldId id="263" r:id="rId2"/>
    <p:sldId id="260" r:id="rId3"/>
    <p:sldId id="271" r:id="rId4"/>
    <p:sldId id="256" r:id="rId5"/>
    <p:sldId id="264" r:id="rId6"/>
    <p:sldId id="270" r:id="rId7"/>
    <p:sldId id="257" r:id="rId8"/>
    <p:sldId id="258" r:id="rId9"/>
    <p:sldId id="259" r:id="rId10"/>
    <p:sldId id="273" r:id="rId11"/>
    <p:sldId id="261" r:id="rId12"/>
    <p:sldId id="27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517384-DA2E-4BE1-B26D-D7016A170B8C}" v="51" dt="2022-12-07T21:32:29.5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4645" autoAdjust="0"/>
  </p:normalViewPr>
  <p:slideViewPr>
    <p:cSldViewPr snapToGrid="0">
      <p:cViewPr varScale="1">
        <p:scale>
          <a:sx n="72" d="100"/>
          <a:sy n="72" d="100"/>
        </p:scale>
        <p:origin x="1104" y="72"/>
      </p:cViewPr>
      <p:guideLst/>
    </p:cSldViewPr>
  </p:slideViewPr>
  <p:notesTextViewPr>
    <p:cViewPr>
      <p:scale>
        <a:sx n="1" d="1"/>
        <a:sy n="1" d="1"/>
      </p:scale>
      <p:origin x="0" y="0"/>
    </p:cViewPr>
  </p:notesTextViewPr>
  <p:notesViewPr>
    <p:cSldViewPr snapToGrid="0">
      <p:cViewPr varScale="1">
        <p:scale>
          <a:sx n="63" d="100"/>
          <a:sy n="63" d="100"/>
        </p:scale>
        <p:origin x="3206"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elukala, Manasa" userId="95d2390c-ca60-45d8-be4b-31718e41bd59" providerId="ADAL" clId="{0D517384-DA2E-4BE1-B26D-D7016A170B8C}"/>
    <pc:docChg chg="undo custSel addSld delSld modSld sldOrd">
      <pc:chgData name="Chelukala, Manasa" userId="95d2390c-ca60-45d8-be4b-31718e41bd59" providerId="ADAL" clId="{0D517384-DA2E-4BE1-B26D-D7016A170B8C}" dt="2022-12-13T23:16:45.829" v="2135"/>
      <pc:docMkLst>
        <pc:docMk/>
      </pc:docMkLst>
      <pc:sldChg chg="addSp modSp mod modAnim modNotesTx">
        <pc:chgData name="Chelukala, Manasa" userId="95d2390c-ca60-45d8-be4b-31718e41bd59" providerId="ADAL" clId="{0D517384-DA2E-4BE1-B26D-D7016A170B8C}" dt="2022-12-07T21:31:09.389" v="2113"/>
        <pc:sldMkLst>
          <pc:docMk/>
          <pc:sldMk cId="238308230" sldId="256"/>
        </pc:sldMkLst>
        <pc:spChg chg="mod">
          <ac:chgData name="Chelukala, Manasa" userId="95d2390c-ca60-45d8-be4b-31718e41bd59" providerId="ADAL" clId="{0D517384-DA2E-4BE1-B26D-D7016A170B8C}" dt="2022-12-04T23:43:27.982" v="97" actId="14100"/>
          <ac:spMkLst>
            <pc:docMk/>
            <pc:sldMk cId="238308230" sldId="256"/>
            <ac:spMk id="11" creationId="{98F3FAD2-3046-4F59-B213-5FC4545D428E}"/>
          </ac:spMkLst>
        </pc:spChg>
        <pc:picChg chg="add mod">
          <ac:chgData name="Chelukala, Manasa" userId="95d2390c-ca60-45d8-be4b-31718e41bd59" providerId="ADAL" clId="{0D517384-DA2E-4BE1-B26D-D7016A170B8C}" dt="2022-12-07T21:31:09.389" v="2113"/>
          <ac:picMkLst>
            <pc:docMk/>
            <pc:sldMk cId="238308230" sldId="256"/>
            <ac:picMk id="2" creationId="{63AD04F0-F862-A64E-CCF3-6FAFDDF56E0A}"/>
          </ac:picMkLst>
        </pc:picChg>
      </pc:sldChg>
      <pc:sldChg chg="addSp delSp modSp mod modAnim modNotesTx">
        <pc:chgData name="Chelukala, Manasa" userId="95d2390c-ca60-45d8-be4b-31718e41bd59" providerId="ADAL" clId="{0D517384-DA2E-4BE1-B26D-D7016A170B8C}" dt="2022-12-07T21:31:27.377" v="2119"/>
        <pc:sldMkLst>
          <pc:docMk/>
          <pc:sldMk cId="313931732" sldId="257"/>
        </pc:sldMkLst>
        <pc:spChg chg="mod">
          <ac:chgData name="Chelukala, Manasa" userId="95d2390c-ca60-45d8-be4b-31718e41bd59" providerId="ADAL" clId="{0D517384-DA2E-4BE1-B26D-D7016A170B8C}" dt="2022-12-06T02:32:44.866" v="158" actId="20577"/>
          <ac:spMkLst>
            <pc:docMk/>
            <pc:sldMk cId="313931732" sldId="257"/>
            <ac:spMk id="3" creationId="{DDB42635-EE4C-410B-A7DC-5FEB01E77D49}"/>
          </ac:spMkLst>
        </pc:spChg>
        <pc:spChg chg="mod">
          <ac:chgData name="Chelukala, Manasa" userId="95d2390c-ca60-45d8-be4b-31718e41bd59" providerId="ADAL" clId="{0D517384-DA2E-4BE1-B26D-D7016A170B8C}" dt="2022-12-06T02:34:41.947" v="159" actId="20577"/>
          <ac:spMkLst>
            <pc:docMk/>
            <pc:sldMk cId="313931732" sldId="257"/>
            <ac:spMk id="4" creationId="{4523224E-52E4-4869-9B37-B8A87204CE47}"/>
          </ac:spMkLst>
        </pc:spChg>
        <pc:spChg chg="mod">
          <ac:chgData name="Chelukala, Manasa" userId="95d2390c-ca60-45d8-be4b-31718e41bd59" providerId="ADAL" clId="{0D517384-DA2E-4BE1-B26D-D7016A170B8C}" dt="2022-12-06T02:35:45.253" v="174" actId="20577"/>
          <ac:spMkLst>
            <pc:docMk/>
            <pc:sldMk cId="313931732" sldId="257"/>
            <ac:spMk id="102" creationId="{1F642E64-DC1A-4E05-A08E-6AAC58BAA577}"/>
          </ac:spMkLst>
        </pc:spChg>
        <pc:spChg chg="mod">
          <ac:chgData name="Chelukala, Manasa" userId="95d2390c-ca60-45d8-be4b-31718e41bd59" providerId="ADAL" clId="{0D517384-DA2E-4BE1-B26D-D7016A170B8C}" dt="2022-12-06T03:40:52.329" v="197" actId="20577"/>
          <ac:spMkLst>
            <pc:docMk/>
            <pc:sldMk cId="313931732" sldId="257"/>
            <ac:spMk id="105" creationId="{48AB47A4-EA89-49E8-84B1-50A1187301AF}"/>
          </ac:spMkLst>
        </pc:spChg>
        <pc:picChg chg="add mod">
          <ac:chgData name="Chelukala, Manasa" userId="95d2390c-ca60-45d8-be4b-31718e41bd59" providerId="ADAL" clId="{0D517384-DA2E-4BE1-B26D-D7016A170B8C}" dt="2022-12-07T21:31:27.377" v="2119"/>
          <ac:picMkLst>
            <pc:docMk/>
            <pc:sldMk cId="313931732" sldId="257"/>
            <ac:picMk id="8" creationId="{EB5619B7-3FEC-9D62-C5FA-78B2150A1487}"/>
          </ac:picMkLst>
        </pc:picChg>
        <pc:picChg chg="add mod">
          <ac:chgData name="Chelukala, Manasa" userId="95d2390c-ca60-45d8-be4b-31718e41bd59" providerId="ADAL" clId="{0D517384-DA2E-4BE1-B26D-D7016A170B8C}" dt="2022-12-07T21:28:03.155" v="2090" actId="1076"/>
          <ac:picMkLst>
            <pc:docMk/>
            <pc:sldMk cId="313931732" sldId="257"/>
            <ac:picMk id="9" creationId="{9AACA9DA-8155-6A52-F0D6-E43E45BB89D2}"/>
          </ac:picMkLst>
        </pc:picChg>
        <pc:picChg chg="del">
          <ac:chgData name="Chelukala, Manasa" userId="95d2390c-ca60-45d8-be4b-31718e41bd59" providerId="ADAL" clId="{0D517384-DA2E-4BE1-B26D-D7016A170B8C}" dt="2022-12-06T03:22:50.760" v="181" actId="478"/>
          <ac:picMkLst>
            <pc:docMk/>
            <pc:sldMk cId="313931732" sldId="257"/>
            <ac:picMk id="98" creationId="{EB139583-3ED3-4841-83FB-8428733EFFC9}"/>
          </ac:picMkLst>
        </pc:picChg>
      </pc:sldChg>
      <pc:sldChg chg="addSp modSp mod">
        <pc:chgData name="Chelukala, Manasa" userId="95d2390c-ca60-45d8-be4b-31718e41bd59" providerId="ADAL" clId="{0D517384-DA2E-4BE1-B26D-D7016A170B8C}" dt="2022-12-07T21:31:31.823" v="2120"/>
        <pc:sldMkLst>
          <pc:docMk/>
          <pc:sldMk cId="2954657248" sldId="258"/>
        </pc:sldMkLst>
        <pc:spChg chg="mod">
          <ac:chgData name="Chelukala, Manasa" userId="95d2390c-ca60-45d8-be4b-31718e41bd59" providerId="ADAL" clId="{0D517384-DA2E-4BE1-B26D-D7016A170B8C}" dt="2022-12-06T04:19:24.043" v="213" actId="20577"/>
          <ac:spMkLst>
            <pc:docMk/>
            <pc:sldMk cId="2954657248" sldId="258"/>
            <ac:spMk id="15" creationId="{DA9F41C8-E0FB-4923-82F8-A7F0EFFB2D34}"/>
          </ac:spMkLst>
        </pc:spChg>
        <pc:spChg chg="mod">
          <ac:chgData name="Chelukala, Manasa" userId="95d2390c-ca60-45d8-be4b-31718e41bd59" providerId="ADAL" clId="{0D517384-DA2E-4BE1-B26D-D7016A170B8C}" dt="2022-12-06T04:19:04.716" v="208" actId="14100"/>
          <ac:spMkLst>
            <pc:docMk/>
            <pc:sldMk cId="2954657248" sldId="258"/>
            <ac:spMk id="60" creationId="{B8B88330-B906-4929-9A48-66158FFD4015}"/>
          </ac:spMkLst>
        </pc:spChg>
        <pc:picChg chg="add mod">
          <ac:chgData name="Chelukala, Manasa" userId="95d2390c-ca60-45d8-be4b-31718e41bd59" providerId="ADAL" clId="{0D517384-DA2E-4BE1-B26D-D7016A170B8C}" dt="2022-12-07T21:31:31.823" v="2120"/>
          <ac:picMkLst>
            <pc:docMk/>
            <pc:sldMk cId="2954657248" sldId="258"/>
            <ac:picMk id="2" creationId="{295E6E94-E322-26FB-C2D3-FA0516572196}"/>
          </ac:picMkLst>
        </pc:picChg>
      </pc:sldChg>
      <pc:sldChg chg="addSp delSp modSp mod">
        <pc:chgData name="Chelukala, Manasa" userId="95d2390c-ca60-45d8-be4b-31718e41bd59" providerId="ADAL" clId="{0D517384-DA2E-4BE1-B26D-D7016A170B8C}" dt="2022-12-07T21:53:25.781" v="2126" actId="478"/>
        <pc:sldMkLst>
          <pc:docMk/>
          <pc:sldMk cId="920910139" sldId="259"/>
        </pc:sldMkLst>
        <pc:spChg chg="mod">
          <ac:chgData name="Chelukala, Manasa" userId="95d2390c-ca60-45d8-be4b-31718e41bd59" providerId="ADAL" clId="{0D517384-DA2E-4BE1-B26D-D7016A170B8C}" dt="2022-12-06T04:15:19.497" v="200" actId="20577"/>
          <ac:spMkLst>
            <pc:docMk/>
            <pc:sldMk cId="920910139" sldId="259"/>
            <ac:spMk id="17" creationId="{0A93BA48-F230-4723-8328-A94BBACDA734}"/>
          </ac:spMkLst>
        </pc:spChg>
        <pc:spChg chg="mod">
          <ac:chgData name="Chelukala, Manasa" userId="95d2390c-ca60-45d8-be4b-31718e41bd59" providerId="ADAL" clId="{0D517384-DA2E-4BE1-B26D-D7016A170B8C}" dt="2022-12-06T04:23:17.533" v="216" actId="20577"/>
          <ac:spMkLst>
            <pc:docMk/>
            <pc:sldMk cId="920910139" sldId="259"/>
            <ac:spMk id="44" creationId="{9283C316-C178-4364-94AC-B136D8FBD4A2}"/>
          </ac:spMkLst>
        </pc:spChg>
        <pc:picChg chg="add mod">
          <ac:chgData name="Chelukala, Manasa" userId="95d2390c-ca60-45d8-be4b-31718e41bd59" providerId="ADAL" clId="{0D517384-DA2E-4BE1-B26D-D7016A170B8C}" dt="2022-12-07T21:31:41.147" v="2121"/>
          <ac:picMkLst>
            <pc:docMk/>
            <pc:sldMk cId="920910139" sldId="259"/>
            <ac:picMk id="2" creationId="{20F4A6A2-0D83-72A9-EDB9-CF4AB7A112F1}"/>
          </ac:picMkLst>
        </pc:picChg>
        <pc:picChg chg="del mod">
          <ac:chgData name="Chelukala, Manasa" userId="95d2390c-ca60-45d8-be4b-31718e41bd59" providerId="ADAL" clId="{0D517384-DA2E-4BE1-B26D-D7016A170B8C}" dt="2022-12-05T15:50:43.228" v="129" actId="478"/>
          <ac:picMkLst>
            <pc:docMk/>
            <pc:sldMk cId="920910139" sldId="259"/>
            <ac:picMk id="11" creationId="{3A661CA3-FA13-40B3-9650-F26AED668E1F}"/>
          </ac:picMkLst>
        </pc:picChg>
        <pc:cxnChg chg="del">
          <ac:chgData name="Chelukala, Manasa" userId="95d2390c-ca60-45d8-be4b-31718e41bd59" providerId="ADAL" clId="{0D517384-DA2E-4BE1-B26D-D7016A170B8C}" dt="2022-12-07T21:53:25.781" v="2126" actId="478"/>
          <ac:cxnSpMkLst>
            <pc:docMk/>
            <pc:sldMk cId="920910139" sldId="259"/>
            <ac:cxnSpMk id="13" creationId="{D68AB6B4-DACD-4E2C-A65C-30A49492DA8A}"/>
          </ac:cxnSpMkLst>
        </pc:cxnChg>
      </pc:sldChg>
      <pc:sldChg chg="addSp modSp modAnim modNotesTx">
        <pc:chgData name="Chelukala, Manasa" userId="95d2390c-ca60-45d8-be4b-31718e41bd59" providerId="ADAL" clId="{0D517384-DA2E-4BE1-B26D-D7016A170B8C}" dt="2022-12-07T21:30:55.201" v="2111" actId="1076"/>
        <pc:sldMkLst>
          <pc:docMk/>
          <pc:sldMk cId="2510430959" sldId="260"/>
        </pc:sldMkLst>
        <pc:picChg chg="add mod">
          <ac:chgData name="Chelukala, Manasa" userId="95d2390c-ca60-45d8-be4b-31718e41bd59" providerId="ADAL" clId="{0D517384-DA2E-4BE1-B26D-D7016A170B8C}" dt="2022-12-07T21:30:55.201" v="2111" actId="1076"/>
          <ac:picMkLst>
            <pc:docMk/>
            <pc:sldMk cId="2510430959" sldId="260"/>
            <ac:picMk id="3074" creationId="{44ACA1D8-9BEF-9674-55DB-CE4441CB339B}"/>
          </ac:picMkLst>
        </pc:picChg>
      </pc:sldChg>
      <pc:sldChg chg="addSp delSp modSp mod setBg modNotesTx">
        <pc:chgData name="Chelukala, Manasa" userId="95d2390c-ca60-45d8-be4b-31718e41bd59" providerId="ADAL" clId="{0D517384-DA2E-4BE1-B26D-D7016A170B8C}" dt="2022-12-07T22:56:15.214" v="2132" actId="20577"/>
        <pc:sldMkLst>
          <pc:docMk/>
          <pc:sldMk cId="3275172493" sldId="261"/>
        </pc:sldMkLst>
        <pc:spChg chg="mod">
          <ac:chgData name="Chelukala, Manasa" userId="95d2390c-ca60-45d8-be4b-31718e41bd59" providerId="ADAL" clId="{0D517384-DA2E-4BE1-B26D-D7016A170B8C}" dt="2022-12-07T21:01:26.542" v="2083" actId="26606"/>
          <ac:spMkLst>
            <pc:docMk/>
            <pc:sldMk cId="3275172493" sldId="261"/>
            <ac:spMk id="48" creationId="{2904F185-F0B6-4932-9125-DFCECD08979D}"/>
          </ac:spMkLst>
        </pc:spChg>
        <pc:spChg chg="add del">
          <ac:chgData name="Chelukala, Manasa" userId="95d2390c-ca60-45d8-be4b-31718e41bd59" providerId="ADAL" clId="{0D517384-DA2E-4BE1-B26D-D7016A170B8C}" dt="2022-12-07T21:01:26.491" v="2082" actId="26606"/>
          <ac:spMkLst>
            <pc:docMk/>
            <pc:sldMk cId="3275172493" sldId="261"/>
            <ac:spMk id="53" creationId="{D4771268-CB57-404A-9271-370EB28F6090}"/>
          </ac:spMkLst>
        </pc:spChg>
        <pc:spChg chg="add">
          <ac:chgData name="Chelukala, Manasa" userId="95d2390c-ca60-45d8-be4b-31718e41bd59" providerId="ADAL" clId="{0D517384-DA2E-4BE1-B26D-D7016A170B8C}" dt="2022-12-07T21:01:26.542" v="2083" actId="26606"/>
          <ac:spMkLst>
            <pc:docMk/>
            <pc:sldMk cId="3275172493" sldId="261"/>
            <ac:spMk id="55" creationId="{A4AC5506-6312-4701-8D3C-40187889A947}"/>
          </ac:spMkLst>
        </pc:spChg>
        <pc:graphicFrameChg chg="add mod modGraphic">
          <ac:chgData name="Chelukala, Manasa" userId="95d2390c-ca60-45d8-be4b-31718e41bd59" providerId="ADAL" clId="{0D517384-DA2E-4BE1-B26D-D7016A170B8C}" dt="2022-12-07T21:01:26.542" v="2083" actId="26606"/>
          <ac:graphicFrameMkLst>
            <pc:docMk/>
            <pc:sldMk cId="3275172493" sldId="261"/>
            <ac:graphicFrameMk id="2" creationId="{E3150B91-92CF-2961-4E04-A2600A75260B}"/>
          </ac:graphicFrameMkLst>
        </pc:graphicFrameChg>
        <pc:graphicFrameChg chg="del mod modGraphic">
          <ac:chgData name="Chelukala, Manasa" userId="95d2390c-ca60-45d8-be4b-31718e41bd59" providerId="ADAL" clId="{0D517384-DA2E-4BE1-B26D-D7016A170B8C}" dt="2022-12-07T21:00:55.175" v="2079" actId="21"/>
          <ac:graphicFrameMkLst>
            <pc:docMk/>
            <pc:sldMk cId="3275172493" sldId="261"/>
            <ac:graphicFrameMk id="3" creationId="{D3E406CE-B816-4BBC-8347-A903661174A0}"/>
          </ac:graphicFrameMkLst>
        </pc:graphicFrameChg>
        <pc:picChg chg="add mod">
          <ac:chgData name="Chelukala, Manasa" userId="95d2390c-ca60-45d8-be4b-31718e41bd59" providerId="ADAL" clId="{0D517384-DA2E-4BE1-B26D-D7016A170B8C}" dt="2022-12-07T21:31:49.222" v="2123"/>
          <ac:picMkLst>
            <pc:docMk/>
            <pc:sldMk cId="3275172493" sldId="261"/>
            <ac:picMk id="4" creationId="{38EABF83-D4C6-EBC3-AD48-96582B465AF4}"/>
          </ac:picMkLst>
        </pc:picChg>
      </pc:sldChg>
      <pc:sldChg chg="delSp del mod">
        <pc:chgData name="Chelukala, Manasa" userId="95d2390c-ca60-45d8-be4b-31718e41bd59" providerId="ADAL" clId="{0D517384-DA2E-4BE1-B26D-D7016A170B8C}" dt="2022-12-05T15:50:51.501" v="131" actId="47"/>
        <pc:sldMkLst>
          <pc:docMk/>
          <pc:sldMk cId="4130442341" sldId="262"/>
        </pc:sldMkLst>
        <pc:picChg chg="del">
          <ac:chgData name="Chelukala, Manasa" userId="95d2390c-ca60-45d8-be4b-31718e41bd59" providerId="ADAL" clId="{0D517384-DA2E-4BE1-B26D-D7016A170B8C}" dt="2022-12-05T15:50:48.161" v="130" actId="478"/>
          <ac:picMkLst>
            <pc:docMk/>
            <pc:sldMk cId="4130442341" sldId="262"/>
            <ac:picMk id="5" creationId="{C9C63AF6-2029-4226-9364-A0E808643B35}"/>
          </ac:picMkLst>
        </pc:picChg>
      </pc:sldChg>
      <pc:sldChg chg="addSp delSp modSp mod modNotesTx">
        <pc:chgData name="Chelukala, Manasa" userId="95d2390c-ca60-45d8-be4b-31718e41bd59" providerId="ADAL" clId="{0D517384-DA2E-4BE1-B26D-D7016A170B8C}" dt="2022-12-13T21:27:28.674" v="2133" actId="20577"/>
        <pc:sldMkLst>
          <pc:docMk/>
          <pc:sldMk cId="1529091048" sldId="263"/>
        </pc:sldMkLst>
        <pc:spChg chg="add mod">
          <ac:chgData name="Chelukala, Manasa" userId="95d2390c-ca60-45d8-be4b-31718e41bd59" providerId="ADAL" clId="{0D517384-DA2E-4BE1-B26D-D7016A170B8C}" dt="2022-12-07T21:29:11.975" v="2095" actId="571"/>
          <ac:spMkLst>
            <pc:docMk/>
            <pc:sldMk cId="1529091048" sldId="263"/>
            <ac:spMk id="2" creationId="{292FF651-71DE-3877-CC4F-8B8B171C8B68}"/>
          </ac:spMkLst>
        </pc:spChg>
        <pc:spChg chg="mod ord">
          <ac:chgData name="Chelukala, Manasa" userId="95d2390c-ca60-45d8-be4b-31718e41bd59" providerId="ADAL" clId="{0D517384-DA2E-4BE1-B26D-D7016A170B8C}" dt="2022-12-07T21:29:40.712" v="2102" actId="14100"/>
          <ac:spMkLst>
            <pc:docMk/>
            <pc:sldMk cId="1529091048" sldId="263"/>
            <ac:spMk id="4" creationId="{A23FA8FF-F994-4F64-B6A8-49D5AD893857}"/>
          </ac:spMkLst>
        </pc:spChg>
        <pc:picChg chg="add mod">
          <ac:chgData name="Chelukala, Manasa" userId="95d2390c-ca60-45d8-be4b-31718e41bd59" providerId="ADAL" clId="{0D517384-DA2E-4BE1-B26D-D7016A170B8C}" dt="2022-12-07T21:32:29.542" v="2125"/>
          <ac:picMkLst>
            <pc:docMk/>
            <pc:sldMk cId="1529091048" sldId="263"/>
            <ac:picMk id="3" creationId="{7021AA8E-B350-489E-C852-456E93CAE224}"/>
          </ac:picMkLst>
        </pc:picChg>
        <pc:picChg chg="add del mod">
          <ac:chgData name="Chelukala, Manasa" userId="95d2390c-ca60-45d8-be4b-31718e41bd59" providerId="ADAL" clId="{0D517384-DA2E-4BE1-B26D-D7016A170B8C}" dt="2022-12-07T21:29:41.135" v="2103"/>
          <ac:picMkLst>
            <pc:docMk/>
            <pc:sldMk cId="1529091048" sldId="263"/>
            <ac:picMk id="2050" creationId="{C0BAF356-C9D6-9B18-7C23-576ABDF8D1D8}"/>
          </ac:picMkLst>
        </pc:picChg>
      </pc:sldChg>
      <pc:sldChg chg="addSp modSp modNotesTx">
        <pc:chgData name="Chelukala, Manasa" userId="95d2390c-ca60-45d8-be4b-31718e41bd59" providerId="ADAL" clId="{0D517384-DA2E-4BE1-B26D-D7016A170B8C}" dt="2022-12-07T21:31:12.825" v="2114"/>
        <pc:sldMkLst>
          <pc:docMk/>
          <pc:sldMk cId="2963099743" sldId="264"/>
        </pc:sldMkLst>
        <pc:picChg chg="add mod">
          <ac:chgData name="Chelukala, Manasa" userId="95d2390c-ca60-45d8-be4b-31718e41bd59" providerId="ADAL" clId="{0D517384-DA2E-4BE1-B26D-D7016A170B8C}" dt="2022-12-07T21:31:12.825" v="2114"/>
          <ac:picMkLst>
            <pc:docMk/>
            <pc:sldMk cId="2963099743" sldId="264"/>
            <ac:picMk id="2" creationId="{6929B55B-FCD8-E52C-D266-2672DA3F2482}"/>
          </ac:picMkLst>
        </pc:picChg>
      </pc:sldChg>
      <pc:sldChg chg="del">
        <pc:chgData name="Chelukala, Manasa" userId="95d2390c-ca60-45d8-be4b-31718e41bd59" providerId="ADAL" clId="{0D517384-DA2E-4BE1-B26D-D7016A170B8C}" dt="2022-12-04T23:46:01.877" v="99" actId="47"/>
        <pc:sldMkLst>
          <pc:docMk/>
          <pc:sldMk cId="980836386" sldId="265"/>
        </pc:sldMkLst>
      </pc:sldChg>
      <pc:sldChg chg="del">
        <pc:chgData name="Chelukala, Manasa" userId="95d2390c-ca60-45d8-be4b-31718e41bd59" providerId="ADAL" clId="{0D517384-DA2E-4BE1-B26D-D7016A170B8C}" dt="2022-12-04T23:46:04.183" v="100" actId="47"/>
        <pc:sldMkLst>
          <pc:docMk/>
          <pc:sldMk cId="1573194227" sldId="266"/>
        </pc:sldMkLst>
      </pc:sldChg>
      <pc:sldChg chg="del">
        <pc:chgData name="Chelukala, Manasa" userId="95d2390c-ca60-45d8-be4b-31718e41bd59" providerId="ADAL" clId="{0D517384-DA2E-4BE1-B26D-D7016A170B8C}" dt="2022-12-04T23:46:06.499" v="101" actId="47"/>
        <pc:sldMkLst>
          <pc:docMk/>
          <pc:sldMk cId="2002278723" sldId="267"/>
        </pc:sldMkLst>
      </pc:sldChg>
      <pc:sldChg chg="del">
        <pc:chgData name="Chelukala, Manasa" userId="95d2390c-ca60-45d8-be4b-31718e41bd59" providerId="ADAL" clId="{0D517384-DA2E-4BE1-B26D-D7016A170B8C}" dt="2022-12-04T23:46:08.844" v="102" actId="47"/>
        <pc:sldMkLst>
          <pc:docMk/>
          <pc:sldMk cId="1148177665" sldId="268"/>
        </pc:sldMkLst>
      </pc:sldChg>
      <pc:sldChg chg="del">
        <pc:chgData name="Chelukala, Manasa" userId="95d2390c-ca60-45d8-be4b-31718e41bd59" providerId="ADAL" clId="{0D517384-DA2E-4BE1-B26D-D7016A170B8C}" dt="2022-12-04T23:45:59.449" v="98" actId="47"/>
        <pc:sldMkLst>
          <pc:docMk/>
          <pc:sldMk cId="582217712" sldId="269"/>
        </pc:sldMkLst>
      </pc:sldChg>
      <pc:sldChg chg="addSp modSp mod modAnim modNotesTx">
        <pc:chgData name="Chelukala, Manasa" userId="95d2390c-ca60-45d8-be4b-31718e41bd59" providerId="ADAL" clId="{0D517384-DA2E-4BE1-B26D-D7016A170B8C}" dt="2022-12-07T21:31:24.277" v="2118" actId="1076"/>
        <pc:sldMkLst>
          <pc:docMk/>
          <pc:sldMk cId="3633105796" sldId="270"/>
        </pc:sldMkLst>
        <pc:spChg chg="mod">
          <ac:chgData name="Chelukala, Manasa" userId="95d2390c-ca60-45d8-be4b-31718e41bd59" providerId="ADAL" clId="{0D517384-DA2E-4BE1-B26D-D7016A170B8C}" dt="2022-12-07T15:13:22.647" v="1410" actId="20577"/>
          <ac:spMkLst>
            <pc:docMk/>
            <pc:sldMk cId="3633105796" sldId="270"/>
            <ac:spMk id="2" creationId="{C0D78A3E-67E4-CB3B-308B-5AD075FD12F0}"/>
          </ac:spMkLst>
        </pc:spChg>
        <pc:picChg chg="add mod">
          <ac:chgData name="Chelukala, Manasa" userId="95d2390c-ca60-45d8-be4b-31718e41bd59" providerId="ADAL" clId="{0D517384-DA2E-4BE1-B26D-D7016A170B8C}" dt="2022-12-07T21:31:24.277" v="2118" actId="1076"/>
          <ac:picMkLst>
            <pc:docMk/>
            <pc:sldMk cId="3633105796" sldId="270"/>
            <ac:picMk id="3" creationId="{2C066FC1-879E-6FB0-166C-E63F8530BD78}"/>
          </ac:picMkLst>
        </pc:picChg>
      </pc:sldChg>
      <pc:sldChg chg="addSp delSp modSp new mod modNotesTx">
        <pc:chgData name="Chelukala, Manasa" userId="95d2390c-ca60-45d8-be4b-31718e41bd59" providerId="ADAL" clId="{0D517384-DA2E-4BE1-B26D-D7016A170B8C}" dt="2022-12-07T21:31:05.422" v="2112"/>
        <pc:sldMkLst>
          <pc:docMk/>
          <pc:sldMk cId="3937714172" sldId="271"/>
        </pc:sldMkLst>
        <pc:spChg chg="mod">
          <ac:chgData name="Chelukala, Manasa" userId="95d2390c-ca60-45d8-be4b-31718e41bd59" providerId="ADAL" clId="{0D517384-DA2E-4BE1-B26D-D7016A170B8C}" dt="2022-12-04T23:28:36.375" v="45" actId="14100"/>
          <ac:spMkLst>
            <pc:docMk/>
            <pc:sldMk cId="3937714172" sldId="271"/>
            <ac:spMk id="2" creationId="{C883C7C7-3308-6537-7DD6-BC2F789D794A}"/>
          </ac:spMkLst>
        </pc:spChg>
        <pc:spChg chg="del">
          <ac:chgData name="Chelukala, Manasa" userId="95d2390c-ca60-45d8-be4b-31718e41bd59" providerId="ADAL" clId="{0D517384-DA2E-4BE1-B26D-D7016A170B8C}" dt="2022-12-04T23:27:51.208" v="1" actId="22"/>
          <ac:spMkLst>
            <pc:docMk/>
            <pc:sldMk cId="3937714172" sldId="271"/>
            <ac:spMk id="3" creationId="{0731E760-DE5D-93BE-D8AE-7DE7817A36F7}"/>
          </ac:spMkLst>
        </pc:spChg>
        <pc:spChg chg="add mod">
          <ac:chgData name="Chelukala, Manasa" userId="95d2390c-ca60-45d8-be4b-31718e41bd59" providerId="ADAL" clId="{0D517384-DA2E-4BE1-B26D-D7016A170B8C}" dt="2022-12-07T16:02:02.486" v="1414" actId="1076"/>
          <ac:spMkLst>
            <pc:docMk/>
            <pc:sldMk cId="3937714172" sldId="271"/>
            <ac:spMk id="3" creationId="{C48CC9B4-ECEB-96FC-C20A-F22DCEE2D48D}"/>
          </ac:spMkLst>
        </pc:spChg>
        <pc:picChg chg="add mod">
          <ac:chgData name="Chelukala, Manasa" userId="95d2390c-ca60-45d8-be4b-31718e41bd59" providerId="ADAL" clId="{0D517384-DA2E-4BE1-B26D-D7016A170B8C}" dt="2022-12-07T21:31:05.422" v="2112"/>
          <ac:picMkLst>
            <pc:docMk/>
            <pc:sldMk cId="3937714172" sldId="271"/>
            <ac:picMk id="4" creationId="{33D3843C-7CB1-DDDA-070A-8261D86E1CF3}"/>
          </ac:picMkLst>
        </pc:picChg>
        <pc:picChg chg="add mod ord">
          <ac:chgData name="Chelukala, Manasa" userId="95d2390c-ca60-45d8-be4b-31718e41bd59" providerId="ADAL" clId="{0D517384-DA2E-4BE1-B26D-D7016A170B8C}" dt="2022-12-07T17:56:12.658" v="1525" actId="1076"/>
          <ac:picMkLst>
            <pc:docMk/>
            <pc:sldMk cId="3937714172" sldId="271"/>
            <ac:picMk id="5" creationId="{FA52F475-F42F-5303-9ACA-F01E98C2EE3C}"/>
          </ac:picMkLst>
        </pc:picChg>
        <pc:picChg chg="add mod">
          <ac:chgData name="Chelukala, Manasa" userId="95d2390c-ca60-45d8-be4b-31718e41bd59" providerId="ADAL" clId="{0D517384-DA2E-4BE1-B26D-D7016A170B8C}" dt="2022-12-07T15:02:01.264" v="1380" actId="1076"/>
          <ac:picMkLst>
            <pc:docMk/>
            <pc:sldMk cId="3937714172" sldId="271"/>
            <ac:picMk id="7" creationId="{0EEC6F8D-B965-AA9F-02AD-87329944F4A8}"/>
          </ac:picMkLst>
        </pc:picChg>
      </pc:sldChg>
      <pc:sldChg chg="addSp modSp new mod modNotesTx">
        <pc:chgData name="Chelukala, Manasa" userId="95d2390c-ca60-45d8-be4b-31718e41bd59" providerId="ADAL" clId="{0D517384-DA2E-4BE1-B26D-D7016A170B8C}" dt="2022-12-07T21:55:06.106" v="2129" actId="20577"/>
        <pc:sldMkLst>
          <pc:docMk/>
          <pc:sldMk cId="2317662117" sldId="272"/>
        </pc:sldMkLst>
        <pc:spChg chg="mod">
          <ac:chgData name="Chelukala, Manasa" userId="95d2390c-ca60-45d8-be4b-31718e41bd59" providerId="ADAL" clId="{0D517384-DA2E-4BE1-B26D-D7016A170B8C}" dt="2022-12-07T19:14:56.565" v="1526" actId="20577"/>
          <ac:spMkLst>
            <pc:docMk/>
            <pc:sldMk cId="2317662117" sldId="272"/>
            <ac:spMk id="2" creationId="{09807175-1BAB-2249-81BF-08FCC131DBB9}"/>
          </ac:spMkLst>
        </pc:spChg>
        <pc:spChg chg="mod">
          <ac:chgData name="Chelukala, Manasa" userId="95d2390c-ca60-45d8-be4b-31718e41bd59" providerId="ADAL" clId="{0D517384-DA2E-4BE1-B26D-D7016A170B8C}" dt="2022-12-07T21:55:06.106" v="2129" actId="20577"/>
          <ac:spMkLst>
            <pc:docMk/>
            <pc:sldMk cId="2317662117" sldId="272"/>
            <ac:spMk id="3" creationId="{BECE1DB6-D305-2E47-8216-7898B1BCD6A0}"/>
          </ac:spMkLst>
        </pc:spChg>
        <pc:picChg chg="add mod">
          <ac:chgData name="Chelukala, Manasa" userId="95d2390c-ca60-45d8-be4b-31718e41bd59" providerId="ADAL" clId="{0D517384-DA2E-4BE1-B26D-D7016A170B8C}" dt="2022-12-07T21:31:55.186" v="2124"/>
          <ac:picMkLst>
            <pc:docMk/>
            <pc:sldMk cId="2317662117" sldId="272"/>
            <ac:picMk id="4" creationId="{5E36E12C-BA85-3914-34EC-01F700C54A70}"/>
          </ac:picMkLst>
        </pc:picChg>
      </pc:sldChg>
      <pc:sldChg chg="addSp delSp modSp new mod ord modAnim modNotesTx">
        <pc:chgData name="Chelukala, Manasa" userId="95d2390c-ca60-45d8-be4b-31718e41bd59" providerId="ADAL" clId="{0D517384-DA2E-4BE1-B26D-D7016A170B8C}" dt="2022-12-13T23:16:45.829" v="2135"/>
        <pc:sldMkLst>
          <pc:docMk/>
          <pc:sldMk cId="3750615375" sldId="273"/>
        </pc:sldMkLst>
        <pc:spChg chg="mod">
          <ac:chgData name="Chelukala, Manasa" userId="95d2390c-ca60-45d8-be4b-31718e41bd59" providerId="ADAL" clId="{0D517384-DA2E-4BE1-B26D-D7016A170B8C}" dt="2022-12-06T18:29:24.410" v="372" actId="20577"/>
          <ac:spMkLst>
            <pc:docMk/>
            <pc:sldMk cId="3750615375" sldId="273"/>
            <ac:spMk id="2" creationId="{A1F88984-BF1B-6556-4E52-3DC0045792E7}"/>
          </ac:spMkLst>
        </pc:spChg>
        <pc:spChg chg="del">
          <ac:chgData name="Chelukala, Manasa" userId="95d2390c-ca60-45d8-be4b-31718e41bd59" providerId="ADAL" clId="{0D517384-DA2E-4BE1-B26D-D7016A170B8C}" dt="2022-12-06T18:25:56.163" v="268" actId="22"/>
          <ac:spMkLst>
            <pc:docMk/>
            <pc:sldMk cId="3750615375" sldId="273"/>
            <ac:spMk id="3" creationId="{0F865BE3-BBB7-0229-C2B1-1D0A8A0476E9}"/>
          </ac:spMkLst>
        </pc:spChg>
        <pc:spChg chg="add mod">
          <ac:chgData name="Chelukala, Manasa" userId="95d2390c-ca60-45d8-be4b-31718e41bd59" providerId="ADAL" clId="{0D517384-DA2E-4BE1-B26D-D7016A170B8C}" dt="2022-12-06T18:30:14.229" v="385" actId="1076"/>
          <ac:spMkLst>
            <pc:docMk/>
            <pc:sldMk cId="3750615375" sldId="273"/>
            <ac:spMk id="10" creationId="{5C1E8E15-0B57-E702-3755-8D6885CBF5E0}"/>
          </ac:spMkLst>
        </pc:spChg>
        <pc:spChg chg="add mod">
          <ac:chgData name="Chelukala, Manasa" userId="95d2390c-ca60-45d8-be4b-31718e41bd59" providerId="ADAL" clId="{0D517384-DA2E-4BE1-B26D-D7016A170B8C}" dt="2022-12-06T18:30:33.036" v="391" actId="20577"/>
          <ac:spMkLst>
            <pc:docMk/>
            <pc:sldMk cId="3750615375" sldId="273"/>
            <ac:spMk id="11" creationId="{870F6A3C-135E-52E5-3EAF-030E217D85A2}"/>
          </ac:spMkLst>
        </pc:spChg>
        <pc:spChg chg="add mod">
          <ac:chgData name="Chelukala, Manasa" userId="95d2390c-ca60-45d8-be4b-31718e41bd59" providerId="ADAL" clId="{0D517384-DA2E-4BE1-B26D-D7016A170B8C}" dt="2022-12-06T18:31:07.136" v="411" actId="1076"/>
          <ac:spMkLst>
            <pc:docMk/>
            <pc:sldMk cId="3750615375" sldId="273"/>
            <ac:spMk id="12" creationId="{C8FCD22F-4293-5D29-5FF2-26B93BBA31F3}"/>
          </ac:spMkLst>
        </pc:spChg>
        <pc:picChg chg="add mod">
          <ac:chgData name="Chelukala, Manasa" userId="95d2390c-ca60-45d8-be4b-31718e41bd59" providerId="ADAL" clId="{0D517384-DA2E-4BE1-B26D-D7016A170B8C}" dt="2022-12-07T21:31:44.762" v="2122"/>
          <ac:picMkLst>
            <pc:docMk/>
            <pc:sldMk cId="3750615375" sldId="273"/>
            <ac:picMk id="3" creationId="{45910DBC-C500-8D96-B8CF-97FB733AB54E}"/>
          </ac:picMkLst>
        </pc:picChg>
        <pc:picChg chg="add mod ord">
          <ac:chgData name="Chelukala, Manasa" userId="95d2390c-ca60-45d8-be4b-31718e41bd59" providerId="ADAL" clId="{0D517384-DA2E-4BE1-B26D-D7016A170B8C}" dt="2022-12-06T18:29:33.263" v="375" actId="1076"/>
          <ac:picMkLst>
            <pc:docMk/>
            <pc:sldMk cId="3750615375" sldId="273"/>
            <ac:picMk id="5" creationId="{FD78DE40-7248-524C-566E-570124F6900A}"/>
          </ac:picMkLst>
        </pc:picChg>
        <pc:picChg chg="add mod">
          <ac:chgData name="Chelukala, Manasa" userId="95d2390c-ca60-45d8-be4b-31718e41bd59" providerId="ADAL" clId="{0D517384-DA2E-4BE1-B26D-D7016A170B8C}" dt="2022-12-06T18:29:31.397" v="374" actId="1076"/>
          <ac:picMkLst>
            <pc:docMk/>
            <pc:sldMk cId="3750615375" sldId="273"/>
            <ac:picMk id="7" creationId="{6776ADC6-EBF0-3676-9ACA-D6C6ED4AA4D5}"/>
          </ac:picMkLst>
        </pc:picChg>
        <pc:picChg chg="add mod">
          <ac:chgData name="Chelukala, Manasa" userId="95d2390c-ca60-45d8-be4b-31718e41bd59" providerId="ADAL" clId="{0D517384-DA2E-4BE1-B26D-D7016A170B8C}" dt="2022-12-06T18:29:27.655" v="373" actId="1076"/>
          <ac:picMkLst>
            <pc:docMk/>
            <pc:sldMk cId="3750615375" sldId="273"/>
            <ac:picMk id="9" creationId="{AF4E8902-8E9D-1881-0621-95010DF967D4}"/>
          </ac:picMkLst>
        </pc:picChg>
      </pc:sldChg>
    </pc:docChg>
  </pc:docChgLst>
  <pc:docChgLst>
    <pc:chgData name="Chelukala, Manasa" userId="95d2390c-ca60-45d8-be4b-31718e41bd59" providerId="ADAL" clId="{95C35720-4357-41F8-9A19-F24EC9E4B294}"/>
    <pc:docChg chg="undo custSel addSld modSld sldOrd">
      <pc:chgData name="Chelukala, Manasa" userId="95d2390c-ca60-45d8-be4b-31718e41bd59" providerId="ADAL" clId="{95C35720-4357-41F8-9A19-F24EC9E4B294}" dt="2022-12-03T01:27:03.447" v="183"/>
      <pc:docMkLst>
        <pc:docMk/>
      </pc:docMkLst>
      <pc:sldChg chg="ord">
        <pc:chgData name="Chelukala, Manasa" userId="95d2390c-ca60-45d8-be4b-31718e41bd59" providerId="ADAL" clId="{95C35720-4357-41F8-9A19-F24EC9E4B294}" dt="2022-12-02T12:32:24.944" v="87"/>
        <pc:sldMkLst>
          <pc:docMk/>
          <pc:sldMk cId="238308230" sldId="256"/>
        </pc:sldMkLst>
      </pc:sldChg>
      <pc:sldChg chg="modSp mod">
        <pc:chgData name="Chelukala, Manasa" userId="95d2390c-ca60-45d8-be4b-31718e41bd59" providerId="ADAL" clId="{95C35720-4357-41F8-9A19-F24EC9E4B294}" dt="2022-12-02T13:26:37.236" v="180" actId="20577"/>
        <pc:sldMkLst>
          <pc:docMk/>
          <pc:sldMk cId="313931732" sldId="257"/>
        </pc:sldMkLst>
        <pc:spChg chg="mod">
          <ac:chgData name="Chelukala, Manasa" userId="95d2390c-ca60-45d8-be4b-31718e41bd59" providerId="ADAL" clId="{95C35720-4357-41F8-9A19-F24EC9E4B294}" dt="2022-12-02T13:26:37.236" v="180" actId="20577"/>
          <ac:spMkLst>
            <pc:docMk/>
            <pc:sldMk cId="313931732" sldId="257"/>
            <ac:spMk id="82" creationId="{7BE53C67-70F0-4FA7-BBFF-868E5C089F2F}"/>
          </ac:spMkLst>
        </pc:spChg>
      </pc:sldChg>
      <pc:sldChg chg="addSp delSp modSp mod setClrOvrMap delDesignElem">
        <pc:chgData name="Chelukala, Manasa" userId="95d2390c-ca60-45d8-be4b-31718e41bd59" providerId="ADAL" clId="{95C35720-4357-41F8-9A19-F24EC9E4B294}" dt="2022-12-02T13:25:58.462" v="144" actId="20577"/>
        <pc:sldMkLst>
          <pc:docMk/>
          <pc:sldMk cId="2510430959" sldId="260"/>
        </pc:sldMkLst>
        <pc:spChg chg="mod">
          <ac:chgData name="Chelukala, Manasa" userId="95d2390c-ca60-45d8-be4b-31718e41bd59" providerId="ADAL" clId="{95C35720-4357-41F8-9A19-F24EC9E4B294}" dt="2022-12-02T13:25:58.462" v="144" actId="20577"/>
          <ac:spMkLst>
            <pc:docMk/>
            <pc:sldMk cId="2510430959" sldId="260"/>
            <ac:spMk id="8" creationId="{CA811D83-8677-4685-9DB9-CE273956325E}"/>
          </ac:spMkLst>
        </pc:spChg>
        <pc:spChg chg="add del">
          <ac:chgData name="Chelukala, Manasa" userId="95d2390c-ca60-45d8-be4b-31718e41bd59" providerId="ADAL" clId="{95C35720-4357-41F8-9A19-F24EC9E4B294}" dt="2022-12-02T11:45:02.203" v="75" actId="26606"/>
          <ac:spMkLst>
            <pc:docMk/>
            <pc:sldMk cId="2510430959" sldId="260"/>
            <ac:spMk id="10" creationId="{64965EAE-E41A-435F-B993-07E824B6C977}"/>
          </ac:spMkLst>
        </pc:spChg>
        <pc:spChg chg="add del">
          <ac:chgData name="Chelukala, Manasa" userId="95d2390c-ca60-45d8-be4b-31718e41bd59" providerId="ADAL" clId="{95C35720-4357-41F8-9A19-F24EC9E4B294}" dt="2022-12-02T11:45:02.203" v="75" actId="26606"/>
          <ac:spMkLst>
            <pc:docMk/>
            <pc:sldMk cId="2510430959" sldId="260"/>
            <ac:spMk id="13" creationId="{68A4132F-DEC6-4332-A00C-A11AD4519B6C}"/>
          </ac:spMkLst>
        </pc:spChg>
        <pc:spChg chg="del">
          <ac:chgData name="Chelukala, Manasa" userId="95d2390c-ca60-45d8-be4b-31718e41bd59" providerId="ADAL" clId="{95C35720-4357-41F8-9A19-F24EC9E4B294}" dt="2022-12-02T11:43:31.725" v="61"/>
          <ac:spMkLst>
            <pc:docMk/>
            <pc:sldMk cId="2510430959" sldId="260"/>
            <ac:spMk id="15" creationId="{5A55B759-31A7-423C-9BC2-A8BC09FE98B9}"/>
          </ac:spMkLst>
        </pc:spChg>
        <pc:spChg chg="add del">
          <ac:chgData name="Chelukala, Manasa" userId="95d2390c-ca60-45d8-be4b-31718e41bd59" providerId="ADAL" clId="{95C35720-4357-41F8-9A19-F24EC9E4B294}" dt="2022-12-02T11:45:02.203" v="75" actId="26606"/>
          <ac:spMkLst>
            <pc:docMk/>
            <pc:sldMk cId="2510430959" sldId="260"/>
            <ac:spMk id="17" creationId="{152F8994-E6D4-4311-9548-C3607BC43645}"/>
          </ac:spMkLst>
        </pc:spChg>
        <pc:spChg chg="add">
          <ac:chgData name="Chelukala, Manasa" userId="95d2390c-ca60-45d8-be4b-31718e41bd59" providerId="ADAL" clId="{95C35720-4357-41F8-9A19-F24EC9E4B294}" dt="2022-12-02T11:45:02.203" v="75" actId="26606"/>
          <ac:spMkLst>
            <pc:docMk/>
            <pc:sldMk cId="2510430959" sldId="260"/>
            <ac:spMk id="22" creationId="{5E52985E-2553-471E-82AA-5ED7A329890A}"/>
          </ac:spMkLst>
        </pc:spChg>
        <pc:spChg chg="del">
          <ac:chgData name="Chelukala, Manasa" userId="95d2390c-ca60-45d8-be4b-31718e41bd59" providerId="ADAL" clId="{95C35720-4357-41F8-9A19-F24EC9E4B294}" dt="2022-12-02T11:43:31.725" v="61"/>
          <ac:spMkLst>
            <pc:docMk/>
            <pc:sldMk cId="2510430959" sldId="260"/>
            <ac:spMk id="36" creationId="{0DE6A193-4755-479A-BC6F-A7EBCA73BE1A}"/>
          </ac:spMkLst>
        </pc:spChg>
        <pc:spChg chg="del">
          <ac:chgData name="Chelukala, Manasa" userId="95d2390c-ca60-45d8-be4b-31718e41bd59" providerId="ADAL" clId="{95C35720-4357-41F8-9A19-F24EC9E4B294}" dt="2022-12-02T11:43:31.725" v="61"/>
          <ac:spMkLst>
            <pc:docMk/>
            <pc:sldMk cId="2510430959" sldId="260"/>
            <ac:spMk id="37" creationId="{F78796AF-79A0-47AC-BEFD-BFFC00F968C4}"/>
          </ac:spMkLst>
        </pc:spChg>
        <pc:graphicFrameChg chg="add mod modGraphic">
          <ac:chgData name="Chelukala, Manasa" userId="95d2390c-ca60-45d8-be4b-31718e41bd59" providerId="ADAL" clId="{95C35720-4357-41F8-9A19-F24EC9E4B294}" dt="2022-12-02T11:45:25.217" v="79" actId="14100"/>
          <ac:graphicFrameMkLst>
            <pc:docMk/>
            <pc:sldMk cId="2510430959" sldId="260"/>
            <ac:graphicFrameMk id="2" creationId="{525B2189-5472-54D2-EC22-0526A3F1A072}"/>
          </ac:graphicFrameMkLst>
        </pc:graphicFrameChg>
        <pc:picChg chg="mod">
          <ac:chgData name="Chelukala, Manasa" userId="95d2390c-ca60-45d8-be4b-31718e41bd59" providerId="ADAL" clId="{95C35720-4357-41F8-9A19-F24EC9E4B294}" dt="2022-12-02T11:45:14.268" v="77" actId="14100"/>
          <ac:picMkLst>
            <pc:docMk/>
            <pc:sldMk cId="2510430959" sldId="260"/>
            <ac:picMk id="3" creationId="{26E14D11-23E8-3668-B1FE-F74A91423D80}"/>
          </ac:picMkLst>
        </pc:picChg>
        <pc:picChg chg="del">
          <ac:chgData name="Chelukala, Manasa" userId="95d2390c-ca60-45d8-be4b-31718e41bd59" providerId="ADAL" clId="{95C35720-4357-41F8-9A19-F24EC9E4B294}" dt="2022-12-02T11:40:36.063" v="43" actId="478"/>
          <ac:picMkLst>
            <pc:docMk/>
            <pc:sldMk cId="2510430959" sldId="260"/>
            <ac:picMk id="5" creationId="{7791CF42-728B-4F41-A279-2C915D9B6C5F}"/>
          </ac:picMkLst>
        </pc:picChg>
        <pc:cxnChg chg="add">
          <ac:chgData name="Chelukala, Manasa" userId="95d2390c-ca60-45d8-be4b-31718e41bd59" providerId="ADAL" clId="{95C35720-4357-41F8-9A19-F24EC9E4B294}" dt="2022-12-02T11:45:02.203" v="75" actId="26606"/>
          <ac:cxnSpMkLst>
            <pc:docMk/>
            <pc:sldMk cId="2510430959" sldId="260"/>
            <ac:cxnSpMk id="24" creationId="{DAE3ABC6-4042-4293-A7DF-F01181363B7E}"/>
          </ac:cxnSpMkLst>
        </pc:cxnChg>
      </pc:sldChg>
      <pc:sldChg chg="modSp mod ord">
        <pc:chgData name="Chelukala, Manasa" userId="95d2390c-ca60-45d8-be4b-31718e41bd59" providerId="ADAL" clId="{95C35720-4357-41F8-9A19-F24EC9E4B294}" dt="2022-12-03T01:27:03.447" v="183"/>
        <pc:sldMkLst>
          <pc:docMk/>
          <pc:sldMk cId="1529091048" sldId="263"/>
        </pc:sldMkLst>
        <pc:spChg chg="mod">
          <ac:chgData name="Chelukala, Manasa" userId="95d2390c-ca60-45d8-be4b-31718e41bd59" providerId="ADAL" clId="{95C35720-4357-41F8-9A19-F24EC9E4B294}" dt="2022-12-03T01:26:37.126" v="181" actId="2711"/>
          <ac:spMkLst>
            <pc:docMk/>
            <pc:sldMk cId="1529091048" sldId="263"/>
            <ac:spMk id="4" creationId="{A23FA8FF-F994-4F64-B6A8-49D5AD893857}"/>
          </ac:spMkLst>
        </pc:spChg>
      </pc:sldChg>
      <pc:sldChg chg="modSp mod ord">
        <pc:chgData name="Chelukala, Manasa" userId="95d2390c-ca60-45d8-be4b-31718e41bd59" providerId="ADAL" clId="{95C35720-4357-41F8-9A19-F24EC9E4B294}" dt="2022-12-02T13:25:15.628" v="143"/>
        <pc:sldMkLst>
          <pc:docMk/>
          <pc:sldMk cId="2963099743" sldId="264"/>
        </pc:sldMkLst>
        <pc:spChg chg="mod">
          <ac:chgData name="Chelukala, Manasa" userId="95d2390c-ca60-45d8-be4b-31718e41bd59" providerId="ADAL" clId="{95C35720-4357-41F8-9A19-F24EC9E4B294}" dt="2022-12-02T11:44:08.121" v="70" actId="27636"/>
          <ac:spMkLst>
            <pc:docMk/>
            <pc:sldMk cId="2963099743" sldId="264"/>
            <ac:spMk id="5" creationId="{AC6B4AFF-C78D-40F7-98B8-0FF06F88A534}"/>
          </ac:spMkLst>
        </pc:spChg>
      </pc:sldChg>
      <pc:sldChg chg="addSp delSp modSp new mod">
        <pc:chgData name="Chelukala, Manasa" userId="95d2390c-ca60-45d8-be4b-31718e41bd59" providerId="ADAL" clId="{95C35720-4357-41F8-9A19-F24EC9E4B294}" dt="2022-12-02T12:36:32.775" v="130" actId="1076"/>
        <pc:sldMkLst>
          <pc:docMk/>
          <pc:sldMk cId="3633105796" sldId="270"/>
        </pc:sldMkLst>
        <pc:spChg chg="mod">
          <ac:chgData name="Chelukala, Manasa" userId="95d2390c-ca60-45d8-be4b-31718e41bd59" providerId="ADAL" clId="{95C35720-4357-41F8-9A19-F24EC9E4B294}" dt="2022-12-02T12:36:31.124" v="129" actId="20577"/>
          <ac:spMkLst>
            <pc:docMk/>
            <pc:sldMk cId="3633105796" sldId="270"/>
            <ac:spMk id="2" creationId="{C0D78A3E-67E4-CB3B-308B-5AD075FD12F0}"/>
          </ac:spMkLst>
        </pc:spChg>
        <pc:spChg chg="del">
          <ac:chgData name="Chelukala, Manasa" userId="95d2390c-ca60-45d8-be4b-31718e41bd59" providerId="ADAL" clId="{95C35720-4357-41F8-9A19-F24EC9E4B294}" dt="2022-12-02T12:35:40.408" v="89" actId="22"/>
          <ac:spMkLst>
            <pc:docMk/>
            <pc:sldMk cId="3633105796" sldId="270"/>
            <ac:spMk id="3" creationId="{292A9D01-28BD-BF9D-9AC8-87F689F55D65}"/>
          </ac:spMkLst>
        </pc:spChg>
        <pc:picChg chg="add mod ord">
          <ac:chgData name="Chelukala, Manasa" userId="95d2390c-ca60-45d8-be4b-31718e41bd59" providerId="ADAL" clId="{95C35720-4357-41F8-9A19-F24EC9E4B294}" dt="2022-12-02T12:36:32.775" v="130" actId="1076"/>
          <ac:picMkLst>
            <pc:docMk/>
            <pc:sldMk cId="3633105796" sldId="270"/>
            <ac:picMk id="5" creationId="{48805C8B-5717-D0FC-3135-B55C6D633F1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2B5D96-859A-44DC-98C1-A3D01A601C0D}" type="datetimeFigureOut">
              <a:rPr lang="en-US" smtClean="0"/>
              <a:t>12/13/2022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DCB688-BC76-43FC-86E6-DCC778EC4812}" type="slidenum">
              <a:rPr lang="en-US" smtClean="0"/>
              <a:t>‹#›</a:t>
            </a:fld>
            <a:endParaRPr lang="en-US"/>
          </a:p>
        </p:txBody>
      </p:sp>
    </p:spTree>
    <p:extLst>
      <p:ext uri="{BB962C8B-B14F-4D97-AF65-F5344CB8AC3E}">
        <p14:creationId xmlns:p14="http://schemas.microsoft.com/office/powerpoint/2010/main" val="27219096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paperswithcode.com/method/vision-transformer"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Now-a-</a:t>
            </a:r>
            <a:r>
              <a:rPr lang="en-US" dirty="0" err="1"/>
              <a:t>days,Skin</a:t>
            </a:r>
            <a:r>
              <a:rPr lang="en-US" dirty="0"/>
              <a:t> cancer has became the most common human </a:t>
            </a:r>
            <a:r>
              <a:rPr lang="en-US" dirty="0" err="1"/>
              <a:t>disease,which</a:t>
            </a:r>
            <a:r>
              <a:rPr lang="en-US" dirty="0"/>
              <a:t> is primarily diagnosed </a:t>
            </a:r>
            <a:r>
              <a:rPr lang="en-US" dirty="0" err="1"/>
              <a:t>visually,starting</a:t>
            </a:r>
            <a:r>
              <a:rPr lang="en-US" dirty="0"/>
              <a:t> with an initial clinical screening and followed potentially by </a:t>
            </a:r>
            <a:r>
              <a:rPr lang="en-US" dirty="0" err="1"/>
              <a:t>dermoscopic</a:t>
            </a:r>
            <a:r>
              <a:rPr lang="en-US" dirty="0"/>
              <a:t> </a:t>
            </a:r>
            <a:r>
              <a:rPr lang="en-US" dirty="0" err="1"/>
              <a:t>analysis,a</a:t>
            </a:r>
            <a:r>
              <a:rPr lang="en-US" dirty="0"/>
              <a:t> biopsy &amp; histopathological examinations.</a:t>
            </a:r>
          </a:p>
          <a:p>
            <a:pPr marL="171450" indent="-171450">
              <a:buFontTx/>
              <a:buChar char="-"/>
            </a:pPr>
            <a:r>
              <a:rPr lang="en-US" dirty="0" err="1"/>
              <a:t>usually,the</a:t>
            </a:r>
            <a:r>
              <a:rPr lang="en-US" dirty="0"/>
              <a:t> skin cancer occurs due to the mutations caused in the DNA of the cells and these cells grow out-of-control and form a mass of cancer cells.</a:t>
            </a:r>
          </a:p>
          <a:p>
            <a:pPr marL="171450" indent="-171450">
              <a:buFontTx/>
              <a:buChar char="-"/>
            </a:pPr>
            <a:r>
              <a:rPr lang="en-US" dirty="0" err="1"/>
              <a:t>Well,here</a:t>
            </a:r>
            <a:r>
              <a:rPr lang="en-US" dirty="0"/>
              <a:t> </a:t>
            </a:r>
            <a:r>
              <a:rPr lang="en-US" dirty="0" err="1"/>
              <a:t>iam</a:t>
            </a:r>
            <a:r>
              <a:rPr lang="en-US" dirty="0"/>
              <a:t> going to use </a:t>
            </a:r>
            <a:r>
              <a:rPr lang="en-US" dirty="0" err="1"/>
              <a:t>cnn</a:t>
            </a:r>
            <a:r>
              <a:rPr lang="en-US" dirty="0"/>
              <a:t> and vit in classifying the images and predicting the type of skin cancer and provide the comparison of both models in the prediction.</a:t>
            </a:r>
          </a:p>
          <a:p>
            <a:pPr marL="171450" indent="-171450">
              <a:buFontTx/>
              <a:buChar char="-"/>
            </a:pPr>
            <a:endParaRPr lang="en-US" dirty="0"/>
          </a:p>
          <a:p>
            <a:pPr marL="171450" indent="-171450">
              <a:buFontTx/>
              <a:buChar char="-"/>
            </a:pPr>
            <a:r>
              <a:rPr lang="en-US" dirty="0"/>
              <a:t>---Skin cancer detection through histopathology can be achieved by augmenting the power of deep learning. The classification of skin cancer lesions through specialized convolutional neural networks can help the medical community in detecting and possibly curing the disease at the early stages. Some early stipulations related to this cancer are </a:t>
            </a:r>
            <a:r>
              <a:rPr lang="en-US" dirty="0" err="1"/>
              <a:t>discolouration</a:t>
            </a:r>
            <a:r>
              <a:rPr lang="en-US" dirty="0"/>
              <a:t> or inflammation of the skin, itching and bleeding of skin patches, moles or red, waxy bumps on the skin due to the cancerous cells</a:t>
            </a:r>
          </a:p>
        </p:txBody>
      </p:sp>
      <p:sp>
        <p:nvSpPr>
          <p:cNvPr id="4" name="Slide Number Placeholder 3"/>
          <p:cNvSpPr>
            <a:spLocks noGrp="1"/>
          </p:cNvSpPr>
          <p:nvPr>
            <p:ph type="sldNum" sz="quarter" idx="5"/>
          </p:nvPr>
        </p:nvSpPr>
        <p:spPr/>
        <p:txBody>
          <a:bodyPr/>
          <a:lstStyle/>
          <a:p>
            <a:fld id="{DBDCB688-BC76-43FC-86E6-DCC778EC4812}" type="slidenum">
              <a:rPr lang="en-US" smtClean="0"/>
              <a:t>1</a:t>
            </a:fld>
            <a:endParaRPr lang="en-US"/>
          </a:p>
        </p:txBody>
      </p:sp>
    </p:spTree>
    <p:extLst>
      <p:ext uri="{BB962C8B-B14F-4D97-AF65-F5344CB8AC3E}">
        <p14:creationId xmlns:p14="http://schemas.microsoft.com/office/powerpoint/2010/main" val="22722680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aim of the study is to try to get a reasonably faster and more accessible method of detection of skin cancer. The earlier it is detected, the higher is the chance that the sufferer will recover. According to the American Academy of Dermatology Association, if found early, skin cancer is highly treatable. The model trained is just a precursor to a skin biopsy. The only way to know for sure, the presence of skin cancer is to visit a Dermatologist and get a skin biopsy.</a:t>
            </a:r>
          </a:p>
          <a:p>
            <a:endParaRPr lang="en-US" dirty="0"/>
          </a:p>
          <a:p>
            <a:r>
              <a:rPr lang="en-US" b="0" i="0" dirty="0">
                <a:solidFill>
                  <a:srgbClr val="212529"/>
                </a:solidFill>
                <a:effectLst/>
                <a:latin typeface="Lato" panose="020F0502020204030203" pitchFamily="34" charset="0"/>
              </a:rPr>
              <a:t>A </a:t>
            </a:r>
            <a:r>
              <a:rPr lang="en-US" b="1" i="0" dirty="0">
                <a:solidFill>
                  <a:srgbClr val="212529"/>
                </a:solidFill>
                <a:effectLst/>
                <a:latin typeface="Lato" panose="020F0502020204030203" pitchFamily="34" charset="0"/>
              </a:rPr>
              <a:t>Data-Efficient Image Transformer</a:t>
            </a:r>
            <a:r>
              <a:rPr lang="en-US" b="0" i="0" dirty="0">
                <a:solidFill>
                  <a:srgbClr val="212529"/>
                </a:solidFill>
                <a:effectLst/>
                <a:latin typeface="Lato" panose="020F0502020204030203" pitchFamily="34" charset="0"/>
              </a:rPr>
              <a:t> is a type of </a:t>
            </a:r>
            <a:r>
              <a:rPr lang="en-US" b="0" i="0" u="none" strike="noStrike" dirty="0">
                <a:solidFill>
                  <a:srgbClr val="0096B1"/>
                </a:solidFill>
                <a:effectLst/>
                <a:latin typeface="Lato" panose="020F0502020204030203" pitchFamily="34" charset="0"/>
                <a:hlinkClick r:id="rId3"/>
              </a:rPr>
              <a:t>Vision Transformer</a:t>
            </a:r>
            <a:r>
              <a:rPr lang="en-US" b="0" i="0" dirty="0">
                <a:solidFill>
                  <a:srgbClr val="212529"/>
                </a:solidFill>
                <a:effectLst/>
                <a:latin typeface="Lato" panose="020F0502020204030203" pitchFamily="34" charset="0"/>
              </a:rPr>
              <a:t> for image classification tasks. The model is trained using a teacher-student strategy specific to transformers. It relies on a distillation token ensuring that the student learns from the teacher through attention.</a:t>
            </a:r>
            <a:endParaRPr lang="en-US" dirty="0"/>
          </a:p>
        </p:txBody>
      </p:sp>
      <p:sp>
        <p:nvSpPr>
          <p:cNvPr id="4" name="Slide Number Placeholder 3"/>
          <p:cNvSpPr>
            <a:spLocks noGrp="1"/>
          </p:cNvSpPr>
          <p:nvPr>
            <p:ph type="sldNum" sz="quarter" idx="5"/>
          </p:nvPr>
        </p:nvSpPr>
        <p:spPr/>
        <p:txBody>
          <a:bodyPr/>
          <a:lstStyle/>
          <a:p>
            <a:fld id="{DBDCB688-BC76-43FC-86E6-DCC778EC4812}" type="slidenum">
              <a:rPr lang="en-US" smtClean="0"/>
              <a:t>12</a:t>
            </a:fld>
            <a:endParaRPr lang="en-US"/>
          </a:p>
        </p:txBody>
      </p:sp>
    </p:spTree>
    <p:extLst>
      <p:ext uri="{BB962C8B-B14F-4D97-AF65-F5344CB8AC3E}">
        <p14:creationId xmlns:p14="http://schemas.microsoft.com/office/powerpoint/2010/main" val="42181265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 will be using the images of 7 different  classes  of  HAM-10000 MNIST Dataset from Kaggle i.e. </a:t>
            </a:r>
            <a:r>
              <a:rPr lang="en-US" dirty="0" err="1"/>
              <a:t>akiec,bcc</a:t>
            </a:r>
            <a:r>
              <a:rPr lang="en-US" dirty="0"/>
              <a:t>,… of 10000 training samples with a shape of 450/600/3</a:t>
            </a:r>
          </a:p>
        </p:txBody>
      </p:sp>
      <p:sp>
        <p:nvSpPr>
          <p:cNvPr id="4" name="Slide Number Placeholder 3"/>
          <p:cNvSpPr>
            <a:spLocks noGrp="1"/>
          </p:cNvSpPr>
          <p:nvPr>
            <p:ph type="sldNum" sz="quarter" idx="5"/>
          </p:nvPr>
        </p:nvSpPr>
        <p:spPr/>
        <p:txBody>
          <a:bodyPr/>
          <a:lstStyle/>
          <a:p>
            <a:fld id="{DBDCB688-BC76-43FC-86E6-DCC778EC4812}" type="slidenum">
              <a:rPr lang="en-US" smtClean="0"/>
              <a:t>2</a:t>
            </a:fld>
            <a:endParaRPr lang="en-US"/>
          </a:p>
        </p:txBody>
      </p:sp>
    </p:spTree>
    <p:extLst>
      <p:ext uri="{BB962C8B-B14F-4D97-AF65-F5344CB8AC3E}">
        <p14:creationId xmlns:p14="http://schemas.microsoft.com/office/powerpoint/2010/main" val="9181988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292929"/>
                </a:solidFill>
                <a:effectLst/>
                <a:latin typeface="source-serif-pro"/>
              </a:rPr>
              <a:t>Input -&gt; [[Conv2D -&gt; </a:t>
            </a:r>
            <a:r>
              <a:rPr lang="en-US" b="1" i="0" dirty="0" err="1">
                <a:solidFill>
                  <a:srgbClr val="292929"/>
                </a:solidFill>
                <a:effectLst/>
                <a:latin typeface="source-serif-pro"/>
              </a:rPr>
              <a:t>relu</a:t>
            </a:r>
            <a:r>
              <a:rPr lang="en-US" b="1" i="0" dirty="0">
                <a:solidFill>
                  <a:srgbClr val="292929"/>
                </a:solidFill>
                <a:effectLst/>
                <a:latin typeface="source-serif-pro"/>
              </a:rPr>
              <a:t>] *2 -&gt; MaxPool2D -&gt; Dropout]*2 -&gt; Flatten -&gt; Dense -&gt; Dropout -&gt; Output</a:t>
            </a:r>
            <a:endParaRPr lang="en-US" b="0" i="0" dirty="0">
              <a:solidFill>
                <a:srgbClr val="292929"/>
              </a:solidFill>
              <a:effectLst/>
              <a:latin typeface="source-serif-pro"/>
            </a:endParaRPr>
          </a:p>
          <a:p>
            <a:pPr algn="l"/>
            <a:r>
              <a:rPr lang="en-US" b="0" i="0" dirty="0">
                <a:solidFill>
                  <a:srgbClr val="292929"/>
                </a:solidFill>
                <a:effectLst/>
                <a:latin typeface="source-serif-pro"/>
              </a:rPr>
              <a:t>Full description of model are as follows :</a:t>
            </a:r>
          </a:p>
          <a:p>
            <a:pPr algn="l"/>
            <a:r>
              <a:rPr lang="en-US" b="0" i="0" dirty="0">
                <a:solidFill>
                  <a:srgbClr val="292929"/>
                </a:solidFill>
                <a:effectLst/>
                <a:latin typeface="source-serif-pro"/>
              </a:rPr>
              <a:t>I used the </a:t>
            </a:r>
            <a:r>
              <a:rPr lang="en-US" b="1" i="0" dirty="0" err="1">
                <a:solidFill>
                  <a:srgbClr val="292929"/>
                </a:solidFill>
                <a:effectLst/>
                <a:latin typeface="source-serif-pro"/>
              </a:rPr>
              <a:t>Keras</a:t>
            </a:r>
            <a:r>
              <a:rPr lang="en-US" b="1" i="0" dirty="0">
                <a:solidFill>
                  <a:srgbClr val="292929"/>
                </a:solidFill>
                <a:effectLst/>
                <a:latin typeface="source-serif-pro"/>
              </a:rPr>
              <a:t> Sequential</a:t>
            </a:r>
            <a:r>
              <a:rPr lang="en-US" b="0" i="0" dirty="0">
                <a:solidFill>
                  <a:srgbClr val="292929"/>
                </a:solidFill>
                <a:effectLst/>
                <a:latin typeface="source-serif-pro"/>
              </a:rPr>
              <a:t> API, where you have just to add one layer at a time, starting from the input.</a:t>
            </a:r>
          </a:p>
          <a:p>
            <a:pPr algn="l"/>
            <a:r>
              <a:rPr lang="en-US" b="0" i="0" dirty="0">
                <a:solidFill>
                  <a:srgbClr val="292929"/>
                </a:solidFill>
                <a:effectLst/>
                <a:latin typeface="source-serif-pro"/>
              </a:rPr>
              <a:t>The first is the convolutional (Conv2D) layer. It is like a set of learnable filters. I </a:t>
            </a:r>
            <a:r>
              <a:rPr lang="en-US" b="0" i="0" dirty="0" err="1">
                <a:solidFill>
                  <a:srgbClr val="292929"/>
                </a:solidFill>
                <a:effectLst/>
                <a:latin typeface="source-serif-pro"/>
              </a:rPr>
              <a:t>choosed</a:t>
            </a:r>
            <a:r>
              <a:rPr lang="en-US" b="0" i="0" dirty="0">
                <a:solidFill>
                  <a:srgbClr val="292929"/>
                </a:solidFill>
                <a:effectLst/>
                <a:latin typeface="source-serif-pro"/>
              </a:rPr>
              <a:t> to set </a:t>
            </a:r>
            <a:r>
              <a:rPr lang="en-US" b="1" i="0" dirty="0">
                <a:solidFill>
                  <a:srgbClr val="292929"/>
                </a:solidFill>
                <a:effectLst/>
                <a:latin typeface="source-serif-pro"/>
              </a:rPr>
              <a:t>32 filters</a:t>
            </a:r>
            <a:r>
              <a:rPr lang="en-US" b="0" i="0" dirty="0">
                <a:solidFill>
                  <a:srgbClr val="292929"/>
                </a:solidFill>
                <a:effectLst/>
                <a:latin typeface="source-serif-pro"/>
              </a:rPr>
              <a:t> for the two firsts conv2D layers and </a:t>
            </a:r>
            <a:r>
              <a:rPr lang="en-US" b="1" i="0" dirty="0">
                <a:solidFill>
                  <a:srgbClr val="292929"/>
                </a:solidFill>
                <a:effectLst/>
                <a:latin typeface="source-serif-pro"/>
              </a:rPr>
              <a:t>64 filters</a:t>
            </a:r>
            <a:r>
              <a:rPr lang="en-US" b="0" i="0" dirty="0">
                <a:solidFill>
                  <a:srgbClr val="292929"/>
                </a:solidFill>
                <a:effectLst/>
                <a:latin typeface="source-serif-pro"/>
              </a:rPr>
              <a:t> for the two last ones. Each filter transforms a part of the image (defined by the kernel size) using the kernel filter. The kernel filter matrix is applied on the whole image. Filters can be seen as a transformation of the image.</a:t>
            </a:r>
          </a:p>
          <a:p>
            <a:pPr algn="l"/>
            <a:r>
              <a:rPr lang="en-US" b="0" i="0" dirty="0">
                <a:solidFill>
                  <a:srgbClr val="292929"/>
                </a:solidFill>
                <a:effectLst/>
                <a:latin typeface="source-serif-pro"/>
              </a:rPr>
              <a:t>The CNN can isolate features that are useful everywhere from these transformed images (feature maps).</a:t>
            </a:r>
          </a:p>
          <a:p>
            <a:pPr algn="l"/>
            <a:r>
              <a:rPr lang="en-US" b="0" i="0" dirty="0">
                <a:solidFill>
                  <a:srgbClr val="292929"/>
                </a:solidFill>
                <a:effectLst/>
                <a:latin typeface="source-serif-pro"/>
              </a:rPr>
              <a:t>The second important layer in CNN is the pooling (</a:t>
            </a:r>
            <a:r>
              <a:rPr lang="en-US" b="1" i="0" dirty="0">
                <a:solidFill>
                  <a:srgbClr val="292929"/>
                </a:solidFill>
                <a:effectLst/>
                <a:latin typeface="source-serif-pro"/>
              </a:rPr>
              <a:t>MaxPool2D</a:t>
            </a:r>
            <a:r>
              <a:rPr lang="en-US" b="0" i="0" dirty="0">
                <a:solidFill>
                  <a:srgbClr val="292929"/>
                </a:solidFill>
                <a:effectLst/>
                <a:latin typeface="source-serif-pro"/>
              </a:rPr>
              <a:t>) layer. This layer simply acts as a </a:t>
            </a:r>
            <a:r>
              <a:rPr lang="en-US" b="0" i="0" dirty="0" err="1">
                <a:solidFill>
                  <a:srgbClr val="292929"/>
                </a:solidFill>
                <a:effectLst/>
                <a:latin typeface="source-serif-pro"/>
              </a:rPr>
              <a:t>downsampling</a:t>
            </a:r>
            <a:r>
              <a:rPr lang="en-US" b="0" i="0" dirty="0">
                <a:solidFill>
                  <a:srgbClr val="292929"/>
                </a:solidFill>
                <a:effectLst/>
                <a:latin typeface="source-serif-pro"/>
              </a:rPr>
              <a:t> filter. It looks at the 2 neighboring pixels and picks the maximal value. These are used to reduce computational cost, and to some extent also reduce overfitting. We have to choose the pooling size (</a:t>
            </a:r>
            <a:r>
              <a:rPr lang="en-US" b="0" i="0" dirty="0" err="1">
                <a:solidFill>
                  <a:srgbClr val="292929"/>
                </a:solidFill>
                <a:effectLst/>
                <a:latin typeface="source-serif-pro"/>
              </a:rPr>
              <a:t>i.e</a:t>
            </a:r>
            <a:r>
              <a:rPr lang="en-US" b="0" i="0" dirty="0">
                <a:solidFill>
                  <a:srgbClr val="292929"/>
                </a:solidFill>
                <a:effectLst/>
                <a:latin typeface="source-serif-pro"/>
              </a:rPr>
              <a:t> the area size pooled each time) more the pooling dimension is high, more the </a:t>
            </a:r>
            <a:r>
              <a:rPr lang="en-US" b="0" i="0" dirty="0" err="1">
                <a:solidFill>
                  <a:srgbClr val="292929"/>
                </a:solidFill>
                <a:effectLst/>
                <a:latin typeface="source-serif-pro"/>
              </a:rPr>
              <a:t>downsampling</a:t>
            </a:r>
            <a:r>
              <a:rPr lang="en-US" b="0" i="0" dirty="0">
                <a:solidFill>
                  <a:srgbClr val="292929"/>
                </a:solidFill>
                <a:effectLst/>
                <a:latin typeface="source-serif-pro"/>
              </a:rPr>
              <a:t> is important.</a:t>
            </a:r>
          </a:p>
          <a:p>
            <a:pPr algn="l"/>
            <a:r>
              <a:rPr lang="en-US" b="0" i="0" dirty="0">
                <a:solidFill>
                  <a:srgbClr val="292929"/>
                </a:solidFill>
                <a:effectLst/>
                <a:latin typeface="source-serif-pro"/>
              </a:rPr>
              <a:t>Combining convolutional and pooling layers, CNN are able to combine local features and learn more global features of the image.</a:t>
            </a:r>
          </a:p>
          <a:p>
            <a:pPr algn="l"/>
            <a:r>
              <a:rPr lang="en-US" b="1" i="0" dirty="0">
                <a:solidFill>
                  <a:srgbClr val="292929"/>
                </a:solidFill>
                <a:effectLst/>
                <a:latin typeface="source-serif-pro"/>
              </a:rPr>
              <a:t>Dropout</a:t>
            </a:r>
            <a:r>
              <a:rPr lang="en-US" b="0" i="0" dirty="0">
                <a:solidFill>
                  <a:srgbClr val="292929"/>
                </a:solidFill>
                <a:effectLst/>
                <a:latin typeface="source-serif-pro"/>
              </a:rPr>
              <a:t> is a regularization method, where a proportion of nodes in the layer are randomly ignored (setting their </a:t>
            </a:r>
            <a:r>
              <a:rPr lang="en-US" b="0" i="0" dirty="0" err="1">
                <a:solidFill>
                  <a:srgbClr val="292929"/>
                </a:solidFill>
                <a:effectLst/>
                <a:latin typeface="source-serif-pro"/>
              </a:rPr>
              <a:t>wieghts</a:t>
            </a:r>
            <a:r>
              <a:rPr lang="en-US" b="0" i="0" dirty="0">
                <a:solidFill>
                  <a:srgbClr val="292929"/>
                </a:solidFill>
                <a:effectLst/>
                <a:latin typeface="source-serif-pro"/>
              </a:rPr>
              <a:t> to zero) for each training sample. This drops randomly a </a:t>
            </a:r>
            <a:r>
              <a:rPr lang="en-US" b="0" i="0" dirty="0" err="1">
                <a:solidFill>
                  <a:srgbClr val="292929"/>
                </a:solidFill>
                <a:effectLst/>
                <a:latin typeface="source-serif-pro"/>
              </a:rPr>
              <a:t>propotion</a:t>
            </a:r>
            <a:r>
              <a:rPr lang="en-US" b="0" i="0" dirty="0">
                <a:solidFill>
                  <a:srgbClr val="292929"/>
                </a:solidFill>
                <a:effectLst/>
                <a:latin typeface="source-serif-pro"/>
              </a:rPr>
              <a:t> of the network and forces the network to learn features in a distributed way. This technique also improves generalization and reduces the overfitting.</a:t>
            </a:r>
          </a:p>
          <a:p>
            <a:pPr algn="l"/>
            <a:r>
              <a:rPr lang="en-US" b="1" i="0" dirty="0">
                <a:solidFill>
                  <a:srgbClr val="292929"/>
                </a:solidFill>
                <a:effectLst/>
                <a:latin typeface="source-serif-pro"/>
              </a:rPr>
              <a:t>‘</a:t>
            </a:r>
            <a:r>
              <a:rPr lang="en-US" b="1" i="0" dirty="0" err="1">
                <a:solidFill>
                  <a:srgbClr val="292929"/>
                </a:solidFill>
                <a:effectLst/>
                <a:latin typeface="source-serif-pro"/>
              </a:rPr>
              <a:t>relu</a:t>
            </a:r>
            <a:r>
              <a:rPr lang="en-US" b="1" i="0" dirty="0">
                <a:solidFill>
                  <a:srgbClr val="292929"/>
                </a:solidFill>
                <a:effectLst/>
                <a:latin typeface="source-serif-pro"/>
              </a:rPr>
              <a:t>’</a:t>
            </a:r>
            <a:r>
              <a:rPr lang="en-US" b="0" i="0" dirty="0">
                <a:solidFill>
                  <a:srgbClr val="292929"/>
                </a:solidFill>
                <a:effectLst/>
                <a:latin typeface="source-serif-pro"/>
              </a:rPr>
              <a:t> is the rectifier (activation function max(0,x). The rectifier activation function is used to add non linearity to the network.</a:t>
            </a:r>
          </a:p>
          <a:p>
            <a:pPr algn="l"/>
            <a:r>
              <a:rPr lang="en-US" b="0" i="0" dirty="0">
                <a:solidFill>
                  <a:srgbClr val="292929"/>
                </a:solidFill>
                <a:effectLst/>
                <a:latin typeface="source-serif-pro"/>
              </a:rPr>
              <a:t>The Flatten layer is use to convert the final feature maps into a one single 1D vector. This flattening step is needed so that you can make use of fully connected layers after some convolutional/</a:t>
            </a:r>
            <a:r>
              <a:rPr lang="en-US" b="0" i="0" dirty="0" err="1">
                <a:solidFill>
                  <a:srgbClr val="292929"/>
                </a:solidFill>
                <a:effectLst/>
                <a:latin typeface="source-serif-pro"/>
              </a:rPr>
              <a:t>maxpool</a:t>
            </a:r>
            <a:r>
              <a:rPr lang="en-US" b="0" i="0" dirty="0">
                <a:solidFill>
                  <a:srgbClr val="292929"/>
                </a:solidFill>
                <a:effectLst/>
                <a:latin typeface="source-serif-pro"/>
              </a:rPr>
              <a:t> layers. It combines all the found local features of the previous convolutional layers.</a:t>
            </a:r>
          </a:p>
          <a:p>
            <a:pPr algn="l"/>
            <a:r>
              <a:rPr lang="en-US" b="0" i="0" dirty="0">
                <a:solidFill>
                  <a:srgbClr val="292929"/>
                </a:solidFill>
                <a:effectLst/>
                <a:latin typeface="source-serif-pro"/>
              </a:rPr>
              <a:t>In the end I used the features in two fully-connected (Dense) layers which is just artificial an neural networks (ANN) classifier. In the last layer(Dense(10,activation=”</a:t>
            </a:r>
            <a:r>
              <a:rPr lang="en-US" b="0" i="0" dirty="0" err="1">
                <a:solidFill>
                  <a:srgbClr val="292929"/>
                </a:solidFill>
                <a:effectLst/>
                <a:latin typeface="source-serif-pro"/>
              </a:rPr>
              <a:t>softmax</a:t>
            </a:r>
            <a:r>
              <a:rPr lang="en-US" b="0" i="0" dirty="0">
                <a:solidFill>
                  <a:srgbClr val="292929"/>
                </a:solidFill>
                <a:effectLst/>
                <a:latin typeface="source-serif-pro"/>
              </a:rPr>
              <a:t>”)) the net outputs distribution of probability of each class.</a:t>
            </a:r>
          </a:p>
          <a:p>
            <a:pPr algn="l"/>
            <a:endParaRPr lang="en-US" b="0" i="0" dirty="0">
              <a:solidFill>
                <a:srgbClr val="292929"/>
              </a:solidFill>
              <a:effectLst/>
              <a:latin typeface="source-serif-pro"/>
            </a:endParaRPr>
          </a:p>
          <a:p>
            <a:pPr algn="l"/>
            <a:endParaRPr lang="en-US" b="0" i="0" dirty="0">
              <a:solidFill>
                <a:srgbClr val="292929"/>
              </a:solidFill>
              <a:effectLst/>
              <a:latin typeface="source-serif-pro"/>
            </a:endParaRPr>
          </a:p>
          <a:p>
            <a:pPr algn="l"/>
            <a:r>
              <a:rPr lang="en-US" b="0" i="0" dirty="0">
                <a:solidFill>
                  <a:srgbClr val="212121"/>
                </a:solidFill>
                <a:effectLst/>
                <a:latin typeface="Roboto" panose="02000000000000000000" pitchFamily="2" charset="0"/>
              </a:rPr>
              <a:t>From the above confusion matrix, we can say that the cancer type of number - 4 which is Melanocytic nevi has the highest number of correct prediction i.e., 512.</a:t>
            </a:r>
            <a:endParaRPr lang="en-US" b="0" i="0" dirty="0">
              <a:solidFill>
                <a:srgbClr val="292929"/>
              </a:solidFill>
              <a:effectLst/>
              <a:latin typeface="source-serif-pro"/>
            </a:endParaRPr>
          </a:p>
          <a:p>
            <a:pPr algn="l"/>
            <a:endParaRPr lang="en-US" b="0" i="0" dirty="0">
              <a:solidFill>
                <a:srgbClr val="292929"/>
              </a:solidFill>
              <a:effectLst/>
              <a:latin typeface="source-serif-pro"/>
            </a:endParaRPr>
          </a:p>
          <a:p>
            <a:endParaRPr lang="en-US" dirty="0"/>
          </a:p>
        </p:txBody>
      </p:sp>
      <p:sp>
        <p:nvSpPr>
          <p:cNvPr id="4" name="Slide Number Placeholder 3"/>
          <p:cNvSpPr>
            <a:spLocks noGrp="1"/>
          </p:cNvSpPr>
          <p:nvPr>
            <p:ph type="sldNum" sz="quarter" idx="5"/>
          </p:nvPr>
        </p:nvSpPr>
        <p:spPr/>
        <p:txBody>
          <a:bodyPr/>
          <a:lstStyle/>
          <a:p>
            <a:fld id="{DBDCB688-BC76-43FC-86E6-DCC778EC4812}" type="slidenum">
              <a:rPr lang="en-US" smtClean="0"/>
              <a:t>3</a:t>
            </a:fld>
            <a:endParaRPr lang="en-US"/>
          </a:p>
        </p:txBody>
      </p:sp>
    </p:spTree>
    <p:extLst>
      <p:ext uri="{BB962C8B-B14F-4D97-AF65-F5344CB8AC3E}">
        <p14:creationId xmlns:p14="http://schemas.microsoft.com/office/powerpoint/2010/main" val="27961112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4"/>
                </a:solidFill>
                <a:effectLst/>
                <a:latin typeface="Roboto" panose="02000000000000000000" pitchFamily="2" charset="0"/>
              </a:rPr>
              <a:t>The Vision Transformer, or </a:t>
            </a:r>
            <a:r>
              <a:rPr lang="en-US" b="0" i="0" dirty="0" err="1">
                <a:solidFill>
                  <a:srgbClr val="202124"/>
                </a:solidFill>
                <a:effectLst/>
                <a:latin typeface="Roboto" panose="02000000000000000000" pitchFamily="2" charset="0"/>
              </a:rPr>
              <a:t>ViT</a:t>
            </a:r>
            <a:r>
              <a:rPr lang="en-US" b="0" i="0" dirty="0">
                <a:solidFill>
                  <a:srgbClr val="202124"/>
                </a:solidFill>
                <a:effectLst/>
                <a:latin typeface="Roboto" panose="02000000000000000000" pitchFamily="2" charset="0"/>
              </a:rPr>
              <a:t>, is </a:t>
            </a:r>
            <a:r>
              <a:rPr lang="en-US" b="1" i="0" dirty="0">
                <a:solidFill>
                  <a:srgbClr val="202124"/>
                </a:solidFill>
                <a:effectLst/>
                <a:latin typeface="Roboto" panose="02000000000000000000" pitchFamily="2" charset="0"/>
              </a:rPr>
              <a:t>a model for image classification that employs a Transformer-like architecture over patches of the image</a:t>
            </a:r>
          </a:p>
          <a:p>
            <a:endParaRPr lang="en-US" b="0" i="0" dirty="0">
              <a:solidFill>
                <a:srgbClr val="24292F"/>
              </a:solidFill>
              <a:effectLst/>
              <a:latin typeface="-apple-system"/>
            </a:endParaRPr>
          </a:p>
          <a:p>
            <a:r>
              <a:rPr lang="en-US" b="0" i="0" dirty="0">
                <a:solidFill>
                  <a:srgbClr val="24292F"/>
                </a:solidFill>
                <a:effectLst/>
                <a:latin typeface="-apple-system"/>
              </a:rPr>
              <a:t>Overview of the model: we split an image into fixed-size patches, linearly embed each of them, add position embeddings, and feed the resulting sequence of vectors to a standard Transformer encoder. In order to perform classification, we use the standard approach of adding an extra learnable "classification token" to the sequence.</a:t>
            </a:r>
          </a:p>
          <a:p>
            <a:endParaRPr lang="en-US" b="0" i="0" dirty="0">
              <a:solidFill>
                <a:srgbClr val="24292F"/>
              </a:solidFill>
              <a:effectLst/>
              <a:latin typeface="-apple-system"/>
            </a:endParaRPr>
          </a:p>
          <a:p>
            <a:endParaRPr lang="en-US" b="0" i="0" dirty="0">
              <a:solidFill>
                <a:srgbClr val="24292F"/>
              </a:solidFill>
              <a:effectLst/>
              <a:latin typeface="-apple-system"/>
            </a:endParaRPr>
          </a:p>
          <a:p>
            <a:pPr marL="63500" marR="0">
              <a:spcBef>
                <a:spcPts val="0"/>
              </a:spcBef>
              <a:spcAft>
                <a:spcPts val="0"/>
              </a:spcAft>
            </a:pPr>
            <a:r>
              <a:rPr lang="en-US" sz="1800" b="1" dirty="0">
                <a:effectLst/>
                <a:latin typeface="Carlito"/>
                <a:ea typeface="Carlito"/>
                <a:cs typeface="Carlito"/>
              </a:rPr>
              <a:t>Step 1: </a:t>
            </a:r>
            <a:r>
              <a:rPr lang="en-US" sz="1800" dirty="0">
                <a:effectLst/>
                <a:latin typeface="Carlito"/>
                <a:ea typeface="Carlito"/>
                <a:cs typeface="Carlito"/>
              </a:rPr>
              <a:t>Split the image into fixed-size patches.</a:t>
            </a:r>
          </a:p>
          <a:p>
            <a:pPr marL="0" marR="0">
              <a:spcBef>
                <a:spcPts val="40"/>
              </a:spcBef>
              <a:spcAft>
                <a:spcPts val="0"/>
              </a:spcAft>
            </a:pPr>
            <a:r>
              <a:rPr lang="en-US" sz="1800" dirty="0">
                <a:effectLst/>
                <a:latin typeface="Carlito"/>
                <a:ea typeface="Carlito"/>
                <a:cs typeface="Carlito"/>
              </a:rPr>
              <a:t> </a:t>
            </a:r>
          </a:p>
          <a:p>
            <a:pPr marL="63500" marR="386080">
              <a:spcBef>
                <a:spcPts val="0"/>
              </a:spcBef>
              <a:spcAft>
                <a:spcPts val="0"/>
              </a:spcAft>
            </a:pPr>
            <a:r>
              <a:rPr lang="en-US" sz="1800" b="1" dirty="0">
                <a:effectLst/>
                <a:latin typeface="Carlito"/>
                <a:ea typeface="Carlito"/>
                <a:cs typeface="Carlito"/>
              </a:rPr>
              <a:t>Step 2: </a:t>
            </a:r>
            <a:r>
              <a:rPr lang="en-US" sz="1800" dirty="0">
                <a:effectLst/>
                <a:latin typeface="Carlito"/>
                <a:ea typeface="Carlito"/>
                <a:cs typeface="Carlito"/>
              </a:rPr>
              <a:t>Flatten the 2D image patches to 1D patch embedding and linearly embed them using a fully connected layer.</a:t>
            </a:r>
          </a:p>
          <a:p>
            <a:pPr marL="63500" marR="84455">
              <a:spcBef>
                <a:spcPts val="195"/>
              </a:spcBef>
              <a:spcAft>
                <a:spcPts val="0"/>
              </a:spcAft>
            </a:pPr>
            <a:br>
              <a:rPr lang="en-US" sz="1800" dirty="0">
                <a:effectLst/>
                <a:latin typeface="Carlito"/>
                <a:ea typeface="Carlito"/>
                <a:cs typeface="Carlito"/>
              </a:rPr>
            </a:br>
            <a:r>
              <a:rPr lang="en-US" sz="1800" b="1" dirty="0">
                <a:effectLst/>
                <a:latin typeface="Carlito"/>
                <a:ea typeface="Carlito"/>
                <a:cs typeface="Carlito"/>
              </a:rPr>
              <a:t>Step 3: </a:t>
            </a:r>
            <a:r>
              <a:rPr lang="en-US" sz="1800" dirty="0">
                <a:effectLst/>
                <a:latin typeface="Carlito"/>
                <a:ea typeface="Carlito"/>
                <a:cs typeface="Carlito"/>
              </a:rPr>
              <a:t>Unlike other architectures, transformers have no idea of sequence or any positional information. So, we use the positional embeddings to the patches to retain positional information.</a:t>
            </a:r>
          </a:p>
          <a:p>
            <a:pPr marL="0" marR="0">
              <a:spcBef>
                <a:spcPts val="45"/>
              </a:spcBef>
              <a:spcAft>
                <a:spcPts val="0"/>
              </a:spcAft>
            </a:pPr>
            <a:r>
              <a:rPr lang="en-US" sz="1800" dirty="0">
                <a:effectLst/>
                <a:latin typeface="Carlito"/>
                <a:ea typeface="Carlito"/>
                <a:cs typeface="Carlito"/>
              </a:rPr>
              <a:t> </a:t>
            </a:r>
          </a:p>
          <a:p>
            <a:pPr marL="63500" marR="102235">
              <a:spcBef>
                <a:spcPts val="0"/>
              </a:spcBef>
              <a:spcAft>
                <a:spcPts val="0"/>
              </a:spcAft>
            </a:pPr>
            <a:r>
              <a:rPr lang="en-US" sz="1800" b="1" dirty="0">
                <a:effectLst/>
                <a:latin typeface="Carlito"/>
                <a:ea typeface="Carlito"/>
                <a:cs typeface="Carlito"/>
              </a:rPr>
              <a:t>Step 4: </a:t>
            </a:r>
            <a:r>
              <a:rPr lang="en-US" sz="1800" dirty="0">
                <a:effectLst/>
                <a:latin typeface="Carlito"/>
                <a:ea typeface="Carlito"/>
                <a:cs typeface="Carlito"/>
              </a:rPr>
              <a:t>Transformer Encoder has alternating layers of multiheaded self-attention and MLP blocks. </a:t>
            </a:r>
            <a:r>
              <a:rPr lang="en-US" sz="1800" dirty="0" err="1">
                <a:effectLst/>
                <a:latin typeface="Carlito"/>
                <a:ea typeface="Carlito"/>
                <a:cs typeface="Carlito"/>
              </a:rPr>
              <a:t>Layernorm</a:t>
            </a:r>
            <a:r>
              <a:rPr lang="en-US" sz="1800" dirty="0">
                <a:effectLst/>
                <a:latin typeface="Carlito"/>
                <a:ea typeface="Carlito"/>
                <a:cs typeface="Carlito"/>
              </a:rPr>
              <a:t> (LN) is applied before the self-attention block and the MLP block. The residual connections are applied after every block to avoid vanishing gradient problem(</a:t>
            </a:r>
            <a:r>
              <a:rPr lang="en-US" sz="2800" b="0" i="0" dirty="0">
                <a:solidFill>
                  <a:srgbClr val="202124"/>
                </a:solidFill>
                <a:effectLst/>
                <a:latin typeface="Roboto" panose="02000000000000000000" pitchFamily="2" charset="0"/>
              </a:rPr>
              <a:t>We can detect it by </a:t>
            </a:r>
            <a:r>
              <a:rPr lang="en-US" sz="2800" b="1" i="0" dirty="0" err="1">
                <a:solidFill>
                  <a:srgbClr val="202124"/>
                </a:solidFill>
                <a:effectLst/>
                <a:latin typeface="Roboto" panose="02000000000000000000" pitchFamily="2" charset="0"/>
              </a:rPr>
              <a:t>analysing</a:t>
            </a:r>
            <a:r>
              <a:rPr lang="en-US" sz="2800" b="1" i="0" dirty="0">
                <a:solidFill>
                  <a:srgbClr val="202124"/>
                </a:solidFill>
                <a:effectLst/>
                <a:latin typeface="Roboto" panose="02000000000000000000" pitchFamily="2" charset="0"/>
              </a:rPr>
              <a:t> the kernel weight distribution</a:t>
            </a:r>
            <a:r>
              <a:rPr lang="en-US" sz="2800" b="0" i="0" dirty="0">
                <a:solidFill>
                  <a:srgbClr val="202124"/>
                </a:solidFill>
                <a:effectLst/>
                <a:latin typeface="Roboto" panose="02000000000000000000" pitchFamily="2" charset="0"/>
              </a:rPr>
              <a:t>. There is a vanishing gradient if the weights are falling regularly near zero.</a:t>
            </a:r>
            <a:r>
              <a:rPr lang="en-US" sz="1800" dirty="0">
                <a:effectLst/>
                <a:latin typeface="Carlito"/>
                <a:ea typeface="Carlito"/>
                <a:cs typeface="Carlito"/>
              </a:rPr>
              <a:t>). This block helps learn local and global dependencies in the image.</a:t>
            </a:r>
          </a:p>
          <a:p>
            <a:pPr marL="0" marR="0">
              <a:spcBef>
                <a:spcPts val="30"/>
              </a:spcBef>
              <a:spcAft>
                <a:spcPts val="0"/>
              </a:spcAft>
            </a:pPr>
            <a:r>
              <a:rPr lang="en-US" sz="1800" dirty="0">
                <a:effectLst/>
                <a:latin typeface="Carlito"/>
                <a:ea typeface="Carlito"/>
                <a:cs typeface="Carlito"/>
              </a:rPr>
              <a:t> </a:t>
            </a:r>
          </a:p>
          <a:p>
            <a:pPr marL="69850" marR="0" indent="-6350">
              <a:lnSpc>
                <a:spcPct val="103000"/>
              </a:lnSpc>
              <a:spcBef>
                <a:spcPts val="5"/>
              </a:spcBef>
              <a:spcAft>
                <a:spcPts val="0"/>
              </a:spcAft>
            </a:pPr>
            <a:r>
              <a:rPr lang="en-US" sz="1800" b="1" dirty="0">
                <a:effectLst/>
                <a:latin typeface="Carlito"/>
                <a:ea typeface="Carlito"/>
                <a:cs typeface="Carlito"/>
              </a:rPr>
              <a:t>Step 5: </a:t>
            </a:r>
            <a:r>
              <a:rPr lang="en-US" sz="1800" dirty="0">
                <a:effectLst/>
                <a:latin typeface="Carlito"/>
                <a:ea typeface="Carlito"/>
                <a:cs typeface="Carlito"/>
              </a:rPr>
              <a:t>A classification head is implemented using MLP with one hidden layer at pre-training time and a single linear layer for fine-tuning for image classification.</a:t>
            </a:r>
          </a:p>
          <a:p>
            <a:endParaRPr lang="en-US" dirty="0"/>
          </a:p>
        </p:txBody>
      </p:sp>
      <p:sp>
        <p:nvSpPr>
          <p:cNvPr id="4" name="Slide Number Placeholder 3"/>
          <p:cNvSpPr>
            <a:spLocks noGrp="1"/>
          </p:cNvSpPr>
          <p:nvPr>
            <p:ph type="sldNum" sz="quarter" idx="5"/>
          </p:nvPr>
        </p:nvSpPr>
        <p:spPr/>
        <p:txBody>
          <a:bodyPr/>
          <a:lstStyle/>
          <a:p>
            <a:fld id="{DBDCB688-BC76-43FC-86E6-DCC778EC4812}" type="slidenum">
              <a:rPr lang="en-US" smtClean="0"/>
              <a:t>4</a:t>
            </a:fld>
            <a:endParaRPr lang="en-US"/>
          </a:p>
        </p:txBody>
      </p:sp>
    </p:spTree>
    <p:extLst>
      <p:ext uri="{BB962C8B-B14F-4D97-AF65-F5344CB8AC3E}">
        <p14:creationId xmlns:p14="http://schemas.microsoft.com/office/powerpoint/2010/main" val="4928542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04040"/>
                </a:solidFill>
                <a:effectLst/>
                <a:latin typeface="gt-regular"/>
              </a:rPr>
              <a:t>The Multi-Head Attention layer split inputs into several heads so that each head can learn different levels of self-attention. The outputs of all the heads are then concatenated and passed through the Multi-Layer Perceptron.(</a:t>
            </a:r>
            <a:r>
              <a:rPr lang="en-US" b="1" i="0" dirty="0">
                <a:solidFill>
                  <a:srgbClr val="202124"/>
                </a:solidFill>
                <a:effectLst/>
                <a:latin typeface="Roboto" panose="02000000000000000000" pitchFamily="2" charset="0"/>
              </a:rPr>
              <a:t>It can be used to solve complex nonlinear problems</a:t>
            </a:r>
            <a:r>
              <a:rPr lang="en-US" b="0" i="0" dirty="0">
                <a:solidFill>
                  <a:srgbClr val="202124"/>
                </a:solidFill>
                <a:effectLst/>
                <a:latin typeface="Roboto" panose="02000000000000000000" pitchFamily="2" charset="0"/>
              </a:rPr>
              <a:t>. It handles large amounts of input data well. Makes quick predictions after training. The same accuracy ratio can be achieved even with smaller samples.</a:t>
            </a:r>
            <a:r>
              <a:rPr lang="en-US" b="0" i="0" dirty="0">
                <a:solidFill>
                  <a:srgbClr val="404040"/>
                </a:solidFill>
                <a:effectLst/>
                <a:latin typeface="gt-regular"/>
              </a:rPr>
              <a:t>)</a:t>
            </a:r>
          </a:p>
          <a:p>
            <a:r>
              <a:rPr lang="en-US" b="0" i="0" dirty="0">
                <a:solidFill>
                  <a:srgbClr val="292929"/>
                </a:solidFill>
                <a:effectLst/>
                <a:latin typeface="charter"/>
              </a:rPr>
              <a:t>The </a:t>
            </a:r>
            <a:r>
              <a:rPr lang="en-US" b="1" i="0" dirty="0">
                <a:solidFill>
                  <a:srgbClr val="292929"/>
                </a:solidFill>
                <a:effectLst/>
                <a:latin typeface="charter"/>
              </a:rPr>
              <a:t>multiple attention heads help learn local and global dependencies in the image.</a:t>
            </a:r>
          </a:p>
          <a:p>
            <a:endParaRPr lang="en-US" b="1" i="0" dirty="0">
              <a:solidFill>
                <a:srgbClr val="292929"/>
              </a:solidFill>
              <a:effectLst/>
              <a:latin typeface="charter"/>
            </a:endParaRPr>
          </a:p>
          <a:p>
            <a:r>
              <a:rPr lang="en-US" b="1" i="0" dirty="0">
                <a:solidFill>
                  <a:srgbClr val="292929"/>
                </a:solidFill>
                <a:effectLst/>
                <a:latin typeface="charter"/>
              </a:rPr>
              <a:t>Self attention allows the input to interact with each other and generate the output</a:t>
            </a:r>
            <a:endParaRPr lang="en-US" dirty="0"/>
          </a:p>
        </p:txBody>
      </p:sp>
      <p:sp>
        <p:nvSpPr>
          <p:cNvPr id="4" name="Slide Number Placeholder 3"/>
          <p:cNvSpPr>
            <a:spLocks noGrp="1"/>
          </p:cNvSpPr>
          <p:nvPr>
            <p:ph type="sldNum" sz="quarter" idx="5"/>
          </p:nvPr>
        </p:nvSpPr>
        <p:spPr/>
        <p:txBody>
          <a:bodyPr/>
          <a:lstStyle/>
          <a:p>
            <a:fld id="{DBDCB688-BC76-43FC-86E6-DCC778EC4812}" type="slidenum">
              <a:rPr lang="en-US" smtClean="0"/>
              <a:t>5</a:t>
            </a:fld>
            <a:endParaRPr lang="en-US"/>
          </a:p>
        </p:txBody>
      </p:sp>
    </p:spTree>
    <p:extLst>
      <p:ext uri="{BB962C8B-B14F-4D97-AF65-F5344CB8AC3E}">
        <p14:creationId xmlns:p14="http://schemas.microsoft.com/office/powerpoint/2010/main" val="20855272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22222"/>
                </a:solidFill>
                <a:effectLst/>
                <a:latin typeface="Arial" panose="020B0604020202020204" pitchFamily="34" charset="0"/>
              </a:rPr>
              <a:t>Pre-processing of data is an important step in machine learning that enhances the quality of the data to be used. When training the CNN model on raw input data, for example, classification accuracy may decrease. Therefore, in the preprocessing stage, data augmentation is used to generate supplementary images from the existing images to vary their scale, position, orientation, contrast enhancement, and brightness adjustment as shown in figure.</a:t>
            </a:r>
          </a:p>
          <a:p>
            <a:endParaRPr lang="en-US" dirty="0"/>
          </a:p>
        </p:txBody>
      </p:sp>
      <p:sp>
        <p:nvSpPr>
          <p:cNvPr id="4" name="Slide Number Placeholder 3"/>
          <p:cNvSpPr>
            <a:spLocks noGrp="1"/>
          </p:cNvSpPr>
          <p:nvPr>
            <p:ph type="sldNum" sz="quarter" idx="5"/>
          </p:nvPr>
        </p:nvSpPr>
        <p:spPr/>
        <p:txBody>
          <a:bodyPr/>
          <a:lstStyle/>
          <a:p>
            <a:fld id="{DBDCB688-BC76-43FC-86E6-DCC778EC4812}" type="slidenum">
              <a:rPr lang="en-US" smtClean="0"/>
              <a:t>6</a:t>
            </a:fld>
            <a:endParaRPr lang="en-US"/>
          </a:p>
        </p:txBody>
      </p:sp>
    </p:spTree>
    <p:extLst>
      <p:ext uri="{BB962C8B-B14F-4D97-AF65-F5344CB8AC3E}">
        <p14:creationId xmlns:p14="http://schemas.microsoft.com/office/powerpoint/2010/main" val="30559248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endParaRPr lang="en-US" dirty="0"/>
          </a:p>
        </p:txBody>
      </p:sp>
      <p:sp>
        <p:nvSpPr>
          <p:cNvPr id="4" name="Slide Number Placeholder 3"/>
          <p:cNvSpPr>
            <a:spLocks noGrp="1"/>
          </p:cNvSpPr>
          <p:nvPr>
            <p:ph type="sldNum" sz="quarter" idx="5"/>
          </p:nvPr>
        </p:nvSpPr>
        <p:spPr/>
        <p:txBody>
          <a:bodyPr/>
          <a:lstStyle/>
          <a:p>
            <a:fld id="{DBDCB688-BC76-43FC-86E6-DCC778EC4812}" type="slidenum">
              <a:rPr lang="en-US" smtClean="0"/>
              <a:t>7</a:t>
            </a:fld>
            <a:endParaRPr lang="en-US"/>
          </a:p>
        </p:txBody>
      </p:sp>
    </p:spTree>
    <p:extLst>
      <p:ext uri="{BB962C8B-B14F-4D97-AF65-F5344CB8AC3E}">
        <p14:creationId xmlns:p14="http://schemas.microsoft.com/office/powerpoint/2010/main" val="41601844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the patch size of 16  and using the optimizer </a:t>
            </a:r>
            <a:r>
              <a:rPr lang="en-US" dirty="0" err="1"/>
              <a:t>sgd</a:t>
            </a:r>
            <a:r>
              <a:rPr lang="en-US" dirty="0"/>
              <a:t> and activation function Gelu the model predicted well the type of cancer so I have fitted this model and evaluated its performance on the classification of skin cancer </a:t>
            </a:r>
          </a:p>
        </p:txBody>
      </p:sp>
      <p:sp>
        <p:nvSpPr>
          <p:cNvPr id="4" name="Slide Number Placeholder 3"/>
          <p:cNvSpPr>
            <a:spLocks noGrp="1"/>
          </p:cNvSpPr>
          <p:nvPr>
            <p:ph type="sldNum" sz="quarter" idx="5"/>
          </p:nvPr>
        </p:nvSpPr>
        <p:spPr/>
        <p:txBody>
          <a:bodyPr/>
          <a:lstStyle/>
          <a:p>
            <a:fld id="{DBDCB688-BC76-43FC-86E6-DCC778EC4812}" type="slidenum">
              <a:rPr lang="en-US" smtClean="0"/>
              <a:t>10</a:t>
            </a:fld>
            <a:endParaRPr lang="en-US"/>
          </a:p>
        </p:txBody>
      </p:sp>
    </p:spTree>
    <p:extLst>
      <p:ext uri="{BB962C8B-B14F-4D97-AF65-F5344CB8AC3E}">
        <p14:creationId xmlns:p14="http://schemas.microsoft.com/office/powerpoint/2010/main" val="16002698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3500" marR="71120" algn="just">
              <a:lnSpc>
                <a:spcPct val="107000"/>
              </a:lnSpc>
              <a:spcBef>
                <a:spcPts val="0"/>
              </a:spcBef>
              <a:spcAft>
                <a:spcPts val="0"/>
              </a:spcAft>
            </a:pPr>
            <a:r>
              <a:rPr lang="en-US" sz="1800" dirty="0">
                <a:effectLst/>
                <a:latin typeface="Carlito"/>
                <a:ea typeface="Carlito"/>
                <a:cs typeface="Carlito"/>
              </a:rPr>
              <a:t>CNNs use 3x3 or 5x5 size kernels, so each layer can only have a corresponding field of view. And the field of view expands as it propagates through the layers, but the expansion is linearly increasing with depth.</a:t>
            </a:r>
          </a:p>
          <a:p>
            <a:pPr marL="63500" marR="70485" algn="just">
              <a:lnSpc>
                <a:spcPct val="107000"/>
              </a:lnSpc>
              <a:spcBef>
                <a:spcPts val="795"/>
              </a:spcBef>
              <a:spcAft>
                <a:spcPts val="0"/>
              </a:spcAft>
            </a:pPr>
            <a:r>
              <a:rPr lang="en-US" sz="1800" dirty="0">
                <a:effectLst/>
                <a:latin typeface="Carlito"/>
                <a:ea typeface="Carlito"/>
                <a:cs typeface="Carlito"/>
              </a:rPr>
              <a:t>The</a:t>
            </a:r>
            <a:r>
              <a:rPr lang="en-US" sz="1800" spc="-65" dirty="0">
                <a:effectLst/>
                <a:latin typeface="Carlito"/>
                <a:ea typeface="Carlito"/>
                <a:cs typeface="Carlito"/>
              </a:rPr>
              <a:t> </a:t>
            </a:r>
            <a:r>
              <a:rPr lang="en-US" sz="1800" dirty="0">
                <a:effectLst/>
                <a:latin typeface="Carlito"/>
                <a:ea typeface="Carlito"/>
                <a:cs typeface="Carlito"/>
              </a:rPr>
              <a:t>Transformer,</a:t>
            </a:r>
            <a:r>
              <a:rPr lang="en-US" sz="1800" spc="-75" dirty="0">
                <a:effectLst/>
                <a:latin typeface="Carlito"/>
                <a:ea typeface="Carlito"/>
                <a:cs typeface="Carlito"/>
              </a:rPr>
              <a:t> </a:t>
            </a:r>
            <a:r>
              <a:rPr lang="en-US" sz="1800" dirty="0">
                <a:effectLst/>
                <a:latin typeface="Carlito"/>
                <a:ea typeface="Carlito"/>
                <a:cs typeface="Carlito"/>
              </a:rPr>
              <a:t>on</a:t>
            </a:r>
            <a:r>
              <a:rPr lang="en-US" sz="1800" spc="-70" dirty="0">
                <a:effectLst/>
                <a:latin typeface="Carlito"/>
                <a:ea typeface="Carlito"/>
                <a:cs typeface="Carlito"/>
              </a:rPr>
              <a:t> </a:t>
            </a:r>
            <a:r>
              <a:rPr lang="en-US" sz="1800" dirty="0">
                <a:effectLst/>
                <a:latin typeface="Carlito"/>
                <a:ea typeface="Carlito"/>
                <a:cs typeface="Carlito"/>
              </a:rPr>
              <a:t>the</a:t>
            </a:r>
            <a:r>
              <a:rPr lang="en-US" sz="1800" spc="-75" dirty="0">
                <a:effectLst/>
                <a:latin typeface="Carlito"/>
                <a:ea typeface="Carlito"/>
                <a:cs typeface="Carlito"/>
              </a:rPr>
              <a:t> </a:t>
            </a:r>
            <a:r>
              <a:rPr lang="en-US" sz="1800" dirty="0">
                <a:effectLst/>
                <a:latin typeface="Carlito"/>
                <a:ea typeface="Carlito"/>
                <a:cs typeface="Carlito"/>
              </a:rPr>
              <a:t>other</a:t>
            </a:r>
            <a:r>
              <a:rPr lang="en-US" sz="1800" spc="-60" dirty="0">
                <a:effectLst/>
                <a:latin typeface="Carlito"/>
                <a:ea typeface="Carlito"/>
                <a:cs typeface="Carlito"/>
              </a:rPr>
              <a:t> </a:t>
            </a:r>
            <a:r>
              <a:rPr lang="en-US" sz="1800" dirty="0">
                <a:effectLst/>
                <a:latin typeface="Carlito"/>
                <a:ea typeface="Carlito"/>
                <a:cs typeface="Carlito"/>
              </a:rPr>
              <a:t>hand,</a:t>
            </a:r>
            <a:r>
              <a:rPr lang="en-US" sz="1800" spc="-65" dirty="0">
                <a:effectLst/>
                <a:latin typeface="Carlito"/>
                <a:ea typeface="Carlito"/>
                <a:cs typeface="Carlito"/>
              </a:rPr>
              <a:t> </a:t>
            </a:r>
            <a:r>
              <a:rPr lang="en-US" sz="1800" dirty="0">
                <a:effectLst/>
                <a:latin typeface="Carlito"/>
                <a:ea typeface="Carlito"/>
                <a:cs typeface="Carlito"/>
              </a:rPr>
              <a:t>uses</a:t>
            </a:r>
            <a:r>
              <a:rPr lang="en-US" sz="1800" spc="-60" dirty="0">
                <a:effectLst/>
                <a:latin typeface="Carlito"/>
                <a:ea typeface="Carlito"/>
                <a:cs typeface="Carlito"/>
              </a:rPr>
              <a:t> </a:t>
            </a:r>
            <a:r>
              <a:rPr lang="en-US" sz="1800" dirty="0">
                <a:effectLst/>
                <a:latin typeface="Carlito"/>
                <a:ea typeface="Carlito"/>
                <a:cs typeface="Carlito"/>
              </a:rPr>
              <a:t>Self-Attention,</a:t>
            </a:r>
            <a:r>
              <a:rPr lang="en-US" sz="1800" spc="-65" dirty="0">
                <a:effectLst/>
                <a:latin typeface="Carlito"/>
                <a:ea typeface="Carlito"/>
                <a:cs typeface="Carlito"/>
              </a:rPr>
              <a:t> </a:t>
            </a:r>
            <a:r>
              <a:rPr lang="en-US" sz="1800" dirty="0">
                <a:effectLst/>
                <a:latin typeface="Carlito"/>
                <a:ea typeface="Carlito"/>
                <a:cs typeface="Carlito"/>
              </a:rPr>
              <a:t>which</a:t>
            </a:r>
            <a:r>
              <a:rPr lang="en-US" sz="1800" spc="-70" dirty="0">
                <a:effectLst/>
                <a:latin typeface="Carlito"/>
                <a:ea typeface="Carlito"/>
                <a:cs typeface="Carlito"/>
              </a:rPr>
              <a:t> </a:t>
            </a:r>
            <a:r>
              <a:rPr lang="en-US" sz="1800" dirty="0">
                <a:effectLst/>
                <a:latin typeface="Carlito"/>
                <a:ea typeface="Carlito"/>
                <a:cs typeface="Carlito"/>
              </a:rPr>
              <a:t>allows</a:t>
            </a:r>
            <a:r>
              <a:rPr lang="en-US" sz="1800" spc="-55" dirty="0">
                <a:effectLst/>
                <a:latin typeface="Carlito"/>
                <a:ea typeface="Carlito"/>
                <a:cs typeface="Carlito"/>
              </a:rPr>
              <a:t> </a:t>
            </a:r>
            <a:r>
              <a:rPr lang="en-US" sz="1800" dirty="0">
                <a:effectLst/>
                <a:latin typeface="Carlito"/>
                <a:ea typeface="Carlito"/>
                <a:cs typeface="Carlito"/>
              </a:rPr>
              <a:t>the</a:t>
            </a:r>
            <a:r>
              <a:rPr lang="en-US" sz="1800" spc="-75" dirty="0">
                <a:effectLst/>
                <a:latin typeface="Carlito"/>
                <a:ea typeface="Carlito"/>
                <a:cs typeface="Carlito"/>
              </a:rPr>
              <a:t> </a:t>
            </a:r>
            <a:r>
              <a:rPr lang="en-US" sz="1800" dirty="0">
                <a:effectLst/>
                <a:latin typeface="Carlito"/>
                <a:ea typeface="Carlito"/>
                <a:cs typeface="Carlito"/>
              </a:rPr>
              <a:t>network</a:t>
            </a:r>
            <a:r>
              <a:rPr lang="en-US" sz="1800" spc="-60" dirty="0">
                <a:effectLst/>
                <a:latin typeface="Carlito"/>
                <a:ea typeface="Carlito"/>
                <a:cs typeface="Carlito"/>
              </a:rPr>
              <a:t> </a:t>
            </a:r>
            <a:r>
              <a:rPr lang="en-US" sz="1800" dirty="0">
                <a:effectLst/>
                <a:latin typeface="Carlito"/>
                <a:ea typeface="Carlito"/>
                <a:cs typeface="Carlito"/>
              </a:rPr>
              <a:t>to</a:t>
            </a:r>
            <a:r>
              <a:rPr lang="en-US" sz="1800" spc="-65" dirty="0">
                <a:effectLst/>
                <a:latin typeface="Carlito"/>
                <a:ea typeface="Carlito"/>
                <a:cs typeface="Carlito"/>
              </a:rPr>
              <a:t> </a:t>
            </a:r>
            <a:r>
              <a:rPr lang="en-US" sz="1800" dirty="0">
                <a:effectLst/>
                <a:latin typeface="Carlito"/>
                <a:ea typeface="Carlito"/>
                <a:cs typeface="Carlito"/>
              </a:rPr>
              <a:t>see</a:t>
            </a:r>
            <a:r>
              <a:rPr lang="en-US" sz="1800" spc="-70" dirty="0">
                <a:effectLst/>
                <a:latin typeface="Carlito"/>
                <a:ea typeface="Carlito"/>
                <a:cs typeface="Carlito"/>
              </a:rPr>
              <a:t> </a:t>
            </a:r>
            <a:r>
              <a:rPr lang="en-US" sz="1800" dirty="0">
                <a:effectLst/>
                <a:latin typeface="Carlito"/>
                <a:ea typeface="Carlito"/>
                <a:cs typeface="Carlito"/>
              </a:rPr>
              <a:t>the</a:t>
            </a:r>
            <a:r>
              <a:rPr lang="en-US" sz="1800" spc="-75" dirty="0">
                <a:effectLst/>
                <a:latin typeface="Carlito"/>
                <a:ea typeface="Carlito"/>
                <a:cs typeface="Carlito"/>
              </a:rPr>
              <a:t> </a:t>
            </a:r>
            <a:r>
              <a:rPr lang="en-US" sz="1800" dirty="0">
                <a:effectLst/>
                <a:latin typeface="Carlito"/>
                <a:ea typeface="Carlito"/>
                <a:cs typeface="Carlito"/>
              </a:rPr>
              <a:t>entire</a:t>
            </a:r>
            <a:r>
              <a:rPr lang="en-US" sz="1800" spc="-65" dirty="0">
                <a:effectLst/>
                <a:latin typeface="Carlito"/>
                <a:ea typeface="Carlito"/>
                <a:cs typeface="Carlito"/>
              </a:rPr>
              <a:t> </a:t>
            </a:r>
            <a:r>
              <a:rPr lang="en-US" sz="1800" dirty="0">
                <a:effectLst/>
                <a:latin typeface="Carlito"/>
                <a:ea typeface="Carlito"/>
                <a:cs typeface="Carlito"/>
              </a:rPr>
              <a:t>image from</a:t>
            </a:r>
            <a:r>
              <a:rPr lang="en-US" sz="1800" spc="-25" dirty="0">
                <a:effectLst/>
                <a:latin typeface="Carlito"/>
                <a:ea typeface="Carlito"/>
                <a:cs typeface="Carlito"/>
              </a:rPr>
              <a:t> </a:t>
            </a:r>
            <a:r>
              <a:rPr lang="en-US" sz="1800" dirty="0">
                <a:effectLst/>
                <a:latin typeface="Carlito"/>
                <a:ea typeface="Carlito"/>
                <a:cs typeface="Carlito"/>
              </a:rPr>
              <a:t>the</a:t>
            </a:r>
            <a:r>
              <a:rPr lang="en-US" sz="1800" spc="-10" dirty="0">
                <a:effectLst/>
                <a:latin typeface="Carlito"/>
                <a:ea typeface="Carlito"/>
                <a:cs typeface="Carlito"/>
              </a:rPr>
              <a:t> </a:t>
            </a:r>
            <a:r>
              <a:rPr lang="en-US" sz="1800" dirty="0">
                <a:effectLst/>
                <a:latin typeface="Carlito"/>
                <a:ea typeface="Carlito"/>
                <a:cs typeface="Carlito"/>
              </a:rPr>
              <a:t>initial</a:t>
            </a:r>
            <a:r>
              <a:rPr lang="en-US" sz="1800" spc="-15" dirty="0">
                <a:effectLst/>
                <a:latin typeface="Carlito"/>
                <a:ea typeface="Carlito"/>
                <a:cs typeface="Carlito"/>
              </a:rPr>
              <a:t> </a:t>
            </a:r>
            <a:r>
              <a:rPr lang="en-US" sz="1800" dirty="0">
                <a:effectLst/>
                <a:latin typeface="Carlito"/>
                <a:ea typeface="Carlito"/>
                <a:cs typeface="Carlito"/>
              </a:rPr>
              <a:t>layer.</a:t>
            </a:r>
            <a:r>
              <a:rPr lang="en-US" sz="1800" spc="-10" dirty="0">
                <a:effectLst/>
                <a:latin typeface="Carlito"/>
                <a:ea typeface="Carlito"/>
                <a:cs typeface="Carlito"/>
              </a:rPr>
              <a:t> </a:t>
            </a:r>
            <a:r>
              <a:rPr lang="en-US" sz="1800" dirty="0">
                <a:effectLst/>
                <a:latin typeface="Carlito"/>
                <a:ea typeface="Carlito"/>
                <a:cs typeface="Carlito"/>
              </a:rPr>
              <a:t>Since</a:t>
            </a:r>
            <a:r>
              <a:rPr lang="en-US" sz="1800" spc="-20" dirty="0">
                <a:effectLst/>
                <a:latin typeface="Carlito"/>
                <a:ea typeface="Carlito"/>
                <a:cs typeface="Carlito"/>
              </a:rPr>
              <a:t> </a:t>
            </a:r>
            <a:r>
              <a:rPr lang="en-US" sz="1800" dirty="0">
                <a:effectLst/>
                <a:latin typeface="Carlito"/>
                <a:ea typeface="Carlito"/>
                <a:cs typeface="Carlito"/>
              </a:rPr>
              <a:t>each</a:t>
            </a:r>
            <a:r>
              <a:rPr lang="en-US" sz="1800" spc="-10" dirty="0">
                <a:effectLst/>
                <a:latin typeface="Carlito"/>
                <a:ea typeface="Carlito"/>
                <a:cs typeface="Carlito"/>
              </a:rPr>
              <a:t> </a:t>
            </a:r>
            <a:r>
              <a:rPr lang="en-US" sz="1800" dirty="0">
                <a:effectLst/>
                <a:latin typeface="Carlito"/>
                <a:ea typeface="Carlito"/>
                <a:cs typeface="Carlito"/>
              </a:rPr>
              <a:t>patch</a:t>
            </a:r>
            <a:r>
              <a:rPr lang="en-US" sz="1800" spc="-15" dirty="0">
                <a:effectLst/>
                <a:latin typeface="Carlito"/>
                <a:ea typeface="Carlito"/>
                <a:cs typeface="Carlito"/>
              </a:rPr>
              <a:t> </a:t>
            </a:r>
            <a:r>
              <a:rPr lang="en-US" sz="1800" dirty="0">
                <a:effectLst/>
                <a:latin typeface="Carlito"/>
                <a:ea typeface="Carlito"/>
                <a:cs typeface="Carlito"/>
              </a:rPr>
              <a:t>is</a:t>
            </a:r>
            <a:r>
              <a:rPr lang="en-US" sz="1800" spc="-25" dirty="0">
                <a:effectLst/>
                <a:latin typeface="Carlito"/>
                <a:ea typeface="Carlito"/>
                <a:cs typeface="Carlito"/>
              </a:rPr>
              <a:t> </a:t>
            </a:r>
            <a:r>
              <a:rPr lang="en-US" sz="1800" dirty="0">
                <a:effectLst/>
                <a:latin typeface="Carlito"/>
                <a:ea typeface="Carlito"/>
                <a:cs typeface="Carlito"/>
              </a:rPr>
              <a:t>treated</a:t>
            </a:r>
            <a:r>
              <a:rPr lang="en-US" sz="1800" spc="-20" dirty="0">
                <a:effectLst/>
                <a:latin typeface="Carlito"/>
                <a:ea typeface="Carlito"/>
                <a:cs typeface="Carlito"/>
              </a:rPr>
              <a:t> </a:t>
            </a:r>
            <a:r>
              <a:rPr lang="en-US" sz="1800" dirty="0">
                <a:effectLst/>
                <a:latin typeface="Carlito"/>
                <a:ea typeface="Carlito"/>
                <a:cs typeface="Carlito"/>
              </a:rPr>
              <a:t>as</a:t>
            </a:r>
            <a:r>
              <a:rPr lang="en-US" sz="1800" spc="-25" dirty="0">
                <a:effectLst/>
                <a:latin typeface="Carlito"/>
                <a:ea typeface="Carlito"/>
                <a:cs typeface="Carlito"/>
              </a:rPr>
              <a:t> </a:t>
            </a:r>
            <a:r>
              <a:rPr lang="en-US" sz="1800" dirty="0">
                <a:effectLst/>
                <a:latin typeface="Carlito"/>
                <a:ea typeface="Carlito"/>
                <a:cs typeface="Carlito"/>
              </a:rPr>
              <a:t>a</a:t>
            </a:r>
            <a:r>
              <a:rPr lang="en-US" sz="1800" spc="-10" dirty="0">
                <a:effectLst/>
                <a:latin typeface="Carlito"/>
                <a:ea typeface="Carlito"/>
                <a:cs typeface="Carlito"/>
              </a:rPr>
              <a:t> </a:t>
            </a:r>
            <a:r>
              <a:rPr lang="en-US" sz="1800" dirty="0">
                <a:effectLst/>
                <a:latin typeface="Carlito"/>
                <a:ea typeface="Carlito"/>
                <a:cs typeface="Carlito"/>
              </a:rPr>
              <a:t>token</a:t>
            </a:r>
            <a:r>
              <a:rPr lang="en-US" sz="1800" spc="-25" dirty="0">
                <a:effectLst/>
                <a:latin typeface="Carlito"/>
                <a:ea typeface="Carlito"/>
                <a:cs typeface="Carlito"/>
              </a:rPr>
              <a:t> </a:t>
            </a:r>
            <a:r>
              <a:rPr lang="en-US" sz="1800" dirty="0">
                <a:effectLst/>
                <a:latin typeface="Carlito"/>
                <a:ea typeface="Carlito"/>
                <a:cs typeface="Carlito"/>
              </a:rPr>
              <a:t>and</a:t>
            </a:r>
            <a:r>
              <a:rPr lang="en-US" sz="1800" spc="-15" dirty="0">
                <a:effectLst/>
                <a:latin typeface="Carlito"/>
                <a:ea typeface="Carlito"/>
                <a:cs typeface="Carlito"/>
              </a:rPr>
              <a:t> </a:t>
            </a:r>
            <a:r>
              <a:rPr lang="en-US" sz="1800" dirty="0">
                <a:effectLst/>
                <a:latin typeface="Carlito"/>
                <a:ea typeface="Carlito"/>
                <a:cs typeface="Carlito"/>
              </a:rPr>
              <a:t>all</a:t>
            </a:r>
            <a:r>
              <a:rPr lang="en-US" sz="1800" spc="-15" dirty="0">
                <a:effectLst/>
                <a:latin typeface="Carlito"/>
                <a:ea typeface="Carlito"/>
                <a:cs typeface="Carlito"/>
              </a:rPr>
              <a:t> </a:t>
            </a:r>
            <a:r>
              <a:rPr lang="en-US" sz="1800" dirty="0">
                <a:effectLst/>
                <a:latin typeface="Carlito"/>
                <a:ea typeface="Carlito"/>
                <a:cs typeface="Carlito"/>
              </a:rPr>
              <a:t>of</a:t>
            </a:r>
            <a:r>
              <a:rPr lang="en-US" sz="1800" spc="-25" dirty="0">
                <a:effectLst/>
                <a:latin typeface="Carlito"/>
                <a:ea typeface="Carlito"/>
                <a:cs typeface="Carlito"/>
              </a:rPr>
              <a:t> </a:t>
            </a:r>
            <a:r>
              <a:rPr lang="en-US" sz="1800" dirty="0">
                <a:effectLst/>
                <a:latin typeface="Carlito"/>
                <a:ea typeface="Carlito"/>
                <a:cs typeface="Carlito"/>
              </a:rPr>
              <a:t>them</a:t>
            </a:r>
            <a:r>
              <a:rPr lang="en-US" sz="1800" spc="-5" dirty="0">
                <a:effectLst/>
                <a:latin typeface="Carlito"/>
                <a:ea typeface="Carlito"/>
                <a:cs typeface="Carlito"/>
              </a:rPr>
              <a:t> </a:t>
            </a:r>
            <a:r>
              <a:rPr lang="en-US" sz="1800" dirty="0">
                <a:effectLst/>
                <a:latin typeface="Carlito"/>
                <a:ea typeface="Carlito"/>
                <a:cs typeface="Carlito"/>
              </a:rPr>
              <a:t>are</a:t>
            </a:r>
            <a:r>
              <a:rPr lang="en-US" sz="1800" spc="-10" dirty="0">
                <a:effectLst/>
                <a:latin typeface="Carlito"/>
                <a:ea typeface="Carlito"/>
                <a:cs typeface="Carlito"/>
              </a:rPr>
              <a:t> </a:t>
            </a:r>
            <a:r>
              <a:rPr lang="en-US" sz="1800" dirty="0">
                <a:effectLst/>
                <a:latin typeface="Carlito"/>
                <a:ea typeface="Carlito"/>
                <a:cs typeface="Carlito"/>
              </a:rPr>
              <a:t>correlated</a:t>
            </a:r>
            <a:r>
              <a:rPr lang="en-US" sz="1800" spc="-20" dirty="0">
                <a:effectLst/>
                <a:latin typeface="Carlito"/>
                <a:ea typeface="Carlito"/>
                <a:cs typeface="Carlito"/>
              </a:rPr>
              <a:t> </a:t>
            </a:r>
            <a:r>
              <a:rPr lang="en-US" sz="1800" dirty="0">
                <a:effectLst/>
                <a:latin typeface="Carlito"/>
                <a:ea typeface="Carlito"/>
                <a:cs typeface="Carlito"/>
              </a:rPr>
              <a:t>and</a:t>
            </a:r>
            <a:r>
              <a:rPr lang="en-US" sz="1800" spc="-15" dirty="0">
                <a:effectLst/>
                <a:latin typeface="Carlito"/>
                <a:ea typeface="Carlito"/>
                <a:cs typeface="Carlito"/>
              </a:rPr>
              <a:t> </a:t>
            </a:r>
            <a:r>
              <a:rPr lang="en-US" sz="1800" dirty="0">
                <a:effectLst/>
                <a:latin typeface="Carlito"/>
                <a:ea typeface="Carlito"/>
                <a:cs typeface="Carlito"/>
              </a:rPr>
              <a:t>calculated, it is possible to learn global features from the</a:t>
            </a:r>
            <a:r>
              <a:rPr lang="en-US" sz="1800" spc="-40" dirty="0">
                <a:effectLst/>
                <a:latin typeface="Carlito"/>
                <a:ea typeface="Carlito"/>
                <a:cs typeface="Carlito"/>
              </a:rPr>
              <a:t> </a:t>
            </a:r>
            <a:r>
              <a:rPr lang="en-US" sz="1800" dirty="0">
                <a:effectLst/>
                <a:latin typeface="Carlito"/>
                <a:ea typeface="Carlito"/>
                <a:cs typeface="Carlito"/>
              </a:rPr>
              <a:t>beginning.</a:t>
            </a:r>
          </a:p>
          <a:p>
            <a:pPr algn="l"/>
            <a:endParaRPr lang="en-US" b="1" i="1">
              <a:solidFill>
                <a:srgbClr val="292929"/>
              </a:solidFill>
              <a:effectLst/>
              <a:latin typeface="charter"/>
            </a:endParaRPr>
          </a:p>
          <a:p>
            <a:pPr algn="l"/>
            <a:endParaRPr lang="en-US" b="1" i="1">
              <a:solidFill>
                <a:srgbClr val="292929"/>
              </a:solidFill>
              <a:effectLst/>
              <a:latin typeface="charter"/>
            </a:endParaRPr>
          </a:p>
          <a:p>
            <a:pPr algn="l"/>
            <a:r>
              <a:rPr lang="en-US" b="1" i="1" dirty="0">
                <a:solidFill>
                  <a:srgbClr val="292929"/>
                </a:solidFill>
                <a:effectLst/>
                <a:latin typeface="charter"/>
              </a:rPr>
              <a:t>Are Vision Transformers going to replace CNNs in computer vision tasks?</a:t>
            </a:r>
            <a:endParaRPr lang="en-US" b="0" i="0" dirty="0">
              <a:solidFill>
                <a:srgbClr val="292929"/>
              </a:solidFill>
              <a:effectLst/>
              <a:latin typeface="charter"/>
            </a:endParaRPr>
          </a:p>
          <a:p>
            <a:pPr algn="l"/>
            <a:r>
              <a:rPr lang="en-US" b="0" i="0" dirty="0">
                <a:solidFill>
                  <a:srgbClr val="292929"/>
                </a:solidFill>
                <a:effectLst/>
                <a:latin typeface="charter"/>
              </a:rPr>
              <a:t>CNN’s have ruled in computer vision tasks so far. An image is based on the idea, that one pixel is dependent on its neighboring pixels, and the next pixel is dependent on its immediate neighboring pixels (be it color, brightness, contrast, and so on). CNN’s work on this idea, and uses filters on a patch of an image to extract important features and edges. This helps the model to learn only the necessary important features from an image, and not details of each pixel of an image.</a:t>
            </a:r>
          </a:p>
          <a:p>
            <a:pPr algn="l"/>
            <a:r>
              <a:rPr lang="en-US" b="0" i="0" dirty="0">
                <a:solidFill>
                  <a:srgbClr val="292929"/>
                </a:solidFill>
                <a:effectLst/>
                <a:latin typeface="charter"/>
              </a:rPr>
              <a:t>However, if entire image data is fed into a model, rather than just the parts that the filters can extract (or it considers important), the chances of the model performing better are higher. This is exactly what is happening inside a Visual Transformer. This can be one reason why in this case, Vision Transformers work better than most CNN models.</a:t>
            </a:r>
          </a:p>
          <a:p>
            <a:endParaRPr lang="en-US" dirty="0"/>
          </a:p>
          <a:p>
            <a:r>
              <a:rPr lang="en-US" b="1" i="0" dirty="0">
                <a:solidFill>
                  <a:srgbClr val="292929"/>
                </a:solidFill>
                <a:effectLst/>
                <a:latin typeface="charter"/>
              </a:rPr>
              <a:t>But why are we trying to replace convolutional neural networks (CNNs) for computer vision applications? </a:t>
            </a:r>
            <a:r>
              <a:rPr lang="en-US" b="0" i="0" dirty="0">
                <a:solidFill>
                  <a:srgbClr val="292929"/>
                </a:solidFill>
                <a:effectLst/>
                <a:latin typeface="charter"/>
              </a:rPr>
              <a:t>This is because transformers can efficiently use a lot more memory and are much more powerful when it comes to complex tasks. This is, of course, according to the fact that you have the data to train it.</a:t>
            </a:r>
            <a:endParaRPr lang="en-US" dirty="0"/>
          </a:p>
        </p:txBody>
      </p:sp>
      <p:sp>
        <p:nvSpPr>
          <p:cNvPr id="4" name="Slide Number Placeholder 3"/>
          <p:cNvSpPr>
            <a:spLocks noGrp="1"/>
          </p:cNvSpPr>
          <p:nvPr>
            <p:ph type="sldNum" sz="quarter" idx="5"/>
          </p:nvPr>
        </p:nvSpPr>
        <p:spPr/>
        <p:txBody>
          <a:bodyPr/>
          <a:lstStyle/>
          <a:p>
            <a:fld id="{DBDCB688-BC76-43FC-86E6-DCC778EC4812}" type="slidenum">
              <a:rPr lang="en-US" smtClean="0"/>
              <a:t>11</a:t>
            </a:fld>
            <a:endParaRPr lang="en-US"/>
          </a:p>
        </p:txBody>
      </p:sp>
    </p:spTree>
    <p:extLst>
      <p:ext uri="{BB962C8B-B14F-4D97-AF65-F5344CB8AC3E}">
        <p14:creationId xmlns:p14="http://schemas.microsoft.com/office/powerpoint/2010/main" val="16823249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380E1-7E29-245A-8ACE-30CDF7BCCF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40A44DB-D157-265E-474D-E60A7D3D5A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E40B86F-D588-A148-ABBD-6D546DD00CBD}"/>
              </a:ext>
            </a:extLst>
          </p:cNvPr>
          <p:cNvSpPr>
            <a:spLocks noGrp="1"/>
          </p:cNvSpPr>
          <p:nvPr>
            <p:ph type="dt" sz="half" idx="10"/>
          </p:nvPr>
        </p:nvSpPr>
        <p:spPr/>
        <p:txBody>
          <a:bodyPr/>
          <a:lstStyle/>
          <a:p>
            <a:fld id="{FE6D28C1-DE50-44B4-AA46-657D5EBBDC68}" type="datetimeFigureOut">
              <a:rPr lang="en-US" smtClean="0"/>
              <a:t>12/13/2022</a:t>
            </a:fld>
            <a:endParaRPr lang="en-US"/>
          </a:p>
        </p:txBody>
      </p:sp>
      <p:sp>
        <p:nvSpPr>
          <p:cNvPr id="5" name="Footer Placeholder 4">
            <a:extLst>
              <a:ext uri="{FF2B5EF4-FFF2-40B4-BE49-F238E27FC236}">
                <a16:creationId xmlns:a16="http://schemas.microsoft.com/office/drawing/2014/main" id="{F2DB16FF-6D3C-05E0-0C89-64968B782F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5FBA57-6E95-5A03-0653-87DE00E48345}"/>
              </a:ext>
            </a:extLst>
          </p:cNvPr>
          <p:cNvSpPr>
            <a:spLocks noGrp="1"/>
          </p:cNvSpPr>
          <p:nvPr>
            <p:ph type="sldNum" sz="quarter" idx="12"/>
          </p:nvPr>
        </p:nvSpPr>
        <p:spPr/>
        <p:txBody>
          <a:bodyPr/>
          <a:lstStyle/>
          <a:p>
            <a:fld id="{84F3B314-C2F3-4AC6-B1E2-FC919612EF32}" type="slidenum">
              <a:rPr lang="en-US" smtClean="0"/>
              <a:t>‹#›</a:t>
            </a:fld>
            <a:endParaRPr lang="en-US"/>
          </a:p>
        </p:txBody>
      </p:sp>
    </p:spTree>
    <p:extLst>
      <p:ext uri="{BB962C8B-B14F-4D97-AF65-F5344CB8AC3E}">
        <p14:creationId xmlns:p14="http://schemas.microsoft.com/office/powerpoint/2010/main" val="3787400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47D0A-04B2-A18E-9103-4E1B0E25AB1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3CF9531-D2D8-5A71-7518-CB800AB3D73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A8088C-BABD-F563-1B2B-33CC116A04A7}"/>
              </a:ext>
            </a:extLst>
          </p:cNvPr>
          <p:cNvSpPr>
            <a:spLocks noGrp="1"/>
          </p:cNvSpPr>
          <p:nvPr>
            <p:ph type="dt" sz="half" idx="10"/>
          </p:nvPr>
        </p:nvSpPr>
        <p:spPr/>
        <p:txBody>
          <a:bodyPr/>
          <a:lstStyle/>
          <a:p>
            <a:fld id="{FE6D28C1-DE50-44B4-AA46-657D5EBBDC68}" type="datetimeFigureOut">
              <a:rPr lang="en-US" smtClean="0"/>
              <a:t>12/13/2022</a:t>
            </a:fld>
            <a:endParaRPr lang="en-US"/>
          </a:p>
        </p:txBody>
      </p:sp>
      <p:sp>
        <p:nvSpPr>
          <p:cNvPr id="5" name="Footer Placeholder 4">
            <a:extLst>
              <a:ext uri="{FF2B5EF4-FFF2-40B4-BE49-F238E27FC236}">
                <a16:creationId xmlns:a16="http://schemas.microsoft.com/office/drawing/2014/main" id="{E648BB80-D11E-2B9D-BED2-6FBC14F584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90DB7C-E944-18C8-6BE8-0885524194F5}"/>
              </a:ext>
            </a:extLst>
          </p:cNvPr>
          <p:cNvSpPr>
            <a:spLocks noGrp="1"/>
          </p:cNvSpPr>
          <p:nvPr>
            <p:ph type="sldNum" sz="quarter" idx="12"/>
          </p:nvPr>
        </p:nvSpPr>
        <p:spPr/>
        <p:txBody>
          <a:bodyPr/>
          <a:lstStyle/>
          <a:p>
            <a:fld id="{84F3B314-C2F3-4AC6-B1E2-FC919612EF32}" type="slidenum">
              <a:rPr lang="en-US" smtClean="0"/>
              <a:t>‹#›</a:t>
            </a:fld>
            <a:endParaRPr lang="en-US"/>
          </a:p>
        </p:txBody>
      </p:sp>
    </p:spTree>
    <p:extLst>
      <p:ext uri="{BB962C8B-B14F-4D97-AF65-F5344CB8AC3E}">
        <p14:creationId xmlns:p14="http://schemas.microsoft.com/office/powerpoint/2010/main" val="1238512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5D160B-1781-2C98-F10E-C1EE57201D1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9B32129-8B8D-12D1-46B5-E14B2EF68E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3A9797-371C-3F1A-B3F6-B32B3E8F3096}"/>
              </a:ext>
            </a:extLst>
          </p:cNvPr>
          <p:cNvSpPr>
            <a:spLocks noGrp="1"/>
          </p:cNvSpPr>
          <p:nvPr>
            <p:ph type="dt" sz="half" idx="10"/>
          </p:nvPr>
        </p:nvSpPr>
        <p:spPr/>
        <p:txBody>
          <a:bodyPr/>
          <a:lstStyle/>
          <a:p>
            <a:fld id="{FE6D28C1-DE50-44B4-AA46-657D5EBBDC68}" type="datetimeFigureOut">
              <a:rPr lang="en-US" smtClean="0"/>
              <a:t>12/13/2022</a:t>
            </a:fld>
            <a:endParaRPr lang="en-US"/>
          </a:p>
        </p:txBody>
      </p:sp>
      <p:sp>
        <p:nvSpPr>
          <p:cNvPr id="5" name="Footer Placeholder 4">
            <a:extLst>
              <a:ext uri="{FF2B5EF4-FFF2-40B4-BE49-F238E27FC236}">
                <a16:creationId xmlns:a16="http://schemas.microsoft.com/office/drawing/2014/main" id="{4749FFAC-A760-E88F-5EAC-F69B26254C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FDE71C-5C06-0D40-DDE0-B8BEEEB16F22}"/>
              </a:ext>
            </a:extLst>
          </p:cNvPr>
          <p:cNvSpPr>
            <a:spLocks noGrp="1"/>
          </p:cNvSpPr>
          <p:nvPr>
            <p:ph type="sldNum" sz="quarter" idx="12"/>
          </p:nvPr>
        </p:nvSpPr>
        <p:spPr/>
        <p:txBody>
          <a:bodyPr/>
          <a:lstStyle/>
          <a:p>
            <a:fld id="{84F3B314-C2F3-4AC6-B1E2-FC919612EF32}" type="slidenum">
              <a:rPr lang="en-US" smtClean="0"/>
              <a:t>‹#›</a:t>
            </a:fld>
            <a:endParaRPr lang="en-US"/>
          </a:p>
        </p:txBody>
      </p:sp>
    </p:spTree>
    <p:extLst>
      <p:ext uri="{BB962C8B-B14F-4D97-AF65-F5344CB8AC3E}">
        <p14:creationId xmlns:p14="http://schemas.microsoft.com/office/powerpoint/2010/main" val="354314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26139-B35A-760B-2BE4-27E7A98874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843444-5FBF-AE34-8F24-7A424A7988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4BC35F-9B1C-442C-4814-46500521EEE8}"/>
              </a:ext>
            </a:extLst>
          </p:cNvPr>
          <p:cNvSpPr>
            <a:spLocks noGrp="1"/>
          </p:cNvSpPr>
          <p:nvPr>
            <p:ph type="dt" sz="half" idx="10"/>
          </p:nvPr>
        </p:nvSpPr>
        <p:spPr/>
        <p:txBody>
          <a:bodyPr/>
          <a:lstStyle/>
          <a:p>
            <a:fld id="{FE6D28C1-DE50-44B4-AA46-657D5EBBDC68}" type="datetimeFigureOut">
              <a:rPr lang="en-US" smtClean="0"/>
              <a:t>12/13/2022</a:t>
            </a:fld>
            <a:endParaRPr lang="en-US"/>
          </a:p>
        </p:txBody>
      </p:sp>
      <p:sp>
        <p:nvSpPr>
          <p:cNvPr id="5" name="Footer Placeholder 4">
            <a:extLst>
              <a:ext uri="{FF2B5EF4-FFF2-40B4-BE49-F238E27FC236}">
                <a16:creationId xmlns:a16="http://schemas.microsoft.com/office/drawing/2014/main" id="{97A738CC-4CA2-8933-9525-2BF7FC6DE4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2B5E78-97AC-5AE1-FC64-7FA029CD20F6}"/>
              </a:ext>
            </a:extLst>
          </p:cNvPr>
          <p:cNvSpPr>
            <a:spLocks noGrp="1"/>
          </p:cNvSpPr>
          <p:nvPr>
            <p:ph type="sldNum" sz="quarter" idx="12"/>
          </p:nvPr>
        </p:nvSpPr>
        <p:spPr/>
        <p:txBody>
          <a:bodyPr/>
          <a:lstStyle/>
          <a:p>
            <a:fld id="{84F3B314-C2F3-4AC6-B1E2-FC919612EF32}" type="slidenum">
              <a:rPr lang="en-US" smtClean="0"/>
              <a:t>‹#›</a:t>
            </a:fld>
            <a:endParaRPr lang="en-US"/>
          </a:p>
        </p:txBody>
      </p:sp>
    </p:spTree>
    <p:extLst>
      <p:ext uri="{BB962C8B-B14F-4D97-AF65-F5344CB8AC3E}">
        <p14:creationId xmlns:p14="http://schemas.microsoft.com/office/powerpoint/2010/main" val="3919928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8210C-497F-3F7D-090A-9446D31894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A5B8D52-9D7F-A794-2AA1-AF334B3404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49C3FF-9718-AD8D-2635-80149B5C2B24}"/>
              </a:ext>
            </a:extLst>
          </p:cNvPr>
          <p:cNvSpPr>
            <a:spLocks noGrp="1"/>
          </p:cNvSpPr>
          <p:nvPr>
            <p:ph type="dt" sz="half" idx="10"/>
          </p:nvPr>
        </p:nvSpPr>
        <p:spPr/>
        <p:txBody>
          <a:bodyPr/>
          <a:lstStyle/>
          <a:p>
            <a:fld id="{FE6D28C1-DE50-44B4-AA46-657D5EBBDC68}" type="datetimeFigureOut">
              <a:rPr lang="en-US" smtClean="0"/>
              <a:t>12/13/2022</a:t>
            </a:fld>
            <a:endParaRPr lang="en-US"/>
          </a:p>
        </p:txBody>
      </p:sp>
      <p:sp>
        <p:nvSpPr>
          <p:cNvPr id="5" name="Footer Placeholder 4">
            <a:extLst>
              <a:ext uri="{FF2B5EF4-FFF2-40B4-BE49-F238E27FC236}">
                <a16:creationId xmlns:a16="http://schemas.microsoft.com/office/drawing/2014/main" id="{86FC7C1C-DAAE-F0B2-24B0-827C592ED7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07930B-3BF2-F931-7973-24B26087813B}"/>
              </a:ext>
            </a:extLst>
          </p:cNvPr>
          <p:cNvSpPr>
            <a:spLocks noGrp="1"/>
          </p:cNvSpPr>
          <p:nvPr>
            <p:ph type="sldNum" sz="quarter" idx="12"/>
          </p:nvPr>
        </p:nvSpPr>
        <p:spPr/>
        <p:txBody>
          <a:bodyPr/>
          <a:lstStyle/>
          <a:p>
            <a:fld id="{84F3B314-C2F3-4AC6-B1E2-FC919612EF32}" type="slidenum">
              <a:rPr lang="en-US" smtClean="0"/>
              <a:t>‹#›</a:t>
            </a:fld>
            <a:endParaRPr lang="en-US"/>
          </a:p>
        </p:txBody>
      </p:sp>
    </p:spTree>
    <p:extLst>
      <p:ext uri="{BB962C8B-B14F-4D97-AF65-F5344CB8AC3E}">
        <p14:creationId xmlns:p14="http://schemas.microsoft.com/office/powerpoint/2010/main" val="2866798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59E71-CA54-49D5-7DE7-B9FDC93B0A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4F53D7-FCD7-5B6A-6A32-8513B32BB87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7387892-0DCC-CC17-F840-9BF283142A1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0FE82E6-BDDC-8AC7-55D2-EC1F983B881C}"/>
              </a:ext>
            </a:extLst>
          </p:cNvPr>
          <p:cNvSpPr>
            <a:spLocks noGrp="1"/>
          </p:cNvSpPr>
          <p:nvPr>
            <p:ph type="dt" sz="half" idx="10"/>
          </p:nvPr>
        </p:nvSpPr>
        <p:spPr/>
        <p:txBody>
          <a:bodyPr/>
          <a:lstStyle/>
          <a:p>
            <a:fld id="{FE6D28C1-DE50-44B4-AA46-657D5EBBDC68}" type="datetimeFigureOut">
              <a:rPr lang="en-US" smtClean="0"/>
              <a:t>12/13/2022</a:t>
            </a:fld>
            <a:endParaRPr lang="en-US"/>
          </a:p>
        </p:txBody>
      </p:sp>
      <p:sp>
        <p:nvSpPr>
          <p:cNvPr id="6" name="Footer Placeholder 5">
            <a:extLst>
              <a:ext uri="{FF2B5EF4-FFF2-40B4-BE49-F238E27FC236}">
                <a16:creationId xmlns:a16="http://schemas.microsoft.com/office/drawing/2014/main" id="{68F99C09-1CCA-7216-60F0-DFEB25D214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DFD16F-2EA9-789C-1D96-8229380E26E6}"/>
              </a:ext>
            </a:extLst>
          </p:cNvPr>
          <p:cNvSpPr>
            <a:spLocks noGrp="1"/>
          </p:cNvSpPr>
          <p:nvPr>
            <p:ph type="sldNum" sz="quarter" idx="12"/>
          </p:nvPr>
        </p:nvSpPr>
        <p:spPr/>
        <p:txBody>
          <a:bodyPr/>
          <a:lstStyle/>
          <a:p>
            <a:fld id="{84F3B314-C2F3-4AC6-B1E2-FC919612EF32}" type="slidenum">
              <a:rPr lang="en-US" smtClean="0"/>
              <a:t>‹#›</a:t>
            </a:fld>
            <a:endParaRPr lang="en-US"/>
          </a:p>
        </p:txBody>
      </p:sp>
    </p:spTree>
    <p:extLst>
      <p:ext uri="{BB962C8B-B14F-4D97-AF65-F5344CB8AC3E}">
        <p14:creationId xmlns:p14="http://schemas.microsoft.com/office/powerpoint/2010/main" val="1564571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7A920-949C-9744-6BB9-050206AADF5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725EBA5-68E5-0954-F370-3B736188D5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19802FE-E3DA-D26A-7B12-9E5AC9D1E04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727A9C9-59BE-3E18-755F-4457CC7CA8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1B770BF-EF57-0853-BC27-2E08D0646C4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917ADB-588F-B8F4-2543-DD274287ED4B}"/>
              </a:ext>
            </a:extLst>
          </p:cNvPr>
          <p:cNvSpPr>
            <a:spLocks noGrp="1"/>
          </p:cNvSpPr>
          <p:nvPr>
            <p:ph type="dt" sz="half" idx="10"/>
          </p:nvPr>
        </p:nvSpPr>
        <p:spPr/>
        <p:txBody>
          <a:bodyPr/>
          <a:lstStyle/>
          <a:p>
            <a:fld id="{FE6D28C1-DE50-44B4-AA46-657D5EBBDC68}" type="datetimeFigureOut">
              <a:rPr lang="en-US" smtClean="0"/>
              <a:t>12/13/2022</a:t>
            </a:fld>
            <a:endParaRPr lang="en-US"/>
          </a:p>
        </p:txBody>
      </p:sp>
      <p:sp>
        <p:nvSpPr>
          <p:cNvPr id="8" name="Footer Placeholder 7">
            <a:extLst>
              <a:ext uri="{FF2B5EF4-FFF2-40B4-BE49-F238E27FC236}">
                <a16:creationId xmlns:a16="http://schemas.microsoft.com/office/drawing/2014/main" id="{39B07E4E-4834-E0BF-0EA6-4BE8997CF4C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520D60C-5770-9C6B-D8A1-06D9C4D8DBA1}"/>
              </a:ext>
            </a:extLst>
          </p:cNvPr>
          <p:cNvSpPr>
            <a:spLocks noGrp="1"/>
          </p:cNvSpPr>
          <p:nvPr>
            <p:ph type="sldNum" sz="quarter" idx="12"/>
          </p:nvPr>
        </p:nvSpPr>
        <p:spPr/>
        <p:txBody>
          <a:bodyPr/>
          <a:lstStyle/>
          <a:p>
            <a:fld id="{84F3B314-C2F3-4AC6-B1E2-FC919612EF32}" type="slidenum">
              <a:rPr lang="en-US" smtClean="0"/>
              <a:t>‹#›</a:t>
            </a:fld>
            <a:endParaRPr lang="en-US"/>
          </a:p>
        </p:txBody>
      </p:sp>
    </p:spTree>
    <p:extLst>
      <p:ext uri="{BB962C8B-B14F-4D97-AF65-F5344CB8AC3E}">
        <p14:creationId xmlns:p14="http://schemas.microsoft.com/office/powerpoint/2010/main" val="754220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3BE64-374C-5D91-C4CB-658BF9C74F1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21B57EE-8E61-C03C-75D8-59D184314C7E}"/>
              </a:ext>
            </a:extLst>
          </p:cNvPr>
          <p:cNvSpPr>
            <a:spLocks noGrp="1"/>
          </p:cNvSpPr>
          <p:nvPr>
            <p:ph type="dt" sz="half" idx="10"/>
          </p:nvPr>
        </p:nvSpPr>
        <p:spPr/>
        <p:txBody>
          <a:bodyPr/>
          <a:lstStyle/>
          <a:p>
            <a:fld id="{FE6D28C1-DE50-44B4-AA46-657D5EBBDC68}" type="datetimeFigureOut">
              <a:rPr lang="en-US" smtClean="0"/>
              <a:t>12/13/2022</a:t>
            </a:fld>
            <a:endParaRPr lang="en-US"/>
          </a:p>
        </p:txBody>
      </p:sp>
      <p:sp>
        <p:nvSpPr>
          <p:cNvPr id="4" name="Footer Placeholder 3">
            <a:extLst>
              <a:ext uri="{FF2B5EF4-FFF2-40B4-BE49-F238E27FC236}">
                <a16:creationId xmlns:a16="http://schemas.microsoft.com/office/drawing/2014/main" id="{ED400EA8-5151-D798-A5F1-2A3CC3EE123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9BDF741-0A78-6205-227C-765B0CA0B838}"/>
              </a:ext>
            </a:extLst>
          </p:cNvPr>
          <p:cNvSpPr>
            <a:spLocks noGrp="1"/>
          </p:cNvSpPr>
          <p:nvPr>
            <p:ph type="sldNum" sz="quarter" idx="12"/>
          </p:nvPr>
        </p:nvSpPr>
        <p:spPr/>
        <p:txBody>
          <a:bodyPr/>
          <a:lstStyle/>
          <a:p>
            <a:fld id="{84F3B314-C2F3-4AC6-B1E2-FC919612EF32}" type="slidenum">
              <a:rPr lang="en-US" smtClean="0"/>
              <a:t>‹#›</a:t>
            </a:fld>
            <a:endParaRPr lang="en-US"/>
          </a:p>
        </p:txBody>
      </p:sp>
    </p:spTree>
    <p:extLst>
      <p:ext uri="{BB962C8B-B14F-4D97-AF65-F5344CB8AC3E}">
        <p14:creationId xmlns:p14="http://schemas.microsoft.com/office/powerpoint/2010/main" val="367137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D2D6B5-98B5-C8F5-CCD7-B725051C9FBF}"/>
              </a:ext>
            </a:extLst>
          </p:cNvPr>
          <p:cNvSpPr>
            <a:spLocks noGrp="1"/>
          </p:cNvSpPr>
          <p:nvPr>
            <p:ph type="dt" sz="half" idx="10"/>
          </p:nvPr>
        </p:nvSpPr>
        <p:spPr/>
        <p:txBody>
          <a:bodyPr/>
          <a:lstStyle/>
          <a:p>
            <a:fld id="{FE6D28C1-DE50-44B4-AA46-657D5EBBDC68}" type="datetimeFigureOut">
              <a:rPr lang="en-US" smtClean="0"/>
              <a:t>12/13/2022</a:t>
            </a:fld>
            <a:endParaRPr lang="en-US"/>
          </a:p>
        </p:txBody>
      </p:sp>
      <p:sp>
        <p:nvSpPr>
          <p:cNvPr id="3" name="Footer Placeholder 2">
            <a:extLst>
              <a:ext uri="{FF2B5EF4-FFF2-40B4-BE49-F238E27FC236}">
                <a16:creationId xmlns:a16="http://schemas.microsoft.com/office/drawing/2014/main" id="{26863E3B-9CD2-1101-361B-FB5E0F32C92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7C96974-30EB-F004-6EA4-9A569476A151}"/>
              </a:ext>
            </a:extLst>
          </p:cNvPr>
          <p:cNvSpPr>
            <a:spLocks noGrp="1"/>
          </p:cNvSpPr>
          <p:nvPr>
            <p:ph type="sldNum" sz="quarter" idx="12"/>
          </p:nvPr>
        </p:nvSpPr>
        <p:spPr/>
        <p:txBody>
          <a:bodyPr/>
          <a:lstStyle/>
          <a:p>
            <a:fld id="{84F3B314-C2F3-4AC6-B1E2-FC919612EF32}" type="slidenum">
              <a:rPr lang="en-US" smtClean="0"/>
              <a:t>‹#›</a:t>
            </a:fld>
            <a:endParaRPr lang="en-US"/>
          </a:p>
        </p:txBody>
      </p:sp>
    </p:spTree>
    <p:extLst>
      <p:ext uri="{BB962C8B-B14F-4D97-AF65-F5344CB8AC3E}">
        <p14:creationId xmlns:p14="http://schemas.microsoft.com/office/powerpoint/2010/main" val="2705659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6C399-7EE7-E5DC-BAAB-18CD25B3FA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7460526-C8D7-F89B-0019-5185162029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DF2D9D-6CBA-2445-0050-CC1806DF38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FEFAAA-C81A-984A-06D3-10971241F8B8}"/>
              </a:ext>
            </a:extLst>
          </p:cNvPr>
          <p:cNvSpPr>
            <a:spLocks noGrp="1"/>
          </p:cNvSpPr>
          <p:nvPr>
            <p:ph type="dt" sz="half" idx="10"/>
          </p:nvPr>
        </p:nvSpPr>
        <p:spPr/>
        <p:txBody>
          <a:bodyPr/>
          <a:lstStyle/>
          <a:p>
            <a:fld id="{FE6D28C1-DE50-44B4-AA46-657D5EBBDC68}" type="datetimeFigureOut">
              <a:rPr lang="en-US" smtClean="0"/>
              <a:t>12/13/2022</a:t>
            </a:fld>
            <a:endParaRPr lang="en-US"/>
          </a:p>
        </p:txBody>
      </p:sp>
      <p:sp>
        <p:nvSpPr>
          <p:cNvPr id="6" name="Footer Placeholder 5">
            <a:extLst>
              <a:ext uri="{FF2B5EF4-FFF2-40B4-BE49-F238E27FC236}">
                <a16:creationId xmlns:a16="http://schemas.microsoft.com/office/drawing/2014/main" id="{65C5D659-8F58-056D-A55B-44DDB084D0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2460AE-2C0B-95EB-14F4-F9319DEDD79A}"/>
              </a:ext>
            </a:extLst>
          </p:cNvPr>
          <p:cNvSpPr>
            <a:spLocks noGrp="1"/>
          </p:cNvSpPr>
          <p:nvPr>
            <p:ph type="sldNum" sz="quarter" idx="12"/>
          </p:nvPr>
        </p:nvSpPr>
        <p:spPr/>
        <p:txBody>
          <a:bodyPr/>
          <a:lstStyle/>
          <a:p>
            <a:fld id="{84F3B314-C2F3-4AC6-B1E2-FC919612EF32}" type="slidenum">
              <a:rPr lang="en-US" smtClean="0"/>
              <a:t>‹#›</a:t>
            </a:fld>
            <a:endParaRPr lang="en-US"/>
          </a:p>
        </p:txBody>
      </p:sp>
    </p:spTree>
    <p:extLst>
      <p:ext uri="{BB962C8B-B14F-4D97-AF65-F5344CB8AC3E}">
        <p14:creationId xmlns:p14="http://schemas.microsoft.com/office/powerpoint/2010/main" val="1528134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10DBB-4186-1E4A-69FC-D27279E946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655002B-7DEE-2236-96A3-3377B9FEA2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2989F06-3BEF-F59F-BB76-3D17434E95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E05DB4-F1B1-1BF1-1C90-35A934425E31}"/>
              </a:ext>
            </a:extLst>
          </p:cNvPr>
          <p:cNvSpPr>
            <a:spLocks noGrp="1"/>
          </p:cNvSpPr>
          <p:nvPr>
            <p:ph type="dt" sz="half" idx="10"/>
          </p:nvPr>
        </p:nvSpPr>
        <p:spPr/>
        <p:txBody>
          <a:bodyPr/>
          <a:lstStyle/>
          <a:p>
            <a:fld id="{FE6D28C1-DE50-44B4-AA46-657D5EBBDC68}" type="datetimeFigureOut">
              <a:rPr lang="en-US" smtClean="0"/>
              <a:t>12/13/2022</a:t>
            </a:fld>
            <a:endParaRPr lang="en-US"/>
          </a:p>
        </p:txBody>
      </p:sp>
      <p:sp>
        <p:nvSpPr>
          <p:cNvPr id="6" name="Footer Placeholder 5">
            <a:extLst>
              <a:ext uri="{FF2B5EF4-FFF2-40B4-BE49-F238E27FC236}">
                <a16:creationId xmlns:a16="http://schemas.microsoft.com/office/drawing/2014/main" id="{9F79D720-3BDA-EBA7-BF0F-3C1D96DA2E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204C1B-7E29-49CA-4C50-999CC1EFF11D}"/>
              </a:ext>
            </a:extLst>
          </p:cNvPr>
          <p:cNvSpPr>
            <a:spLocks noGrp="1"/>
          </p:cNvSpPr>
          <p:nvPr>
            <p:ph type="sldNum" sz="quarter" idx="12"/>
          </p:nvPr>
        </p:nvSpPr>
        <p:spPr/>
        <p:txBody>
          <a:bodyPr/>
          <a:lstStyle/>
          <a:p>
            <a:fld id="{84F3B314-C2F3-4AC6-B1E2-FC919612EF32}" type="slidenum">
              <a:rPr lang="en-US" smtClean="0"/>
              <a:t>‹#›</a:t>
            </a:fld>
            <a:endParaRPr lang="en-US"/>
          </a:p>
        </p:txBody>
      </p:sp>
    </p:spTree>
    <p:extLst>
      <p:ext uri="{BB962C8B-B14F-4D97-AF65-F5344CB8AC3E}">
        <p14:creationId xmlns:p14="http://schemas.microsoft.com/office/powerpoint/2010/main" val="2650944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846531-44B0-D507-3166-4FC0434B5A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4F04CB0-3E73-BA0F-B7F4-45F507D355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AE128B-EC10-1613-DC8A-5ACD430E23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6D28C1-DE50-44B4-AA46-657D5EBBDC68}" type="datetimeFigureOut">
              <a:rPr lang="en-US" smtClean="0"/>
              <a:t>12/13/2022</a:t>
            </a:fld>
            <a:endParaRPr lang="en-US"/>
          </a:p>
        </p:txBody>
      </p:sp>
      <p:sp>
        <p:nvSpPr>
          <p:cNvPr id="5" name="Footer Placeholder 4">
            <a:extLst>
              <a:ext uri="{FF2B5EF4-FFF2-40B4-BE49-F238E27FC236}">
                <a16:creationId xmlns:a16="http://schemas.microsoft.com/office/drawing/2014/main" id="{B609F057-31B2-C96D-B737-06C978E41E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EAB85F4-7A7F-5006-678D-E5431D4329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F3B314-C2F3-4AC6-B1E2-FC919612EF32}" type="slidenum">
              <a:rPr lang="en-US" smtClean="0"/>
              <a:t>‹#›</a:t>
            </a:fld>
            <a:endParaRPr lang="en-US"/>
          </a:p>
        </p:txBody>
      </p:sp>
    </p:spTree>
    <p:extLst>
      <p:ext uri="{BB962C8B-B14F-4D97-AF65-F5344CB8AC3E}">
        <p14:creationId xmlns:p14="http://schemas.microsoft.com/office/powerpoint/2010/main" val="2332510321"/>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jpe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23FA8FF-F994-4F64-B6A8-49D5AD893857}"/>
              </a:ext>
            </a:extLst>
          </p:cNvPr>
          <p:cNvSpPr txBox="1"/>
          <p:nvPr/>
        </p:nvSpPr>
        <p:spPr>
          <a:xfrm>
            <a:off x="133004" y="731521"/>
            <a:ext cx="11587941" cy="5220392"/>
          </a:xfrm>
          <a:prstGeom prst="rect">
            <a:avLst/>
          </a:prstGeom>
          <a:noFill/>
        </p:spPr>
        <p:txBody>
          <a:bodyPr vert="horz" lIns="91440" tIns="45720" rIns="91440" bIns="45720" rtlCol="0" anchor="ctr">
            <a:normAutofit/>
          </a:bodyPr>
          <a:lstStyle/>
          <a:p>
            <a:pPr algn="ctr">
              <a:lnSpc>
                <a:spcPct val="90000"/>
              </a:lnSpc>
              <a:spcBef>
                <a:spcPct val="0"/>
              </a:spcBef>
              <a:spcAft>
                <a:spcPts val="600"/>
              </a:spcAft>
            </a:pPr>
            <a:r>
              <a:rPr lang="en-US" sz="4000" b="1">
                <a:latin typeface="Times New Roman" panose="02020603050405020304" pitchFamily="18" charset="0"/>
                <a:cs typeface="Times New Roman" panose="02020603050405020304" pitchFamily="18" charset="0"/>
              </a:rPr>
              <a:t>SKIN CANCER IMAGE CLASSIFICATION USING</a:t>
            </a:r>
            <a:br>
              <a:rPr lang="en-US" sz="4000" b="1">
                <a:latin typeface="Times New Roman" panose="02020603050405020304" pitchFamily="18" charset="0"/>
                <a:cs typeface="Times New Roman" panose="02020603050405020304" pitchFamily="18" charset="0"/>
              </a:rPr>
            </a:br>
            <a:r>
              <a:rPr lang="en-US" sz="4000" b="1">
                <a:latin typeface="Times New Roman" panose="02020603050405020304" pitchFamily="18" charset="0"/>
                <a:cs typeface="Times New Roman" panose="02020603050405020304" pitchFamily="18" charset="0"/>
              </a:rPr>
              <a:t> CNN AND VIT.</a:t>
            </a:r>
          </a:p>
          <a:p>
            <a:pPr algn="ctr">
              <a:lnSpc>
                <a:spcPct val="90000"/>
              </a:lnSpc>
              <a:spcBef>
                <a:spcPct val="0"/>
              </a:spcBef>
              <a:spcAft>
                <a:spcPts val="600"/>
              </a:spcAft>
            </a:pPr>
            <a:r>
              <a:rPr lang="en-US" sz="2800" kern="1200">
                <a:solidFill>
                  <a:srgbClr val="080808"/>
                </a:solidFill>
                <a:latin typeface="Agency FB" panose="020B0503020202020204" pitchFamily="34" charset="0"/>
                <a:ea typeface="+mj-ea"/>
                <a:cs typeface="Times New Roman" panose="02020603050405020304" pitchFamily="18" charset="0"/>
              </a:rPr>
              <a:t>Manasa Chelukala</a:t>
            </a:r>
            <a:endParaRPr lang="en-US" sz="2800" kern="1200" dirty="0">
              <a:solidFill>
                <a:srgbClr val="080808"/>
              </a:solidFill>
              <a:latin typeface="Agency FB" panose="020B0503020202020204" pitchFamily="34" charset="0"/>
              <a:ea typeface="+mj-ea"/>
              <a:cs typeface="Times New Roman" panose="02020603050405020304" pitchFamily="18" charset="0"/>
            </a:endParaRPr>
          </a:p>
        </p:txBody>
      </p:sp>
      <p:pic>
        <p:nvPicPr>
          <p:cNvPr id="3" name="Picture 2" descr="Logos - Kent State University Florence - Free Transparent PNG Clipart  Images Download">
            <a:extLst>
              <a:ext uri="{FF2B5EF4-FFF2-40B4-BE49-F238E27FC236}">
                <a16:creationId xmlns:a16="http://schemas.microsoft.com/office/drawing/2014/main" id="{7021AA8E-B350-489E-C852-456E93CAE2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17778" y="6324490"/>
            <a:ext cx="1974222" cy="533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90910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8984-BF1B-6556-4E52-3DC0045792E7}"/>
              </a:ext>
            </a:extLst>
          </p:cNvPr>
          <p:cNvSpPr>
            <a:spLocks noGrp="1"/>
          </p:cNvSpPr>
          <p:nvPr>
            <p:ph type="title"/>
          </p:nvPr>
        </p:nvSpPr>
        <p:spPr/>
        <p:txBody>
          <a:bodyPr/>
          <a:lstStyle/>
          <a:p>
            <a:r>
              <a:rPr lang="en-US" dirty="0"/>
              <a:t>Confusion Matrix</a:t>
            </a:r>
          </a:p>
        </p:txBody>
      </p:sp>
      <p:pic>
        <p:nvPicPr>
          <p:cNvPr id="5" name="Content Placeholder 4">
            <a:extLst>
              <a:ext uri="{FF2B5EF4-FFF2-40B4-BE49-F238E27FC236}">
                <a16:creationId xmlns:a16="http://schemas.microsoft.com/office/drawing/2014/main" id="{FD78DE40-7248-524C-566E-570124F6900A}"/>
              </a:ext>
            </a:extLst>
          </p:cNvPr>
          <p:cNvPicPr>
            <a:picLocks noGrp="1" noChangeAspect="1"/>
          </p:cNvPicPr>
          <p:nvPr>
            <p:ph idx="1"/>
          </p:nvPr>
        </p:nvPicPr>
        <p:blipFill>
          <a:blip r:embed="rId3"/>
          <a:stretch>
            <a:fillRect/>
          </a:stretch>
        </p:blipFill>
        <p:spPr>
          <a:xfrm>
            <a:off x="7986714" y="2191082"/>
            <a:ext cx="3767468" cy="3276600"/>
          </a:xfrm>
        </p:spPr>
      </p:pic>
      <p:pic>
        <p:nvPicPr>
          <p:cNvPr id="7" name="Picture 6">
            <a:extLst>
              <a:ext uri="{FF2B5EF4-FFF2-40B4-BE49-F238E27FC236}">
                <a16:creationId xmlns:a16="http://schemas.microsoft.com/office/drawing/2014/main" id="{6776ADC6-EBF0-3676-9ACA-D6C6ED4AA4D5}"/>
              </a:ext>
            </a:extLst>
          </p:cNvPr>
          <p:cNvPicPr>
            <a:picLocks noChangeAspect="1"/>
          </p:cNvPicPr>
          <p:nvPr/>
        </p:nvPicPr>
        <p:blipFill>
          <a:blip r:embed="rId4"/>
          <a:stretch>
            <a:fillRect/>
          </a:stretch>
        </p:blipFill>
        <p:spPr>
          <a:xfrm>
            <a:off x="3965946" y="2191082"/>
            <a:ext cx="3767468" cy="3305175"/>
          </a:xfrm>
          <a:prstGeom prst="rect">
            <a:avLst/>
          </a:prstGeom>
        </p:spPr>
      </p:pic>
      <p:pic>
        <p:nvPicPr>
          <p:cNvPr id="9" name="Picture 8">
            <a:extLst>
              <a:ext uri="{FF2B5EF4-FFF2-40B4-BE49-F238E27FC236}">
                <a16:creationId xmlns:a16="http://schemas.microsoft.com/office/drawing/2014/main" id="{AF4E8902-8E9D-1881-0621-95010DF967D4}"/>
              </a:ext>
            </a:extLst>
          </p:cNvPr>
          <p:cNvPicPr>
            <a:picLocks noChangeAspect="1"/>
          </p:cNvPicPr>
          <p:nvPr/>
        </p:nvPicPr>
        <p:blipFill>
          <a:blip r:embed="rId5"/>
          <a:stretch>
            <a:fillRect/>
          </a:stretch>
        </p:blipFill>
        <p:spPr>
          <a:xfrm>
            <a:off x="437818" y="2210132"/>
            <a:ext cx="3274828" cy="3286125"/>
          </a:xfrm>
          <a:prstGeom prst="rect">
            <a:avLst/>
          </a:prstGeom>
        </p:spPr>
      </p:pic>
      <p:sp>
        <p:nvSpPr>
          <p:cNvPr id="10" name="TextBox 9">
            <a:extLst>
              <a:ext uri="{FF2B5EF4-FFF2-40B4-BE49-F238E27FC236}">
                <a16:creationId xmlns:a16="http://schemas.microsoft.com/office/drawing/2014/main" id="{5C1E8E15-0B57-E702-3755-8D6885CBF5E0}"/>
              </a:ext>
            </a:extLst>
          </p:cNvPr>
          <p:cNvSpPr txBox="1"/>
          <p:nvPr/>
        </p:nvSpPr>
        <p:spPr>
          <a:xfrm>
            <a:off x="1309688" y="5638063"/>
            <a:ext cx="1531088" cy="369332"/>
          </a:xfrm>
          <a:prstGeom prst="rect">
            <a:avLst/>
          </a:prstGeom>
          <a:noFill/>
        </p:spPr>
        <p:txBody>
          <a:bodyPr wrap="square" rtlCol="0">
            <a:spAutoFit/>
          </a:bodyPr>
          <a:lstStyle/>
          <a:p>
            <a:r>
              <a:rPr lang="en-US" dirty="0"/>
              <a:t>Vit B_32</a:t>
            </a:r>
          </a:p>
        </p:txBody>
      </p:sp>
      <p:sp>
        <p:nvSpPr>
          <p:cNvPr id="11" name="TextBox 10">
            <a:extLst>
              <a:ext uri="{FF2B5EF4-FFF2-40B4-BE49-F238E27FC236}">
                <a16:creationId xmlns:a16="http://schemas.microsoft.com/office/drawing/2014/main" id="{870F6A3C-135E-52E5-3EAF-030E217D85A2}"/>
              </a:ext>
            </a:extLst>
          </p:cNvPr>
          <p:cNvSpPr txBox="1"/>
          <p:nvPr/>
        </p:nvSpPr>
        <p:spPr>
          <a:xfrm>
            <a:off x="4917670" y="5638063"/>
            <a:ext cx="1531088" cy="369332"/>
          </a:xfrm>
          <a:prstGeom prst="rect">
            <a:avLst/>
          </a:prstGeom>
          <a:noFill/>
        </p:spPr>
        <p:txBody>
          <a:bodyPr wrap="square" rtlCol="0">
            <a:spAutoFit/>
          </a:bodyPr>
          <a:lstStyle/>
          <a:p>
            <a:r>
              <a:rPr lang="en-US" dirty="0"/>
              <a:t>Vit B_16</a:t>
            </a:r>
          </a:p>
        </p:txBody>
      </p:sp>
      <p:sp>
        <p:nvSpPr>
          <p:cNvPr id="12" name="TextBox 11">
            <a:extLst>
              <a:ext uri="{FF2B5EF4-FFF2-40B4-BE49-F238E27FC236}">
                <a16:creationId xmlns:a16="http://schemas.microsoft.com/office/drawing/2014/main" id="{C8FCD22F-4293-5D29-5FF2-26B93BBA31F3}"/>
              </a:ext>
            </a:extLst>
          </p:cNvPr>
          <p:cNvSpPr txBox="1"/>
          <p:nvPr/>
        </p:nvSpPr>
        <p:spPr>
          <a:xfrm>
            <a:off x="8727559" y="5638063"/>
            <a:ext cx="2599549" cy="369332"/>
          </a:xfrm>
          <a:prstGeom prst="rect">
            <a:avLst/>
          </a:prstGeom>
          <a:noFill/>
        </p:spPr>
        <p:txBody>
          <a:bodyPr wrap="square" rtlCol="0">
            <a:spAutoFit/>
          </a:bodyPr>
          <a:lstStyle/>
          <a:p>
            <a:r>
              <a:rPr lang="en-US" dirty="0"/>
              <a:t>Vit B_16 – Fitted model</a:t>
            </a:r>
          </a:p>
        </p:txBody>
      </p:sp>
      <p:pic>
        <p:nvPicPr>
          <p:cNvPr id="3" name="Picture 2" descr="Logos - Kent State University Florence - Free Transparent PNG Clipart  Images Download">
            <a:extLst>
              <a:ext uri="{FF2B5EF4-FFF2-40B4-BE49-F238E27FC236}">
                <a16:creationId xmlns:a16="http://schemas.microsoft.com/office/drawing/2014/main" id="{45910DBC-C500-8D96-B8CF-97FB733AB54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217778" y="6324490"/>
            <a:ext cx="1974222" cy="533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0615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 name="Rectangle 52">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2904F185-F0B6-4932-9125-DFCECD08979D}"/>
              </a:ext>
            </a:extLst>
          </p:cNvPr>
          <p:cNvSpPr txBox="1"/>
          <p:nvPr/>
        </p:nvSpPr>
        <p:spPr>
          <a:xfrm>
            <a:off x="556532" y="643467"/>
            <a:ext cx="11210925" cy="744836"/>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200" b="1" kern="1200">
                <a:solidFill>
                  <a:schemeClr val="bg1"/>
                </a:solidFill>
                <a:latin typeface="+mj-lt"/>
                <a:ea typeface="+mj-ea"/>
                <a:cs typeface="+mj-cs"/>
              </a:rPr>
              <a:t>CNN vs Transformers</a:t>
            </a:r>
          </a:p>
        </p:txBody>
      </p:sp>
      <p:graphicFrame>
        <p:nvGraphicFramePr>
          <p:cNvPr id="2" name="Table 1">
            <a:extLst>
              <a:ext uri="{FF2B5EF4-FFF2-40B4-BE49-F238E27FC236}">
                <a16:creationId xmlns:a16="http://schemas.microsoft.com/office/drawing/2014/main" id="{E3150B91-92CF-2961-4E04-A2600A75260B}"/>
              </a:ext>
            </a:extLst>
          </p:cNvPr>
          <p:cNvGraphicFramePr>
            <a:graphicFrameLocks noGrp="1"/>
          </p:cNvGraphicFramePr>
          <p:nvPr>
            <p:extLst>
              <p:ext uri="{D42A27DB-BD31-4B8C-83A1-F6EECF244321}">
                <p14:modId xmlns:p14="http://schemas.microsoft.com/office/powerpoint/2010/main" val="1821418392"/>
              </p:ext>
            </p:extLst>
          </p:nvPr>
        </p:nvGraphicFramePr>
        <p:xfrm>
          <a:off x="643467" y="2042989"/>
          <a:ext cx="10905067" cy="3658678"/>
        </p:xfrm>
        <a:graphic>
          <a:graphicData uri="http://schemas.openxmlformats.org/drawingml/2006/table">
            <a:tbl>
              <a:tblPr firstRow="1" bandRow="1"/>
              <a:tblGrid>
                <a:gridCol w="5431009">
                  <a:extLst>
                    <a:ext uri="{9D8B030D-6E8A-4147-A177-3AD203B41FA5}">
                      <a16:colId xmlns:a16="http://schemas.microsoft.com/office/drawing/2014/main" val="1264892844"/>
                    </a:ext>
                  </a:extLst>
                </a:gridCol>
                <a:gridCol w="5474058">
                  <a:extLst>
                    <a:ext uri="{9D8B030D-6E8A-4147-A177-3AD203B41FA5}">
                      <a16:colId xmlns:a16="http://schemas.microsoft.com/office/drawing/2014/main" val="2240952401"/>
                    </a:ext>
                  </a:extLst>
                </a:gridCol>
              </a:tblGrid>
              <a:tr h="555730">
                <a:tc>
                  <a:txBody>
                    <a:bodyPr/>
                    <a:lstStyle/>
                    <a:p>
                      <a:pPr marL="0" marR="0" algn="l" fontAlgn="t">
                        <a:lnSpc>
                          <a:spcPct val="107000"/>
                        </a:lnSpc>
                        <a:spcBef>
                          <a:spcPts val="0"/>
                        </a:spcBef>
                        <a:spcAft>
                          <a:spcPts val="0"/>
                        </a:spcAft>
                      </a:pPr>
                      <a:r>
                        <a:rPr lang="en-US" sz="2000" b="1" i="0" u="none" strike="noStrike">
                          <a:solidFill>
                            <a:srgbClr val="000000"/>
                          </a:solidFill>
                          <a:effectLst/>
                          <a:latin typeface="Carlito"/>
                          <a:ea typeface="Carlito"/>
                          <a:cs typeface="Carlito"/>
                        </a:rPr>
                        <a:t>CNN</a:t>
                      </a:r>
                      <a:endParaRPr lang="en-US" sz="3300" b="0" i="0" u="none" strike="noStrike">
                        <a:effectLst/>
                        <a:latin typeface="Arial" panose="020B0604020202020204" pitchFamily="34" charset="0"/>
                      </a:endParaRPr>
                    </a:p>
                  </a:txBody>
                  <a:tcPr marL="165307" marR="165307" marT="82653" marB="82653">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472C4"/>
                    </a:solidFill>
                  </a:tcPr>
                </a:tc>
                <a:tc>
                  <a:txBody>
                    <a:bodyPr/>
                    <a:lstStyle/>
                    <a:p>
                      <a:pPr marL="0" marR="0" algn="l" fontAlgn="t">
                        <a:lnSpc>
                          <a:spcPct val="107000"/>
                        </a:lnSpc>
                        <a:spcBef>
                          <a:spcPts val="0"/>
                        </a:spcBef>
                        <a:spcAft>
                          <a:spcPts val="0"/>
                        </a:spcAft>
                      </a:pPr>
                      <a:r>
                        <a:rPr lang="en-US" sz="2000" b="1" i="0" u="none" strike="noStrike">
                          <a:solidFill>
                            <a:srgbClr val="000000"/>
                          </a:solidFill>
                          <a:effectLst/>
                          <a:latin typeface="Carlito"/>
                          <a:ea typeface="Carlito"/>
                          <a:cs typeface="Carlito"/>
                        </a:rPr>
                        <a:t>Transformers</a:t>
                      </a:r>
                      <a:endParaRPr lang="en-US" sz="3300" b="0" i="0" u="none" strike="noStrike">
                        <a:effectLst/>
                        <a:latin typeface="Arial" panose="020B0604020202020204" pitchFamily="34" charset="0"/>
                      </a:endParaRPr>
                    </a:p>
                  </a:txBody>
                  <a:tcPr marL="165307" marR="165307" marT="82653" marB="82653">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472C4"/>
                    </a:solidFill>
                  </a:tcPr>
                </a:tc>
                <a:extLst>
                  <a:ext uri="{0D108BD9-81ED-4DB2-BD59-A6C34878D82A}">
                    <a16:rowId xmlns:a16="http://schemas.microsoft.com/office/drawing/2014/main" val="178955998"/>
                  </a:ext>
                </a:extLst>
              </a:tr>
              <a:tr h="555730">
                <a:tc>
                  <a:txBody>
                    <a:bodyPr/>
                    <a:lstStyle/>
                    <a:p>
                      <a:pPr marL="0" marR="0" algn="l" fontAlgn="t">
                        <a:lnSpc>
                          <a:spcPct val="107000"/>
                        </a:lnSpc>
                        <a:spcBef>
                          <a:spcPts val="0"/>
                        </a:spcBef>
                        <a:spcAft>
                          <a:spcPts val="0"/>
                        </a:spcAft>
                      </a:pPr>
                      <a:r>
                        <a:rPr lang="en-US" sz="2000" b="0" i="0" u="none" strike="noStrike">
                          <a:solidFill>
                            <a:srgbClr val="000000"/>
                          </a:solidFill>
                          <a:effectLst/>
                          <a:latin typeface="Carlito"/>
                          <a:ea typeface="Carlito"/>
                          <a:cs typeface="Carlito"/>
                        </a:rPr>
                        <a:t>Feature Map</a:t>
                      </a:r>
                      <a:endParaRPr lang="en-US" sz="3300" b="0" i="0" u="none" strike="noStrike">
                        <a:effectLst/>
                        <a:latin typeface="Arial" panose="020B0604020202020204" pitchFamily="34" charset="0"/>
                      </a:endParaRPr>
                    </a:p>
                  </a:txBody>
                  <a:tcPr marL="165307" marR="165307" marT="82653" marB="82653">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marL="0" marR="0" algn="l" fontAlgn="t">
                        <a:lnSpc>
                          <a:spcPct val="107000"/>
                        </a:lnSpc>
                        <a:spcBef>
                          <a:spcPts val="0"/>
                        </a:spcBef>
                        <a:spcAft>
                          <a:spcPts val="0"/>
                        </a:spcAft>
                      </a:pPr>
                      <a:r>
                        <a:rPr lang="en-US" sz="2000" b="0" i="0" u="none" strike="noStrike">
                          <a:solidFill>
                            <a:srgbClr val="000000"/>
                          </a:solidFill>
                          <a:effectLst/>
                          <a:latin typeface="Carlito"/>
                          <a:ea typeface="Carlito"/>
                          <a:cs typeface="Carlito"/>
                        </a:rPr>
                        <a:t>Attention map</a:t>
                      </a:r>
                      <a:endParaRPr lang="en-US" sz="3300" b="0" i="0" u="none" strike="noStrike">
                        <a:effectLst/>
                        <a:latin typeface="Arial" panose="020B0604020202020204" pitchFamily="34" charset="0"/>
                      </a:endParaRPr>
                    </a:p>
                  </a:txBody>
                  <a:tcPr marL="165307" marR="165307" marT="82653" marB="82653">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extLst>
                  <a:ext uri="{0D108BD9-81ED-4DB2-BD59-A6C34878D82A}">
                    <a16:rowId xmlns:a16="http://schemas.microsoft.com/office/drawing/2014/main" val="1524159568"/>
                  </a:ext>
                </a:extLst>
              </a:tr>
              <a:tr h="555730">
                <a:tc>
                  <a:txBody>
                    <a:bodyPr/>
                    <a:lstStyle/>
                    <a:p>
                      <a:pPr marL="0" marR="0" algn="l" fontAlgn="t">
                        <a:lnSpc>
                          <a:spcPct val="107000"/>
                        </a:lnSpc>
                        <a:spcBef>
                          <a:spcPts val="0"/>
                        </a:spcBef>
                        <a:spcAft>
                          <a:spcPts val="0"/>
                        </a:spcAft>
                      </a:pPr>
                      <a:r>
                        <a:rPr lang="en-US" sz="2000" b="0" i="0" u="none" strike="noStrike">
                          <a:solidFill>
                            <a:srgbClr val="000000"/>
                          </a:solidFill>
                          <a:effectLst/>
                          <a:latin typeface="Carlito"/>
                          <a:ea typeface="Carlito"/>
                          <a:cs typeface="Carlito"/>
                        </a:rPr>
                        <a:t>Pixels</a:t>
                      </a:r>
                      <a:endParaRPr lang="en-US" sz="3300" b="0" i="0" u="none" strike="noStrike">
                        <a:effectLst/>
                        <a:latin typeface="Arial" panose="020B0604020202020204" pitchFamily="34" charset="0"/>
                      </a:endParaRPr>
                    </a:p>
                  </a:txBody>
                  <a:tcPr marL="165307" marR="165307" marT="82653" marB="82653">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marL="0" marR="0" algn="l" fontAlgn="t">
                        <a:lnSpc>
                          <a:spcPct val="107000"/>
                        </a:lnSpc>
                        <a:spcBef>
                          <a:spcPts val="0"/>
                        </a:spcBef>
                        <a:spcAft>
                          <a:spcPts val="0"/>
                        </a:spcAft>
                      </a:pPr>
                      <a:r>
                        <a:rPr lang="en-US" sz="2000" b="0" i="0" u="none" strike="noStrike">
                          <a:solidFill>
                            <a:srgbClr val="000000"/>
                          </a:solidFill>
                          <a:effectLst/>
                          <a:latin typeface="Carlito"/>
                          <a:ea typeface="Carlito"/>
                          <a:cs typeface="Carlito"/>
                        </a:rPr>
                        <a:t>Patches</a:t>
                      </a:r>
                      <a:endParaRPr lang="en-US" sz="3300" b="0" i="0" u="none" strike="noStrike">
                        <a:effectLst/>
                        <a:latin typeface="Arial" panose="020B0604020202020204" pitchFamily="34" charset="0"/>
                      </a:endParaRPr>
                    </a:p>
                  </a:txBody>
                  <a:tcPr marL="165307" marR="165307" marT="82653" marB="82653">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val="4118519309"/>
                  </a:ext>
                </a:extLst>
              </a:tr>
              <a:tr h="555730">
                <a:tc>
                  <a:txBody>
                    <a:bodyPr/>
                    <a:lstStyle/>
                    <a:p>
                      <a:pPr marL="0" marR="0" algn="l" fontAlgn="t">
                        <a:lnSpc>
                          <a:spcPct val="107000"/>
                        </a:lnSpc>
                        <a:spcBef>
                          <a:spcPts val="0"/>
                        </a:spcBef>
                        <a:spcAft>
                          <a:spcPts val="0"/>
                        </a:spcAft>
                      </a:pPr>
                      <a:r>
                        <a:rPr lang="en-US" sz="2000" b="0" i="0" u="none" strike="noStrike">
                          <a:solidFill>
                            <a:srgbClr val="000000"/>
                          </a:solidFill>
                          <a:effectLst/>
                          <a:latin typeface="Carlito"/>
                          <a:ea typeface="Carlito"/>
                          <a:cs typeface="Carlito"/>
                        </a:rPr>
                        <a:t>Doesn't Outperforms on large datasets</a:t>
                      </a:r>
                      <a:endParaRPr lang="en-US" sz="3300" b="0" i="0" u="none" strike="noStrike">
                        <a:effectLst/>
                        <a:latin typeface="Arial" panose="020B0604020202020204" pitchFamily="34" charset="0"/>
                      </a:endParaRPr>
                    </a:p>
                  </a:txBody>
                  <a:tcPr marL="165307" marR="165307" marT="82653" marB="82653">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marL="0" marR="0" algn="l" fontAlgn="t">
                        <a:lnSpc>
                          <a:spcPct val="107000"/>
                        </a:lnSpc>
                        <a:spcBef>
                          <a:spcPts val="0"/>
                        </a:spcBef>
                        <a:spcAft>
                          <a:spcPts val="0"/>
                        </a:spcAft>
                      </a:pPr>
                      <a:r>
                        <a:rPr lang="en-US" sz="2000" b="0" i="0" u="none" strike="noStrike">
                          <a:solidFill>
                            <a:srgbClr val="000000"/>
                          </a:solidFill>
                          <a:effectLst/>
                          <a:latin typeface="Carlito"/>
                          <a:ea typeface="Carlito"/>
                          <a:cs typeface="Carlito"/>
                        </a:rPr>
                        <a:t>Outperforms CNN over large datasets</a:t>
                      </a:r>
                      <a:endParaRPr lang="en-US" sz="3300" b="0" i="0" u="none" strike="noStrike">
                        <a:effectLst/>
                        <a:latin typeface="Arial" panose="020B0604020202020204" pitchFamily="34" charset="0"/>
                      </a:endParaRPr>
                    </a:p>
                  </a:txBody>
                  <a:tcPr marL="165307" marR="165307" marT="82653" marB="82653">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extLst>
                  <a:ext uri="{0D108BD9-81ED-4DB2-BD59-A6C34878D82A}">
                    <a16:rowId xmlns:a16="http://schemas.microsoft.com/office/drawing/2014/main" val="3929923871"/>
                  </a:ext>
                </a:extLst>
              </a:tr>
              <a:tr h="555730">
                <a:tc>
                  <a:txBody>
                    <a:bodyPr/>
                    <a:lstStyle/>
                    <a:p>
                      <a:pPr marL="0" marR="0" algn="l" fontAlgn="t">
                        <a:lnSpc>
                          <a:spcPct val="107000"/>
                        </a:lnSpc>
                        <a:spcBef>
                          <a:spcPts val="0"/>
                        </a:spcBef>
                        <a:spcAft>
                          <a:spcPts val="0"/>
                        </a:spcAft>
                      </a:pPr>
                      <a:r>
                        <a:rPr lang="en-US" sz="2000" b="0" i="0" u="none" strike="noStrike">
                          <a:solidFill>
                            <a:srgbClr val="000000"/>
                          </a:solidFill>
                          <a:effectLst/>
                          <a:latin typeface="Carlito"/>
                          <a:ea typeface="Carlito"/>
                          <a:cs typeface="Carlito"/>
                        </a:rPr>
                        <a:t>Batch Normalization</a:t>
                      </a:r>
                      <a:endParaRPr lang="en-US" sz="3300" b="0" i="0" u="none" strike="noStrike">
                        <a:effectLst/>
                        <a:latin typeface="Arial" panose="020B0604020202020204" pitchFamily="34" charset="0"/>
                      </a:endParaRPr>
                    </a:p>
                  </a:txBody>
                  <a:tcPr marL="165307" marR="165307" marT="82653" marB="82653">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marL="0" marR="0" algn="l" fontAlgn="t">
                        <a:lnSpc>
                          <a:spcPct val="107000"/>
                        </a:lnSpc>
                        <a:spcBef>
                          <a:spcPts val="0"/>
                        </a:spcBef>
                        <a:spcAft>
                          <a:spcPts val="0"/>
                        </a:spcAft>
                      </a:pPr>
                      <a:r>
                        <a:rPr lang="en-US" sz="2000" b="0" i="0" u="none" strike="noStrike">
                          <a:solidFill>
                            <a:srgbClr val="000000"/>
                          </a:solidFill>
                          <a:effectLst/>
                          <a:latin typeface="Carlito"/>
                          <a:ea typeface="Carlito"/>
                          <a:cs typeface="Carlito"/>
                        </a:rPr>
                        <a:t>Layer Normalization</a:t>
                      </a:r>
                      <a:endParaRPr lang="en-US" sz="3300" b="0" i="0" u="none" strike="noStrike">
                        <a:effectLst/>
                        <a:latin typeface="Arial" panose="020B0604020202020204" pitchFamily="34" charset="0"/>
                      </a:endParaRPr>
                    </a:p>
                  </a:txBody>
                  <a:tcPr marL="165307" marR="165307" marT="82653" marB="82653">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val="2531973978"/>
                  </a:ext>
                </a:extLst>
              </a:tr>
              <a:tr h="880028">
                <a:tc>
                  <a:txBody>
                    <a:bodyPr/>
                    <a:lstStyle/>
                    <a:p>
                      <a:pPr marL="0" marR="0" algn="l" fontAlgn="t">
                        <a:lnSpc>
                          <a:spcPct val="107000"/>
                        </a:lnSpc>
                        <a:spcBef>
                          <a:spcPts val="0"/>
                        </a:spcBef>
                        <a:spcAft>
                          <a:spcPts val="0"/>
                        </a:spcAft>
                      </a:pPr>
                      <a:r>
                        <a:rPr lang="en-US" sz="2000" b="0" i="0" u="none" strike="noStrike">
                          <a:solidFill>
                            <a:srgbClr val="000000"/>
                          </a:solidFill>
                          <a:effectLst/>
                          <a:latin typeface="Carlito"/>
                          <a:ea typeface="Carlito"/>
                          <a:cs typeface="Carlito"/>
                        </a:rPr>
                        <a:t>Strided convolution to change spatial dimension an input shape</a:t>
                      </a:r>
                      <a:endParaRPr lang="en-US" sz="3300" b="0" i="0" u="none" strike="noStrike">
                        <a:effectLst/>
                        <a:latin typeface="Arial" panose="020B0604020202020204" pitchFamily="34" charset="0"/>
                      </a:endParaRPr>
                    </a:p>
                  </a:txBody>
                  <a:tcPr marL="165307" marR="165307" marT="82653" marB="82653">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marL="0" marR="0" algn="l" fontAlgn="t">
                        <a:lnSpc>
                          <a:spcPct val="107000"/>
                        </a:lnSpc>
                        <a:spcBef>
                          <a:spcPts val="0"/>
                        </a:spcBef>
                        <a:spcAft>
                          <a:spcPts val="0"/>
                        </a:spcAft>
                      </a:pPr>
                      <a:r>
                        <a:rPr lang="en-US" sz="2000" b="0" i="0" u="none" strike="noStrike">
                          <a:solidFill>
                            <a:srgbClr val="000000"/>
                          </a:solidFill>
                          <a:effectLst/>
                          <a:latin typeface="Carlito"/>
                          <a:ea typeface="Carlito"/>
                          <a:cs typeface="Carlito"/>
                        </a:rPr>
                        <a:t> complex transformation beyond simple scaling - MLP</a:t>
                      </a:r>
                      <a:endParaRPr lang="en-US" sz="3300" b="0" i="0" u="none" strike="noStrike">
                        <a:effectLst/>
                        <a:latin typeface="Arial" panose="020B0604020202020204" pitchFamily="34" charset="0"/>
                      </a:endParaRPr>
                    </a:p>
                  </a:txBody>
                  <a:tcPr marL="165307" marR="165307" marT="82653" marB="82653">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extLst>
                  <a:ext uri="{0D108BD9-81ED-4DB2-BD59-A6C34878D82A}">
                    <a16:rowId xmlns:a16="http://schemas.microsoft.com/office/drawing/2014/main" val="713057207"/>
                  </a:ext>
                </a:extLst>
              </a:tr>
            </a:tbl>
          </a:graphicData>
        </a:graphic>
      </p:graphicFrame>
      <p:pic>
        <p:nvPicPr>
          <p:cNvPr id="4" name="Picture 2" descr="Logos - Kent State University Florence - Free Transparent PNG Clipart  Images Download">
            <a:extLst>
              <a:ext uri="{FF2B5EF4-FFF2-40B4-BE49-F238E27FC236}">
                <a16:creationId xmlns:a16="http://schemas.microsoft.com/office/drawing/2014/main" id="{38EABF83-D4C6-EBC3-AD48-96582B465A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17778" y="6324490"/>
            <a:ext cx="1974222" cy="533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5172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07175-1BAB-2249-81BF-08FCC131DBB9}"/>
              </a:ext>
            </a:extLst>
          </p:cNvPr>
          <p:cNvSpPr>
            <a:spLocks noGrp="1"/>
          </p:cNvSpPr>
          <p:nvPr>
            <p:ph type="title"/>
          </p:nvPr>
        </p:nvSpPr>
        <p:spPr/>
        <p:txBody>
          <a:bodyPr/>
          <a:lstStyle/>
          <a:p>
            <a:r>
              <a:rPr lang="en-US" dirty="0"/>
              <a:t>Conclusion and Future work</a:t>
            </a:r>
          </a:p>
        </p:txBody>
      </p:sp>
      <p:sp>
        <p:nvSpPr>
          <p:cNvPr id="3" name="Content Placeholder 2">
            <a:extLst>
              <a:ext uri="{FF2B5EF4-FFF2-40B4-BE49-F238E27FC236}">
                <a16:creationId xmlns:a16="http://schemas.microsoft.com/office/drawing/2014/main" id="{BECE1DB6-D305-2E47-8216-7898B1BCD6A0}"/>
              </a:ext>
            </a:extLst>
          </p:cNvPr>
          <p:cNvSpPr>
            <a:spLocks noGrp="1"/>
          </p:cNvSpPr>
          <p:nvPr>
            <p:ph idx="1"/>
          </p:nvPr>
        </p:nvSpPr>
        <p:spPr/>
        <p:txBody>
          <a:bodyPr/>
          <a:lstStyle/>
          <a:p>
            <a:pPr marL="63500" marR="209550">
              <a:lnSpc>
                <a:spcPct val="107000"/>
              </a:lnSpc>
              <a:spcBef>
                <a:spcPts val="1000"/>
              </a:spcBef>
              <a:spcAft>
                <a:spcPts val="0"/>
              </a:spcAft>
            </a:pPr>
            <a:r>
              <a:rPr lang="en-US" sz="1800" dirty="0">
                <a:effectLst/>
                <a:latin typeface="Carlito"/>
                <a:ea typeface="Carlito"/>
                <a:cs typeface="Carlito"/>
              </a:rPr>
              <a:t>Although Vision Transformer has achieved good accuracy than CNN, it has a limitation. To obtain good accuracy, the model requires larger datasets due to weak inductive bias. However, to overcome this, various improvement methods have been proposed.</a:t>
            </a:r>
          </a:p>
          <a:p>
            <a:pPr marL="63500" marR="0">
              <a:lnSpc>
                <a:spcPct val="107000"/>
              </a:lnSpc>
              <a:spcBef>
                <a:spcPts val="795"/>
              </a:spcBef>
              <a:spcAft>
                <a:spcPts val="0"/>
              </a:spcAft>
            </a:pPr>
            <a:r>
              <a:rPr lang="en-US" sz="1800" dirty="0">
                <a:effectLst/>
                <a:latin typeface="Carlito"/>
                <a:ea typeface="Carlito"/>
                <a:cs typeface="Carlito"/>
              </a:rPr>
              <a:t>One such attempt is to reduce the amount of data required by using CNNs: </a:t>
            </a:r>
            <a:r>
              <a:rPr lang="en-US" sz="1800" dirty="0" err="1">
                <a:effectLst/>
                <a:latin typeface="Carlito"/>
                <a:ea typeface="Carlito"/>
                <a:cs typeface="Carlito"/>
              </a:rPr>
              <a:t>DeiT</a:t>
            </a:r>
            <a:r>
              <a:rPr lang="en-US" sz="1800">
                <a:effectLst/>
                <a:latin typeface="Carlito"/>
                <a:ea typeface="Carlito"/>
                <a:cs typeface="Carlito"/>
              </a:rPr>
              <a:t>  </a:t>
            </a:r>
            <a:r>
              <a:rPr lang="en-US" sz="1800" dirty="0">
                <a:effectLst/>
                <a:latin typeface="Carlito"/>
                <a:ea typeface="Carlito"/>
                <a:cs typeface="Carlito"/>
              </a:rPr>
              <a:t>uses a knowledge distillation framework, where CNNs are used as the teacher model and knowledge is fed to the Transformer model. By doing so, the transformers can outperform CNN irrespective of dataset size.</a:t>
            </a:r>
          </a:p>
          <a:p>
            <a:pPr marL="63500" marR="128905">
              <a:lnSpc>
                <a:spcPct val="107000"/>
              </a:lnSpc>
              <a:spcBef>
                <a:spcPts val="800"/>
              </a:spcBef>
              <a:spcAft>
                <a:spcPts val="0"/>
              </a:spcAft>
            </a:pPr>
            <a:r>
              <a:rPr lang="en-US" sz="1800" dirty="0">
                <a:effectLst/>
                <a:latin typeface="Carlito"/>
                <a:ea typeface="Carlito"/>
                <a:cs typeface="Carlito"/>
              </a:rPr>
              <a:t>Finally, I would like to conclude that Transformers completely replaced RNNs in NLP. Now, they aim to replace Convolutional Neural Networks (CNNs).</a:t>
            </a:r>
          </a:p>
          <a:p>
            <a:endParaRPr lang="en-US" dirty="0"/>
          </a:p>
        </p:txBody>
      </p:sp>
      <p:pic>
        <p:nvPicPr>
          <p:cNvPr id="4" name="Picture 2" descr="Logos - Kent State University Florence - Free Transparent PNG Clipart  Images Download">
            <a:extLst>
              <a:ext uri="{FF2B5EF4-FFF2-40B4-BE49-F238E27FC236}">
                <a16:creationId xmlns:a16="http://schemas.microsoft.com/office/drawing/2014/main" id="{5E36E12C-BA85-3914-34EC-01F700C54A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17778" y="6324490"/>
            <a:ext cx="1974222" cy="533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7662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5E52985E-2553-471E-82AA-5ED7A3298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3308" y="352931"/>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4" name="Straight Connector 23">
            <a:extLst>
              <a:ext uri="{FF2B5EF4-FFF2-40B4-BE49-F238E27FC236}">
                <a16:creationId xmlns:a16="http://schemas.microsoft.com/office/drawing/2014/main" id="{DAE3ABC6-4042-4293-A7DF-F01181363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739873" y="580963"/>
            <a:ext cx="0" cy="137160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A811D83-8677-4685-9DB9-CE273956325E}"/>
              </a:ext>
            </a:extLst>
          </p:cNvPr>
          <p:cNvSpPr txBox="1"/>
          <p:nvPr/>
        </p:nvSpPr>
        <p:spPr>
          <a:xfrm>
            <a:off x="4945336" y="506727"/>
            <a:ext cx="6609921" cy="1526741"/>
          </a:xfrm>
          <a:prstGeom prst="rect">
            <a:avLst/>
          </a:prstGeom>
        </p:spPr>
        <p:txBody>
          <a:bodyPr vert="horz" lIns="91440" tIns="45720" rIns="91440" bIns="45720" rtlCol="0" anchor="ctr">
            <a:noAutofit/>
          </a:bodyPr>
          <a:lstStyle/>
          <a:p>
            <a:pPr>
              <a:lnSpc>
                <a:spcPct val="90000"/>
              </a:lnSpc>
              <a:spcBef>
                <a:spcPct val="0"/>
              </a:spcBef>
              <a:spcAft>
                <a:spcPts val="600"/>
              </a:spcAft>
            </a:pPr>
            <a:r>
              <a:rPr lang="en-US" sz="2400" b="1" dirty="0">
                <a:solidFill>
                  <a:schemeClr val="bg1"/>
                </a:solidFill>
                <a:latin typeface="Times New Roman" panose="02020603050405020304" pitchFamily="18" charset="0"/>
                <a:cs typeface="Times New Roman" panose="02020603050405020304" pitchFamily="18" charset="0"/>
              </a:rPr>
              <a:t>HAM10000 MNIST Dataset </a:t>
            </a:r>
          </a:p>
          <a:p>
            <a:pPr indent="-228600">
              <a:lnSpc>
                <a:spcPct val="90000"/>
              </a:lnSpc>
              <a:spcBef>
                <a:spcPct val="0"/>
              </a:spcBef>
              <a:spcAft>
                <a:spcPts val="600"/>
              </a:spcAft>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Shape : (</a:t>
            </a:r>
            <a:r>
              <a:rPr lang="en-US" sz="2000" b="0" i="0" dirty="0">
                <a:solidFill>
                  <a:schemeClr val="bg1"/>
                </a:solidFill>
                <a:effectLst/>
                <a:latin typeface="Times New Roman" panose="02020603050405020304" pitchFamily="18" charset="0"/>
                <a:cs typeface="Times New Roman" panose="02020603050405020304" pitchFamily="18" charset="0"/>
              </a:rPr>
              <a:t>450 x 600 x 3</a:t>
            </a:r>
            <a:r>
              <a:rPr lang="en-US" sz="2000" dirty="0">
                <a:solidFill>
                  <a:schemeClr val="bg1"/>
                </a:solidFill>
                <a:latin typeface="Times New Roman" panose="02020603050405020304" pitchFamily="18" charset="0"/>
                <a:cs typeface="Times New Roman" panose="02020603050405020304" pitchFamily="18" charset="0"/>
              </a:rPr>
              <a:t>)   </a:t>
            </a:r>
          </a:p>
          <a:p>
            <a:pPr indent="-228600">
              <a:lnSpc>
                <a:spcPct val="90000"/>
              </a:lnSpc>
              <a:spcBef>
                <a:spcPct val="0"/>
              </a:spcBef>
              <a:spcAft>
                <a:spcPts val="600"/>
              </a:spcAft>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Total images: 10015</a:t>
            </a:r>
          </a:p>
          <a:p>
            <a:pPr indent="-228600">
              <a:lnSpc>
                <a:spcPct val="90000"/>
              </a:lnSpc>
              <a:spcBef>
                <a:spcPct val="0"/>
              </a:spcBef>
              <a:spcAft>
                <a:spcPts val="600"/>
              </a:spcAft>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 Training Samples:10000</a:t>
            </a:r>
          </a:p>
        </p:txBody>
      </p:sp>
      <p:pic>
        <p:nvPicPr>
          <p:cNvPr id="3" name="Picture 2">
            <a:extLst>
              <a:ext uri="{FF2B5EF4-FFF2-40B4-BE49-F238E27FC236}">
                <a16:creationId xmlns:a16="http://schemas.microsoft.com/office/drawing/2014/main" id="{26E14D11-23E8-3668-B1FE-F74A91423D80}"/>
              </a:ext>
            </a:extLst>
          </p:cNvPr>
          <p:cNvPicPr>
            <a:picLocks noChangeAspect="1"/>
          </p:cNvPicPr>
          <p:nvPr/>
        </p:nvPicPr>
        <p:blipFill>
          <a:blip r:embed="rId3"/>
          <a:stretch>
            <a:fillRect/>
          </a:stretch>
        </p:blipFill>
        <p:spPr>
          <a:xfrm>
            <a:off x="180753" y="2523915"/>
            <a:ext cx="5667154" cy="3749040"/>
          </a:xfrm>
          <a:prstGeom prst="rect">
            <a:avLst/>
          </a:prstGeom>
        </p:spPr>
      </p:pic>
      <p:graphicFrame>
        <p:nvGraphicFramePr>
          <p:cNvPr id="2" name="Table 1">
            <a:extLst>
              <a:ext uri="{FF2B5EF4-FFF2-40B4-BE49-F238E27FC236}">
                <a16:creationId xmlns:a16="http://schemas.microsoft.com/office/drawing/2014/main" id="{525B2189-5472-54D2-EC22-0526A3F1A072}"/>
              </a:ext>
            </a:extLst>
          </p:cNvPr>
          <p:cNvGraphicFramePr>
            <a:graphicFrameLocks noGrp="1"/>
          </p:cNvGraphicFramePr>
          <p:nvPr>
            <p:extLst>
              <p:ext uri="{D42A27DB-BD31-4B8C-83A1-F6EECF244321}">
                <p14:modId xmlns:p14="http://schemas.microsoft.com/office/powerpoint/2010/main" val="3961615686"/>
              </p:ext>
            </p:extLst>
          </p:nvPr>
        </p:nvGraphicFramePr>
        <p:xfrm>
          <a:off x="6117900" y="2527998"/>
          <a:ext cx="5667154" cy="3744961"/>
        </p:xfrm>
        <a:graphic>
          <a:graphicData uri="http://schemas.openxmlformats.org/drawingml/2006/table">
            <a:tbl>
              <a:tblPr firstRow="1" firstCol="1" bandRow="1">
                <a:solidFill>
                  <a:srgbClr val="F2F2F2">
                    <a:alpha val="30196"/>
                  </a:srgbClr>
                </a:solidFill>
                <a:tableStyleId>{5C22544A-7EE6-4342-B048-85BDC9FD1C3A}</a:tableStyleId>
              </a:tblPr>
              <a:tblGrid>
                <a:gridCol w="1750690">
                  <a:extLst>
                    <a:ext uri="{9D8B030D-6E8A-4147-A177-3AD203B41FA5}">
                      <a16:colId xmlns:a16="http://schemas.microsoft.com/office/drawing/2014/main" val="286212621"/>
                    </a:ext>
                  </a:extLst>
                </a:gridCol>
                <a:gridCol w="3916464">
                  <a:extLst>
                    <a:ext uri="{9D8B030D-6E8A-4147-A177-3AD203B41FA5}">
                      <a16:colId xmlns:a16="http://schemas.microsoft.com/office/drawing/2014/main" val="1425346889"/>
                    </a:ext>
                  </a:extLst>
                </a:gridCol>
              </a:tblGrid>
              <a:tr h="667110">
                <a:tc>
                  <a:txBody>
                    <a:bodyPr/>
                    <a:lstStyle/>
                    <a:p>
                      <a:pPr marL="0" marR="0" algn="ctr">
                        <a:lnSpc>
                          <a:spcPct val="107000"/>
                        </a:lnSpc>
                        <a:spcBef>
                          <a:spcPts val="0"/>
                        </a:spcBef>
                        <a:spcAft>
                          <a:spcPts val="0"/>
                        </a:spcAft>
                      </a:pPr>
                      <a:r>
                        <a:rPr lang="en-US" sz="1400" b="0" cap="none" spc="0">
                          <a:solidFill>
                            <a:schemeClr val="bg1"/>
                          </a:solidFill>
                          <a:effectLst/>
                        </a:rPr>
                        <a:t> </a:t>
                      </a:r>
                    </a:p>
                    <a:p>
                      <a:pPr marL="0" marR="0" algn="ctr">
                        <a:lnSpc>
                          <a:spcPct val="107000"/>
                        </a:lnSpc>
                        <a:spcBef>
                          <a:spcPts val="0"/>
                        </a:spcBef>
                        <a:spcAft>
                          <a:spcPts val="0"/>
                        </a:spcAft>
                      </a:pPr>
                      <a:r>
                        <a:rPr lang="en-US" sz="1400" b="0" cap="none" spc="0">
                          <a:solidFill>
                            <a:schemeClr val="bg1"/>
                          </a:solidFill>
                          <a:effectLst/>
                        </a:rPr>
                        <a:t>LABEL</a:t>
                      </a:r>
                      <a:endParaRPr lang="en-US" sz="1400" b="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17916" marR="68028" marT="90704" marB="90704" anchor="ctr">
                    <a:lnL w="19050" cap="flat" cmpd="sng" algn="ctr">
                      <a:noFill/>
                      <a:prstDash val="solid"/>
                    </a:lnL>
                    <a:lnR w="12700" cmpd="sng">
                      <a:noFill/>
                    </a:lnR>
                    <a:lnT w="19050" cap="flat" cmpd="sng" algn="ctr">
                      <a:noFill/>
                      <a:prstDash val="solid"/>
                    </a:lnT>
                    <a:lnB w="38100" cmpd="sng">
                      <a:noFill/>
                    </a:lnB>
                    <a:solidFill>
                      <a:schemeClr val="accent1"/>
                    </a:solidFill>
                  </a:tcPr>
                </a:tc>
                <a:tc>
                  <a:txBody>
                    <a:bodyPr/>
                    <a:lstStyle/>
                    <a:p>
                      <a:pPr marL="0" marR="0" algn="ctr">
                        <a:lnSpc>
                          <a:spcPct val="107000"/>
                        </a:lnSpc>
                        <a:spcBef>
                          <a:spcPts val="0"/>
                        </a:spcBef>
                        <a:spcAft>
                          <a:spcPts val="0"/>
                        </a:spcAft>
                      </a:pPr>
                      <a:r>
                        <a:rPr lang="en-US" sz="1400" b="0" cap="none" spc="0">
                          <a:solidFill>
                            <a:schemeClr val="bg1"/>
                          </a:solidFill>
                          <a:effectLst/>
                        </a:rPr>
                        <a:t> </a:t>
                      </a:r>
                    </a:p>
                    <a:p>
                      <a:pPr marL="0" marR="0" algn="ctr">
                        <a:lnSpc>
                          <a:spcPct val="107000"/>
                        </a:lnSpc>
                        <a:spcBef>
                          <a:spcPts val="0"/>
                        </a:spcBef>
                        <a:spcAft>
                          <a:spcPts val="0"/>
                        </a:spcAft>
                      </a:pPr>
                      <a:r>
                        <a:rPr lang="en-US" sz="1400" b="0" cap="none" spc="0">
                          <a:solidFill>
                            <a:schemeClr val="bg1"/>
                          </a:solidFill>
                          <a:effectLst/>
                        </a:rPr>
                        <a:t>DESCRIPTION</a:t>
                      </a:r>
                      <a:endParaRPr lang="en-US" sz="1400" b="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17916" marR="68028" marT="90704" marB="90704" anchor="ctr">
                    <a:lnL w="12700" cmpd="sng">
                      <a:noFill/>
                    </a:lnL>
                    <a:lnR w="12700" cmpd="sng">
                      <a:noFill/>
                    </a:lnR>
                    <a:lnT w="19050" cap="flat" cmpd="sng" algn="ctr">
                      <a:noFill/>
                      <a:prstDash val="solid"/>
                    </a:lnT>
                    <a:lnB w="38100" cmpd="sng">
                      <a:noFill/>
                    </a:lnB>
                    <a:solidFill>
                      <a:schemeClr val="accent1"/>
                    </a:solidFill>
                  </a:tcPr>
                </a:tc>
                <a:extLst>
                  <a:ext uri="{0D108BD9-81ED-4DB2-BD59-A6C34878D82A}">
                    <a16:rowId xmlns:a16="http://schemas.microsoft.com/office/drawing/2014/main" val="646090387"/>
                  </a:ext>
                </a:extLst>
              </a:tr>
              <a:tr h="439693">
                <a:tc>
                  <a:txBody>
                    <a:bodyPr/>
                    <a:lstStyle/>
                    <a:p>
                      <a:pPr marL="0" marR="0" algn="ctr">
                        <a:lnSpc>
                          <a:spcPct val="107000"/>
                        </a:lnSpc>
                        <a:spcBef>
                          <a:spcPts val="0"/>
                        </a:spcBef>
                        <a:spcAft>
                          <a:spcPts val="0"/>
                        </a:spcAft>
                      </a:pPr>
                      <a:r>
                        <a:rPr lang="en-US" sz="1400" cap="none" spc="0">
                          <a:solidFill>
                            <a:schemeClr val="tx1"/>
                          </a:solidFill>
                          <a:effectLst/>
                        </a:rPr>
                        <a:t>akiec</a:t>
                      </a:r>
                      <a:endParaRPr lang="en-US" sz="14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17916" marR="68028" marT="90704" marB="90704">
                    <a:lnL w="38100" cap="flat" cmpd="sng" algn="ctr">
                      <a:noFill/>
                      <a:prstDash val="solid"/>
                    </a:lnL>
                    <a:lnR w="6350" cap="flat" cmpd="sng" algn="ctr">
                      <a:solidFill>
                        <a:schemeClr val="tx1">
                          <a:lumMod val="75000"/>
                          <a:lumOff val="25000"/>
                        </a:schemeClr>
                      </a:solidFill>
                      <a:prstDash val="solid"/>
                    </a:lnR>
                    <a:lnT w="38100" cmpd="sng">
                      <a:noFill/>
                    </a:lnT>
                    <a:lnB w="6350" cap="flat" cmpd="sng" algn="ctr">
                      <a:noFill/>
                      <a:prstDash val="solid"/>
                    </a:lnB>
                    <a:solidFill>
                      <a:srgbClr val="F2F2F2">
                        <a:alpha val="30196"/>
                      </a:srgbClr>
                    </a:solidFill>
                  </a:tcPr>
                </a:tc>
                <a:tc>
                  <a:txBody>
                    <a:bodyPr/>
                    <a:lstStyle/>
                    <a:p>
                      <a:pPr marL="0" marR="0" algn="ctr">
                        <a:lnSpc>
                          <a:spcPct val="107000"/>
                        </a:lnSpc>
                        <a:spcBef>
                          <a:spcPts val="0"/>
                        </a:spcBef>
                        <a:spcAft>
                          <a:spcPts val="0"/>
                        </a:spcAft>
                      </a:pPr>
                      <a:r>
                        <a:rPr lang="en-US" sz="1400" cap="none" spc="0">
                          <a:solidFill>
                            <a:schemeClr val="tx1"/>
                          </a:solidFill>
                          <a:effectLst/>
                        </a:rPr>
                        <a:t>Actinic Kerastoses</a:t>
                      </a:r>
                      <a:endParaRPr lang="en-US" sz="14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17916" marR="68028" marT="90704" marB="90704">
                    <a:lnL w="6350" cap="flat" cmpd="sng" algn="ctr">
                      <a:solidFill>
                        <a:schemeClr val="tx1">
                          <a:lumMod val="75000"/>
                          <a:lumOff val="25000"/>
                        </a:schemeClr>
                      </a:solidFill>
                      <a:prstDash val="solid"/>
                    </a:lnL>
                    <a:lnR w="38100" cap="flat" cmpd="sng" algn="ctr">
                      <a:noFill/>
                      <a:prstDash val="solid"/>
                    </a:lnR>
                    <a:lnT w="38100" cmpd="sng">
                      <a:noFill/>
                    </a:lnT>
                    <a:lnB w="6350" cap="flat" cmpd="sng" algn="ctr">
                      <a:noFill/>
                      <a:prstDash val="solid"/>
                    </a:lnB>
                    <a:solidFill>
                      <a:srgbClr val="F2F2F2">
                        <a:alpha val="30196"/>
                      </a:srgbClr>
                    </a:solidFill>
                  </a:tcPr>
                </a:tc>
                <a:extLst>
                  <a:ext uri="{0D108BD9-81ED-4DB2-BD59-A6C34878D82A}">
                    <a16:rowId xmlns:a16="http://schemas.microsoft.com/office/drawing/2014/main" val="4098429980"/>
                  </a:ext>
                </a:extLst>
              </a:tr>
              <a:tr h="439693">
                <a:tc>
                  <a:txBody>
                    <a:bodyPr/>
                    <a:lstStyle/>
                    <a:p>
                      <a:pPr marL="0" marR="0" algn="ctr">
                        <a:lnSpc>
                          <a:spcPct val="107000"/>
                        </a:lnSpc>
                        <a:spcBef>
                          <a:spcPts val="0"/>
                        </a:spcBef>
                        <a:spcAft>
                          <a:spcPts val="0"/>
                        </a:spcAft>
                      </a:pPr>
                      <a:r>
                        <a:rPr lang="en-US" sz="1400" cap="none" spc="0">
                          <a:solidFill>
                            <a:schemeClr val="tx1"/>
                          </a:solidFill>
                          <a:effectLst/>
                        </a:rPr>
                        <a:t>bcc</a:t>
                      </a:r>
                      <a:endParaRPr lang="en-US" sz="14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17916" marR="68028" marT="90704" marB="90704">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pPr marL="0" marR="0" algn="ctr">
                        <a:lnSpc>
                          <a:spcPct val="107000"/>
                        </a:lnSpc>
                        <a:spcBef>
                          <a:spcPts val="0"/>
                        </a:spcBef>
                        <a:spcAft>
                          <a:spcPts val="0"/>
                        </a:spcAft>
                      </a:pPr>
                      <a:r>
                        <a:rPr lang="en-US" sz="1400" cap="none" spc="0">
                          <a:solidFill>
                            <a:schemeClr val="tx1"/>
                          </a:solidFill>
                          <a:effectLst/>
                        </a:rPr>
                        <a:t>Basal cell carcinoma</a:t>
                      </a:r>
                      <a:endParaRPr lang="en-US" sz="14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17916" marR="68028" marT="90704" marB="90704">
                    <a:lnL w="6350" cap="flat" cmpd="sng" algn="ctr">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767023110"/>
                  </a:ext>
                </a:extLst>
              </a:tr>
              <a:tr h="439693">
                <a:tc>
                  <a:txBody>
                    <a:bodyPr/>
                    <a:lstStyle/>
                    <a:p>
                      <a:pPr marL="0" marR="0" algn="ctr">
                        <a:lnSpc>
                          <a:spcPct val="107000"/>
                        </a:lnSpc>
                        <a:spcBef>
                          <a:spcPts val="0"/>
                        </a:spcBef>
                        <a:spcAft>
                          <a:spcPts val="0"/>
                        </a:spcAft>
                      </a:pPr>
                      <a:r>
                        <a:rPr lang="en-US" sz="1400" cap="none" spc="0">
                          <a:solidFill>
                            <a:schemeClr val="tx1"/>
                          </a:solidFill>
                          <a:effectLst/>
                        </a:rPr>
                        <a:t>bkl</a:t>
                      </a:r>
                      <a:endParaRPr lang="en-US" sz="14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17916" marR="68028" marT="90704" marB="90704">
                    <a:lnL w="38100" cap="flat" cmpd="sng" algn="ctr">
                      <a:no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pPr marL="0" marR="0" algn="ctr">
                        <a:lnSpc>
                          <a:spcPct val="107000"/>
                        </a:lnSpc>
                        <a:spcBef>
                          <a:spcPts val="0"/>
                        </a:spcBef>
                        <a:spcAft>
                          <a:spcPts val="0"/>
                        </a:spcAft>
                      </a:pPr>
                      <a:r>
                        <a:rPr lang="en-US" sz="1400" cap="none" spc="0">
                          <a:solidFill>
                            <a:schemeClr val="tx1"/>
                          </a:solidFill>
                          <a:effectLst/>
                        </a:rPr>
                        <a:t>Benign Keratosis</a:t>
                      </a:r>
                      <a:endParaRPr lang="en-US" sz="14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17916" marR="68028" marT="90704" marB="90704">
                    <a:lnL w="6350" cap="flat" cmpd="sng" algn="ctr">
                      <a:solidFill>
                        <a:schemeClr val="tx1">
                          <a:lumMod val="75000"/>
                          <a:lumOff val="25000"/>
                        </a:schemeClr>
                      </a:solidFill>
                      <a:prstDash val="solid"/>
                    </a:lnL>
                    <a:lnR w="38100" cap="flat" cmpd="sng" algn="ctr">
                      <a:noFill/>
                      <a:prstDash val="solid"/>
                    </a:lnR>
                    <a:lnT w="12700" cmpd="sng">
                      <a:noFill/>
                      <a:prstDash val="solid"/>
                    </a:lnT>
                    <a:lnB w="6350" cap="flat" cmpd="sng" algn="ctr">
                      <a:noFill/>
                      <a:prstDash val="solid"/>
                    </a:lnB>
                    <a:solidFill>
                      <a:srgbClr val="F2F2F2">
                        <a:alpha val="30196"/>
                      </a:srgbClr>
                    </a:solidFill>
                  </a:tcPr>
                </a:tc>
                <a:extLst>
                  <a:ext uri="{0D108BD9-81ED-4DB2-BD59-A6C34878D82A}">
                    <a16:rowId xmlns:a16="http://schemas.microsoft.com/office/drawing/2014/main" val="2200943103"/>
                  </a:ext>
                </a:extLst>
              </a:tr>
              <a:tr h="439693">
                <a:tc>
                  <a:txBody>
                    <a:bodyPr/>
                    <a:lstStyle/>
                    <a:p>
                      <a:pPr marL="0" marR="0" algn="ctr">
                        <a:lnSpc>
                          <a:spcPct val="107000"/>
                        </a:lnSpc>
                        <a:spcBef>
                          <a:spcPts val="0"/>
                        </a:spcBef>
                        <a:spcAft>
                          <a:spcPts val="0"/>
                        </a:spcAft>
                      </a:pPr>
                      <a:r>
                        <a:rPr lang="en-US" sz="1400" cap="none" spc="0" dirty="0" err="1">
                          <a:solidFill>
                            <a:schemeClr val="tx1"/>
                          </a:solidFill>
                          <a:effectLst/>
                        </a:rPr>
                        <a:t>df</a:t>
                      </a:r>
                      <a:endParaRPr lang="en-US" sz="14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17916" marR="68028" marT="90704" marB="90704">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pPr marL="0" marR="0" algn="ctr">
                        <a:lnSpc>
                          <a:spcPct val="107000"/>
                        </a:lnSpc>
                        <a:spcBef>
                          <a:spcPts val="0"/>
                        </a:spcBef>
                        <a:spcAft>
                          <a:spcPts val="0"/>
                        </a:spcAft>
                      </a:pPr>
                      <a:r>
                        <a:rPr lang="en-US" sz="1400" cap="none" spc="0">
                          <a:solidFill>
                            <a:schemeClr val="tx1"/>
                          </a:solidFill>
                          <a:effectLst/>
                        </a:rPr>
                        <a:t>Dermatofibroma</a:t>
                      </a:r>
                      <a:endParaRPr lang="en-US" sz="14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17916" marR="68028" marT="90704" marB="90704">
                    <a:lnL w="6350" cap="flat" cmpd="sng" algn="ctr">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597835610"/>
                  </a:ext>
                </a:extLst>
              </a:tr>
              <a:tr h="439693">
                <a:tc>
                  <a:txBody>
                    <a:bodyPr/>
                    <a:lstStyle/>
                    <a:p>
                      <a:pPr marL="0" marR="0" algn="ctr">
                        <a:lnSpc>
                          <a:spcPct val="107000"/>
                        </a:lnSpc>
                        <a:spcBef>
                          <a:spcPts val="0"/>
                        </a:spcBef>
                        <a:spcAft>
                          <a:spcPts val="0"/>
                        </a:spcAft>
                      </a:pPr>
                      <a:r>
                        <a:rPr lang="en-US" sz="1400" cap="none" spc="0">
                          <a:solidFill>
                            <a:schemeClr val="tx1"/>
                          </a:solidFill>
                          <a:effectLst/>
                        </a:rPr>
                        <a:t>nv</a:t>
                      </a:r>
                      <a:endParaRPr lang="en-US" sz="14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17916" marR="68028" marT="90704" marB="90704">
                    <a:lnL w="38100" cap="flat" cmpd="sng" algn="ctr">
                      <a:no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pPr marL="0" marR="0" algn="ctr">
                        <a:lnSpc>
                          <a:spcPct val="107000"/>
                        </a:lnSpc>
                        <a:spcBef>
                          <a:spcPts val="0"/>
                        </a:spcBef>
                        <a:spcAft>
                          <a:spcPts val="0"/>
                        </a:spcAft>
                      </a:pPr>
                      <a:r>
                        <a:rPr lang="en-US" sz="1400" cap="none" spc="0">
                          <a:solidFill>
                            <a:schemeClr val="tx1"/>
                          </a:solidFill>
                          <a:effectLst/>
                        </a:rPr>
                        <a:t>Melanocytic nervi</a:t>
                      </a:r>
                      <a:endParaRPr lang="en-US" sz="14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17916" marR="68028" marT="90704" marB="90704">
                    <a:lnL w="6350" cap="flat" cmpd="sng" algn="ctr">
                      <a:solidFill>
                        <a:schemeClr val="tx1">
                          <a:lumMod val="75000"/>
                          <a:lumOff val="25000"/>
                        </a:schemeClr>
                      </a:solidFill>
                      <a:prstDash val="solid"/>
                    </a:lnL>
                    <a:lnR w="38100" cap="flat" cmpd="sng" algn="ctr">
                      <a:noFill/>
                      <a:prstDash val="solid"/>
                    </a:lnR>
                    <a:lnT w="12700" cmpd="sng">
                      <a:noFill/>
                      <a:prstDash val="solid"/>
                    </a:lnT>
                    <a:lnB w="6350" cap="flat" cmpd="sng" algn="ctr">
                      <a:noFill/>
                      <a:prstDash val="solid"/>
                    </a:lnB>
                    <a:solidFill>
                      <a:srgbClr val="F2F2F2">
                        <a:alpha val="30196"/>
                      </a:srgbClr>
                    </a:solidFill>
                  </a:tcPr>
                </a:tc>
                <a:extLst>
                  <a:ext uri="{0D108BD9-81ED-4DB2-BD59-A6C34878D82A}">
                    <a16:rowId xmlns:a16="http://schemas.microsoft.com/office/drawing/2014/main" val="2517066823"/>
                  </a:ext>
                </a:extLst>
              </a:tr>
              <a:tr h="439693">
                <a:tc>
                  <a:txBody>
                    <a:bodyPr/>
                    <a:lstStyle/>
                    <a:p>
                      <a:pPr marL="0" marR="0" algn="ctr">
                        <a:lnSpc>
                          <a:spcPct val="107000"/>
                        </a:lnSpc>
                        <a:spcBef>
                          <a:spcPts val="0"/>
                        </a:spcBef>
                        <a:spcAft>
                          <a:spcPts val="0"/>
                        </a:spcAft>
                      </a:pPr>
                      <a:r>
                        <a:rPr lang="en-US" sz="1400" cap="none" spc="0">
                          <a:solidFill>
                            <a:schemeClr val="tx1"/>
                          </a:solidFill>
                          <a:effectLst/>
                        </a:rPr>
                        <a:t>mel</a:t>
                      </a:r>
                      <a:endParaRPr lang="en-US" sz="14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17916" marR="68028" marT="90704" marB="90704">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pPr marL="0" marR="0" algn="ctr">
                        <a:lnSpc>
                          <a:spcPct val="107000"/>
                        </a:lnSpc>
                        <a:spcBef>
                          <a:spcPts val="0"/>
                        </a:spcBef>
                        <a:spcAft>
                          <a:spcPts val="0"/>
                        </a:spcAft>
                      </a:pPr>
                      <a:r>
                        <a:rPr lang="en-US" sz="1400" cap="none" spc="0" dirty="0">
                          <a:solidFill>
                            <a:schemeClr val="tx1"/>
                          </a:solidFill>
                          <a:effectLst/>
                        </a:rPr>
                        <a:t>elanoma</a:t>
                      </a:r>
                      <a:endParaRPr lang="en-US" sz="14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17916" marR="68028" marT="90704" marB="90704">
                    <a:lnL w="6350" cap="flat" cmpd="sng" algn="ctr">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575938128"/>
                  </a:ext>
                </a:extLst>
              </a:tr>
              <a:tr h="439693">
                <a:tc>
                  <a:txBody>
                    <a:bodyPr/>
                    <a:lstStyle/>
                    <a:p>
                      <a:pPr marL="0" marR="0" algn="ctr">
                        <a:lnSpc>
                          <a:spcPct val="107000"/>
                        </a:lnSpc>
                        <a:spcBef>
                          <a:spcPts val="0"/>
                        </a:spcBef>
                        <a:spcAft>
                          <a:spcPts val="0"/>
                        </a:spcAft>
                      </a:pPr>
                      <a:r>
                        <a:rPr lang="en-US" sz="1400" cap="none" spc="0">
                          <a:solidFill>
                            <a:schemeClr val="tx1"/>
                          </a:solidFill>
                          <a:effectLst/>
                        </a:rPr>
                        <a:t>vasc</a:t>
                      </a:r>
                      <a:endParaRPr lang="en-US" sz="14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17916" marR="68028" marT="90704" marB="90704">
                    <a:lnL w="38100" cap="flat" cmpd="sng" algn="ctr">
                      <a:noFill/>
                      <a:prstDash val="solid"/>
                    </a:lnL>
                    <a:lnR w="6350" cap="flat" cmpd="sng" algn="ctr">
                      <a:solidFill>
                        <a:schemeClr val="tx1">
                          <a:lumMod val="75000"/>
                          <a:lumOff val="25000"/>
                        </a:schemeClr>
                      </a:solidFill>
                      <a:prstDash val="solid"/>
                    </a:lnR>
                    <a:lnT w="12700" cmpd="sng">
                      <a:noFill/>
                      <a:prstDash val="solid"/>
                    </a:lnT>
                    <a:lnB w="38100" cap="flat" cmpd="sng" algn="ctr">
                      <a:noFill/>
                      <a:prstDash val="solid"/>
                    </a:lnB>
                    <a:solidFill>
                      <a:srgbClr val="F2F2F2">
                        <a:alpha val="30196"/>
                      </a:srgbClr>
                    </a:solidFill>
                  </a:tcPr>
                </a:tc>
                <a:tc>
                  <a:txBody>
                    <a:bodyPr/>
                    <a:lstStyle/>
                    <a:p>
                      <a:pPr marL="0" marR="0" algn="ctr">
                        <a:lnSpc>
                          <a:spcPct val="107000"/>
                        </a:lnSpc>
                        <a:spcBef>
                          <a:spcPts val="0"/>
                        </a:spcBef>
                        <a:spcAft>
                          <a:spcPts val="0"/>
                        </a:spcAft>
                      </a:pPr>
                      <a:r>
                        <a:rPr lang="en-US" sz="1400" cap="none" spc="0" dirty="0">
                          <a:solidFill>
                            <a:schemeClr val="tx1"/>
                          </a:solidFill>
                          <a:effectLst/>
                        </a:rPr>
                        <a:t>Vascular skin lesions</a:t>
                      </a:r>
                      <a:endParaRPr lang="en-US" sz="14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17916" marR="68028" marT="90704" marB="90704">
                    <a:lnL w="6350" cap="flat" cmpd="sng" algn="ctr">
                      <a:solidFill>
                        <a:schemeClr val="tx1">
                          <a:lumMod val="75000"/>
                          <a:lumOff val="25000"/>
                        </a:schemeClr>
                      </a:solidFill>
                      <a:prstDash val="solid"/>
                    </a:lnL>
                    <a:lnR w="38100" cap="flat" cmpd="sng" algn="ctr">
                      <a:noFill/>
                      <a:prstDash val="solid"/>
                    </a:lnR>
                    <a:lnT w="12700" cmpd="sng">
                      <a:noFill/>
                      <a:prstDash val="solid"/>
                    </a:lnT>
                    <a:lnB w="38100" cap="flat" cmpd="sng" algn="ctr">
                      <a:noFill/>
                      <a:prstDash val="solid"/>
                    </a:lnB>
                    <a:solidFill>
                      <a:srgbClr val="F2F2F2">
                        <a:alpha val="30196"/>
                      </a:srgbClr>
                    </a:solidFill>
                  </a:tcPr>
                </a:tc>
                <a:extLst>
                  <a:ext uri="{0D108BD9-81ED-4DB2-BD59-A6C34878D82A}">
                    <a16:rowId xmlns:a16="http://schemas.microsoft.com/office/drawing/2014/main" val="3761159070"/>
                  </a:ext>
                </a:extLst>
              </a:tr>
            </a:tbl>
          </a:graphicData>
        </a:graphic>
      </p:graphicFrame>
      <p:pic>
        <p:nvPicPr>
          <p:cNvPr id="3074" name="Picture 2" descr="Logos - Kent State University Florence - Free Transparent PNG Clipart  Images Download">
            <a:extLst>
              <a:ext uri="{FF2B5EF4-FFF2-40B4-BE49-F238E27FC236}">
                <a16:creationId xmlns:a16="http://schemas.microsoft.com/office/drawing/2014/main" id="{44ACA1D8-9BEF-9674-55DB-CE4441CB33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17778" y="6324490"/>
            <a:ext cx="1974222" cy="533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0430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3C7C7-3308-6537-7DD6-BC2F789D794A}"/>
              </a:ext>
            </a:extLst>
          </p:cNvPr>
          <p:cNvSpPr>
            <a:spLocks noGrp="1"/>
          </p:cNvSpPr>
          <p:nvPr>
            <p:ph type="title"/>
          </p:nvPr>
        </p:nvSpPr>
        <p:spPr>
          <a:xfrm>
            <a:off x="838200" y="365126"/>
            <a:ext cx="10496107" cy="985210"/>
          </a:xfrm>
        </p:spPr>
        <p:txBody>
          <a:bodyPr/>
          <a:lstStyle/>
          <a:p>
            <a:r>
              <a:rPr lang="en-US" dirty="0">
                <a:latin typeface="Times New Roman" panose="02020603050405020304" pitchFamily="18" charset="0"/>
                <a:cs typeface="Times New Roman" panose="02020603050405020304" pitchFamily="18" charset="0"/>
              </a:rPr>
              <a:t>Skin Cancer Image classification using CNN</a:t>
            </a:r>
          </a:p>
        </p:txBody>
      </p:sp>
      <p:pic>
        <p:nvPicPr>
          <p:cNvPr id="5" name="Content Placeholder 4">
            <a:extLst>
              <a:ext uri="{FF2B5EF4-FFF2-40B4-BE49-F238E27FC236}">
                <a16:creationId xmlns:a16="http://schemas.microsoft.com/office/drawing/2014/main" id="{FA52F475-F42F-5303-9ACA-F01E98C2EE3C}"/>
              </a:ext>
            </a:extLst>
          </p:cNvPr>
          <p:cNvPicPr>
            <a:picLocks noGrp="1" noChangeAspect="1"/>
          </p:cNvPicPr>
          <p:nvPr>
            <p:ph idx="1"/>
          </p:nvPr>
        </p:nvPicPr>
        <p:blipFill>
          <a:blip r:embed="rId3"/>
          <a:stretch>
            <a:fillRect/>
          </a:stretch>
        </p:blipFill>
        <p:spPr>
          <a:xfrm>
            <a:off x="1022261" y="1575253"/>
            <a:ext cx="6526854" cy="3958487"/>
          </a:xfrm>
        </p:spPr>
      </p:pic>
      <p:pic>
        <p:nvPicPr>
          <p:cNvPr id="7" name="Picture 6">
            <a:extLst>
              <a:ext uri="{FF2B5EF4-FFF2-40B4-BE49-F238E27FC236}">
                <a16:creationId xmlns:a16="http://schemas.microsoft.com/office/drawing/2014/main" id="{0EEC6F8D-B965-AA9F-02AD-87329944F4A8}"/>
              </a:ext>
            </a:extLst>
          </p:cNvPr>
          <p:cNvPicPr>
            <a:picLocks noChangeAspect="1"/>
          </p:cNvPicPr>
          <p:nvPr/>
        </p:nvPicPr>
        <p:blipFill>
          <a:blip r:embed="rId4"/>
          <a:stretch>
            <a:fillRect/>
          </a:stretch>
        </p:blipFill>
        <p:spPr>
          <a:xfrm>
            <a:off x="7549115" y="1942214"/>
            <a:ext cx="4130527" cy="3459125"/>
          </a:xfrm>
          <a:prstGeom prst="rect">
            <a:avLst/>
          </a:prstGeom>
        </p:spPr>
      </p:pic>
      <p:sp>
        <p:nvSpPr>
          <p:cNvPr id="3" name="TextBox 2">
            <a:extLst>
              <a:ext uri="{FF2B5EF4-FFF2-40B4-BE49-F238E27FC236}">
                <a16:creationId xmlns:a16="http://schemas.microsoft.com/office/drawing/2014/main" id="{C48CC9B4-ECEB-96FC-C20A-F22DCEE2D48D}"/>
              </a:ext>
            </a:extLst>
          </p:cNvPr>
          <p:cNvSpPr txBox="1"/>
          <p:nvPr/>
        </p:nvSpPr>
        <p:spPr>
          <a:xfrm>
            <a:off x="628858" y="5758657"/>
            <a:ext cx="9602972" cy="646331"/>
          </a:xfrm>
          <a:prstGeom prst="rect">
            <a:avLst/>
          </a:prstGeom>
          <a:noFill/>
        </p:spPr>
        <p:txBody>
          <a:bodyPr wrap="square" rtlCol="0">
            <a:spAutoFit/>
          </a:bodyPr>
          <a:lstStyle/>
          <a:p>
            <a:r>
              <a:rPr lang="en-US" b="1" i="0" dirty="0">
                <a:solidFill>
                  <a:srgbClr val="292929"/>
                </a:solidFill>
                <a:effectLst/>
                <a:latin typeface="source-serif-pro"/>
              </a:rPr>
              <a:t>Input -&gt; [[Conv2D -&gt; </a:t>
            </a:r>
            <a:r>
              <a:rPr lang="en-US" b="1" i="0" dirty="0" err="1">
                <a:solidFill>
                  <a:srgbClr val="292929"/>
                </a:solidFill>
                <a:effectLst/>
                <a:latin typeface="source-serif-pro"/>
              </a:rPr>
              <a:t>relu</a:t>
            </a:r>
            <a:r>
              <a:rPr lang="en-US" b="1" i="0" dirty="0">
                <a:solidFill>
                  <a:srgbClr val="292929"/>
                </a:solidFill>
                <a:effectLst/>
                <a:latin typeface="source-serif-pro"/>
              </a:rPr>
              <a:t>] *2 -&gt; MaxPool2D -&gt; Dropout]*2 -&gt; Flatten -&gt; Dense -&gt; Dropout -&gt; Output</a:t>
            </a:r>
            <a:endParaRPr lang="en-US" b="0" i="0" dirty="0">
              <a:solidFill>
                <a:srgbClr val="292929"/>
              </a:solidFill>
              <a:effectLst/>
              <a:latin typeface="source-serif-pro"/>
            </a:endParaRPr>
          </a:p>
          <a:p>
            <a:endParaRPr lang="en-US" dirty="0"/>
          </a:p>
        </p:txBody>
      </p:sp>
      <p:pic>
        <p:nvPicPr>
          <p:cNvPr id="4" name="Picture 2" descr="Logos - Kent State University Florence - Free Transparent PNG Clipart  Images Download">
            <a:extLst>
              <a:ext uri="{FF2B5EF4-FFF2-40B4-BE49-F238E27FC236}">
                <a16:creationId xmlns:a16="http://schemas.microsoft.com/office/drawing/2014/main" id="{33D3843C-7CB1-DDDA-070A-8261D86E1CF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17778" y="6324490"/>
            <a:ext cx="1974222" cy="533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7714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Diagram&#10;&#10;Description automatically generated">
            <a:extLst>
              <a:ext uri="{FF2B5EF4-FFF2-40B4-BE49-F238E27FC236}">
                <a16:creationId xmlns:a16="http://schemas.microsoft.com/office/drawing/2014/main" id="{6AE86B95-7E26-4D39-BE42-37B9F32FEED5}"/>
              </a:ext>
            </a:extLst>
          </p:cNvPr>
          <p:cNvPicPr>
            <a:picLocks noChangeAspect="1"/>
          </p:cNvPicPr>
          <p:nvPr/>
        </p:nvPicPr>
        <p:blipFill rotWithShape="1">
          <a:blip r:embed="rId3">
            <a:extLst>
              <a:ext uri="{28A0092B-C50C-407E-A947-70E740481C1C}">
                <a14:useLocalDpi xmlns:a14="http://schemas.microsoft.com/office/drawing/2010/main" val="0"/>
              </a:ext>
            </a:extLst>
          </a:blip>
          <a:srcRect t="12414"/>
          <a:stretch/>
        </p:blipFill>
        <p:spPr>
          <a:xfrm>
            <a:off x="1214325" y="1376979"/>
            <a:ext cx="7330349" cy="4879456"/>
          </a:xfrm>
          <a:prstGeom prst="rect">
            <a:avLst/>
          </a:prstGeom>
          <a:ln>
            <a:noFill/>
          </a:ln>
        </p:spPr>
      </p:pic>
      <p:pic>
        <p:nvPicPr>
          <p:cNvPr id="10" name="Picture 9">
            <a:extLst>
              <a:ext uri="{FF2B5EF4-FFF2-40B4-BE49-F238E27FC236}">
                <a16:creationId xmlns:a16="http://schemas.microsoft.com/office/drawing/2014/main" id="{847EC376-95A3-4615-A566-6F088B778E2D}"/>
              </a:ext>
            </a:extLst>
          </p:cNvPr>
          <p:cNvPicPr>
            <a:picLocks noChangeAspect="1"/>
          </p:cNvPicPr>
          <p:nvPr/>
        </p:nvPicPr>
        <p:blipFill>
          <a:blip r:embed="rId4"/>
          <a:stretch>
            <a:fillRect/>
          </a:stretch>
        </p:blipFill>
        <p:spPr>
          <a:xfrm>
            <a:off x="8544674" y="1705111"/>
            <a:ext cx="2714625" cy="4551324"/>
          </a:xfrm>
          <a:prstGeom prst="rect">
            <a:avLst/>
          </a:prstGeom>
        </p:spPr>
      </p:pic>
      <p:sp>
        <p:nvSpPr>
          <p:cNvPr id="11" name="Rectangle 10">
            <a:extLst>
              <a:ext uri="{FF2B5EF4-FFF2-40B4-BE49-F238E27FC236}">
                <a16:creationId xmlns:a16="http://schemas.microsoft.com/office/drawing/2014/main" id="{98F3FAD2-3046-4F59-B213-5FC4545D428E}"/>
              </a:ext>
            </a:extLst>
          </p:cNvPr>
          <p:cNvSpPr/>
          <p:nvPr/>
        </p:nvSpPr>
        <p:spPr>
          <a:xfrm>
            <a:off x="2715679" y="278564"/>
            <a:ext cx="7330349" cy="584775"/>
          </a:xfrm>
          <a:prstGeom prst="rect">
            <a:avLst/>
          </a:prstGeom>
          <a:noFill/>
        </p:spPr>
        <p:txBody>
          <a:bodyPr wrap="square" lIns="91440" tIns="45720" rIns="91440" bIns="45720">
            <a:spAutoFit/>
          </a:bodyPr>
          <a:lstStyle/>
          <a:p>
            <a:pPr algn="ctr"/>
            <a:r>
              <a:rPr lang="en-US" sz="3200" dirty="0">
                <a:latin typeface="Times New Roman" panose="02020603050405020304" pitchFamily="18" charset="0"/>
                <a:cs typeface="Times New Roman" panose="02020603050405020304" pitchFamily="18" charset="0"/>
              </a:rPr>
              <a:t>Architecture of Vision Transformer</a:t>
            </a:r>
            <a:endParaRPr lang="en-US" sz="3200" b="1" dirty="0">
              <a:ln w="9525">
                <a:solidFill>
                  <a:schemeClr val="bg1"/>
                </a:solidFill>
                <a:prstDash val="solid"/>
              </a:ln>
              <a:effectLst>
                <a:outerShdw blurRad="12700" dist="38100" dir="2700000" algn="tl" rotWithShape="0">
                  <a:schemeClr val="bg1">
                    <a:lumMod val="50000"/>
                  </a:schemeClr>
                </a:outerShdw>
              </a:effectLst>
            </a:endParaRPr>
          </a:p>
        </p:txBody>
      </p:sp>
      <p:pic>
        <p:nvPicPr>
          <p:cNvPr id="2" name="Picture 2" descr="Logos - Kent State University Florence - Free Transparent PNG Clipart  Images Download">
            <a:extLst>
              <a:ext uri="{FF2B5EF4-FFF2-40B4-BE49-F238E27FC236}">
                <a16:creationId xmlns:a16="http://schemas.microsoft.com/office/drawing/2014/main" id="{63AD04F0-F862-A64E-CCF3-6FAFDDF56E0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17778" y="6324490"/>
            <a:ext cx="1974222" cy="533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308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C6B4AFF-C78D-40F7-98B8-0FF06F88A534}"/>
              </a:ext>
            </a:extLst>
          </p:cNvPr>
          <p:cNvSpPr txBox="1"/>
          <p:nvPr/>
        </p:nvSpPr>
        <p:spPr>
          <a:xfrm>
            <a:off x="1198181" y="560881"/>
            <a:ext cx="9795638" cy="1114380"/>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b="1" dirty="0">
                <a:latin typeface="+mj-lt"/>
                <a:ea typeface="+mj-ea"/>
                <a:cs typeface="+mj-cs"/>
              </a:rPr>
              <a:t>Transformers: Multi Head Self Attention</a:t>
            </a:r>
          </a:p>
        </p:txBody>
      </p:sp>
      <p:pic>
        <p:nvPicPr>
          <p:cNvPr id="4" name="Picture 3" descr="Diagram&#10;&#10;Description automatically generated">
            <a:extLst>
              <a:ext uri="{FF2B5EF4-FFF2-40B4-BE49-F238E27FC236}">
                <a16:creationId xmlns:a16="http://schemas.microsoft.com/office/drawing/2014/main" id="{E3B54EEF-E202-45EF-8BBB-D2DD11E8D48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339" t="705" r="339" b="432"/>
          <a:stretch/>
        </p:blipFill>
        <p:spPr bwMode="auto">
          <a:xfrm>
            <a:off x="202321" y="1926771"/>
            <a:ext cx="6503279" cy="4377270"/>
          </a:xfrm>
          <a:prstGeom prst="rect">
            <a:avLst/>
          </a:prstGeom>
          <a:noFill/>
        </p:spPr>
      </p:pic>
      <p:pic>
        <p:nvPicPr>
          <p:cNvPr id="7" name="Picture 6">
            <a:extLst>
              <a:ext uri="{FF2B5EF4-FFF2-40B4-BE49-F238E27FC236}">
                <a16:creationId xmlns:a16="http://schemas.microsoft.com/office/drawing/2014/main" id="{F399184B-B84B-4F6E-BB7B-5B0368A77120}"/>
              </a:ext>
            </a:extLst>
          </p:cNvPr>
          <p:cNvPicPr>
            <a:picLocks noChangeAspect="1"/>
          </p:cNvPicPr>
          <p:nvPr/>
        </p:nvPicPr>
        <p:blipFill>
          <a:blip r:embed="rId4"/>
          <a:stretch>
            <a:fillRect/>
          </a:stretch>
        </p:blipFill>
        <p:spPr>
          <a:xfrm>
            <a:off x="6422571" y="3339948"/>
            <a:ext cx="5152766" cy="1427923"/>
          </a:xfrm>
          <a:prstGeom prst="rect">
            <a:avLst/>
          </a:prstGeom>
        </p:spPr>
      </p:pic>
      <p:pic>
        <p:nvPicPr>
          <p:cNvPr id="2" name="Picture 2" descr="Logos - Kent State University Florence - Free Transparent PNG Clipart  Images Download">
            <a:extLst>
              <a:ext uri="{FF2B5EF4-FFF2-40B4-BE49-F238E27FC236}">
                <a16:creationId xmlns:a16="http://schemas.microsoft.com/office/drawing/2014/main" id="{6929B55B-FCD8-E52C-D266-2672DA3F248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17778" y="6324490"/>
            <a:ext cx="1974222" cy="533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3099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78A3E-67E4-CB3B-308B-5AD075FD12F0}"/>
              </a:ext>
            </a:extLst>
          </p:cNvPr>
          <p:cNvSpPr>
            <a:spLocks noGrp="1"/>
          </p:cNvSpPr>
          <p:nvPr>
            <p:ph type="title"/>
          </p:nvPr>
        </p:nvSpPr>
        <p:spPr/>
        <p:txBody>
          <a:bodyPr/>
          <a:lstStyle/>
          <a:p>
            <a:r>
              <a:rPr lang="en-US" dirty="0"/>
              <a:t>Skin Cancer image Classification framework</a:t>
            </a:r>
          </a:p>
        </p:txBody>
      </p:sp>
      <p:pic>
        <p:nvPicPr>
          <p:cNvPr id="5" name="Content Placeholder 4">
            <a:extLst>
              <a:ext uri="{FF2B5EF4-FFF2-40B4-BE49-F238E27FC236}">
                <a16:creationId xmlns:a16="http://schemas.microsoft.com/office/drawing/2014/main" id="{48805C8B-5717-D0FC-3135-B55C6D633F12}"/>
              </a:ext>
            </a:extLst>
          </p:cNvPr>
          <p:cNvPicPr>
            <a:picLocks noGrp="1" noChangeAspect="1"/>
          </p:cNvPicPr>
          <p:nvPr>
            <p:ph idx="1"/>
          </p:nvPr>
        </p:nvPicPr>
        <p:blipFill>
          <a:blip r:embed="rId3"/>
          <a:stretch>
            <a:fillRect/>
          </a:stretch>
        </p:blipFill>
        <p:spPr>
          <a:xfrm>
            <a:off x="838200" y="1690688"/>
            <a:ext cx="10793818" cy="4710111"/>
          </a:xfrm>
        </p:spPr>
      </p:pic>
      <p:pic>
        <p:nvPicPr>
          <p:cNvPr id="3" name="Picture 2" descr="Logos - Kent State University Florence - Free Transparent PNG Clipart  Images Download">
            <a:extLst>
              <a:ext uri="{FF2B5EF4-FFF2-40B4-BE49-F238E27FC236}">
                <a16:creationId xmlns:a16="http://schemas.microsoft.com/office/drawing/2014/main" id="{2C066FC1-879E-6FB0-166C-E63F8530BD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94335" y="6395608"/>
            <a:ext cx="1697665" cy="4587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3105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Box 87">
            <a:extLst>
              <a:ext uri="{FF2B5EF4-FFF2-40B4-BE49-F238E27FC236}">
                <a16:creationId xmlns:a16="http://schemas.microsoft.com/office/drawing/2014/main" id="{44CF68D2-6ECB-4E5A-AFA6-4569679E9A73}"/>
              </a:ext>
            </a:extLst>
          </p:cNvPr>
          <p:cNvSpPr txBox="1"/>
          <p:nvPr/>
        </p:nvSpPr>
        <p:spPr>
          <a:xfrm>
            <a:off x="535719" y="341745"/>
            <a:ext cx="3692036" cy="523220"/>
          </a:xfrm>
          <a:prstGeom prst="rect">
            <a:avLst/>
          </a:prstGeom>
          <a:noFill/>
        </p:spPr>
        <p:txBody>
          <a:bodyPr wrap="square" rtlCol="0">
            <a:spAutoFit/>
          </a:bodyPr>
          <a:lstStyle/>
          <a:p>
            <a:r>
              <a:rPr lang="en-US" sz="2800" b="1" dirty="0"/>
              <a:t>Step 1: Patch Encoder</a:t>
            </a:r>
          </a:p>
        </p:txBody>
      </p:sp>
      <p:sp>
        <p:nvSpPr>
          <p:cNvPr id="102" name="TextBox 101">
            <a:extLst>
              <a:ext uri="{FF2B5EF4-FFF2-40B4-BE49-F238E27FC236}">
                <a16:creationId xmlns:a16="http://schemas.microsoft.com/office/drawing/2014/main" id="{1F642E64-DC1A-4E05-A08E-6AAC58BAA577}"/>
              </a:ext>
            </a:extLst>
          </p:cNvPr>
          <p:cNvSpPr txBox="1"/>
          <p:nvPr/>
        </p:nvSpPr>
        <p:spPr>
          <a:xfrm>
            <a:off x="9012033" y="4198467"/>
            <a:ext cx="3117642" cy="646331"/>
          </a:xfrm>
          <a:prstGeom prst="rect">
            <a:avLst/>
          </a:prstGeom>
          <a:noFill/>
        </p:spPr>
        <p:txBody>
          <a:bodyPr wrap="square">
            <a:spAutoFit/>
          </a:bodyPr>
          <a:lstStyle/>
          <a:p>
            <a:r>
              <a:rPr lang="en-US" b="1" i="0" dirty="0">
                <a:solidFill>
                  <a:srgbClr val="212121"/>
                </a:solidFill>
                <a:effectLst/>
                <a:latin typeface="Calibri" panose="020F0502020204030204" pitchFamily="34" charset="0"/>
                <a:cs typeface="Calibri" panose="020F0502020204030204" pitchFamily="34" charset="0"/>
              </a:rPr>
              <a:t>Patch size: </a:t>
            </a:r>
            <a:r>
              <a:rPr lang="en-US" b="0" i="0" dirty="0">
                <a:solidFill>
                  <a:srgbClr val="212121"/>
                </a:solidFill>
                <a:effectLst/>
                <a:latin typeface="Calibri" panose="020F0502020204030204" pitchFamily="34" charset="0"/>
                <a:cs typeface="Calibri" panose="020F0502020204030204" pitchFamily="34" charset="0"/>
              </a:rPr>
              <a:t>	32 X 32 </a:t>
            </a:r>
          </a:p>
          <a:p>
            <a:r>
              <a:rPr lang="en-US" b="1" i="0" dirty="0">
                <a:solidFill>
                  <a:srgbClr val="212121"/>
                </a:solidFill>
                <a:effectLst/>
                <a:latin typeface="Calibri" panose="020F0502020204030204" pitchFamily="34" charset="0"/>
                <a:cs typeface="Calibri" panose="020F0502020204030204" pitchFamily="34" charset="0"/>
              </a:rPr>
              <a:t>Patches per image: </a:t>
            </a:r>
            <a:r>
              <a:rPr lang="en-US" dirty="0">
                <a:solidFill>
                  <a:srgbClr val="212121"/>
                </a:solidFill>
                <a:latin typeface="Calibri" panose="020F0502020204030204" pitchFamily="34" charset="0"/>
                <a:cs typeface="Calibri" panose="020F0502020204030204" pitchFamily="34" charset="0"/>
              </a:rPr>
              <a:t> 224</a:t>
            </a:r>
            <a:endParaRPr lang="en-US" b="0" i="0" dirty="0">
              <a:solidFill>
                <a:srgbClr val="212121"/>
              </a:solidFill>
              <a:effectLst/>
              <a:latin typeface="Calibri" panose="020F0502020204030204" pitchFamily="34" charset="0"/>
              <a:cs typeface="Calibri" panose="020F0502020204030204" pitchFamily="34" charset="0"/>
            </a:endParaRPr>
          </a:p>
        </p:txBody>
      </p:sp>
      <p:cxnSp>
        <p:nvCxnSpPr>
          <p:cNvPr id="104" name="Straight Arrow Connector 103">
            <a:extLst>
              <a:ext uri="{FF2B5EF4-FFF2-40B4-BE49-F238E27FC236}">
                <a16:creationId xmlns:a16="http://schemas.microsoft.com/office/drawing/2014/main" id="{1025FECE-8732-45A9-A70A-B0E7A540CCDC}"/>
              </a:ext>
            </a:extLst>
          </p:cNvPr>
          <p:cNvCxnSpPr/>
          <p:nvPr/>
        </p:nvCxnSpPr>
        <p:spPr>
          <a:xfrm>
            <a:off x="5781829" y="5597108"/>
            <a:ext cx="0" cy="6562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08" name="Group 107">
            <a:extLst>
              <a:ext uri="{FF2B5EF4-FFF2-40B4-BE49-F238E27FC236}">
                <a16:creationId xmlns:a16="http://schemas.microsoft.com/office/drawing/2014/main" id="{19472C23-8302-4D6D-AFEC-052BC566F0D6}"/>
              </a:ext>
            </a:extLst>
          </p:cNvPr>
          <p:cNvGrpSpPr/>
          <p:nvPr/>
        </p:nvGrpSpPr>
        <p:grpSpPr>
          <a:xfrm>
            <a:off x="2725320" y="980515"/>
            <a:ext cx="6040582" cy="5754489"/>
            <a:chOff x="2725320" y="980515"/>
            <a:chExt cx="6040582" cy="5754489"/>
          </a:xfrm>
        </p:grpSpPr>
        <p:grpSp>
          <p:nvGrpSpPr>
            <p:cNvPr id="2" name="Group 1">
              <a:extLst>
                <a:ext uri="{FF2B5EF4-FFF2-40B4-BE49-F238E27FC236}">
                  <a16:creationId xmlns:a16="http://schemas.microsoft.com/office/drawing/2014/main" id="{B3DC9A90-E9EB-4B91-86C8-4F6EF9647EA7}"/>
                </a:ext>
              </a:extLst>
            </p:cNvPr>
            <p:cNvGrpSpPr/>
            <p:nvPr/>
          </p:nvGrpSpPr>
          <p:grpSpPr>
            <a:xfrm>
              <a:off x="3171840" y="2221868"/>
              <a:ext cx="5102433" cy="3375240"/>
              <a:chOff x="-65363" y="7620"/>
              <a:chExt cx="3829643" cy="2407920"/>
            </a:xfrm>
          </p:grpSpPr>
          <p:sp>
            <p:nvSpPr>
              <p:cNvPr id="3" name="Rectangle 2">
                <a:extLst>
                  <a:ext uri="{FF2B5EF4-FFF2-40B4-BE49-F238E27FC236}">
                    <a16:creationId xmlns:a16="http://schemas.microsoft.com/office/drawing/2014/main" id="{DDB42635-EE4C-410B-A7DC-5FEB01E77D49}"/>
                  </a:ext>
                </a:extLst>
              </p:cNvPr>
              <p:cNvSpPr/>
              <p:nvPr/>
            </p:nvSpPr>
            <p:spPr>
              <a:xfrm>
                <a:off x="-65363" y="7620"/>
                <a:ext cx="3741420" cy="6934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b="1" dirty="0">
                    <a:effectLst/>
                    <a:ea typeface="Calibri" panose="020F0502020204030204" pitchFamily="34" charset="0"/>
                    <a:cs typeface="Times New Roman" panose="02020603050405020304" pitchFamily="18" charset="0"/>
                  </a:rPr>
                  <a:t>Split Images into </a:t>
                </a:r>
                <a:r>
                  <a:rPr lang="en-US" b="1" dirty="0">
                    <a:ea typeface="Calibri" panose="020F0502020204030204" pitchFamily="34" charset="0"/>
                    <a:cs typeface="Times New Roman" panose="02020603050405020304" pitchFamily="18" charset="0"/>
                  </a:rPr>
                  <a:t>P</a:t>
                </a:r>
                <a:r>
                  <a:rPr lang="en-US" b="1" dirty="0">
                    <a:effectLst/>
                    <a:ea typeface="Calibri" panose="020F0502020204030204" pitchFamily="34" charset="0"/>
                    <a:cs typeface="Times New Roman" panose="02020603050405020304" pitchFamily="18" charset="0"/>
                  </a:rPr>
                  <a:t>atches </a:t>
                </a:r>
                <a:r>
                  <a:rPr lang="en-US" b="1" dirty="0">
                    <a:cs typeface="Times New Roman" panose="02020603050405020304" pitchFamily="18" charset="0"/>
                  </a:rPr>
                  <a:t>(</a:t>
                </a:r>
                <a:r>
                  <a:rPr lang="en-US" b="1" dirty="0" err="1">
                    <a:cs typeface="Times New Roman" panose="02020603050405020304" pitchFamily="18" charset="0"/>
                  </a:rPr>
                  <a:t>tf.image.extract_patches</a:t>
                </a:r>
                <a:r>
                  <a:rPr lang="en-US" b="1" dirty="0">
                    <a:cs typeface="Times New Roman" panose="02020603050405020304" pitchFamily="18" charset="0"/>
                  </a:rPr>
                  <a:t>) </a:t>
                </a:r>
              </a:p>
              <a:p>
                <a:pPr marL="0" marR="0" algn="ctr">
                  <a:lnSpc>
                    <a:spcPct val="107000"/>
                  </a:lnSpc>
                  <a:spcBef>
                    <a:spcPts val="0"/>
                  </a:spcBef>
                  <a:spcAft>
                    <a:spcPts val="800"/>
                  </a:spcAft>
                </a:pPr>
                <a:r>
                  <a:rPr lang="en-US" dirty="0">
                    <a:ea typeface="Calibri" panose="020F0502020204030204" pitchFamily="34" charset="0"/>
                    <a:cs typeface="Times New Roman" panose="02020603050405020304" pitchFamily="18" charset="0"/>
                  </a:rPr>
                  <a:t> </a:t>
                </a:r>
                <a:r>
                  <a:rPr lang="en-US" dirty="0">
                    <a:effectLst/>
                    <a:ea typeface="Calibri" panose="020F0502020204030204" pitchFamily="34" charset="0"/>
                    <a:cs typeface="Times New Roman" panose="02020603050405020304" pitchFamily="18" charset="0"/>
                  </a:rPr>
                  <a:t>(Patch Size: 32, Number of patches: 224)</a:t>
                </a:r>
              </a:p>
            </p:txBody>
          </p:sp>
          <p:sp>
            <p:nvSpPr>
              <p:cNvPr id="4" name="Rectangle 3">
                <a:extLst>
                  <a:ext uri="{FF2B5EF4-FFF2-40B4-BE49-F238E27FC236}">
                    <a16:creationId xmlns:a16="http://schemas.microsoft.com/office/drawing/2014/main" id="{4523224E-52E4-4869-9B37-B8A87204CE47}"/>
                  </a:ext>
                </a:extLst>
              </p:cNvPr>
              <p:cNvSpPr/>
              <p:nvPr/>
            </p:nvSpPr>
            <p:spPr>
              <a:xfrm>
                <a:off x="30480" y="982980"/>
                <a:ext cx="3733800" cy="5562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b="1" dirty="0">
                    <a:effectLst/>
                    <a:ea typeface="Calibri" panose="020F0502020204030204" pitchFamily="34" charset="0"/>
                    <a:cs typeface="Times New Roman" panose="02020603050405020304" pitchFamily="18" charset="0"/>
                  </a:rPr>
                  <a:t>Flatten 2D images into 1D Patches using fully connected layer</a:t>
                </a:r>
                <a:endParaRPr lang="en-US" dirty="0">
                  <a:effectLst/>
                  <a:ea typeface="Calibri" panose="020F050202020403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id="{77B5F1C2-37BC-4C4F-8343-AA39853E04C7}"/>
                  </a:ext>
                </a:extLst>
              </p:cNvPr>
              <p:cNvSpPr/>
              <p:nvPr/>
            </p:nvSpPr>
            <p:spPr>
              <a:xfrm>
                <a:off x="15240" y="1737360"/>
                <a:ext cx="3741420" cy="678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b="1" dirty="0">
                    <a:effectLst/>
                    <a:ea typeface="Calibri" panose="020F0502020204030204" pitchFamily="34" charset="0"/>
                    <a:cs typeface="Times New Roman" panose="02020603050405020304" pitchFamily="18" charset="0"/>
                  </a:rPr>
                  <a:t>Patch Encoder</a:t>
                </a:r>
              </a:p>
              <a:p>
                <a:pPr marL="0" marR="0" algn="ctr">
                  <a:lnSpc>
                    <a:spcPct val="107000"/>
                  </a:lnSpc>
                  <a:spcBef>
                    <a:spcPts val="0"/>
                  </a:spcBef>
                  <a:spcAft>
                    <a:spcPts val="800"/>
                  </a:spcAft>
                </a:pPr>
                <a:r>
                  <a:rPr lang="en-US" dirty="0">
                    <a:effectLst/>
                    <a:ea typeface="Calibri" panose="020F0502020204030204" pitchFamily="34" charset="0"/>
                    <a:cs typeface="Times New Roman" panose="02020603050405020304" pitchFamily="18" charset="0"/>
                  </a:rPr>
                  <a:t>Projection(Patch)+ Positional Embedding</a:t>
                </a:r>
              </a:p>
            </p:txBody>
          </p:sp>
          <p:cxnSp>
            <p:nvCxnSpPr>
              <p:cNvPr id="6" name="Straight Arrow Connector 5">
                <a:extLst>
                  <a:ext uri="{FF2B5EF4-FFF2-40B4-BE49-F238E27FC236}">
                    <a16:creationId xmlns:a16="http://schemas.microsoft.com/office/drawing/2014/main" id="{B8619955-FA00-41EC-B8C9-C0362F6A9916}"/>
                  </a:ext>
                </a:extLst>
              </p:cNvPr>
              <p:cNvCxnSpPr/>
              <p:nvPr/>
            </p:nvCxnSpPr>
            <p:spPr>
              <a:xfrm>
                <a:off x="1897380" y="1508760"/>
                <a:ext cx="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E884E07B-87B1-46AB-9F22-DDFEFCE0BAEC}"/>
                  </a:ext>
                </a:extLst>
              </p:cNvPr>
              <p:cNvCxnSpPr/>
              <p:nvPr/>
            </p:nvCxnSpPr>
            <p:spPr>
              <a:xfrm>
                <a:off x="1912620" y="701040"/>
                <a:ext cx="0" cy="281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07" name="Group 106">
              <a:extLst>
                <a:ext uri="{FF2B5EF4-FFF2-40B4-BE49-F238E27FC236}">
                  <a16:creationId xmlns:a16="http://schemas.microsoft.com/office/drawing/2014/main" id="{F762F8A1-D422-4593-8EAC-9C5416A48375}"/>
                </a:ext>
              </a:extLst>
            </p:cNvPr>
            <p:cNvGrpSpPr/>
            <p:nvPr/>
          </p:nvGrpSpPr>
          <p:grpSpPr>
            <a:xfrm>
              <a:off x="2725320" y="980515"/>
              <a:ext cx="6040582" cy="5754489"/>
              <a:chOff x="2725320" y="980515"/>
              <a:chExt cx="6040582" cy="5754489"/>
            </a:xfrm>
          </p:grpSpPr>
          <p:sp>
            <p:nvSpPr>
              <p:cNvPr id="81" name="Rectangle: Rounded Corners 80">
                <a:extLst>
                  <a:ext uri="{FF2B5EF4-FFF2-40B4-BE49-F238E27FC236}">
                    <a16:creationId xmlns:a16="http://schemas.microsoft.com/office/drawing/2014/main" id="{28B41565-0278-4324-B424-3E464F3B971E}"/>
                  </a:ext>
                </a:extLst>
              </p:cNvPr>
              <p:cNvSpPr/>
              <p:nvPr/>
            </p:nvSpPr>
            <p:spPr>
              <a:xfrm>
                <a:off x="2725320" y="1888278"/>
                <a:ext cx="6040582" cy="4221018"/>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7BE53C67-70F0-4FA7-BBFF-868E5C089F2F}"/>
                  </a:ext>
                </a:extLst>
              </p:cNvPr>
              <p:cNvSpPr/>
              <p:nvPr/>
            </p:nvSpPr>
            <p:spPr>
              <a:xfrm>
                <a:off x="3289385" y="980515"/>
                <a:ext cx="4984888" cy="56447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Input </a:t>
                </a:r>
                <a:r>
                  <a:rPr lang="en-US" b="1">
                    <a:solidFill>
                      <a:schemeClr val="tx1"/>
                    </a:solidFill>
                  </a:rPr>
                  <a:t>Images (450,600,3)</a:t>
                </a:r>
                <a:endParaRPr lang="en-US" b="1" dirty="0">
                  <a:solidFill>
                    <a:schemeClr val="tx1"/>
                  </a:solidFill>
                </a:endParaRPr>
              </a:p>
            </p:txBody>
          </p:sp>
          <p:cxnSp>
            <p:nvCxnSpPr>
              <p:cNvPr id="84" name="Straight Arrow Connector 83">
                <a:extLst>
                  <a:ext uri="{FF2B5EF4-FFF2-40B4-BE49-F238E27FC236}">
                    <a16:creationId xmlns:a16="http://schemas.microsoft.com/office/drawing/2014/main" id="{29C8F040-08E0-44A5-B7B6-9792893F461E}"/>
                  </a:ext>
                </a:extLst>
              </p:cNvPr>
              <p:cNvCxnSpPr>
                <a:cxnSpLocks/>
                <a:stCxn id="82" idx="2"/>
              </p:cNvCxnSpPr>
              <p:nvPr/>
            </p:nvCxnSpPr>
            <p:spPr>
              <a:xfrm>
                <a:off x="5781829" y="1544985"/>
                <a:ext cx="0" cy="6865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 name="Rectangle 104">
                <a:extLst>
                  <a:ext uri="{FF2B5EF4-FFF2-40B4-BE49-F238E27FC236}">
                    <a16:creationId xmlns:a16="http://schemas.microsoft.com/office/drawing/2014/main" id="{48AB47A4-EA89-49E8-84B1-50A1187301AF}"/>
                  </a:ext>
                </a:extLst>
              </p:cNvPr>
              <p:cNvSpPr/>
              <p:nvPr/>
            </p:nvSpPr>
            <p:spPr>
              <a:xfrm>
                <a:off x="4602353" y="6278752"/>
                <a:ext cx="2409713" cy="4562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Shape(None,768,11)</a:t>
                </a:r>
              </a:p>
            </p:txBody>
          </p:sp>
        </p:grpSp>
      </p:grpSp>
      <p:pic>
        <p:nvPicPr>
          <p:cNvPr id="9" name="Picture 8">
            <a:extLst>
              <a:ext uri="{FF2B5EF4-FFF2-40B4-BE49-F238E27FC236}">
                <a16:creationId xmlns:a16="http://schemas.microsoft.com/office/drawing/2014/main" id="{9AACA9DA-8155-6A52-F0D6-E43E45BB89D2}"/>
              </a:ext>
            </a:extLst>
          </p:cNvPr>
          <p:cNvPicPr>
            <a:picLocks noChangeAspect="1"/>
          </p:cNvPicPr>
          <p:nvPr/>
        </p:nvPicPr>
        <p:blipFill>
          <a:blip r:embed="rId3"/>
          <a:stretch>
            <a:fillRect/>
          </a:stretch>
        </p:blipFill>
        <p:spPr>
          <a:xfrm>
            <a:off x="9116127" y="1262750"/>
            <a:ext cx="2909453" cy="2651524"/>
          </a:xfrm>
          <a:prstGeom prst="rect">
            <a:avLst/>
          </a:prstGeom>
        </p:spPr>
      </p:pic>
      <p:pic>
        <p:nvPicPr>
          <p:cNvPr id="8" name="Picture 2" descr="Logos - Kent State University Florence - Free Transparent PNG Clipart  Images Download">
            <a:extLst>
              <a:ext uri="{FF2B5EF4-FFF2-40B4-BE49-F238E27FC236}">
                <a16:creationId xmlns:a16="http://schemas.microsoft.com/office/drawing/2014/main" id="{EB5619B7-3FEC-9D62-C5FA-78B2150A14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17778" y="6324490"/>
            <a:ext cx="1974222" cy="533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931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Straight Arrow Connector 26">
            <a:extLst>
              <a:ext uri="{FF2B5EF4-FFF2-40B4-BE49-F238E27FC236}">
                <a16:creationId xmlns:a16="http://schemas.microsoft.com/office/drawing/2014/main" id="{F76965B5-94A7-4814-9B12-8943B183893B}"/>
              </a:ext>
            </a:extLst>
          </p:cNvPr>
          <p:cNvCxnSpPr>
            <a:cxnSpLocks/>
          </p:cNvCxnSpPr>
          <p:nvPr/>
        </p:nvCxnSpPr>
        <p:spPr>
          <a:xfrm>
            <a:off x="5818950" y="1101706"/>
            <a:ext cx="0" cy="4745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9F152DEA-E6D2-4816-8710-65FB978EC465}"/>
              </a:ext>
            </a:extLst>
          </p:cNvPr>
          <p:cNvSpPr/>
          <p:nvPr/>
        </p:nvSpPr>
        <p:spPr>
          <a:xfrm>
            <a:off x="3494775" y="649842"/>
            <a:ext cx="4743403" cy="396878"/>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b="1" dirty="0">
                <a:solidFill>
                  <a:schemeClr val="tx1"/>
                </a:solidFill>
                <a:ea typeface="Calibri" panose="020F0502020204030204" pitchFamily="34" charset="0"/>
                <a:cs typeface="Times New Roman" panose="02020603050405020304" pitchFamily="18" charset="0"/>
              </a:rPr>
              <a:t>Embedded Patches (No. of Patches, dim)</a:t>
            </a:r>
            <a:endParaRPr lang="en-US" dirty="0">
              <a:solidFill>
                <a:schemeClr val="tx1"/>
              </a:solidFill>
              <a:effectLst/>
              <a:ea typeface="Calibri" panose="020F0502020204030204" pitchFamily="34" charset="0"/>
              <a:cs typeface="Times New Roman" panose="02020603050405020304" pitchFamily="18" charset="0"/>
            </a:endParaRPr>
          </a:p>
        </p:txBody>
      </p:sp>
      <p:sp>
        <p:nvSpPr>
          <p:cNvPr id="10" name="Rectangle: Rounded Corners 9">
            <a:extLst>
              <a:ext uri="{FF2B5EF4-FFF2-40B4-BE49-F238E27FC236}">
                <a16:creationId xmlns:a16="http://schemas.microsoft.com/office/drawing/2014/main" id="{C096813C-6BF2-4C94-8520-909E4C613F2A}"/>
              </a:ext>
            </a:extLst>
          </p:cNvPr>
          <p:cNvSpPr/>
          <p:nvPr/>
        </p:nvSpPr>
        <p:spPr>
          <a:xfrm>
            <a:off x="2454707" y="1162402"/>
            <a:ext cx="6844141" cy="4688216"/>
          </a:xfrm>
          <a:prstGeom prst="roundRect">
            <a:avLst/>
          </a:prstGeom>
          <a:noFill/>
          <a:ln>
            <a:solidFill>
              <a:schemeClr val="accent1">
                <a:shade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3" name="Group 62">
            <a:extLst>
              <a:ext uri="{FF2B5EF4-FFF2-40B4-BE49-F238E27FC236}">
                <a16:creationId xmlns:a16="http://schemas.microsoft.com/office/drawing/2014/main" id="{B1FF41AF-0398-4133-931C-2774BF664288}"/>
              </a:ext>
            </a:extLst>
          </p:cNvPr>
          <p:cNvGrpSpPr/>
          <p:nvPr/>
        </p:nvGrpSpPr>
        <p:grpSpPr>
          <a:xfrm>
            <a:off x="3262040" y="1338987"/>
            <a:ext cx="5931481" cy="5000778"/>
            <a:chOff x="3598600" y="1338987"/>
            <a:chExt cx="5931481" cy="5000778"/>
          </a:xfrm>
        </p:grpSpPr>
        <p:grpSp>
          <p:nvGrpSpPr>
            <p:cNvPr id="62" name="Group 61">
              <a:extLst>
                <a:ext uri="{FF2B5EF4-FFF2-40B4-BE49-F238E27FC236}">
                  <a16:creationId xmlns:a16="http://schemas.microsoft.com/office/drawing/2014/main" id="{9B6EEE6C-58B6-4383-BCA3-EA88185954A3}"/>
                </a:ext>
              </a:extLst>
            </p:cNvPr>
            <p:cNvGrpSpPr/>
            <p:nvPr/>
          </p:nvGrpSpPr>
          <p:grpSpPr>
            <a:xfrm>
              <a:off x="3598600" y="1338987"/>
              <a:ext cx="5931481" cy="5000778"/>
              <a:chOff x="3598600" y="1338987"/>
              <a:chExt cx="5931481" cy="5000778"/>
            </a:xfrm>
          </p:grpSpPr>
          <p:grpSp>
            <p:nvGrpSpPr>
              <p:cNvPr id="8" name="Group 7">
                <a:extLst>
                  <a:ext uri="{FF2B5EF4-FFF2-40B4-BE49-F238E27FC236}">
                    <a16:creationId xmlns:a16="http://schemas.microsoft.com/office/drawing/2014/main" id="{9167F206-1FFE-41BA-A5AC-DB85514566CD}"/>
                  </a:ext>
                </a:extLst>
              </p:cNvPr>
              <p:cNvGrpSpPr/>
              <p:nvPr/>
            </p:nvGrpSpPr>
            <p:grpSpPr>
              <a:xfrm>
                <a:off x="3703009" y="1338987"/>
                <a:ext cx="5827072" cy="5000778"/>
                <a:chOff x="3644708" y="1158238"/>
                <a:chExt cx="5465869" cy="5186813"/>
              </a:xfrm>
            </p:grpSpPr>
            <p:cxnSp>
              <p:nvCxnSpPr>
                <p:cNvPr id="24" name="Connector: Elbow 23">
                  <a:extLst>
                    <a:ext uri="{FF2B5EF4-FFF2-40B4-BE49-F238E27FC236}">
                      <a16:creationId xmlns:a16="http://schemas.microsoft.com/office/drawing/2014/main" id="{88E192C0-5539-44D4-BCCC-64CA9F93C7F5}"/>
                    </a:ext>
                  </a:extLst>
                </p:cNvPr>
                <p:cNvCxnSpPr/>
                <p:nvPr/>
              </p:nvCxnSpPr>
              <p:spPr>
                <a:xfrm flipH="1">
                  <a:off x="5936269" y="3225696"/>
                  <a:ext cx="53498" cy="1504445"/>
                </a:xfrm>
                <a:prstGeom prst="bentConnector3">
                  <a:avLst>
                    <a:gd name="adj1" fmla="val -4942477"/>
                  </a:avLst>
                </a:prstGeom>
              </p:spPr>
              <p:style>
                <a:lnRef idx="1">
                  <a:schemeClr val="accent1"/>
                </a:lnRef>
                <a:fillRef idx="0">
                  <a:schemeClr val="accent1"/>
                </a:fillRef>
                <a:effectRef idx="0">
                  <a:schemeClr val="accent1"/>
                </a:effectRef>
                <a:fontRef idx="minor">
                  <a:schemeClr val="tx1"/>
                </a:fontRef>
              </p:style>
            </p:cxnSp>
            <p:sp>
              <p:nvSpPr>
                <p:cNvPr id="26" name="Rectangle: Rounded Corners 25">
                  <a:extLst>
                    <a:ext uri="{FF2B5EF4-FFF2-40B4-BE49-F238E27FC236}">
                      <a16:creationId xmlns:a16="http://schemas.microsoft.com/office/drawing/2014/main" id="{36375F02-E29B-478F-8C05-A2C8D3617E96}"/>
                    </a:ext>
                  </a:extLst>
                </p:cNvPr>
                <p:cNvSpPr/>
                <p:nvPr/>
              </p:nvSpPr>
              <p:spPr>
                <a:xfrm>
                  <a:off x="8102996" y="3890237"/>
                  <a:ext cx="1007581" cy="36918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400" b="1" dirty="0">
                      <a:solidFill>
                        <a:srgbClr val="000000"/>
                      </a:solidFill>
                      <a:effectLst/>
                      <a:ea typeface="Calibri" panose="020F0502020204030204" pitchFamily="34" charset="0"/>
                      <a:cs typeface="Times New Roman" panose="02020603050405020304" pitchFamily="18" charset="0"/>
                    </a:rPr>
                    <a:t>Residual</a:t>
                  </a:r>
                  <a:endParaRPr lang="en-US" sz="1400" b="1" dirty="0">
                    <a:effectLst/>
                    <a:ea typeface="Calibri" panose="020F0502020204030204" pitchFamily="34" charset="0"/>
                    <a:cs typeface="Times New Roman" panose="02020603050405020304" pitchFamily="18" charset="0"/>
                  </a:endParaRPr>
                </a:p>
              </p:txBody>
            </p:sp>
            <p:cxnSp>
              <p:nvCxnSpPr>
                <p:cNvPr id="29" name="Connector: Elbow 28">
                  <a:extLst>
                    <a:ext uri="{FF2B5EF4-FFF2-40B4-BE49-F238E27FC236}">
                      <a16:creationId xmlns:a16="http://schemas.microsoft.com/office/drawing/2014/main" id="{7A1C3F58-EBB5-45B2-9DF5-72E18ACA730E}"/>
                    </a:ext>
                  </a:extLst>
                </p:cNvPr>
                <p:cNvCxnSpPr/>
                <p:nvPr/>
              </p:nvCxnSpPr>
              <p:spPr>
                <a:xfrm>
                  <a:off x="5945186" y="1158238"/>
                  <a:ext cx="54243" cy="1929012"/>
                </a:xfrm>
                <a:prstGeom prst="bentConnector3">
                  <a:avLst>
                    <a:gd name="adj1" fmla="val 4942535"/>
                  </a:avLst>
                </a:prstGeom>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0B89600F-6CB2-4366-99B4-78F139CCE2E4}"/>
                    </a:ext>
                  </a:extLst>
                </p:cNvPr>
                <p:cNvSpPr/>
                <p:nvPr/>
              </p:nvSpPr>
              <p:spPr>
                <a:xfrm>
                  <a:off x="3644708" y="5108559"/>
                  <a:ext cx="4458291" cy="3968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b="1" dirty="0">
                      <a:effectLst/>
                      <a:ea typeface="Calibri" panose="020F0502020204030204" pitchFamily="34" charset="0"/>
                      <a:cs typeface="Times New Roman" panose="02020603050405020304" pitchFamily="18" charset="0"/>
                    </a:rPr>
                    <a:t>Layer Normalization</a:t>
                  </a:r>
                  <a:endParaRPr lang="en-US" dirty="0">
                    <a:effectLst/>
                    <a:ea typeface="Calibri" panose="020F0502020204030204" pitchFamily="34" charset="0"/>
                    <a:cs typeface="Times New Roman" panose="02020603050405020304" pitchFamily="18" charset="0"/>
                  </a:endParaRPr>
                </a:p>
              </p:txBody>
            </p:sp>
            <p:sp>
              <p:nvSpPr>
                <p:cNvPr id="31" name="Rectangle 30">
                  <a:extLst>
                    <a:ext uri="{FF2B5EF4-FFF2-40B4-BE49-F238E27FC236}">
                      <a16:creationId xmlns:a16="http://schemas.microsoft.com/office/drawing/2014/main" id="{48EA7488-C81C-4BAC-AE93-F4BA2B30BA3A}"/>
                    </a:ext>
                  </a:extLst>
                </p:cNvPr>
                <p:cNvSpPr/>
                <p:nvPr/>
              </p:nvSpPr>
              <p:spPr>
                <a:xfrm>
                  <a:off x="3747549" y="6022011"/>
                  <a:ext cx="4498414" cy="323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b="1" dirty="0">
                      <a:effectLst/>
                      <a:ea typeface="Calibri" panose="020F0502020204030204" pitchFamily="34" charset="0"/>
                      <a:cs typeface="Times New Roman" panose="02020603050405020304" pitchFamily="18" charset="0"/>
                    </a:rPr>
                    <a:t>Flatten</a:t>
                  </a:r>
                  <a:endParaRPr lang="en-US" dirty="0">
                    <a:effectLst/>
                    <a:ea typeface="Calibri" panose="020F0502020204030204" pitchFamily="34" charset="0"/>
                    <a:cs typeface="Times New Roman" panose="02020603050405020304" pitchFamily="18" charset="0"/>
                  </a:endParaRPr>
                </a:p>
              </p:txBody>
            </p:sp>
            <p:cxnSp>
              <p:nvCxnSpPr>
                <p:cNvPr id="32" name="Straight Arrow Connector 31">
                  <a:extLst>
                    <a:ext uri="{FF2B5EF4-FFF2-40B4-BE49-F238E27FC236}">
                      <a16:creationId xmlns:a16="http://schemas.microsoft.com/office/drawing/2014/main" id="{3F641D7B-9E60-4F4A-B8BE-FDC7893C672C}"/>
                    </a:ext>
                  </a:extLst>
                </p:cNvPr>
                <p:cNvCxnSpPr/>
                <p:nvPr/>
              </p:nvCxnSpPr>
              <p:spPr>
                <a:xfrm>
                  <a:off x="5945186" y="4545546"/>
                  <a:ext cx="0" cy="5630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E24E525-D2DC-4AB2-B649-567931C9DA75}"/>
                    </a:ext>
                  </a:extLst>
                </p:cNvPr>
                <p:cNvCxnSpPr>
                  <a:cxnSpLocks/>
                </p:cNvCxnSpPr>
                <p:nvPr/>
              </p:nvCxnSpPr>
              <p:spPr>
                <a:xfrm>
                  <a:off x="5963019" y="5468520"/>
                  <a:ext cx="0" cy="5534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5" name="Group 34">
                  <a:extLst>
                    <a:ext uri="{FF2B5EF4-FFF2-40B4-BE49-F238E27FC236}">
                      <a16:creationId xmlns:a16="http://schemas.microsoft.com/office/drawing/2014/main" id="{0F06877A-612F-4FAF-9FF8-017E674785A1}"/>
                    </a:ext>
                  </a:extLst>
                </p:cNvPr>
                <p:cNvGrpSpPr/>
                <p:nvPr/>
              </p:nvGrpSpPr>
              <p:grpSpPr>
                <a:xfrm>
                  <a:off x="5936290" y="1767400"/>
                  <a:ext cx="26750" cy="2353580"/>
                  <a:chOff x="1935480" y="304800"/>
                  <a:chExt cx="22860" cy="1943100"/>
                </a:xfrm>
              </p:grpSpPr>
              <p:cxnSp>
                <p:nvCxnSpPr>
                  <p:cNvPr id="40" name="Straight Arrow Connector 39">
                    <a:extLst>
                      <a:ext uri="{FF2B5EF4-FFF2-40B4-BE49-F238E27FC236}">
                        <a16:creationId xmlns:a16="http://schemas.microsoft.com/office/drawing/2014/main" id="{4ADC34C1-FCDB-4DA5-AB44-C65F98FC0372}"/>
                      </a:ext>
                    </a:extLst>
                  </p:cNvPr>
                  <p:cNvCxnSpPr/>
                  <p:nvPr/>
                </p:nvCxnSpPr>
                <p:spPr>
                  <a:xfrm>
                    <a:off x="1935480" y="304800"/>
                    <a:ext cx="0" cy="259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D06FA00E-0252-417C-B5B1-8A1D8A59DD7F}"/>
                      </a:ext>
                    </a:extLst>
                  </p:cNvPr>
                  <p:cNvCxnSpPr/>
                  <p:nvPr/>
                </p:nvCxnSpPr>
                <p:spPr>
                  <a:xfrm>
                    <a:off x="1935480" y="1996440"/>
                    <a:ext cx="0" cy="2514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ECF6E836-DB1A-4E1F-86FB-296AA7EACFD2}"/>
                      </a:ext>
                    </a:extLst>
                  </p:cNvPr>
                  <p:cNvCxnSpPr/>
                  <p:nvPr/>
                </p:nvCxnSpPr>
                <p:spPr>
                  <a:xfrm>
                    <a:off x="1958340" y="1203960"/>
                    <a:ext cx="0" cy="4876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76" name="Rectangle: Rounded Corners 75">
                  <a:extLst>
                    <a:ext uri="{FF2B5EF4-FFF2-40B4-BE49-F238E27FC236}">
                      <a16:creationId xmlns:a16="http://schemas.microsoft.com/office/drawing/2014/main" id="{8036BFEE-225D-4AB9-96DD-54DFF6700188}"/>
                    </a:ext>
                  </a:extLst>
                </p:cNvPr>
                <p:cNvSpPr/>
                <p:nvPr/>
              </p:nvSpPr>
              <p:spPr>
                <a:xfrm>
                  <a:off x="8120832" y="1556297"/>
                  <a:ext cx="971908" cy="38701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400" b="1" dirty="0">
                      <a:solidFill>
                        <a:srgbClr val="000000"/>
                      </a:solidFill>
                      <a:effectLst/>
                      <a:ea typeface="Calibri" panose="020F0502020204030204" pitchFamily="34" charset="0"/>
                      <a:cs typeface="Times New Roman" panose="02020603050405020304" pitchFamily="18" charset="0"/>
                    </a:rPr>
                    <a:t>Residual</a:t>
                  </a:r>
                  <a:endParaRPr lang="en-US" sz="1400" b="1" dirty="0">
                    <a:effectLst/>
                    <a:ea typeface="Calibri" panose="020F0502020204030204" pitchFamily="34" charset="0"/>
                    <a:cs typeface="Times New Roman" panose="02020603050405020304" pitchFamily="18" charset="0"/>
                  </a:endParaRPr>
                </a:p>
              </p:txBody>
            </p:sp>
          </p:grpSp>
          <p:sp>
            <p:nvSpPr>
              <p:cNvPr id="15" name="Flowchart: Multidocument 14">
                <a:extLst>
                  <a:ext uri="{FF2B5EF4-FFF2-40B4-BE49-F238E27FC236}">
                    <a16:creationId xmlns:a16="http://schemas.microsoft.com/office/drawing/2014/main" id="{DA9F41C8-E0FB-4923-82F8-A7F0EFFB2D34}"/>
                  </a:ext>
                </a:extLst>
              </p:cNvPr>
              <p:cNvSpPr/>
              <p:nvPr/>
            </p:nvSpPr>
            <p:spPr>
              <a:xfrm>
                <a:off x="3665050" y="2255551"/>
                <a:ext cx="4847813" cy="827578"/>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Multi Head Attention(12 Heads)</a:t>
                </a:r>
              </a:p>
            </p:txBody>
          </p:sp>
          <p:sp>
            <p:nvSpPr>
              <p:cNvPr id="52" name="Flowchart: Multidocument 51">
                <a:extLst>
                  <a:ext uri="{FF2B5EF4-FFF2-40B4-BE49-F238E27FC236}">
                    <a16:creationId xmlns:a16="http://schemas.microsoft.com/office/drawing/2014/main" id="{A7231BC9-1C82-41A6-A3F3-62227A11F70A}"/>
                  </a:ext>
                </a:extLst>
              </p:cNvPr>
              <p:cNvSpPr/>
              <p:nvPr/>
            </p:nvSpPr>
            <p:spPr>
              <a:xfrm>
                <a:off x="3598600" y="1526631"/>
                <a:ext cx="4847813" cy="451895"/>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Layer Normalization</a:t>
                </a:r>
              </a:p>
            </p:txBody>
          </p:sp>
          <p:sp>
            <p:nvSpPr>
              <p:cNvPr id="53" name="Flowchart: Multidocument 52">
                <a:extLst>
                  <a:ext uri="{FF2B5EF4-FFF2-40B4-BE49-F238E27FC236}">
                    <a16:creationId xmlns:a16="http://schemas.microsoft.com/office/drawing/2014/main" id="{049B5712-B1C5-41C6-82AF-53013A4B94A9}"/>
                  </a:ext>
                </a:extLst>
              </p:cNvPr>
              <p:cNvSpPr/>
              <p:nvPr/>
            </p:nvSpPr>
            <p:spPr>
              <a:xfrm>
                <a:off x="3672093" y="3524582"/>
                <a:ext cx="4847813" cy="451895"/>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Layer Normalization</a:t>
                </a:r>
              </a:p>
            </p:txBody>
          </p:sp>
        </p:grpSp>
        <p:sp>
          <p:nvSpPr>
            <p:cNvPr id="54" name="Flowchart: Multidocument 53">
              <a:extLst>
                <a:ext uri="{FF2B5EF4-FFF2-40B4-BE49-F238E27FC236}">
                  <a16:creationId xmlns:a16="http://schemas.microsoft.com/office/drawing/2014/main" id="{10352D59-BB21-46DF-AC43-C83A417D01CD}"/>
                </a:ext>
              </a:extLst>
            </p:cNvPr>
            <p:cNvSpPr/>
            <p:nvPr/>
          </p:nvSpPr>
          <p:spPr>
            <a:xfrm>
              <a:off x="3760517" y="4207509"/>
              <a:ext cx="4847813" cy="451895"/>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2 layer MLP</a:t>
              </a:r>
            </a:p>
          </p:txBody>
        </p:sp>
      </p:grpSp>
      <p:cxnSp>
        <p:nvCxnSpPr>
          <p:cNvPr id="17" name="Connector: Elbow 16">
            <a:extLst>
              <a:ext uri="{FF2B5EF4-FFF2-40B4-BE49-F238E27FC236}">
                <a16:creationId xmlns:a16="http://schemas.microsoft.com/office/drawing/2014/main" id="{6F96C886-C710-4529-BFE1-3BCFB2417446}"/>
              </a:ext>
            </a:extLst>
          </p:cNvPr>
          <p:cNvCxnSpPr>
            <a:cxnSpLocks/>
          </p:cNvCxnSpPr>
          <p:nvPr/>
        </p:nvCxnSpPr>
        <p:spPr>
          <a:xfrm rot="10800000" flipV="1">
            <a:off x="1654563" y="1783052"/>
            <a:ext cx="1645410" cy="1007731"/>
          </a:xfrm>
          <a:prstGeom prst="bentConnector3">
            <a:avLst>
              <a:gd name="adj1" fmla="val 99619"/>
            </a:avLst>
          </a:prstGeom>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7269E8D2-695E-4087-8405-D9DD5D58A47E}"/>
              </a:ext>
            </a:extLst>
          </p:cNvPr>
          <p:cNvCxnSpPr>
            <a:cxnSpLocks/>
          </p:cNvCxnSpPr>
          <p:nvPr/>
        </p:nvCxnSpPr>
        <p:spPr>
          <a:xfrm rot="10800000">
            <a:off x="1588645" y="3165432"/>
            <a:ext cx="1792708" cy="1234646"/>
          </a:xfrm>
          <a:prstGeom prst="bentConnector3">
            <a:avLst>
              <a:gd name="adj1" fmla="val 99185"/>
            </a:avLst>
          </a:prstGeom>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B8B88330-B906-4929-9A48-66158FFD4015}"/>
              </a:ext>
            </a:extLst>
          </p:cNvPr>
          <p:cNvSpPr txBox="1"/>
          <p:nvPr/>
        </p:nvSpPr>
        <p:spPr>
          <a:xfrm>
            <a:off x="314502" y="2790783"/>
            <a:ext cx="2440995" cy="369332"/>
          </a:xfrm>
          <a:prstGeom prst="rect">
            <a:avLst/>
          </a:prstGeom>
          <a:noFill/>
          <a:ln>
            <a:solidFill>
              <a:schemeClr val="tx1"/>
            </a:solidFill>
          </a:ln>
        </p:spPr>
        <p:txBody>
          <a:bodyPr wrap="square" rtlCol="0">
            <a:spAutoFit/>
          </a:bodyPr>
          <a:lstStyle/>
          <a:p>
            <a:r>
              <a:rPr lang="en-US" b="1" dirty="0"/>
              <a:t>12 Transformer Layers</a:t>
            </a:r>
          </a:p>
        </p:txBody>
      </p:sp>
      <p:pic>
        <p:nvPicPr>
          <p:cNvPr id="64" name="Picture 63">
            <a:extLst>
              <a:ext uri="{FF2B5EF4-FFF2-40B4-BE49-F238E27FC236}">
                <a16:creationId xmlns:a16="http://schemas.microsoft.com/office/drawing/2014/main" id="{5DB1E198-5B7C-435D-BF59-2BE2616E864F}"/>
              </a:ext>
            </a:extLst>
          </p:cNvPr>
          <p:cNvPicPr>
            <a:picLocks noChangeAspect="1"/>
          </p:cNvPicPr>
          <p:nvPr/>
        </p:nvPicPr>
        <p:blipFill>
          <a:blip r:embed="rId2"/>
          <a:stretch>
            <a:fillRect/>
          </a:stretch>
        </p:blipFill>
        <p:spPr>
          <a:xfrm>
            <a:off x="9371088" y="1576268"/>
            <a:ext cx="2714625" cy="4551324"/>
          </a:xfrm>
          <a:prstGeom prst="rect">
            <a:avLst/>
          </a:prstGeom>
        </p:spPr>
      </p:pic>
      <p:sp>
        <p:nvSpPr>
          <p:cNvPr id="67" name="TextBox 66">
            <a:extLst>
              <a:ext uri="{FF2B5EF4-FFF2-40B4-BE49-F238E27FC236}">
                <a16:creationId xmlns:a16="http://schemas.microsoft.com/office/drawing/2014/main" id="{482DC8D9-7C8F-45DD-86D4-DB68DA3C3B94}"/>
              </a:ext>
            </a:extLst>
          </p:cNvPr>
          <p:cNvSpPr txBox="1"/>
          <p:nvPr/>
        </p:nvSpPr>
        <p:spPr>
          <a:xfrm>
            <a:off x="5752396" y="5526956"/>
            <a:ext cx="2226138" cy="369332"/>
          </a:xfrm>
          <a:prstGeom prst="rect">
            <a:avLst/>
          </a:prstGeom>
          <a:noFill/>
        </p:spPr>
        <p:txBody>
          <a:bodyPr wrap="square" rtlCol="0">
            <a:spAutoFit/>
          </a:bodyPr>
          <a:lstStyle/>
          <a:p>
            <a:r>
              <a:rPr lang="en-US" dirty="0"/>
              <a:t>(</a:t>
            </a:r>
            <a:r>
              <a:rPr lang="en-US" dirty="0" err="1"/>
              <a:t>No.of</a:t>
            </a:r>
            <a:r>
              <a:rPr lang="en-US" dirty="0"/>
              <a:t> Patches, dim)</a:t>
            </a:r>
          </a:p>
        </p:txBody>
      </p:sp>
      <p:pic>
        <p:nvPicPr>
          <p:cNvPr id="2" name="Picture 2" descr="Logos - Kent State University Florence - Free Transparent PNG Clipart  Images Download">
            <a:extLst>
              <a:ext uri="{FF2B5EF4-FFF2-40B4-BE49-F238E27FC236}">
                <a16:creationId xmlns:a16="http://schemas.microsoft.com/office/drawing/2014/main" id="{295E6E94-E322-26FB-C2D3-FA05165721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17778" y="6324490"/>
            <a:ext cx="1974222" cy="533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4657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A497B712-12AE-47FF-8986-A33EC349AAC2}"/>
              </a:ext>
            </a:extLst>
          </p:cNvPr>
          <p:cNvGrpSpPr/>
          <p:nvPr/>
        </p:nvGrpSpPr>
        <p:grpSpPr>
          <a:xfrm>
            <a:off x="3494827" y="2277606"/>
            <a:ext cx="4401644" cy="1859280"/>
            <a:chOff x="0" y="0"/>
            <a:chExt cx="3756660" cy="1021080"/>
          </a:xfrm>
        </p:grpSpPr>
        <p:sp>
          <p:nvSpPr>
            <p:cNvPr id="44" name="Rectangle 43">
              <a:extLst>
                <a:ext uri="{FF2B5EF4-FFF2-40B4-BE49-F238E27FC236}">
                  <a16:creationId xmlns:a16="http://schemas.microsoft.com/office/drawing/2014/main" id="{9283C316-C178-4364-94AC-B136D8FBD4A2}"/>
                </a:ext>
              </a:extLst>
            </p:cNvPr>
            <p:cNvSpPr/>
            <p:nvPr/>
          </p:nvSpPr>
          <p:spPr>
            <a:xfrm>
              <a:off x="7620" y="220980"/>
              <a:ext cx="3749040" cy="3124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endParaRPr lang="en-US" b="1" dirty="0">
                <a:effectLst/>
                <a:ea typeface="Calibri" panose="020F0502020204030204" pitchFamily="34" charset="0"/>
                <a:cs typeface="Times New Roman" panose="02020603050405020304" pitchFamily="18" charset="0"/>
              </a:endParaRPr>
            </a:p>
            <a:p>
              <a:pPr algn="ctr">
                <a:lnSpc>
                  <a:spcPct val="107000"/>
                </a:lnSpc>
                <a:spcAft>
                  <a:spcPts val="800"/>
                </a:spcAft>
              </a:pPr>
              <a:r>
                <a:rPr lang="en-US" b="1" dirty="0">
                  <a:effectLst/>
                  <a:ea typeface="Calibri" panose="020F0502020204030204" pitchFamily="34" charset="0"/>
                  <a:cs typeface="Times New Roman" panose="02020603050405020304" pitchFamily="18" charset="0"/>
                </a:rPr>
                <a:t>MLP </a:t>
              </a:r>
              <a:r>
                <a:rPr lang="en-US" b="1" dirty="0">
                  <a:ea typeface="Calibri" panose="020F0502020204030204" pitchFamily="34" charset="0"/>
                  <a:cs typeface="Times New Roman" panose="02020603050405020304" pitchFamily="18" charset="0"/>
                </a:rPr>
                <a:t>(</a:t>
              </a:r>
              <a:r>
                <a:rPr lang="en-US" b="1" dirty="0">
                  <a:solidFill>
                    <a:schemeClr val="bg1"/>
                  </a:solidFill>
                  <a:effectLst/>
                  <a:latin typeface="Calibri" panose="020F0502020204030204" pitchFamily="34" charset="0"/>
                  <a:cs typeface="Calibri" panose="020F0502020204030204" pitchFamily="34" charset="0"/>
                </a:rPr>
                <a:t>3072, 768)</a:t>
              </a:r>
            </a:p>
            <a:p>
              <a:pPr marL="0" marR="0" algn="ctr">
                <a:lnSpc>
                  <a:spcPct val="107000"/>
                </a:lnSpc>
                <a:spcBef>
                  <a:spcPts val="0"/>
                </a:spcBef>
                <a:spcAft>
                  <a:spcPts val="800"/>
                </a:spcAft>
              </a:pPr>
              <a:endParaRPr lang="en-US" dirty="0">
                <a:effectLst/>
                <a:ea typeface="Calibri" panose="020F0502020204030204" pitchFamily="34" charset="0"/>
                <a:cs typeface="Times New Roman" panose="02020603050405020304" pitchFamily="18" charset="0"/>
              </a:endParaRPr>
            </a:p>
          </p:txBody>
        </p:sp>
        <p:sp>
          <p:nvSpPr>
            <p:cNvPr id="45" name="Rectangle 44">
              <a:extLst>
                <a:ext uri="{FF2B5EF4-FFF2-40B4-BE49-F238E27FC236}">
                  <a16:creationId xmlns:a16="http://schemas.microsoft.com/office/drawing/2014/main" id="{F0B45E97-5BB5-4723-A025-3D2B11131E3F}"/>
                </a:ext>
              </a:extLst>
            </p:cNvPr>
            <p:cNvSpPr/>
            <p:nvPr/>
          </p:nvSpPr>
          <p:spPr>
            <a:xfrm>
              <a:off x="0" y="746760"/>
              <a:ext cx="37490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b="1" dirty="0">
                  <a:effectLst/>
                  <a:ea typeface="Calibri" panose="020F0502020204030204" pitchFamily="34" charset="0"/>
                  <a:cs typeface="Times New Roman" panose="02020603050405020304" pitchFamily="18" charset="0"/>
                </a:rPr>
                <a:t>Classifier(Dense Network)</a:t>
              </a:r>
              <a:endParaRPr lang="en-US" dirty="0">
                <a:effectLst/>
                <a:ea typeface="Calibri" panose="020F0502020204030204" pitchFamily="34" charset="0"/>
                <a:cs typeface="Times New Roman" panose="02020603050405020304" pitchFamily="18" charset="0"/>
              </a:endParaRPr>
            </a:p>
          </p:txBody>
        </p:sp>
        <p:cxnSp>
          <p:nvCxnSpPr>
            <p:cNvPr id="46" name="Straight Arrow Connector 45">
              <a:extLst>
                <a:ext uri="{FF2B5EF4-FFF2-40B4-BE49-F238E27FC236}">
                  <a16:creationId xmlns:a16="http://schemas.microsoft.com/office/drawing/2014/main" id="{9E358EB2-5DDA-4854-8E77-648DF6DE9A5C}"/>
                </a:ext>
              </a:extLst>
            </p:cNvPr>
            <p:cNvCxnSpPr/>
            <p:nvPr/>
          </p:nvCxnSpPr>
          <p:spPr>
            <a:xfrm>
              <a:off x="1965960" y="0"/>
              <a:ext cx="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755B61A1-3966-4E3D-96FE-D657265FDE31}"/>
                </a:ext>
              </a:extLst>
            </p:cNvPr>
            <p:cNvCxnSpPr/>
            <p:nvPr/>
          </p:nvCxnSpPr>
          <p:spPr>
            <a:xfrm>
              <a:off x="1988820" y="495300"/>
              <a:ext cx="0" cy="259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8" name="Rectangle 7">
            <a:extLst>
              <a:ext uri="{FF2B5EF4-FFF2-40B4-BE49-F238E27FC236}">
                <a16:creationId xmlns:a16="http://schemas.microsoft.com/office/drawing/2014/main" id="{BD0FFE4C-B5DC-4DEF-A81F-883DF33A6A4F}"/>
              </a:ext>
            </a:extLst>
          </p:cNvPr>
          <p:cNvSpPr/>
          <p:nvPr/>
        </p:nvSpPr>
        <p:spPr>
          <a:xfrm>
            <a:off x="3503755" y="1682149"/>
            <a:ext cx="4401644" cy="568884"/>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Flattened Output from Transformer Encoder</a:t>
            </a:r>
          </a:p>
        </p:txBody>
      </p:sp>
      <p:sp>
        <p:nvSpPr>
          <p:cNvPr id="48" name="TextBox 47">
            <a:extLst>
              <a:ext uri="{FF2B5EF4-FFF2-40B4-BE49-F238E27FC236}">
                <a16:creationId xmlns:a16="http://schemas.microsoft.com/office/drawing/2014/main" id="{2904F185-F0B6-4932-9125-DFCECD08979D}"/>
              </a:ext>
            </a:extLst>
          </p:cNvPr>
          <p:cNvSpPr txBox="1"/>
          <p:nvPr/>
        </p:nvSpPr>
        <p:spPr>
          <a:xfrm>
            <a:off x="591135" y="375199"/>
            <a:ext cx="5207189" cy="523220"/>
          </a:xfrm>
          <a:prstGeom prst="rect">
            <a:avLst/>
          </a:prstGeom>
          <a:noFill/>
        </p:spPr>
        <p:txBody>
          <a:bodyPr wrap="square" rtlCol="0">
            <a:spAutoFit/>
          </a:bodyPr>
          <a:lstStyle/>
          <a:p>
            <a:r>
              <a:rPr lang="en-US" sz="2800" b="1" dirty="0"/>
              <a:t>Step3: Dense Network (Classifier)</a:t>
            </a:r>
          </a:p>
        </p:txBody>
      </p:sp>
      <p:sp>
        <p:nvSpPr>
          <p:cNvPr id="9" name="Rectangle: Rounded Corners 8">
            <a:extLst>
              <a:ext uri="{FF2B5EF4-FFF2-40B4-BE49-F238E27FC236}">
                <a16:creationId xmlns:a16="http://schemas.microsoft.com/office/drawing/2014/main" id="{5189263D-FF14-4521-AA49-1C9CD26A58DB}"/>
              </a:ext>
            </a:extLst>
          </p:cNvPr>
          <p:cNvSpPr/>
          <p:nvPr/>
        </p:nvSpPr>
        <p:spPr>
          <a:xfrm>
            <a:off x="3046196" y="2455824"/>
            <a:ext cx="5486400" cy="2262909"/>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a:solidFill>
                    <a:schemeClr val="tx1"/>
                  </a:solidFill>
                  <a:prstDash val="dash"/>
                </a:ln>
              </a:rPr>
              <a:t> </a:t>
            </a:r>
          </a:p>
        </p:txBody>
      </p:sp>
      <p:sp>
        <p:nvSpPr>
          <p:cNvPr id="17" name="TextBox 16">
            <a:extLst>
              <a:ext uri="{FF2B5EF4-FFF2-40B4-BE49-F238E27FC236}">
                <a16:creationId xmlns:a16="http://schemas.microsoft.com/office/drawing/2014/main" id="{0A93BA48-F230-4723-8328-A94BBACDA734}"/>
              </a:ext>
            </a:extLst>
          </p:cNvPr>
          <p:cNvSpPr txBox="1"/>
          <p:nvPr/>
        </p:nvSpPr>
        <p:spPr>
          <a:xfrm>
            <a:off x="6024283" y="4273916"/>
            <a:ext cx="1387736" cy="369332"/>
          </a:xfrm>
          <a:prstGeom prst="rect">
            <a:avLst/>
          </a:prstGeom>
          <a:noFill/>
        </p:spPr>
        <p:txBody>
          <a:bodyPr wrap="square" rtlCol="0">
            <a:spAutoFit/>
          </a:bodyPr>
          <a:lstStyle/>
          <a:p>
            <a:r>
              <a:rPr lang="en-US" dirty="0"/>
              <a:t>(None, 7)</a:t>
            </a:r>
          </a:p>
        </p:txBody>
      </p:sp>
      <p:pic>
        <p:nvPicPr>
          <p:cNvPr id="2" name="Picture 2" descr="Logos - Kent State University Florence - Free Transparent PNG Clipart  Images Download">
            <a:extLst>
              <a:ext uri="{FF2B5EF4-FFF2-40B4-BE49-F238E27FC236}">
                <a16:creationId xmlns:a16="http://schemas.microsoft.com/office/drawing/2014/main" id="{20F4A6A2-0D83-72A9-EDB9-CF4AB7A112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17778" y="6324490"/>
            <a:ext cx="1974222" cy="533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09101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6578</TotalTime>
  <Words>2092</Words>
  <Application>Microsoft Office PowerPoint</Application>
  <PresentationFormat>Widescreen</PresentationFormat>
  <Paragraphs>140</Paragraphs>
  <Slides>12</Slides>
  <Notes>10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12</vt:i4>
      </vt:variant>
    </vt:vector>
  </HeadingPairs>
  <TitlesOfParts>
    <vt:vector size="25" baseType="lpstr">
      <vt:lpstr>Agency FB</vt:lpstr>
      <vt:lpstr>-apple-system</vt:lpstr>
      <vt:lpstr>Arial</vt:lpstr>
      <vt:lpstr>Calibri</vt:lpstr>
      <vt:lpstr>Calibri Light</vt:lpstr>
      <vt:lpstr>Carlito</vt:lpstr>
      <vt:lpstr>charter</vt:lpstr>
      <vt:lpstr>gt-regular</vt:lpstr>
      <vt:lpstr>Lato</vt:lpstr>
      <vt:lpstr>Roboto</vt:lpstr>
      <vt:lpstr>source-serif-pro</vt:lpstr>
      <vt:lpstr>Times New Roman</vt:lpstr>
      <vt:lpstr>Office Theme</vt:lpstr>
      <vt:lpstr>PowerPoint Presentation</vt:lpstr>
      <vt:lpstr>PowerPoint Presentation</vt:lpstr>
      <vt:lpstr>Skin Cancer Image classification using CNN</vt:lpstr>
      <vt:lpstr>PowerPoint Presentation</vt:lpstr>
      <vt:lpstr>PowerPoint Presentation</vt:lpstr>
      <vt:lpstr>Skin Cancer image Classification framework</vt:lpstr>
      <vt:lpstr>PowerPoint Presentation</vt:lpstr>
      <vt:lpstr>PowerPoint Presentation</vt:lpstr>
      <vt:lpstr>PowerPoint Presentation</vt:lpstr>
      <vt:lpstr>Confusion Matrix</vt:lpstr>
      <vt:lpstr>PowerPoint Presentation</vt:lpstr>
      <vt:lpstr>Conclusion and 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Rajeshkumar Krishnasamy</dc:creator>
  <cp:lastModifiedBy>Chelukala, Manasa</cp:lastModifiedBy>
  <cp:revision>32</cp:revision>
  <dcterms:created xsi:type="dcterms:W3CDTF">2022-04-29T20:06:43Z</dcterms:created>
  <dcterms:modified xsi:type="dcterms:W3CDTF">2022-12-13T23:16:52Z</dcterms:modified>
</cp:coreProperties>
</file>