
<file path=[Content_Types].xml><?xml version="1.0" encoding="utf-8"?>
<Types xmlns="http://schemas.openxmlformats.org/package/2006/content-types">
  <Default Extension="png" ContentType="image/png"/>
  <Default Extension="jpeg" ContentType="image/jpeg"/>
  <Default Extension="co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61" r:id="rId5"/>
    <p:sldId id="258" r:id="rId6"/>
    <p:sldId id="259" r:id="rId7"/>
    <p:sldId id="257" r:id="rId8"/>
    <p:sldId id="263" r:id="rId9"/>
    <p:sldId id="264" r:id="rId10"/>
    <p:sldId id="265" r:id="rId11"/>
    <p:sldId id="266" r:id="rId12"/>
  </p:sldIdLst>
  <p:sldSz cx="12192000" cy="6858000"/>
  <p:notesSz cx="9906000" cy="67691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1C73-F75C-471E-B3D0-940B79F353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17E9-9092-4AD4-B14B-95A6EB28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396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09131-2C2A-4C8F-9997-ADF32070A9A9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6138"/>
            <a:ext cx="4060825" cy="2284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0600" y="3257629"/>
            <a:ext cx="7924800" cy="2665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1108" y="6429470"/>
            <a:ext cx="4292600" cy="339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9FAC-9A2C-4D56-8396-98EF8FCE4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4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Because P{T1&gt;t}*P(T2&gt;t)*…P(Tn&gt;t), that’s why the n miner express.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99FAC-9A2C-4D56-8396-98EF8FCE4C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7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AFF38-57E5-41A1-9F80-E678DEF7D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97E0FF-0B87-465A-8694-7E8EB998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026DB-8916-4C63-843A-F47A9AEE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D9100-4139-4884-B718-1905B378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6A5A4-8FA0-4FA4-8E50-24E00ACE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8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0E524-C879-40F2-98A8-923DE6D9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AD44A-3560-4346-8B3E-8BE02712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E0E31-7084-4056-A377-8F3165DC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43AF6-E0F1-495C-90F5-23EE9024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143D2-9700-43CE-91B3-0CC6CDDC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4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626329-782C-4D68-A4FB-B9291E62A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6466B-0DB8-4F99-81EE-20416C1B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FBEF4-33F9-4798-B197-D4DB76A3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83DBC-8F73-4085-A9F2-0D07A2EA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DE6A8-886F-4541-BDFD-A13F4D42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3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1FE1-D41F-4A43-A06D-80B70E5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D83E4-F467-4EC8-AF94-56ACC04E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77E94-F866-4427-A62F-4E825F2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5BADD-18E6-48EB-A9CA-6BA4C6B5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0AD15-A6D7-4C61-899B-6AD89C43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FB58-5484-4F58-85B1-5E53366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8AD97-1032-40D0-869E-FA522046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2946E-6859-4ADF-AA45-234388B5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8F16F-0C38-42EB-96ED-A4BD3815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DCFD5-438F-46EE-915F-95F57E79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3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F6CFF-EC3E-40D9-9535-E533CFEC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B2F1-AB62-47E6-9884-D086C22E0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8CB73-96FF-4489-8A52-0D296342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FE85F-3F02-4C15-AB28-2C063514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6588D-EA4E-4E8C-8781-FD0A4D33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F088A-2BE5-46E6-8982-8D3C2A7B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D7144-01B4-415E-A06E-226CE689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ADE00-DE58-415B-8CD2-906455C0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7171F6-830C-40CD-8900-0A888101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921732-A9A6-40EB-AD67-500C25CFE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47042-8ADA-4AEA-BDC9-61DBE783B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EDEBF-EE20-45B0-8C9A-B8B16943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C6DC5-B70F-4857-A86E-160B9AE9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D281F0-7F15-42A2-8FBB-B5F56C86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7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6B917-9A18-4199-98E7-637FF2B8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8EFA6-CC06-4353-828F-2A602B00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4E6423-519A-4C75-87C2-DFFC9F1C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57EBE-D176-45AE-884D-2615ADD3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5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39176-62ED-447A-A33F-3EDC1AC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A09EA6-74EC-4F9D-9DD6-55016F1E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C8AB4-F99B-4973-9360-1B577BD5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E370-B22C-4F0C-9EE6-FC971DEC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7D155-0472-43F7-8CE2-ECDFA722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50B5D4-0E35-4820-8C63-99D6332B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668B7-A6DE-41B5-BA05-8868C0FD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607C1-D5C2-4FA2-9FD7-D1254CA4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B2D4B-47A9-4D6E-85FE-C7E9A544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52B1-593B-4E41-95C8-21C5E393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7969DB-0670-46B9-898F-2B2AE796D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DDFCB-7CA5-4E58-A39E-49B78887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24B24-87D6-4F72-96E7-08AE2DFC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1A7D5-FC80-443B-99AB-EF5B4402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35E84-ECF2-464F-A963-049F3DC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0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F42A92-920C-41B0-A17B-C3DCE557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19FBD-3FA8-40BE-BBD3-95B5EB1B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9970-30A2-4E52-8F20-BF08E58C7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23AF6-CBE2-4D5D-8744-7A6F10D9982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17F4-3B1B-4D12-BC55-A20546C0A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D75C1-AC88-4248-8321-6B25B3C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D6EC-044F-4DEF-9A57-258333D70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7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c_cloud_queue_48px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Gnome-laptop.svg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7.com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com"/><Relationship Id="rId3" Type="http://schemas.openxmlformats.org/officeDocument/2006/relationships/hyperlink" Target="https://commons.wikimedia.org/wiki/File:Ic_cloud_queue_48px.svg" TargetMode="External"/><Relationship Id="rId7" Type="http://schemas.openxmlformats.org/officeDocument/2006/relationships/hyperlink" Target="http://commons.wikimedia.org/wiki/File:Airport_symbol.sv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39263-9B8A-487D-88C9-BDF5A4FD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0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5300" dirty="0"/>
              <a:t>Blockchain based Energy Trade for Shared Wireless Chargers</a:t>
            </a:r>
          </a:p>
        </p:txBody>
      </p:sp>
    </p:spTree>
    <p:extLst>
      <p:ext uri="{BB962C8B-B14F-4D97-AF65-F5344CB8AC3E}">
        <p14:creationId xmlns:p14="http://schemas.microsoft.com/office/powerpoint/2010/main" val="36366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56768-B576-4ACB-B926-076DC8D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4.2.1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8B197-577E-41F4-A117-316F49A6D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12129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Paper “POS  VS POW”, we found the following equations to calculate the cost of POW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pow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difficulty is D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[1,M], the time of mining express by T(r).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miner case, possibility of find a block: P{T(r)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t}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miners, each miner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operation per second.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part, we got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veriable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 and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8B197-577E-41F4-A117-316F49A6D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12129" cy="4351338"/>
              </a:xfrm>
              <a:blipFill>
                <a:blip r:embed="rId3"/>
                <a:stretch>
                  <a:fillRect l="-9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01B9-9A3E-48BF-A8EC-3071821D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The optimal solutions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FC42C-8578-4B47-937D-D0974F4CD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equations.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aggregator, it should consider maximum profit.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P(t)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user, we assume the satisfaction shouldn’t less than S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try to find a group of solutions to get optimal two equations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got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t=&lt;threshold1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P(t)=&gt;100%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Tradeoff(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)&lt;=treshold2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FC42C-8578-4B47-937D-D0974F4CD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4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Wireless Charging Technology is getting popular</a:t>
            </a:r>
          </a:p>
          <a:p>
            <a:r>
              <a:rPr lang="en-US" dirty="0"/>
              <a:t>(2) Power consuming in smart phone is huge and battery is not good (cannot afford for one day usage)</a:t>
            </a:r>
          </a:p>
          <a:p>
            <a:r>
              <a:rPr lang="en-US" dirty="0"/>
              <a:t>(3) Bring an additional battery can be a burden to users</a:t>
            </a:r>
          </a:p>
          <a:p>
            <a:r>
              <a:rPr lang="en-US" dirty="0"/>
              <a:t>(4) Shared wireless charging becomes a new trend</a:t>
            </a:r>
          </a:p>
        </p:txBody>
      </p:sp>
    </p:spTree>
    <p:extLst>
      <p:ext uri="{BB962C8B-B14F-4D97-AF65-F5344CB8AC3E}">
        <p14:creationId xmlns:p14="http://schemas.microsoft.com/office/powerpoint/2010/main" val="25669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(TBD)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It is hard to record the energy trade transactions since people is moving, and use services in different areas</a:t>
            </a:r>
          </a:p>
          <a:p>
            <a:r>
              <a:rPr lang="en-US" dirty="0"/>
              <a:t>(2) Centralized way lose its function </a:t>
            </a:r>
          </a:p>
        </p:txBody>
      </p:sp>
    </p:spTree>
    <p:extLst>
      <p:ext uri="{BB962C8B-B14F-4D97-AF65-F5344CB8AC3E}">
        <p14:creationId xmlns:p14="http://schemas.microsoft.com/office/powerpoint/2010/main" val="7301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687"/>
          </a:xfrm>
        </p:spPr>
        <p:txBody>
          <a:bodyPr/>
          <a:lstStyle/>
          <a:p>
            <a:r>
              <a:rPr lang="en-US" dirty="0"/>
              <a:t>A Scenario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A67AAC8-7D69-4B5A-BF1E-8EE81149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54700" y="-263946"/>
            <a:ext cx="4611452" cy="2016450"/>
          </a:xfr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D86707D-3481-47E7-87FA-AFF47FA14F69}"/>
              </a:ext>
            </a:extLst>
          </p:cNvPr>
          <p:cNvSpPr/>
          <p:nvPr/>
        </p:nvSpPr>
        <p:spPr>
          <a:xfrm>
            <a:off x="1028128" y="3152826"/>
            <a:ext cx="4414898" cy="306076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2B6FB2-C7C1-417D-A585-F3BE0912ACB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34" y="2664063"/>
            <a:ext cx="1585491" cy="929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22015" y="3631326"/>
            <a:ext cx="127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Café</a:t>
            </a:r>
            <a:r>
              <a:rPr lang="ja-JP" altLang="en-US" dirty="0"/>
              <a:t> </a:t>
            </a:r>
            <a:r>
              <a:rPr lang="en-US" altLang="ja-JP" dirty="0"/>
              <a:t>Shop</a:t>
            </a:r>
            <a:endParaRPr lang="en-US" dirty="0"/>
          </a:p>
        </p:txBody>
      </p:sp>
      <p:sp>
        <p:nvSpPr>
          <p:cNvPr id="8" name="椭圆 4">
            <a:extLst>
              <a:ext uri="{FF2B5EF4-FFF2-40B4-BE49-F238E27FC236}">
                <a16:creationId xmlns:a16="http://schemas.microsoft.com/office/drawing/2014/main" id="{4D86707D-3481-47E7-87FA-AFF47FA14F69}"/>
              </a:ext>
            </a:extLst>
          </p:cNvPr>
          <p:cNvSpPr/>
          <p:nvPr/>
        </p:nvSpPr>
        <p:spPr>
          <a:xfrm>
            <a:off x="7000337" y="3114352"/>
            <a:ext cx="5191664" cy="37436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8392759" y="3683980"/>
            <a:ext cx="87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Airport</a:t>
            </a:r>
            <a:endParaRPr lang="en-US" dirty="0"/>
          </a:p>
        </p:txBody>
      </p:sp>
      <p:pic>
        <p:nvPicPr>
          <p:cNvPr id="11" name="内容占位符 26" descr="图片包含 文字&#10;&#10;已生成高可信度的说明">
            <a:extLst>
              <a:ext uri="{FF2B5EF4-FFF2-40B4-BE49-F238E27FC236}">
                <a16:creationId xmlns:a16="http://schemas.microsoft.com/office/drawing/2014/main" id="{69200302-74A9-4256-91F3-96466ED4268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9" y="2339852"/>
            <a:ext cx="1925914" cy="1278511"/>
          </a:xfrm>
          <a:prstGeom prst="rect">
            <a:avLst/>
          </a:prstGeom>
        </p:spPr>
      </p:pic>
      <p:pic>
        <p:nvPicPr>
          <p:cNvPr id="12" name="Picture 11" descr="npqdmyjfezzjteq1zewh.jpg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77" y="4004816"/>
            <a:ext cx="1024007" cy="576004"/>
          </a:xfrm>
          <a:prstGeom prst="rect">
            <a:avLst/>
          </a:prstGeom>
        </p:spPr>
      </p:pic>
      <p:pic>
        <p:nvPicPr>
          <p:cNvPr id="13" name="Picture 12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39" y="4882889"/>
            <a:ext cx="976084" cy="549047"/>
          </a:xfrm>
          <a:prstGeom prst="rect">
            <a:avLst/>
          </a:prstGeom>
        </p:spPr>
      </p:pic>
      <p:pic>
        <p:nvPicPr>
          <p:cNvPr id="14" name="Picture 13" descr="npqdmyjfezzjteq1zewh.jpg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49" y="5471283"/>
            <a:ext cx="1024008" cy="5760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05359" y="4486462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65208" y="3641059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02340" y="5137765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pic>
        <p:nvPicPr>
          <p:cNvPr id="18" name="Picture 17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72" y="4460797"/>
            <a:ext cx="976084" cy="5490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20292" y="4064370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pic>
        <p:nvPicPr>
          <p:cNvPr id="20" name="Picture 19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45" y="4732925"/>
            <a:ext cx="976084" cy="54904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131465" y="4336498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pic>
        <p:nvPicPr>
          <p:cNvPr id="23" name="Picture 22" descr="npqdmyjfezzjteq1zewh.jpg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15" y="5459818"/>
            <a:ext cx="976084" cy="54904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091535" y="5063391"/>
            <a:ext cx="196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Wireless Charger</a:t>
            </a:r>
          </a:p>
        </p:txBody>
      </p:sp>
      <p:sp>
        <p:nvSpPr>
          <p:cNvPr id="25" name="Down Arrow 24"/>
          <p:cNvSpPr/>
          <p:nvPr/>
        </p:nvSpPr>
        <p:spPr>
          <a:xfrm rot="2586371">
            <a:off x="5367427" y="1587413"/>
            <a:ext cx="589662" cy="8617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07601" y="684492"/>
            <a:ext cx="78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14364" y="1940521"/>
            <a:ext cx="226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Offload computation resources for miner</a:t>
            </a:r>
          </a:p>
        </p:txBody>
      </p:sp>
      <p:sp>
        <p:nvSpPr>
          <p:cNvPr id="28" name="Down Arrow 27"/>
          <p:cNvSpPr/>
          <p:nvPr/>
        </p:nvSpPr>
        <p:spPr>
          <a:xfrm rot="19959959">
            <a:off x="8498371" y="1709575"/>
            <a:ext cx="589662" cy="8617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256982" y="1714966"/>
            <a:ext cx="226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Offload computation resources for miner</a:t>
            </a:r>
          </a:p>
        </p:txBody>
      </p:sp>
      <p:sp>
        <p:nvSpPr>
          <p:cNvPr id="30" name="Oval 29"/>
          <p:cNvSpPr/>
          <p:nvPr/>
        </p:nvSpPr>
        <p:spPr>
          <a:xfrm>
            <a:off x="1058366" y="5775158"/>
            <a:ext cx="317510" cy="2418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982768" y="6047285"/>
            <a:ext cx="453586" cy="468665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655012" y="2552815"/>
            <a:ext cx="1894671" cy="863902"/>
            <a:chOff x="11818984" y="9137"/>
            <a:chExt cx="769653" cy="256821"/>
          </a:xfrm>
        </p:grpSpPr>
        <p:sp>
          <p:nvSpPr>
            <p:cNvPr id="32" name="矩形 74">
              <a:extLst>
                <a:ext uri="{FF2B5EF4-FFF2-40B4-BE49-F238E27FC236}">
                  <a16:creationId xmlns:a16="http://schemas.microsoft.com/office/drawing/2014/main" id="{7BB0171D-B2BC-4CBC-983D-2430FD2435CF}"/>
                </a:ext>
              </a:extLst>
            </p:cNvPr>
            <p:cNvSpPr/>
            <p:nvPr/>
          </p:nvSpPr>
          <p:spPr>
            <a:xfrm>
              <a:off x="11829721" y="108082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75">
              <a:extLst>
                <a:ext uri="{FF2B5EF4-FFF2-40B4-BE49-F238E27FC236}">
                  <a16:creationId xmlns:a16="http://schemas.microsoft.com/office/drawing/2014/main" id="{A2DF6C2A-7F86-465C-882C-52BF73BE2F74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11997781" y="180255"/>
              <a:ext cx="53838" cy="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76">
              <a:extLst>
                <a:ext uri="{FF2B5EF4-FFF2-40B4-BE49-F238E27FC236}">
                  <a16:creationId xmlns:a16="http://schemas.microsoft.com/office/drawing/2014/main" id="{1547CE15-C1B9-4F38-BF3A-91DD3A4577FB}"/>
                </a:ext>
              </a:extLst>
            </p:cNvPr>
            <p:cNvSpPr/>
            <p:nvPr/>
          </p:nvSpPr>
          <p:spPr>
            <a:xfrm>
              <a:off x="12051619" y="101317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77">
              <a:extLst>
                <a:ext uri="{FF2B5EF4-FFF2-40B4-BE49-F238E27FC236}">
                  <a16:creationId xmlns:a16="http://schemas.microsoft.com/office/drawing/2014/main" id="{0C969E71-E807-4D94-B569-80015314A8D1}"/>
                </a:ext>
              </a:extLst>
            </p:cNvPr>
            <p:cNvSpPr/>
            <p:nvPr/>
          </p:nvSpPr>
          <p:spPr>
            <a:xfrm>
              <a:off x="12259697" y="103884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78">
              <a:extLst>
                <a:ext uri="{FF2B5EF4-FFF2-40B4-BE49-F238E27FC236}">
                  <a16:creationId xmlns:a16="http://schemas.microsoft.com/office/drawing/2014/main" id="{3F757468-5FD0-495B-A765-D62D0F1C37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19679" y="180255"/>
              <a:ext cx="40018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79">
              <a:extLst>
                <a:ext uri="{FF2B5EF4-FFF2-40B4-BE49-F238E27FC236}">
                  <a16:creationId xmlns:a16="http://schemas.microsoft.com/office/drawing/2014/main" id="{45A1351D-C8B7-4E3E-86CE-19A7C403742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12427757" y="180255"/>
              <a:ext cx="81697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82">
              <a:extLst>
                <a:ext uri="{FF2B5EF4-FFF2-40B4-BE49-F238E27FC236}">
                  <a16:creationId xmlns:a16="http://schemas.microsoft.com/office/drawing/2014/main" id="{DB6B3889-EBDF-485A-A800-C04FD9B6A25F}"/>
                </a:ext>
              </a:extLst>
            </p:cNvPr>
            <p:cNvSpPr txBox="1"/>
            <p:nvPr/>
          </p:nvSpPr>
          <p:spPr>
            <a:xfrm>
              <a:off x="11818984" y="9137"/>
              <a:ext cx="769653" cy="1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Blockchain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27753" y="2312142"/>
            <a:ext cx="1894671" cy="863902"/>
            <a:chOff x="11818984" y="9137"/>
            <a:chExt cx="769653" cy="256821"/>
          </a:xfrm>
        </p:grpSpPr>
        <p:sp>
          <p:nvSpPr>
            <p:cNvPr id="41" name="矩形 74">
              <a:extLst>
                <a:ext uri="{FF2B5EF4-FFF2-40B4-BE49-F238E27FC236}">
                  <a16:creationId xmlns:a16="http://schemas.microsoft.com/office/drawing/2014/main" id="{7BB0171D-B2BC-4CBC-983D-2430FD2435CF}"/>
                </a:ext>
              </a:extLst>
            </p:cNvPr>
            <p:cNvSpPr/>
            <p:nvPr/>
          </p:nvSpPr>
          <p:spPr>
            <a:xfrm>
              <a:off x="11829721" y="108082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75">
              <a:extLst>
                <a:ext uri="{FF2B5EF4-FFF2-40B4-BE49-F238E27FC236}">
                  <a16:creationId xmlns:a16="http://schemas.microsoft.com/office/drawing/2014/main" id="{A2DF6C2A-7F86-465C-882C-52BF73BE2F74}"/>
                </a:ext>
              </a:extLst>
            </p:cNvPr>
            <p:cNvCxnSpPr>
              <a:cxnSpLocks/>
              <a:stCxn id="41" idx="3"/>
              <a:endCxn id="43" idx="1"/>
            </p:cNvCxnSpPr>
            <p:nvPr/>
          </p:nvCxnSpPr>
          <p:spPr>
            <a:xfrm flipV="1">
              <a:off x="11997781" y="180255"/>
              <a:ext cx="53838" cy="6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76">
              <a:extLst>
                <a:ext uri="{FF2B5EF4-FFF2-40B4-BE49-F238E27FC236}">
                  <a16:creationId xmlns:a16="http://schemas.microsoft.com/office/drawing/2014/main" id="{1547CE15-C1B9-4F38-BF3A-91DD3A4577FB}"/>
                </a:ext>
              </a:extLst>
            </p:cNvPr>
            <p:cNvSpPr/>
            <p:nvPr/>
          </p:nvSpPr>
          <p:spPr>
            <a:xfrm>
              <a:off x="12051619" y="101317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77">
              <a:extLst>
                <a:ext uri="{FF2B5EF4-FFF2-40B4-BE49-F238E27FC236}">
                  <a16:creationId xmlns:a16="http://schemas.microsoft.com/office/drawing/2014/main" id="{0C969E71-E807-4D94-B569-80015314A8D1}"/>
                </a:ext>
              </a:extLst>
            </p:cNvPr>
            <p:cNvSpPr/>
            <p:nvPr/>
          </p:nvSpPr>
          <p:spPr>
            <a:xfrm>
              <a:off x="12259697" y="103884"/>
              <a:ext cx="168060" cy="1578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78">
              <a:extLst>
                <a:ext uri="{FF2B5EF4-FFF2-40B4-BE49-F238E27FC236}">
                  <a16:creationId xmlns:a16="http://schemas.microsoft.com/office/drawing/2014/main" id="{3F757468-5FD0-495B-A765-D62D0F1C37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19679" y="180255"/>
              <a:ext cx="40018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79">
              <a:extLst>
                <a:ext uri="{FF2B5EF4-FFF2-40B4-BE49-F238E27FC236}">
                  <a16:creationId xmlns:a16="http://schemas.microsoft.com/office/drawing/2014/main" id="{45A1351D-C8B7-4E3E-86CE-19A7C4037425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>
              <a:off x="12427757" y="180255"/>
              <a:ext cx="81697" cy="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82">
              <a:extLst>
                <a:ext uri="{FF2B5EF4-FFF2-40B4-BE49-F238E27FC236}">
                  <a16:creationId xmlns:a16="http://schemas.microsoft.com/office/drawing/2014/main" id="{DB6B3889-EBDF-485A-A800-C04FD9B6A25F}"/>
                </a:ext>
              </a:extLst>
            </p:cNvPr>
            <p:cNvSpPr txBox="1"/>
            <p:nvPr/>
          </p:nvSpPr>
          <p:spPr>
            <a:xfrm>
              <a:off x="11818984" y="9137"/>
              <a:ext cx="769653" cy="1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Blockchain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4101209" y="1324320"/>
            <a:ext cx="1341816" cy="646331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/>
              <a:t>Pay cloud usage fee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92574" y="6211669"/>
            <a:ext cx="2066350" cy="646331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/>
              <a:t>Pay wireless charging fee</a:t>
            </a:r>
          </a:p>
        </p:txBody>
      </p:sp>
    </p:spTree>
    <p:extLst>
      <p:ext uri="{BB962C8B-B14F-4D97-AF65-F5344CB8AC3E}">
        <p14:creationId xmlns:p14="http://schemas.microsoft.com/office/powerpoint/2010/main" val="36863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6476-F7F3-4939-950F-5F492BFC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The process of payment wireless charging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94436-7816-4CD4-B705-ACD7E3986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97"/>
            <a:ext cx="6735805" cy="431866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café shop as a energy seller. The IoT device as energy buyer.</a:t>
            </a:r>
          </a:p>
          <a:p>
            <a:r>
              <a:rPr lang="en-US" altLang="zh-CN" dirty="0"/>
              <a:t>In this layer, we consider the IoT device don’t have enough computing ability. So we decide to use the shop record the transaction and encryption.</a:t>
            </a:r>
          </a:p>
          <a:p>
            <a:r>
              <a:rPr lang="en-US" altLang="zh-CN" dirty="0"/>
              <a:t>They may have problems:</a:t>
            </a:r>
          </a:p>
          <a:p>
            <a:pPr lvl="1"/>
            <a:r>
              <a:rPr lang="en-US" altLang="zh-CN" dirty="0"/>
              <a:t>The maximum satisfaction of buyer.</a:t>
            </a:r>
          </a:p>
          <a:p>
            <a:pPr lvl="1"/>
            <a:r>
              <a:rPr lang="en-US" altLang="zh-CN" dirty="0"/>
              <a:t>The minimum cost of seller.</a:t>
            </a:r>
          </a:p>
          <a:p>
            <a:pPr lvl="1"/>
            <a:r>
              <a:rPr lang="en-US" altLang="zh-CN" dirty="0"/>
              <a:t>The user of IoT devices privacy.</a:t>
            </a:r>
          </a:p>
          <a:p>
            <a:pPr lvl="1"/>
            <a:r>
              <a:rPr lang="en-US" altLang="zh-CN" dirty="0"/>
              <a:t>The edge network security.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98C416-75F1-4E0F-A957-39B3E3A485FA}"/>
              </a:ext>
            </a:extLst>
          </p:cNvPr>
          <p:cNvSpPr/>
          <p:nvPr/>
        </p:nvSpPr>
        <p:spPr>
          <a:xfrm>
            <a:off x="7664007" y="2423134"/>
            <a:ext cx="3893676" cy="34437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91F4E-1F24-423F-B13A-50975ABDE2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55" y="3598599"/>
            <a:ext cx="949409" cy="67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A2D0EF-7D16-4C27-9E26-B26B060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238" y="4660648"/>
            <a:ext cx="289961" cy="48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FA6246-783A-4391-826F-84D6EF3F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85697" y="4943651"/>
            <a:ext cx="791587" cy="4513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152072-F9EB-48B2-8C33-E4C79BAD34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43" y="3157123"/>
            <a:ext cx="1242923" cy="932192"/>
          </a:xfrm>
          <a:prstGeom prst="rect">
            <a:avLst/>
          </a:prstGeom>
        </p:spPr>
      </p:pic>
      <p:pic>
        <p:nvPicPr>
          <p:cNvPr id="9" name="图片 8" descr="图片包含 电子产品, 就坐, 计算机, 白色&#10;&#10;已生成高可信度的说明">
            <a:extLst>
              <a:ext uri="{FF2B5EF4-FFF2-40B4-BE49-F238E27FC236}">
                <a16:creationId xmlns:a16="http://schemas.microsoft.com/office/drawing/2014/main" id="{2F8DE3A8-8C42-4149-AEA8-35EE1DF16FA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01670" y="2824281"/>
            <a:ext cx="754029" cy="7540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90392-F305-4A04-B741-442F355C8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489" y="2956739"/>
            <a:ext cx="382390" cy="2731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6472C0-687F-4F27-8DCA-24FB338F29F0}"/>
              </a:ext>
            </a:extLst>
          </p:cNvPr>
          <p:cNvSpPr txBox="1"/>
          <p:nvPr/>
        </p:nvSpPr>
        <p:spPr>
          <a:xfrm>
            <a:off x="8769879" y="4206803"/>
            <a:ext cx="208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Miner</a:t>
            </a:r>
          </a:p>
          <a:p>
            <a:r>
              <a:rPr lang="en-US" altLang="zh-CN" dirty="0"/>
              <a:t>Wireless charger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6EDF18-D408-4D05-8345-EEAC949585F2}"/>
              </a:ext>
            </a:extLst>
          </p:cNvPr>
          <p:cNvSpPr txBox="1"/>
          <p:nvPr/>
        </p:nvSpPr>
        <p:spPr>
          <a:xfrm>
            <a:off x="7908927" y="5829986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Layer 1. Wireless charging model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5115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云形 27">
            <a:extLst>
              <a:ext uri="{FF2B5EF4-FFF2-40B4-BE49-F238E27FC236}">
                <a16:creationId xmlns:a16="http://schemas.microsoft.com/office/drawing/2014/main" id="{27F405E3-E616-4F94-A1E4-6995EBE525A5}"/>
              </a:ext>
            </a:extLst>
          </p:cNvPr>
          <p:cNvSpPr/>
          <p:nvPr/>
        </p:nvSpPr>
        <p:spPr>
          <a:xfrm rot="2170405">
            <a:off x="7487510" y="1894964"/>
            <a:ext cx="4387037" cy="483824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CC72B4-2D2E-4173-A899-1AA0A21D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The process of Blockchain network.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3BB908-7CAA-4525-97B4-C94BCB68BBAF}"/>
              </a:ext>
            </a:extLst>
          </p:cNvPr>
          <p:cNvSpPr/>
          <p:nvPr/>
        </p:nvSpPr>
        <p:spPr>
          <a:xfrm>
            <a:off x="8958230" y="2050777"/>
            <a:ext cx="1910810" cy="180006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86707D-3481-47E7-87FA-AFF47FA14F69}"/>
              </a:ext>
            </a:extLst>
          </p:cNvPr>
          <p:cNvSpPr/>
          <p:nvPr/>
        </p:nvSpPr>
        <p:spPr>
          <a:xfrm>
            <a:off x="7297076" y="3440072"/>
            <a:ext cx="1860382" cy="15384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2B6FB2-C7C1-417D-A585-F3BE0912AC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08" y="3631629"/>
            <a:ext cx="692235" cy="494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D5018-6429-40F7-8FF0-CEF1D274D90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09" y="2483509"/>
            <a:ext cx="535811" cy="8280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9E7D19-08CB-45C4-B68C-F4676FAAC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418" y="4171179"/>
            <a:ext cx="145822" cy="245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761854-5125-4C84-866F-EE698AFA0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14826" y="4533094"/>
            <a:ext cx="425441" cy="242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A48C70-09E9-432C-969D-9F9150293FB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20" y="3836367"/>
            <a:ext cx="474440" cy="3558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09B002-1C00-48F3-B624-0E7685EA0F1E}"/>
              </a:ext>
            </a:extLst>
          </p:cNvPr>
          <p:cNvSpPr txBox="1"/>
          <p:nvPr/>
        </p:nvSpPr>
        <p:spPr>
          <a:xfrm>
            <a:off x="7297076" y="3913977"/>
            <a:ext cx="140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Miner</a:t>
            </a:r>
          </a:p>
          <a:p>
            <a:r>
              <a:rPr lang="en-US" altLang="zh-CN" sz="1000" dirty="0"/>
              <a:t>Wireless charger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DEF0002-6CA1-4AEB-9619-B9D18C656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34820" y="3440072"/>
            <a:ext cx="393806" cy="224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AD1709-C18D-46D1-B21C-F99CDD3F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071" y="3212822"/>
            <a:ext cx="149685" cy="2519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01ADEA-F244-4C39-B2A4-8271A20971F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98" y="2807702"/>
            <a:ext cx="421505" cy="3161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E46F9E-D08F-4213-97D3-D3C75CC64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3891" y="3054830"/>
            <a:ext cx="393807" cy="362717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9074FC58-FFD9-4B7A-AAAA-209D6A78BB29}"/>
              </a:ext>
            </a:extLst>
          </p:cNvPr>
          <p:cNvSpPr/>
          <p:nvPr/>
        </p:nvSpPr>
        <p:spPr>
          <a:xfrm>
            <a:off x="9955766" y="3886721"/>
            <a:ext cx="1910810" cy="180006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A2AE33-59EB-4E9C-B931-782236CB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676790" y="5196918"/>
            <a:ext cx="393806" cy="2245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5105D6B-0EF7-46EC-BE6C-E4520FE27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418" y="5103384"/>
            <a:ext cx="149685" cy="2519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573AFDF-ADBD-408A-B7C4-AA1FF96E8E6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65" y="4662441"/>
            <a:ext cx="421505" cy="316129"/>
          </a:xfrm>
          <a:prstGeom prst="rect">
            <a:avLst/>
          </a:prstGeom>
        </p:spPr>
      </p:pic>
      <p:pic>
        <p:nvPicPr>
          <p:cNvPr id="27" name="内容占位符 26" descr="图片包含 文字&#10;&#10;已生成高可信度的说明">
            <a:extLst>
              <a:ext uri="{FF2B5EF4-FFF2-40B4-BE49-F238E27FC236}">
                <a16:creationId xmlns:a16="http://schemas.microsoft.com/office/drawing/2014/main" id="{69200302-74A9-4256-91F3-96466ED4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308" y="4579382"/>
            <a:ext cx="624750" cy="414738"/>
          </a:xfr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3CD4A43-BDBE-4476-A605-591AEAD0BBD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30">
            <a:off x="8210291" y="2603910"/>
            <a:ext cx="1019761" cy="101976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E21B480-5329-49CC-A847-61CFE81C5C2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92137">
            <a:off x="10511973" y="3107860"/>
            <a:ext cx="1019761" cy="101976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F69A07A-C6E0-4B90-BC93-AA63800B83AD}"/>
              </a:ext>
            </a:extLst>
          </p:cNvPr>
          <p:cNvSpPr txBox="1"/>
          <p:nvPr/>
        </p:nvSpPr>
        <p:spPr>
          <a:xfrm>
            <a:off x="9480752" y="2133491"/>
            <a:ext cx="140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Miner</a:t>
            </a:r>
          </a:p>
          <a:p>
            <a:r>
              <a:rPr lang="en-US" altLang="zh-CN" sz="1000" dirty="0"/>
              <a:t>Wireless charger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6B4275-B4A4-4104-9C41-74B8065DDB6D}"/>
              </a:ext>
            </a:extLst>
          </p:cNvPr>
          <p:cNvSpPr txBox="1"/>
          <p:nvPr/>
        </p:nvSpPr>
        <p:spPr>
          <a:xfrm>
            <a:off x="9947075" y="4245218"/>
            <a:ext cx="140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Miner</a:t>
            </a:r>
          </a:p>
          <a:p>
            <a:r>
              <a:rPr lang="en-US" altLang="zh-CN" sz="1000" dirty="0"/>
              <a:t>Wireless charger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E30127FB-F9BC-41DE-B48C-AE41635BE529}"/>
              </a:ext>
            </a:extLst>
          </p:cNvPr>
          <p:cNvSpPr txBox="1">
            <a:spLocks/>
          </p:cNvSpPr>
          <p:nvPr/>
        </p:nvSpPr>
        <p:spPr>
          <a:xfrm>
            <a:off x="838200" y="1858297"/>
            <a:ext cx="6320001" cy="431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building should include the aggregator. aggregator as a node of the blockchain network.</a:t>
            </a:r>
          </a:p>
          <a:p>
            <a:r>
              <a:rPr lang="en-US" altLang="zh-CN" dirty="0"/>
              <a:t>In this layer, each aggregator could validate transactions and blocks, also they could generate transactions and blocks. </a:t>
            </a:r>
          </a:p>
          <a:p>
            <a:r>
              <a:rPr lang="en-US" altLang="zh-CN" dirty="0"/>
              <a:t>They may have problems:</a:t>
            </a:r>
          </a:p>
          <a:p>
            <a:pPr lvl="1"/>
            <a:r>
              <a:rPr lang="en-US" altLang="zh-CN" dirty="0"/>
              <a:t>The aggregator may very expensive.</a:t>
            </a:r>
          </a:p>
          <a:p>
            <a:pPr lvl="1"/>
            <a:r>
              <a:rPr lang="en-US" altLang="zh-CN" dirty="0"/>
              <a:t>The benefit not enough for the cost.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9AD051-DB23-4520-8832-E4BD68BF9DB4}"/>
              </a:ext>
            </a:extLst>
          </p:cNvPr>
          <p:cNvSpPr txBox="1"/>
          <p:nvPr/>
        </p:nvSpPr>
        <p:spPr>
          <a:xfrm>
            <a:off x="7723178" y="643616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Layer 2. Blockchain model</a:t>
            </a:r>
            <a:endParaRPr lang="zh-CN" altLang="en-US" b="1" i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FCBF909-5607-4CD5-B71F-557ADA8CE771}"/>
              </a:ext>
            </a:extLst>
          </p:cNvPr>
          <p:cNvSpPr/>
          <p:nvPr/>
        </p:nvSpPr>
        <p:spPr>
          <a:xfrm>
            <a:off x="7781333" y="3415163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E38F3ED-AA2B-416C-94C9-21203DAAEA2C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7949393" y="3487336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5CF5F26-04F6-421E-9067-C490AC0EAC09}"/>
              </a:ext>
            </a:extLst>
          </p:cNvPr>
          <p:cNvSpPr/>
          <p:nvPr/>
        </p:nvSpPr>
        <p:spPr>
          <a:xfrm>
            <a:off x="8003231" y="3408398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68F1320-F8F6-40FA-AE0C-BB9F1FD83B7D}"/>
              </a:ext>
            </a:extLst>
          </p:cNvPr>
          <p:cNvSpPr/>
          <p:nvPr/>
        </p:nvSpPr>
        <p:spPr>
          <a:xfrm>
            <a:off x="8211309" y="3410965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0E033E5-F0E5-4ADE-97F0-6DE1A91A2D7B}"/>
              </a:ext>
            </a:extLst>
          </p:cNvPr>
          <p:cNvCxnSpPr>
            <a:cxnSpLocks/>
          </p:cNvCxnSpPr>
          <p:nvPr/>
        </p:nvCxnSpPr>
        <p:spPr>
          <a:xfrm flipH="1" flipV="1">
            <a:off x="8171291" y="3487336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37F2AD7-3316-4C36-B267-B4F6D414717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8379369" y="3487336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1E28E25-AE0D-425E-984D-2747809942FF}"/>
              </a:ext>
            </a:extLst>
          </p:cNvPr>
          <p:cNvSpPr/>
          <p:nvPr/>
        </p:nvSpPr>
        <p:spPr>
          <a:xfrm>
            <a:off x="8966746" y="2499204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A5E92B4-889A-4201-A6A6-31AC566E063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9134806" y="2571377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0FED155-AEAC-4DA3-93E1-27346F2597E1}"/>
              </a:ext>
            </a:extLst>
          </p:cNvPr>
          <p:cNvSpPr/>
          <p:nvPr/>
        </p:nvSpPr>
        <p:spPr>
          <a:xfrm>
            <a:off x="9188644" y="2492439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4A7A2CA-5CF7-4608-97BD-E1FD06B6CFC7}"/>
              </a:ext>
            </a:extLst>
          </p:cNvPr>
          <p:cNvSpPr/>
          <p:nvPr/>
        </p:nvSpPr>
        <p:spPr>
          <a:xfrm>
            <a:off x="9396722" y="2495006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DA0BE48-3EC7-4EC7-AC05-F0FBAD19A8BD}"/>
              </a:ext>
            </a:extLst>
          </p:cNvPr>
          <p:cNvCxnSpPr>
            <a:cxnSpLocks/>
          </p:cNvCxnSpPr>
          <p:nvPr/>
        </p:nvCxnSpPr>
        <p:spPr>
          <a:xfrm flipH="1" flipV="1">
            <a:off x="9356704" y="2571377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5E88B83-B7F7-4270-8799-E57D55CB08A3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9564782" y="2571377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7BB0171D-B2BC-4CBC-983D-2430FD2435CF}"/>
              </a:ext>
            </a:extLst>
          </p:cNvPr>
          <p:cNvSpPr/>
          <p:nvPr/>
        </p:nvSpPr>
        <p:spPr>
          <a:xfrm>
            <a:off x="10680638" y="4293099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2DF6C2A-7F86-465C-882C-52BF73BE2F74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10848698" y="4365272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547CE15-C1B9-4F38-BF3A-91DD3A4577FB}"/>
              </a:ext>
            </a:extLst>
          </p:cNvPr>
          <p:cNvSpPr/>
          <p:nvPr/>
        </p:nvSpPr>
        <p:spPr>
          <a:xfrm>
            <a:off x="10902536" y="4286334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C969E71-E807-4D94-B569-80015314A8D1}"/>
              </a:ext>
            </a:extLst>
          </p:cNvPr>
          <p:cNvSpPr/>
          <p:nvPr/>
        </p:nvSpPr>
        <p:spPr>
          <a:xfrm>
            <a:off x="11110614" y="4288901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F757468-5FD0-495B-A765-D62D0F1C37EC}"/>
              </a:ext>
            </a:extLst>
          </p:cNvPr>
          <p:cNvCxnSpPr>
            <a:cxnSpLocks/>
          </p:cNvCxnSpPr>
          <p:nvPr/>
        </p:nvCxnSpPr>
        <p:spPr>
          <a:xfrm flipH="1" flipV="1">
            <a:off x="11070596" y="4365272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5A1351D-C8B7-4E3E-86CE-19A7C4037425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11278674" y="4365272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5330079-03EA-4FED-AF87-78C3CBA5C841}"/>
              </a:ext>
            </a:extLst>
          </p:cNvPr>
          <p:cNvSpPr txBox="1"/>
          <p:nvPr/>
        </p:nvSpPr>
        <p:spPr>
          <a:xfrm>
            <a:off x="7721703" y="3217363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2A930A5-7593-413F-BE2D-0BFCD7CFBA3D}"/>
              </a:ext>
            </a:extLst>
          </p:cNvPr>
          <p:cNvSpPr txBox="1"/>
          <p:nvPr/>
        </p:nvSpPr>
        <p:spPr>
          <a:xfrm>
            <a:off x="8813027" y="2274762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B6B3889-EBDF-485A-A800-C04FD9B6A25F}"/>
              </a:ext>
            </a:extLst>
          </p:cNvPr>
          <p:cNvSpPr txBox="1"/>
          <p:nvPr/>
        </p:nvSpPr>
        <p:spPr>
          <a:xfrm>
            <a:off x="10547064" y="4061906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5302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FE9EA-90E5-4466-8B47-C1AE2144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The cloud services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67AAC8-7D69-4B5A-BF1E-8EE81149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4674" y="1874989"/>
            <a:ext cx="1162562" cy="1162562"/>
          </a:xfr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FDB18FA1-17B1-416B-BCDC-03F4DA47766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40958" y="1868370"/>
            <a:ext cx="1162562" cy="11625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77BB42-7927-4838-AA68-4B4136ABD00A}"/>
              </a:ext>
            </a:extLst>
          </p:cNvPr>
          <p:cNvSpPr txBox="1"/>
          <p:nvPr/>
        </p:nvSpPr>
        <p:spPr>
          <a:xfrm>
            <a:off x="7117433" y="1790754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 Computation Resource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845002-E443-4A4C-B4B0-7184C55D536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08" y="3813770"/>
            <a:ext cx="949409" cy="678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23ACDA-7E74-4F41-976C-6C8F2F6222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89" y="3287806"/>
            <a:ext cx="734871" cy="11356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1360C7-2C7A-4B48-95D1-B797AD70E2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93" y="3135338"/>
            <a:ext cx="949409" cy="6784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7A2A2B8-8066-4201-B411-57870C5D309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31" y="3680225"/>
            <a:ext cx="734871" cy="1135666"/>
          </a:xfrm>
          <a:prstGeom prst="rect">
            <a:avLst/>
          </a:prstGeom>
        </p:spPr>
      </p:pic>
      <p:pic>
        <p:nvPicPr>
          <p:cNvPr id="4" name="图片 3" descr="图片包含 剪贴画&#10;&#10;已生成高可信度的说明">
            <a:extLst>
              <a:ext uri="{FF2B5EF4-FFF2-40B4-BE49-F238E27FC236}">
                <a16:creationId xmlns:a16="http://schemas.microsoft.com/office/drawing/2014/main" id="{D3F55C05-F5A8-4BC2-AA85-39BB30CBBBE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367299" y="2109421"/>
            <a:ext cx="734871" cy="59439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FB021D1-7ED1-47CA-A251-905E209372FE}"/>
              </a:ext>
            </a:extLst>
          </p:cNvPr>
          <p:cNvSpPr/>
          <p:nvPr/>
        </p:nvSpPr>
        <p:spPr>
          <a:xfrm>
            <a:off x="7180480" y="3574055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6CA6EEB-CA79-4699-8FE3-F967221BE6F6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348540" y="3646228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10087FC-2A16-49CE-A564-67D6DA83A9CF}"/>
              </a:ext>
            </a:extLst>
          </p:cNvPr>
          <p:cNvSpPr/>
          <p:nvPr/>
        </p:nvSpPr>
        <p:spPr>
          <a:xfrm>
            <a:off x="7402378" y="356729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93972-224C-4E0F-90D6-0F0917F52824}"/>
              </a:ext>
            </a:extLst>
          </p:cNvPr>
          <p:cNvSpPr/>
          <p:nvPr/>
        </p:nvSpPr>
        <p:spPr>
          <a:xfrm>
            <a:off x="7610456" y="3569857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32F102-F5B1-489A-824C-A4B20C928E83}"/>
              </a:ext>
            </a:extLst>
          </p:cNvPr>
          <p:cNvCxnSpPr>
            <a:cxnSpLocks/>
          </p:cNvCxnSpPr>
          <p:nvPr/>
        </p:nvCxnSpPr>
        <p:spPr>
          <a:xfrm flipH="1" flipV="1">
            <a:off x="7570438" y="3646228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378844-0979-4A4F-803C-1885EB856918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7778516" y="3646228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E20A39B-5DAA-4CB6-918D-3F3084723052}"/>
              </a:ext>
            </a:extLst>
          </p:cNvPr>
          <p:cNvSpPr txBox="1"/>
          <p:nvPr/>
        </p:nvSpPr>
        <p:spPr>
          <a:xfrm>
            <a:off x="7090560" y="3377536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204AF6C-C501-413B-9598-1EC6AD8CBD97}"/>
              </a:ext>
            </a:extLst>
          </p:cNvPr>
          <p:cNvSpPr/>
          <p:nvPr/>
        </p:nvSpPr>
        <p:spPr>
          <a:xfrm>
            <a:off x="8550735" y="3655894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9F78666-20D5-40B1-8662-AC145B1D6D3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8718795" y="3728067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6638639-B25D-484F-9E5C-C59C6210A636}"/>
              </a:ext>
            </a:extLst>
          </p:cNvPr>
          <p:cNvSpPr/>
          <p:nvPr/>
        </p:nvSpPr>
        <p:spPr>
          <a:xfrm>
            <a:off x="8772633" y="3649129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B0807A-5390-4271-8345-DDA483BD5AEB}"/>
              </a:ext>
            </a:extLst>
          </p:cNvPr>
          <p:cNvSpPr/>
          <p:nvPr/>
        </p:nvSpPr>
        <p:spPr>
          <a:xfrm>
            <a:off x="8980711" y="3651696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211D096-8157-4FAB-BD62-E92893B9354C}"/>
              </a:ext>
            </a:extLst>
          </p:cNvPr>
          <p:cNvCxnSpPr>
            <a:cxnSpLocks/>
          </p:cNvCxnSpPr>
          <p:nvPr/>
        </p:nvCxnSpPr>
        <p:spPr>
          <a:xfrm flipH="1" flipV="1">
            <a:off x="8940693" y="3728067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1875A74-0D86-4398-93A9-2742644F499D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9148771" y="3728067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850ECB5-79ED-41F2-A546-0E6DF7B36113}"/>
              </a:ext>
            </a:extLst>
          </p:cNvPr>
          <p:cNvSpPr txBox="1"/>
          <p:nvPr/>
        </p:nvSpPr>
        <p:spPr>
          <a:xfrm>
            <a:off x="8491105" y="3458094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7A1AED-1486-40AC-87F1-EB97F4B77C7A}"/>
              </a:ext>
            </a:extLst>
          </p:cNvPr>
          <p:cNvSpPr/>
          <p:nvPr/>
        </p:nvSpPr>
        <p:spPr>
          <a:xfrm>
            <a:off x="9779689" y="3164578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F331B22-E634-4BD1-AE83-E3E6925E310B}"/>
              </a:ext>
            </a:extLst>
          </p:cNvPr>
          <p:cNvCxnSpPr>
            <a:cxnSpLocks/>
            <a:stCxn id="48" idx="1"/>
            <a:endCxn id="46" idx="3"/>
          </p:cNvCxnSpPr>
          <p:nvPr/>
        </p:nvCxnSpPr>
        <p:spPr>
          <a:xfrm flipH="1">
            <a:off x="9947749" y="3236751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18B97AC-AA1E-484C-90B4-F007064B3509}"/>
              </a:ext>
            </a:extLst>
          </p:cNvPr>
          <p:cNvSpPr/>
          <p:nvPr/>
        </p:nvSpPr>
        <p:spPr>
          <a:xfrm>
            <a:off x="10001587" y="3157813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FFFF67-2046-4EF9-9D15-93C26F661E18}"/>
              </a:ext>
            </a:extLst>
          </p:cNvPr>
          <p:cNvSpPr/>
          <p:nvPr/>
        </p:nvSpPr>
        <p:spPr>
          <a:xfrm>
            <a:off x="10209665" y="316038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74E556C-E24F-499F-BC5C-CD5D050B0DCE}"/>
              </a:ext>
            </a:extLst>
          </p:cNvPr>
          <p:cNvCxnSpPr>
            <a:cxnSpLocks/>
          </p:cNvCxnSpPr>
          <p:nvPr/>
        </p:nvCxnSpPr>
        <p:spPr>
          <a:xfrm flipH="1" flipV="1">
            <a:off x="10169647" y="3236751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F8B48D1-54FD-43CD-8C2B-D66FDF831740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10377725" y="3236751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D6A0E35-DEC0-4626-8110-797A6986F2C7}"/>
              </a:ext>
            </a:extLst>
          </p:cNvPr>
          <p:cNvSpPr txBox="1"/>
          <p:nvPr/>
        </p:nvSpPr>
        <p:spPr>
          <a:xfrm>
            <a:off x="9720059" y="2966778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7CEB924-6E3A-494E-B91A-8F1831D9B2F3}"/>
              </a:ext>
            </a:extLst>
          </p:cNvPr>
          <p:cNvSpPr/>
          <p:nvPr/>
        </p:nvSpPr>
        <p:spPr>
          <a:xfrm>
            <a:off x="11375444" y="288784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57896DE-E25B-4DF4-8C48-3540B943963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11543504" y="2960013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E9DF3E-885A-4C63-A18E-F89C852647BE}"/>
              </a:ext>
            </a:extLst>
          </p:cNvPr>
          <p:cNvSpPr/>
          <p:nvPr/>
        </p:nvSpPr>
        <p:spPr>
          <a:xfrm>
            <a:off x="11597342" y="2881075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CCFDD7-61CC-4E72-8AE3-83635F783E9A}"/>
              </a:ext>
            </a:extLst>
          </p:cNvPr>
          <p:cNvSpPr/>
          <p:nvPr/>
        </p:nvSpPr>
        <p:spPr>
          <a:xfrm>
            <a:off x="11805420" y="2883642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B75E267-3843-451C-805C-6D7460B4DF27}"/>
              </a:ext>
            </a:extLst>
          </p:cNvPr>
          <p:cNvCxnSpPr>
            <a:cxnSpLocks/>
          </p:cNvCxnSpPr>
          <p:nvPr/>
        </p:nvCxnSpPr>
        <p:spPr>
          <a:xfrm flipH="1" flipV="1">
            <a:off x="11765402" y="2960013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E80D47-B33F-42D0-AE8B-E0F690B98682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1973480" y="2960013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81771F9-ABC4-4574-A2B3-56CEF8CB8EF4}"/>
              </a:ext>
            </a:extLst>
          </p:cNvPr>
          <p:cNvSpPr txBox="1"/>
          <p:nvPr/>
        </p:nvSpPr>
        <p:spPr>
          <a:xfrm>
            <a:off x="11315814" y="2690040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E929B14-2844-4F06-8F4E-20B4AE947C06}"/>
              </a:ext>
            </a:extLst>
          </p:cNvPr>
          <p:cNvSpPr/>
          <p:nvPr/>
        </p:nvSpPr>
        <p:spPr>
          <a:xfrm>
            <a:off x="10493076" y="1888488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9F97C4A-DCF6-4DE2-9C2C-CD6C199705F4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10661136" y="1960661"/>
            <a:ext cx="53838" cy="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BDB1EDA-F8FC-4D91-A937-AF045813612D}"/>
              </a:ext>
            </a:extLst>
          </p:cNvPr>
          <p:cNvSpPr/>
          <p:nvPr/>
        </p:nvSpPr>
        <p:spPr>
          <a:xfrm>
            <a:off x="10714974" y="1881723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167A7E1-A419-41F3-9A4F-50E9F3B8819C}"/>
              </a:ext>
            </a:extLst>
          </p:cNvPr>
          <p:cNvSpPr/>
          <p:nvPr/>
        </p:nvSpPr>
        <p:spPr>
          <a:xfrm>
            <a:off x="10923052" y="1884290"/>
            <a:ext cx="168060" cy="1578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7D4FE96-137B-4C81-85FE-2031197E0957}"/>
              </a:ext>
            </a:extLst>
          </p:cNvPr>
          <p:cNvCxnSpPr>
            <a:cxnSpLocks/>
          </p:cNvCxnSpPr>
          <p:nvPr/>
        </p:nvCxnSpPr>
        <p:spPr>
          <a:xfrm flipH="1" flipV="1">
            <a:off x="10883034" y="1960661"/>
            <a:ext cx="40018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88F049B-DA28-46E7-95C8-5F09E5B1C9CF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11091112" y="1960661"/>
            <a:ext cx="81697" cy="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8462A60-3C7F-4654-9462-FBC78DC10176}"/>
              </a:ext>
            </a:extLst>
          </p:cNvPr>
          <p:cNvSpPr txBox="1"/>
          <p:nvPr/>
        </p:nvSpPr>
        <p:spPr>
          <a:xfrm>
            <a:off x="10433446" y="1690688"/>
            <a:ext cx="76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Blockchain</a:t>
            </a:r>
          </a:p>
        </p:txBody>
      </p: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CE108EAB-6F2F-4F70-923D-7FD9879320E8}"/>
              </a:ext>
            </a:extLst>
          </p:cNvPr>
          <p:cNvSpPr txBox="1">
            <a:spLocks/>
          </p:cNvSpPr>
          <p:nvPr/>
        </p:nvSpPr>
        <p:spPr>
          <a:xfrm>
            <a:off x="838200" y="1858296"/>
            <a:ext cx="5960797" cy="4581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Cloud is provide computing and technical support.</a:t>
            </a:r>
          </a:p>
          <a:p>
            <a:r>
              <a:rPr lang="en-US" altLang="zh-CN" dirty="0"/>
              <a:t>In this modeling, shop could got cloud computation resource if they don’t want set aggregator inside. But shop need have a sever to storage the blockchain and some data.</a:t>
            </a:r>
          </a:p>
          <a:p>
            <a:r>
              <a:rPr lang="en-US" altLang="zh-CN" dirty="0"/>
              <a:t>The price of the cloud could changed. It depend on the shop’s benefit. Another satisfaction problem between cloud and shop.</a:t>
            </a:r>
          </a:p>
          <a:p>
            <a:r>
              <a:rPr lang="en-US" altLang="zh-CN" dirty="0"/>
              <a:t>The cloud could be a center of the modeling, because the block size could be changed by cloud macro-control. </a:t>
            </a:r>
          </a:p>
          <a:p>
            <a:r>
              <a:rPr lang="en-US" altLang="zh-CN" dirty="0"/>
              <a:t>They may have problems:</a:t>
            </a:r>
          </a:p>
          <a:p>
            <a:pPr lvl="1"/>
            <a:r>
              <a:rPr lang="en-US" altLang="zh-CN" dirty="0"/>
              <a:t>The cloud should save the blockchain or not?</a:t>
            </a:r>
          </a:p>
          <a:p>
            <a:pPr lvl="1"/>
            <a:r>
              <a:rPr lang="en-US" altLang="zh-CN" dirty="0"/>
              <a:t>If need macro-control, all the node should connect with cloud. Looks like the could will be centralization.</a:t>
            </a:r>
          </a:p>
        </p:txBody>
      </p:sp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B572C51C-D385-4134-8C68-49191B23D8A3}"/>
              </a:ext>
            </a:extLst>
          </p:cNvPr>
          <p:cNvSpPr/>
          <p:nvPr/>
        </p:nvSpPr>
        <p:spPr>
          <a:xfrm>
            <a:off x="6989647" y="1789658"/>
            <a:ext cx="5121856" cy="3026233"/>
          </a:xfrm>
          <a:prstGeom prst="round2SameRect">
            <a:avLst>
              <a:gd name="adj1" fmla="val 16667"/>
              <a:gd name="adj2" fmla="val 12935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上下 68">
            <a:extLst>
              <a:ext uri="{FF2B5EF4-FFF2-40B4-BE49-F238E27FC236}">
                <a16:creationId xmlns:a16="http://schemas.microsoft.com/office/drawing/2014/main" id="{6827DC22-858D-455C-B766-9AFD83089729}"/>
              </a:ext>
            </a:extLst>
          </p:cNvPr>
          <p:cNvSpPr/>
          <p:nvPr/>
        </p:nvSpPr>
        <p:spPr>
          <a:xfrm>
            <a:off x="8562884" y="2881076"/>
            <a:ext cx="255717" cy="5939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箭头: 上下 69">
            <a:extLst>
              <a:ext uri="{FF2B5EF4-FFF2-40B4-BE49-F238E27FC236}">
                <a16:creationId xmlns:a16="http://schemas.microsoft.com/office/drawing/2014/main" id="{E03D3950-5588-419A-A01A-06D61EC9BB17}"/>
              </a:ext>
            </a:extLst>
          </p:cNvPr>
          <p:cNvSpPr/>
          <p:nvPr/>
        </p:nvSpPr>
        <p:spPr>
          <a:xfrm rot="18840222">
            <a:off x="9320587" y="2857316"/>
            <a:ext cx="280384" cy="8327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上下 70">
            <a:extLst>
              <a:ext uri="{FF2B5EF4-FFF2-40B4-BE49-F238E27FC236}">
                <a16:creationId xmlns:a16="http://schemas.microsoft.com/office/drawing/2014/main" id="{D49116FB-375F-4B62-B79B-69E619B80932}"/>
              </a:ext>
            </a:extLst>
          </p:cNvPr>
          <p:cNvSpPr/>
          <p:nvPr/>
        </p:nvSpPr>
        <p:spPr>
          <a:xfrm rot="16200000">
            <a:off x="9703732" y="2019521"/>
            <a:ext cx="159709" cy="783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E3EDEE-AF27-4934-A11C-082CB9E8AF8D}"/>
              </a:ext>
            </a:extLst>
          </p:cNvPr>
          <p:cNvSpPr txBox="1"/>
          <p:nvPr/>
        </p:nvSpPr>
        <p:spPr>
          <a:xfrm>
            <a:off x="7908119" y="3047199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computing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943554F-937C-4B9F-8AFF-328604EE46AF}"/>
              </a:ext>
            </a:extLst>
          </p:cNvPr>
          <p:cNvSpPr txBox="1"/>
          <p:nvPr/>
        </p:nvSpPr>
        <p:spPr>
          <a:xfrm>
            <a:off x="8857697" y="3237577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computing</a:t>
            </a:r>
            <a:endParaRPr lang="zh-CN" altLang="en-US" sz="11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B4153D-59C6-4B35-ACB0-41DD6AA0D3F6}"/>
              </a:ext>
            </a:extLst>
          </p:cNvPr>
          <p:cNvSpPr txBox="1"/>
          <p:nvPr/>
        </p:nvSpPr>
        <p:spPr>
          <a:xfrm>
            <a:off x="9392026" y="2397246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computing</a:t>
            </a:r>
            <a:endParaRPr lang="zh-CN" altLang="en-US" sz="11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31F754F-0D85-448A-BBBB-017D404B9999}"/>
              </a:ext>
            </a:extLst>
          </p:cNvPr>
          <p:cNvSpPr txBox="1"/>
          <p:nvPr/>
        </p:nvSpPr>
        <p:spPr>
          <a:xfrm>
            <a:off x="8239756" y="436816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No Aggregator</a:t>
            </a:r>
            <a:endParaRPr lang="zh-CN" altLang="en-US" sz="1100" b="1" i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7707C05-AA4F-4D74-8121-DE7CABA3376F}"/>
              </a:ext>
            </a:extLst>
          </p:cNvPr>
          <p:cNvSpPr txBox="1"/>
          <p:nvPr/>
        </p:nvSpPr>
        <p:spPr>
          <a:xfrm>
            <a:off x="9547521" y="436784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No Aggregator</a:t>
            </a:r>
            <a:endParaRPr lang="zh-CN" altLang="en-US" sz="1100" b="1" i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4170A47-3D52-4EC9-BCA0-A51085BECEC8}"/>
              </a:ext>
            </a:extLst>
          </p:cNvPr>
          <p:cNvSpPr txBox="1"/>
          <p:nvPr/>
        </p:nvSpPr>
        <p:spPr>
          <a:xfrm>
            <a:off x="10182804" y="262199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No Aggregator</a:t>
            </a:r>
            <a:endParaRPr lang="zh-CN" altLang="en-US" sz="1100" b="1" i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F366564-A37D-410D-822A-021409916C9E}"/>
              </a:ext>
            </a:extLst>
          </p:cNvPr>
          <p:cNvSpPr txBox="1"/>
          <p:nvPr/>
        </p:nvSpPr>
        <p:spPr>
          <a:xfrm>
            <a:off x="7132796" y="4694371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Aggregator</a:t>
            </a:r>
            <a:endParaRPr lang="zh-CN" altLang="en-US" sz="1100" b="1" i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6DBC186-F55E-40AE-A419-1FF43F8B4819}"/>
              </a:ext>
            </a:extLst>
          </p:cNvPr>
          <p:cNvSpPr txBox="1"/>
          <p:nvPr/>
        </p:nvSpPr>
        <p:spPr>
          <a:xfrm>
            <a:off x="11129924" y="3742116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/>
              <a:t>Aggregator</a:t>
            </a:r>
            <a:endParaRPr lang="zh-CN" altLang="en-US" sz="1100" b="1" i="1" dirty="0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BF18FF89-5DB5-4E6E-9176-CE763062918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30">
            <a:off x="7833340" y="3953768"/>
            <a:ext cx="604461" cy="60446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98CFCF6-8FCC-47B8-B06C-1A804C4C47E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1561">
            <a:off x="9151083" y="3747584"/>
            <a:ext cx="699145" cy="69914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C6F5D30B-7AFC-4B5F-B6C6-78AC067670C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68338">
            <a:off x="10474115" y="3327376"/>
            <a:ext cx="717410" cy="71741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F263B938-9913-4E60-9C4E-151EEA552B4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740">
            <a:off x="10251961" y="2745815"/>
            <a:ext cx="851986" cy="851986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03458F78-34A5-421C-9AD7-F8DDD1A7FBB4}"/>
              </a:ext>
            </a:extLst>
          </p:cNvPr>
          <p:cNvSpPr txBox="1"/>
          <p:nvPr/>
        </p:nvSpPr>
        <p:spPr>
          <a:xfrm>
            <a:off x="7988463" y="512084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Modeling of Cloud computing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5043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9FEF8-4976-486C-8200-F4B1139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User satisfaction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4DDBF8-78F2-4565-AB23-6F9B8EDB9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453"/>
                <a:ext cx="11130116" cy="4712108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the 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≥S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user satisfaction, S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user satisfaction).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actual power consumption. E′ is user demand power consumption.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*t.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ℯ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charging efficiency, t means charging time.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equation, user could get percentage of demand power consumption, if user get full E′, the satisfaction became 100%.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4DDBF8-78F2-4565-AB23-6F9B8EDB9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453"/>
                <a:ext cx="11130116" cy="4712108"/>
              </a:xfrm>
              <a:blipFill>
                <a:blip r:embed="rId2"/>
                <a:stretch>
                  <a:fillRect l="-986" t="-2199" r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7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EC1D1-E160-4AA2-827F-7BE80AEF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Aggregator profit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7791C-0918-44DC-8416-D966DAD06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947" y="1825625"/>
                <a:ext cx="1102687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aggregator need maximum profit.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how many users connect with the aggregator.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pow</m:t>
                    </m:r>
                    <m:r>
                      <m:rPr>
                        <m:nor/>
                      </m:rPr>
                      <a:rPr lang="en-US" altLang="zh-CN" dirty="0"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⟶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(connect or not)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charging price per second,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cost of energy per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kW∙h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pow</a:t>
                </a:r>
                <a:r>
                  <a:rPr lang="en-US" altLang="zh-CN" i="1" baseline="-25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𝑘𝑖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t) (cost of POW is a function, variable have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four)</a:t>
                </a:r>
              </a:p>
              <a:p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pow</a:t>
                </a:r>
                <a:r>
                  <a:rPr lang="en-US" altLang="zh-CN" i="1" baseline="-25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7791C-0918-44DC-8416-D966DAD06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947" y="1825625"/>
                <a:ext cx="11026877" cy="4351338"/>
              </a:xfrm>
              <a:blipFill>
                <a:blip r:embed="rId2"/>
                <a:stretch>
                  <a:fillRect l="-99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0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568</Words>
  <Application>Microsoft Office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游ゴシック</vt:lpstr>
      <vt:lpstr>游ゴシック Light</vt:lpstr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  Blockchain based Energy Trade for Shared Wireless Chargers</vt:lpstr>
      <vt:lpstr>Background</vt:lpstr>
      <vt:lpstr>Problem (TBD)</vt:lpstr>
      <vt:lpstr>A Scenario</vt:lpstr>
      <vt:lpstr>1. The process of payment wireless charging</vt:lpstr>
      <vt:lpstr>2. The process of Blockchain network.</vt:lpstr>
      <vt:lpstr>3. The cloud services</vt:lpstr>
      <vt:lpstr>4.1 User satisfaction</vt:lpstr>
      <vt:lpstr>4.2 Aggregator profit</vt:lpstr>
      <vt:lpstr>4.2.1 </vt:lpstr>
      <vt:lpstr>4.3 The optimal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Chen</dc:creator>
  <cp:lastModifiedBy>DNl-Qiu</cp:lastModifiedBy>
  <cp:revision>46</cp:revision>
  <cp:lastPrinted>2018-10-18T07:49:40Z</cp:lastPrinted>
  <dcterms:created xsi:type="dcterms:W3CDTF">2018-06-21T08:12:39Z</dcterms:created>
  <dcterms:modified xsi:type="dcterms:W3CDTF">2018-10-23T07:36:33Z</dcterms:modified>
</cp:coreProperties>
</file>