
<file path=[Content_Types].xml><?xml version="1.0" encoding="utf-8"?>
<Types xmlns="http://schemas.openxmlformats.org/package/2006/content-types">
  <Default Extension="com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2" r:id="rId4"/>
    <p:sldId id="261" r:id="rId5"/>
    <p:sldId id="258" r:id="rId6"/>
    <p:sldId id="267" r:id="rId7"/>
    <p:sldId id="268" r:id="rId8"/>
    <p:sldId id="259" r:id="rId9"/>
    <p:sldId id="257" r:id="rId10"/>
    <p:sldId id="263" r:id="rId11"/>
    <p:sldId id="264" r:id="rId12"/>
    <p:sldId id="265" r:id="rId13"/>
    <p:sldId id="266" r:id="rId14"/>
  </p:sldIdLst>
  <p:sldSz cx="12192000" cy="6858000"/>
  <p:notesSz cx="9906000" cy="6769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1C73-F75C-471E-B3D0-940B79F353F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17E9-9092-4AD4-B14B-95A6EB28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09131-2C2A-4C8F-9997-ADF32070A9A9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6138"/>
            <a:ext cx="4060825" cy="228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57629"/>
            <a:ext cx="7924800" cy="266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9FAC-9A2C-4D56-8396-98EF8FCE4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4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0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 P{T1&gt;t}*P(T2&gt;t)*…P(Tn&gt;t), that’s why the n miner express.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FF38-57E5-41A1-9F80-E678DEF7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7E0FF-0B87-465A-8694-7E8EB99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26DB-8916-4C63-843A-F47A9AE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9100-4139-4884-B718-1905B378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6A5A4-8FA0-4FA4-8E50-24E00AC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E524-C879-40F2-98A8-923DE6D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AD44A-3560-4346-8B3E-8BE02712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0E31-7084-4056-A377-8F3165DC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43AF6-E0F1-495C-90F5-23EE902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143D2-9700-43CE-91B3-0CC6CDD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26329-782C-4D68-A4FB-B9291E62A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6466B-0DB8-4F99-81EE-20416C1B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FBEF4-33F9-4798-B197-D4DB76A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83DBC-8F73-4085-A9F2-0D07A2E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E6A8-886F-4541-BDFD-A13F4D42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1FE1-D41F-4A43-A06D-80B70E5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83E4-F467-4EC8-AF94-56ACC04E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7E94-F866-4427-A62F-4E825F2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BADD-18E6-48EB-A9CA-6BA4C6B5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AD15-A6D7-4C61-899B-6AD89C43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FB58-5484-4F58-85B1-5E53366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8AD97-1032-40D0-869E-FA522046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2946E-6859-4ADF-AA45-234388B5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F16F-0C38-42EB-96ED-A4BD381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CFD5-438F-46EE-915F-95F57E79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F6CFF-EC3E-40D9-9535-E533CFE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B2F1-AB62-47E6-9884-D086C22E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8CB73-96FF-4489-8A52-0D296342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FE85F-3F02-4C15-AB28-2C06351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6588D-EA4E-4E8C-8781-FD0A4D33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F088A-2BE5-46E6-8982-8D3C2A7B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7144-01B4-415E-A06E-226CE689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ADE00-DE58-415B-8CD2-906455C0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171F6-830C-40CD-8900-0A888101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21732-A9A6-40EB-AD67-500C25CFE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47042-8ADA-4AEA-BDC9-61DBE783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EDEBF-EE20-45B0-8C9A-B8B1694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C6DC5-B70F-4857-A86E-160B9AE9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281F0-7F15-42A2-8FBB-B5F56C86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B917-9A18-4199-98E7-637FF2B8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8EFA6-CC06-4353-828F-2A602B0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E6423-519A-4C75-87C2-DFFC9F1C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57EBE-D176-45AE-884D-2615ADD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39176-62ED-447A-A33F-3EDC1AC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09EA6-74EC-4F9D-9DD6-55016F1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C8AB4-F99B-4973-9360-1B577BD5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E370-B22C-4F0C-9EE6-FC971DEC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7D155-0472-43F7-8CE2-ECDFA722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0B5D4-0E35-4820-8C63-99D6332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668B7-A6DE-41B5-BA05-8868C0FD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607C1-D5C2-4FA2-9FD7-D1254CA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B2D4B-47A9-4D6E-85FE-C7E9A54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52B1-593B-4E41-95C8-21C5E393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969DB-0670-46B9-898F-2B2AE796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DDFCB-7CA5-4E58-A39E-49B78887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24B24-87D6-4F72-96E7-08AE2DFC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1A7D5-FC80-443B-99AB-EF5B4402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35E84-ECF2-464F-A963-049F3DC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42A92-920C-41B0-A17B-C3DCE557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19FBD-3FA8-40BE-BBD3-95B5EB1B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9970-30A2-4E52-8F20-BF08E58C7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3AF6-CBE2-4D5D-8744-7A6F10D9982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7F4-3B1B-4D12-BC55-A20546C0A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D75C1-AC88-4248-8321-6B25B3C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7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Gnome-laptop.svg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hyperlink" Target="https://wiki.zhtube.com/wiki/%E6%B5%B7%E5%8F%A3%E7%BE%8E%E5%85%B0%E5%9B%BD%E9%99%85%E6%9C%BA%E5%9C%BA" TargetMode="External"/><Relationship Id="rId39" Type="http://schemas.openxmlformats.org/officeDocument/2006/relationships/image" Target="../media/image46.png"/><Relationship Id="rId21" Type="http://schemas.openxmlformats.org/officeDocument/2006/relationships/image" Target="../media/image29.png"/><Relationship Id="rId34" Type="http://schemas.openxmlformats.org/officeDocument/2006/relationships/image" Target="../media/image41.svg"/><Relationship Id="rId42" Type="http://schemas.openxmlformats.org/officeDocument/2006/relationships/image" Target="../media/image49.svg"/><Relationship Id="rId47" Type="http://schemas.openxmlformats.org/officeDocument/2006/relationships/image" Target="../media/image54.png"/><Relationship Id="rId50" Type="http://schemas.openxmlformats.org/officeDocument/2006/relationships/image" Target="../media/image57.svg"/><Relationship Id="rId55" Type="http://schemas.openxmlformats.org/officeDocument/2006/relationships/image" Target="../media/image6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29" Type="http://schemas.openxmlformats.org/officeDocument/2006/relationships/image" Target="../media/image36.pn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32" Type="http://schemas.openxmlformats.org/officeDocument/2006/relationships/image" Target="../media/image39.svg"/><Relationship Id="rId37" Type="http://schemas.openxmlformats.org/officeDocument/2006/relationships/image" Target="../media/image44.png"/><Relationship Id="rId40" Type="http://schemas.openxmlformats.org/officeDocument/2006/relationships/image" Target="../media/image47.sv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hyperlink" Target="https://commons.wikimedia.org/wiki/File:High-contrast-mail-message-new.svg" TargetMode="External"/><Relationship Id="rId5" Type="http://schemas.openxmlformats.org/officeDocument/2006/relationships/image" Target="../media/image13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svg"/><Relationship Id="rId56" Type="http://schemas.openxmlformats.org/officeDocument/2006/relationships/image" Target="../media/image62.svg"/><Relationship Id="rId8" Type="http://schemas.openxmlformats.org/officeDocument/2006/relationships/image" Target="../media/image16.svg"/><Relationship Id="rId51" Type="http://schemas.openxmlformats.org/officeDocument/2006/relationships/image" Target="../media/image58.png"/><Relationship Id="rId3" Type="http://schemas.openxmlformats.org/officeDocument/2006/relationships/image" Target="../media/image11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0.png"/><Relationship Id="rId38" Type="http://schemas.openxmlformats.org/officeDocument/2006/relationships/image" Target="../media/image45.svg"/><Relationship Id="rId46" Type="http://schemas.openxmlformats.org/officeDocument/2006/relationships/image" Target="../media/image53.svg"/><Relationship Id="rId20" Type="http://schemas.openxmlformats.org/officeDocument/2006/relationships/image" Target="../media/image28.svg"/><Relationship Id="rId41" Type="http://schemas.openxmlformats.org/officeDocument/2006/relationships/image" Target="../media/image48.png"/><Relationship Id="rId54" Type="http://schemas.openxmlformats.org/officeDocument/2006/relationships/hyperlink" Target="http://linkz57.deviantart.com/art/syzygy-dropbox-package-14332884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5.svg"/><Relationship Id="rId36" Type="http://schemas.openxmlformats.org/officeDocument/2006/relationships/image" Target="../media/image43.svg"/><Relationship Id="rId49" Type="http://schemas.openxmlformats.org/officeDocument/2006/relationships/image" Target="../media/image56.png"/><Relationship Id="rId57" Type="http://schemas.openxmlformats.org/officeDocument/2006/relationships/image" Target="../media/image63.png"/><Relationship Id="rId10" Type="http://schemas.openxmlformats.org/officeDocument/2006/relationships/image" Target="../media/image18.svg"/><Relationship Id="rId31" Type="http://schemas.openxmlformats.org/officeDocument/2006/relationships/image" Target="../media/image38.png"/><Relationship Id="rId44" Type="http://schemas.openxmlformats.org/officeDocument/2006/relationships/image" Target="../media/image51.svg"/><Relationship Id="rId52" Type="http://schemas.openxmlformats.org/officeDocument/2006/relationships/image" Target="../media/image59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5.svg"/><Relationship Id="rId26" Type="http://schemas.openxmlformats.org/officeDocument/2006/relationships/image" Target="../media/image12.svg"/><Relationship Id="rId39" Type="http://schemas.openxmlformats.org/officeDocument/2006/relationships/image" Target="../media/image60.png"/><Relationship Id="rId21" Type="http://schemas.openxmlformats.org/officeDocument/2006/relationships/image" Target="../media/image46.png"/><Relationship Id="rId34" Type="http://schemas.openxmlformats.org/officeDocument/2006/relationships/image" Target="../media/image43.svg"/><Relationship Id="rId42" Type="http://schemas.openxmlformats.org/officeDocument/2006/relationships/image" Target="../media/image62.sv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iki.zhtube.com/wiki/%E6%B5%B7%E5%8F%A3%E7%BE%8E%E5%85%B0%E5%9B%BD%E9%99%85%E6%9C%BA%E5%9C%BA" TargetMode="External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49.svg"/><Relationship Id="rId32" Type="http://schemas.openxmlformats.org/officeDocument/2006/relationships/image" Target="../media/image55.svg"/><Relationship Id="rId37" Type="http://schemas.openxmlformats.org/officeDocument/2006/relationships/image" Target="../media/image58.png"/><Relationship Id="rId40" Type="http://schemas.openxmlformats.org/officeDocument/2006/relationships/hyperlink" Target="http://linkz57.deviantart.com/art/syzygy-dropbox-package-143328848" TargetMode="External"/><Relationship Id="rId45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23" Type="http://schemas.openxmlformats.org/officeDocument/2006/relationships/image" Target="../media/image48.png"/><Relationship Id="rId28" Type="http://schemas.openxmlformats.org/officeDocument/2006/relationships/image" Target="../media/image51.svg"/><Relationship Id="rId36" Type="http://schemas.openxmlformats.org/officeDocument/2006/relationships/image" Target="../media/image26.svg"/><Relationship Id="rId10" Type="http://schemas.openxmlformats.org/officeDocument/2006/relationships/image" Target="../media/image20.svg"/><Relationship Id="rId19" Type="http://schemas.openxmlformats.org/officeDocument/2006/relationships/image" Target="../media/image40.png"/><Relationship Id="rId31" Type="http://schemas.openxmlformats.org/officeDocument/2006/relationships/image" Target="../media/image54.png"/><Relationship Id="rId44" Type="http://schemas.openxmlformats.org/officeDocument/2006/relationships/hyperlink" Target="https://commons.wikimedia.org/wiki/File:High-contrast-mail-message-new.svg" TargetMode="External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8.svg"/><Relationship Id="rId22" Type="http://schemas.openxmlformats.org/officeDocument/2006/relationships/image" Target="../media/image47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35" Type="http://schemas.openxmlformats.org/officeDocument/2006/relationships/image" Target="../media/image25.png"/><Relationship Id="rId43" Type="http://schemas.openxmlformats.org/officeDocument/2006/relationships/image" Target="../media/image63.pn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4.svg"/><Relationship Id="rId17" Type="http://schemas.openxmlformats.org/officeDocument/2006/relationships/image" Target="../media/image34.png"/><Relationship Id="rId25" Type="http://schemas.openxmlformats.org/officeDocument/2006/relationships/image" Target="../media/image11.png"/><Relationship Id="rId33" Type="http://schemas.openxmlformats.org/officeDocument/2006/relationships/image" Target="../media/image42.png"/><Relationship Id="rId38" Type="http://schemas.openxmlformats.org/officeDocument/2006/relationships/image" Target="../media/image59.svg"/><Relationship Id="rId46" Type="http://schemas.openxmlformats.org/officeDocument/2006/relationships/image" Target="../media/image32.svg"/><Relationship Id="rId20" Type="http://schemas.openxmlformats.org/officeDocument/2006/relationships/image" Target="../media/image41.svg"/><Relationship Id="rId41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7.png"/><Relationship Id="rId9" Type="http://schemas.openxmlformats.org/officeDocument/2006/relationships/image" Target="../media/image70.com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com"/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hyperlink" Target="http://commons.wikimedia.org/wiki/File:Airport_symbol.svg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39263-9B8A-487D-88C9-BDF5A4FD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01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5300" dirty="0"/>
              <a:t>Blockchain based Energy Trade for Shared Wireless Chargers</a:t>
            </a:r>
          </a:p>
        </p:txBody>
      </p:sp>
    </p:spTree>
    <p:extLst>
      <p:ext uri="{BB962C8B-B14F-4D97-AF65-F5344CB8AC3E}">
        <p14:creationId xmlns:p14="http://schemas.microsoft.com/office/powerpoint/2010/main" val="363663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FEF8-4976-486C-8200-F4B113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User satisfaction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user satisfaction,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user satisfaction).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 power consumption. E′ is user demand power consumption.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charging efficiency, t means charging time.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equation, user could get percentage of demand power consumption, if user get full E′, the satisfaction became 100%.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  <a:blipFill>
                <a:blip r:embed="rId2"/>
                <a:stretch>
                  <a:fillRect l="-986" t="-2199"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72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C1D1-E160-4AA2-827F-7BE80AEF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Aggregator profit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aggregator need maximum profit.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how many users connect with the aggregator.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pow</m:t>
                    </m:r>
                    <m:r>
                      <m:rPr>
                        <m:nor/>
                      </m:rPr>
                      <a:rPr lang="en-US" altLang="zh-CN" dirty="0"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⟶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(connect or not)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charging price per second,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cost of energy per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kW∙h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t) (cost of POW is a function, variable have four)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  <a:blipFill>
                <a:blip r:embed="rId2"/>
                <a:stretch>
                  <a:fillRect l="-99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6768-B576-4ACB-B926-076DC8D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Paper “POS  VS POW”, we found the following equations to calculate the cost of POW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difficulty is 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[1,M], the time of mining express by T(r).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miner case, possibility of find a block: P{T(r)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miners, each miner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 per second.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part, we got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veriable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 and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  <a:blipFill>
                <a:blip r:embed="rId3"/>
                <a:stretch>
                  <a:fillRect l="-9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9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01B9-9A3E-48BF-A8EC-3071821D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The optimal solutions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equations.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aggregator, it should consider maximum profit.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user, we assume the satisfaction shouldn’t less than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try to find a group of solutions to get optimal two equations.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got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t=&lt;threshold1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P(t)=&gt;100%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Tradeoff(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)&lt;=treshold2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47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Wireless Charging Technology is getting popular</a:t>
            </a:r>
          </a:p>
          <a:p>
            <a:r>
              <a:rPr lang="en-US" dirty="0"/>
              <a:t>(2) Power consuming in smart phone is huge and battery is not good (cannot afford for one day usage)</a:t>
            </a:r>
          </a:p>
          <a:p>
            <a:r>
              <a:rPr lang="en-US" dirty="0"/>
              <a:t>(3) Bring an additional battery can be a burden to users</a:t>
            </a:r>
          </a:p>
          <a:p>
            <a:r>
              <a:rPr lang="en-US" dirty="0"/>
              <a:t>(4) Shared wireless charging becomes a new trend</a:t>
            </a:r>
          </a:p>
        </p:txBody>
      </p:sp>
    </p:spTree>
    <p:extLst>
      <p:ext uri="{BB962C8B-B14F-4D97-AF65-F5344CB8AC3E}">
        <p14:creationId xmlns:p14="http://schemas.microsoft.com/office/powerpoint/2010/main" val="25669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It is hard to record the energy trade transactions since people is moving, and use services in different areas</a:t>
            </a:r>
          </a:p>
          <a:p>
            <a:r>
              <a:rPr lang="en-US" dirty="0"/>
              <a:t>(2) Centralized way lose its function </a:t>
            </a:r>
          </a:p>
        </p:txBody>
      </p:sp>
    </p:spTree>
    <p:extLst>
      <p:ext uri="{BB962C8B-B14F-4D97-AF65-F5344CB8AC3E}">
        <p14:creationId xmlns:p14="http://schemas.microsoft.com/office/powerpoint/2010/main" val="7301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687"/>
          </a:xfrm>
        </p:spPr>
        <p:txBody>
          <a:bodyPr/>
          <a:lstStyle/>
          <a:p>
            <a:r>
              <a:rPr lang="en-US" dirty="0"/>
              <a:t>A Scenario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4700" y="-263946"/>
            <a:ext cx="4611452" cy="2016450"/>
          </a:xfr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1028128" y="3152826"/>
            <a:ext cx="4414898" cy="30607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34" y="2664063"/>
            <a:ext cx="1585491" cy="929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2015" y="3631326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Café</a:t>
            </a:r>
            <a:r>
              <a:rPr lang="ja-JP" altLang="en-US" dirty="0"/>
              <a:t> </a:t>
            </a:r>
            <a:r>
              <a:rPr lang="en-US" altLang="ja-JP" dirty="0"/>
              <a:t>Shop</a:t>
            </a:r>
            <a:endParaRPr lang="en-US" dirty="0"/>
          </a:p>
        </p:txBody>
      </p:sp>
      <p:sp>
        <p:nvSpPr>
          <p:cNvPr id="8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000337" y="3114352"/>
            <a:ext cx="5191664" cy="37436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8392759" y="3683980"/>
            <a:ext cx="87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Airport</a:t>
            </a:r>
            <a:endParaRPr lang="en-US" dirty="0"/>
          </a:p>
        </p:txBody>
      </p:sp>
      <p:pic>
        <p:nvPicPr>
          <p:cNvPr id="11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9" y="2339852"/>
            <a:ext cx="1925914" cy="1278511"/>
          </a:xfrm>
          <a:prstGeom prst="rect">
            <a:avLst/>
          </a:prstGeom>
        </p:spPr>
      </p:pic>
      <p:pic>
        <p:nvPicPr>
          <p:cNvPr id="12" name="Picture 11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77" y="4004816"/>
            <a:ext cx="1024007" cy="576004"/>
          </a:xfrm>
          <a:prstGeom prst="rect">
            <a:avLst/>
          </a:prstGeom>
        </p:spPr>
      </p:pic>
      <p:pic>
        <p:nvPicPr>
          <p:cNvPr id="13" name="Picture 1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39" y="4882889"/>
            <a:ext cx="976084" cy="549047"/>
          </a:xfrm>
          <a:prstGeom prst="rect">
            <a:avLst/>
          </a:prstGeom>
        </p:spPr>
      </p:pic>
      <p:pic>
        <p:nvPicPr>
          <p:cNvPr id="14" name="Picture 13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49" y="5471283"/>
            <a:ext cx="1024008" cy="5760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05359" y="4486462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65208" y="3641059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02340" y="5137765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18" name="Picture 17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2" y="4460797"/>
            <a:ext cx="976084" cy="5490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20292" y="4064370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0" name="Picture 19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45" y="4732925"/>
            <a:ext cx="976084" cy="54904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31465" y="4336498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3" name="Picture 2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5" y="5459818"/>
            <a:ext cx="976084" cy="54904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091535" y="5063391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25" name="Down Arrow 24"/>
          <p:cNvSpPr/>
          <p:nvPr/>
        </p:nvSpPr>
        <p:spPr>
          <a:xfrm rot="2586371">
            <a:off x="5367427" y="1587413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07601" y="684492"/>
            <a:ext cx="78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4364" y="1940521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28" name="Down Arrow 27"/>
          <p:cNvSpPr/>
          <p:nvPr/>
        </p:nvSpPr>
        <p:spPr>
          <a:xfrm rot="19959959">
            <a:off x="8498371" y="1709575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56982" y="1714966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30" name="Oval 29"/>
          <p:cNvSpPr/>
          <p:nvPr/>
        </p:nvSpPr>
        <p:spPr>
          <a:xfrm>
            <a:off x="1058366" y="5775158"/>
            <a:ext cx="317510" cy="241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982768" y="6047285"/>
            <a:ext cx="453586" cy="468665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655012" y="2552815"/>
            <a:ext cx="1894671" cy="863902"/>
            <a:chOff x="11818984" y="9137"/>
            <a:chExt cx="769653" cy="256821"/>
          </a:xfrm>
        </p:grpSpPr>
        <p:sp>
          <p:nvSpPr>
            <p:cNvPr id="32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27753" y="2312142"/>
            <a:ext cx="1894671" cy="863902"/>
            <a:chOff x="11818984" y="9137"/>
            <a:chExt cx="769653" cy="256821"/>
          </a:xfrm>
        </p:grpSpPr>
        <p:sp>
          <p:nvSpPr>
            <p:cNvPr id="41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41" idx="3"/>
              <a:endCxn id="43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101209" y="1324320"/>
            <a:ext cx="1341816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cloud usage fee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92574" y="6211669"/>
            <a:ext cx="2066350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wireless charging fee</a:t>
            </a:r>
          </a:p>
        </p:txBody>
      </p:sp>
    </p:spTree>
    <p:extLst>
      <p:ext uri="{BB962C8B-B14F-4D97-AF65-F5344CB8AC3E}">
        <p14:creationId xmlns:p14="http://schemas.microsoft.com/office/powerpoint/2010/main" val="36863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6476-F7F3-4939-950F-5F492BF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 process of payment wireless charging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94436-7816-4CD4-B705-ACD7E398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6735805" cy="431866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café shop as a energy seller. The IoT device as energy buyer.</a:t>
            </a:r>
          </a:p>
          <a:p>
            <a:r>
              <a:rPr lang="en-US" altLang="zh-CN" dirty="0"/>
              <a:t>In this layer, we consider the IoT device don’t have enough computing ability. So we decide to use the shop record the transaction and encryption.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maximum satisfaction of buyer.</a:t>
            </a:r>
          </a:p>
          <a:p>
            <a:pPr lvl="1"/>
            <a:r>
              <a:rPr lang="en-US" altLang="zh-CN" dirty="0"/>
              <a:t>The minimum cost of seller.</a:t>
            </a:r>
          </a:p>
          <a:p>
            <a:pPr lvl="1"/>
            <a:r>
              <a:rPr lang="en-US" altLang="zh-CN" dirty="0"/>
              <a:t>The user of IoT devices privacy.</a:t>
            </a:r>
          </a:p>
          <a:p>
            <a:pPr lvl="1"/>
            <a:r>
              <a:rPr lang="en-US" altLang="zh-CN" dirty="0"/>
              <a:t>The edge network security.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98C416-75F1-4E0F-A957-39B3E3A485FA}"/>
              </a:ext>
            </a:extLst>
          </p:cNvPr>
          <p:cNvSpPr/>
          <p:nvPr/>
        </p:nvSpPr>
        <p:spPr>
          <a:xfrm>
            <a:off x="7664007" y="2423134"/>
            <a:ext cx="3893676" cy="34437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91F4E-1F24-423F-B13A-50975ABDE2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55" y="3598599"/>
            <a:ext cx="949409" cy="6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A2D0EF-7D16-4C27-9E26-B26B060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238" y="4660648"/>
            <a:ext cx="289961" cy="48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FA6246-783A-4391-826F-84D6EF3F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85697" y="4943651"/>
            <a:ext cx="791587" cy="451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152072-F9EB-48B2-8C33-E4C79BAD34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43" y="3157123"/>
            <a:ext cx="1242923" cy="932192"/>
          </a:xfrm>
          <a:prstGeom prst="rect">
            <a:avLst/>
          </a:prstGeom>
        </p:spPr>
      </p:pic>
      <p:pic>
        <p:nvPicPr>
          <p:cNvPr id="9" name="图片 8" descr="图片包含 电子产品, 就坐, 计算机, 白色&#10;&#10;已生成高可信度的说明">
            <a:extLst>
              <a:ext uri="{FF2B5EF4-FFF2-40B4-BE49-F238E27FC236}">
                <a16:creationId xmlns:a16="http://schemas.microsoft.com/office/drawing/2014/main" id="{2F8DE3A8-8C42-4149-AEA8-35EE1DF16F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01670" y="2824281"/>
            <a:ext cx="754029" cy="7540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90392-F305-4A04-B741-442F355C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489" y="2956739"/>
            <a:ext cx="382390" cy="2731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472C0-687F-4F27-8DCA-24FB338F29F0}"/>
              </a:ext>
            </a:extLst>
          </p:cNvPr>
          <p:cNvSpPr txBox="1"/>
          <p:nvPr/>
        </p:nvSpPr>
        <p:spPr>
          <a:xfrm>
            <a:off x="8769879" y="4206803"/>
            <a:ext cx="208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Miner</a:t>
            </a:r>
          </a:p>
          <a:p>
            <a:r>
              <a:rPr lang="en-US" altLang="zh-CN" dirty="0"/>
              <a:t>Wireless charger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6EDF18-D408-4D05-8345-EEAC949585F2}"/>
              </a:ext>
            </a:extLst>
          </p:cNvPr>
          <p:cNvSpPr txBox="1"/>
          <p:nvPr/>
        </p:nvSpPr>
        <p:spPr>
          <a:xfrm>
            <a:off x="7908927" y="5829986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1. Wireless charging model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1150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形 64" descr="智能手机">
            <a:extLst>
              <a:ext uri="{FF2B5EF4-FFF2-40B4-BE49-F238E27FC236}">
                <a16:creationId xmlns:a16="http://schemas.microsoft.com/office/drawing/2014/main" id="{B9C826FC-5AB5-4479-B574-766E247EA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31" y="5904593"/>
            <a:ext cx="698046" cy="727018"/>
          </a:xfrm>
          <a:prstGeom prst="rect">
            <a:avLst/>
          </a:prstGeom>
        </p:spPr>
      </p:pic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216" y="2007538"/>
            <a:ext cx="1398797" cy="1398797"/>
          </a:xfrm>
          <a:prstGeom prst="rect">
            <a:avLst/>
          </a:prstGeom>
        </p:spPr>
      </p:pic>
      <p:pic>
        <p:nvPicPr>
          <p:cNvPr id="9" name="图形 8" descr="学校">
            <a:extLst>
              <a:ext uri="{FF2B5EF4-FFF2-40B4-BE49-F238E27FC236}">
                <a16:creationId xmlns:a16="http://schemas.microsoft.com/office/drawing/2014/main" id="{81797C9D-EB4F-4EC9-B74A-23B0039CA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271" y="1330988"/>
            <a:ext cx="2236862" cy="2236862"/>
          </a:xfrm>
          <a:prstGeom prst="rect">
            <a:avLst/>
          </a:prstGeom>
        </p:spPr>
      </p:pic>
      <p:pic>
        <p:nvPicPr>
          <p:cNvPr id="13" name="图形 12" descr="火车">
            <a:extLst>
              <a:ext uri="{FF2B5EF4-FFF2-40B4-BE49-F238E27FC236}">
                <a16:creationId xmlns:a16="http://schemas.microsoft.com/office/drawing/2014/main" id="{616FAD14-FA17-4083-A327-805B08D71D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2975" y="2786479"/>
            <a:ext cx="528418" cy="528418"/>
          </a:xfrm>
          <a:prstGeom prst="rect">
            <a:avLst/>
          </a:prstGeom>
        </p:spPr>
      </p:pic>
      <p:pic>
        <p:nvPicPr>
          <p:cNvPr id="15" name="图形 14" descr="有轨电车">
            <a:extLst>
              <a:ext uri="{FF2B5EF4-FFF2-40B4-BE49-F238E27FC236}">
                <a16:creationId xmlns:a16="http://schemas.microsoft.com/office/drawing/2014/main" id="{C11AE37F-1189-4BF4-82FB-E400B84141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141" y="5783351"/>
            <a:ext cx="882291" cy="882291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61066" y="4169364"/>
            <a:ext cx="662984" cy="662984"/>
          </a:xfrm>
          <a:prstGeom prst="rect">
            <a:avLst/>
          </a:prstGeom>
        </p:spPr>
      </p:pic>
      <p:pic>
        <p:nvPicPr>
          <p:cNvPr id="23" name="图形 22" descr="从云中下载">
            <a:extLst>
              <a:ext uri="{FF2B5EF4-FFF2-40B4-BE49-F238E27FC236}">
                <a16:creationId xmlns:a16="http://schemas.microsoft.com/office/drawing/2014/main" id="{F9DCED9E-30C7-4143-AB85-40D45D229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58523" y="6103433"/>
            <a:ext cx="578969" cy="578969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27" name="图形 26" descr="网络">
            <a:extLst>
              <a:ext uri="{FF2B5EF4-FFF2-40B4-BE49-F238E27FC236}">
                <a16:creationId xmlns:a16="http://schemas.microsoft.com/office/drawing/2014/main" id="{90E01059-9D1A-4067-BB88-E5A58F02F2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32339" y="5664216"/>
            <a:ext cx="965181" cy="965181"/>
          </a:xfrm>
          <a:prstGeom prst="rect">
            <a:avLst/>
          </a:prstGeom>
        </p:spPr>
      </p:pic>
      <p:pic>
        <p:nvPicPr>
          <p:cNvPr id="29" name="图形 28" descr="图章">
            <a:extLst>
              <a:ext uri="{FF2B5EF4-FFF2-40B4-BE49-F238E27FC236}">
                <a16:creationId xmlns:a16="http://schemas.microsoft.com/office/drawing/2014/main" id="{2ABB1D24-F8EC-45BF-899C-39E71A27B1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244" y="5836394"/>
            <a:ext cx="472736" cy="47273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4322795" y="3277415"/>
            <a:ext cx="1730963" cy="1406407"/>
          </a:xfrm>
          <a:prstGeom prst="rect">
            <a:avLst/>
          </a:prstGeom>
        </p:spPr>
      </p:pic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53824" y="94034"/>
            <a:ext cx="942176" cy="942176"/>
          </a:xfrm>
          <a:prstGeom prst="rect">
            <a:avLst/>
          </a:prstGeom>
        </p:spPr>
      </p:pic>
      <p:pic>
        <p:nvPicPr>
          <p:cNvPr id="40" name="图形 39" descr="层次结构">
            <a:extLst>
              <a:ext uri="{FF2B5EF4-FFF2-40B4-BE49-F238E27FC236}">
                <a16:creationId xmlns:a16="http://schemas.microsoft.com/office/drawing/2014/main" id="{D2FC7025-61F3-4632-811D-C92E6ED43F9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35678" y="6006989"/>
            <a:ext cx="670917" cy="670917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67476" y="2397881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6" name="图形 45" descr="数据库">
            <a:extLst>
              <a:ext uri="{FF2B5EF4-FFF2-40B4-BE49-F238E27FC236}">
                <a16:creationId xmlns:a16="http://schemas.microsoft.com/office/drawing/2014/main" id="{103AB000-EE57-4149-89DF-8E70D1E7316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46050" y="6153587"/>
            <a:ext cx="558559" cy="558559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919350" y="4073293"/>
            <a:ext cx="558559" cy="558559"/>
          </a:xfrm>
          <a:prstGeom prst="rect">
            <a:avLst/>
          </a:prstGeom>
        </p:spPr>
      </p:pic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CA06527D-00F0-4F0F-9807-5736CEBEC33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58715" y="1734418"/>
            <a:ext cx="558559" cy="558559"/>
          </a:xfrm>
          <a:prstGeom prst="rect">
            <a:avLst/>
          </a:prstGeom>
        </p:spPr>
      </p:pic>
      <p:pic>
        <p:nvPicPr>
          <p:cNvPr id="50" name="图形 49" descr="胶卷">
            <a:extLst>
              <a:ext uri="{FF2B5EF4-FFF2-40B4-BE49-F238E27FC236}">
                <a16:creationId xmlns:a16="http://schemas.microsoft.com/office/drawing/2014/main" id="{90F89624-6C13-4D05-ACCD-68E77B02ACD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5400000">
            <a:off x="578146" y="5236498"/>
            <a:ext cx="611150" cy="611150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95275" y="5381238"/>
            <a:ext cx="568032" cy="568032"/>
          </a:xfrm>
          <a:prstGeom prst="rect">
            <a:avLst/>
          </a:prstGeom>
        </p:spPr>
      </p:pic>
      <p:pic>
        <p:nvPicPr>
          <p:cNvPr id="58" name="图形 57" descr="停止">
            <a:extLst>
              <a:ext uri="{FF2B5EF4-FFF2-40B4-BE49-F238E27FC236}">
                <a16:creationId xmlns:a16="http://schemas.microsoft.com/office/drawing/2014/main" id="{7BBDF0FA-1C45-46C1-9892-92A75A7D44D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46281" y="5408610"/>
            <a:ext cx="257521" cy="257521"/>
          </a:xfrm>
          <a:prstGeom prst="rect">
            <a:avLst/>
          </a:prstGeom>
        </p:spPr>
      </p:pic>
      <p:pic>
        <p:nvPicPr>
          <p:cNvPr id="60" name="图形 59" descr="电池电量已满">
            <a:extLst>
              <a:ext uri="{FF2B5EF4-FFF2-40B4-BE49-F238E27FC236}">
                <a16:creationId xmlns:a16="http://schemas.microsoft.com/office/drawing/2014/main" id="{0C7A2C8F-B257-4E59-8042-7EBF826F1B3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16200000">
            <a:off x="674707" y="6065600"/>
            <a:ext cx="412702" cy="381568"/>
          </a:xfrm>
          <a:prstGeom prst="rect">
            <a:avLst/>
          </a:prstGeom>
        </p:spPr>
      </p:pic>
      <p:pic>
        <p:nvPicPr>
          <p:cNvPr id="68" name="图形 67" descr="汽车">
            <a:extLst>
              <a:ext uri="{FF2B5EF4-FFF2-40B4-BE49-F238E27FC236}">
                <a16:creationId xmlns:a16="http://schemas.microsoft.com/office/drawing/2014/main" id="{9A9B0944-4682-4313-A405-464752562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026" y="2794819"/>
            <a:ext cx="528418" cy="528418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11643968" y="2566658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97624" y="2620313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6072" y="6089566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44762" y="6126011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8135391" y="6267887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493485" y="6020124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8612429" y="6155295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7554769" y="6011706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25292" y="5876531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772028" y="5982414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359952" y="3268026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30" y="4661696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803405" y="4753874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5297137" y="4802464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40198" y="4855732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636204" y="4554144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5795950" y="4723904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5898752" y="4779761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4760287" y="4735332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95028" y="4783876"/>
            <a:ext cx="134768" cy="134768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0580E66-8D83-4B07-BD94-35A3E515A455}"/>
              </a:ext>
            </a:extLst>
          </p:cNvPr>
          <p:cNvCxnSpPr>
            <a:cxnSpLocks/>
            <a:stCxn id="58" idx="3"/>
            <a:endCxn id="108" idx="1"/>
          </p:cNvCxnSpPr>
          <p:nvPr/>
        </p:nvCxnSpPr>
        <p:spPr>
          <a:xfrm>
            <a:off x="1903802" y="5537371"/>
            <a:ext cx="267006" cy="162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8" name="图形 107" descr="停止">
            <a:extLst>
              <a:ext uri="{FF2B5EF4-FFF2-40B4-BE49-F238E27FC236}">
                <a16:creationId xmlns:a16="http://schemas.microsoft.com/office/drawing/2014/main" id="{70ADBCF8-BC41-49A4-96BB-7704A58C3C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70808" y="5424886"/>
            <a:ext cx="257521" cy="257521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864685" y="3836666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6122206" y="396542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235231" y="3837234"/>
            <a:ext cx="257521" cy="257521"/>
          </a:xfrm>
          <a:prstGeom prst="rect">
            <a:avLst/>
          </a:prstGeom>
        </p:spPr>
      </p:pic>
      <p:pic>
        <p:nvPicPr>
          <p:cNvPr id="116" name="图形 115" descr="停止">
            <a:extLst>
              <a:ext uri="{FF2B5EF4-FFF2-40B4-BE49-F238E27FC236}">
                <a16:creationId xmlns:a16="http://schemas.microsoft.com/office/drawing/2014/main" id="{9E81BB4E-11BD-457A-B202-8E6E5E22589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46960" y="1395504"/>
            <a:ext cx="257521" cy="257521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FCE60-A91E-42A2-97E8-E3DECDC875A9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1004481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图形 117" descr="停止">
            <a:extLst>
              <a:ext uri="{FF2B5EF4-FFF2-40B4-BE49-F238E27FC236}">
                <a16:creationId xmlns:a16="http://schemas.microsoft.com/office/drawing/2014/main" id="{224B9BB9-B6B8-4E7E-AE45-0E648112D3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17506" y="1396072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43899" y="1909554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301420" y="203831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14445" y="1910122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463067" y="3964251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76092" y="3836058"/>
            <a:ext cx="257521" cy="25752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34C091-7188-4E77-BAB0-24CF01B6639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390554" y="152483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图形 124" descr="停止">
            <a:extLst>
              <a:ext uri="{FF2B5EF4-FFF2-40B4-BE49-F238E27FC236}">
                <a16:creationId xmlns:a16="http://schemas.microsoft.com/office/drawing/2014/main" id="{818015B0-9246-4678-9E91-D4FC6C33A18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503579" y="1396640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09963" y="1904907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967484" y="203366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图形 127" descr="停止">
            <a:extLst>
              <a:ext uri="{FF2B5EF4-FFF2-40B4-BE49-F238E27FC236}">
                <a16:creationId xmlns:a16="http://schemas.microsoft.com/office/drawing/2014/main" id="{A2B2F07B-17E8-45A9-BF39-97590763BA6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6589" y="1395504"/>
            <a:ext cx="257521" cy="257521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D6731CD-8EE3-4E96-B317-AA66BA4350D4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44110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6812258" y="396531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626623" y="203366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19028" y="1904907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902061" y="3828156"/>
            <a:ext cx="257521" cy="257521"/>
          </a:xfrm>
          <a:prstGeom prst="rect">
            <a:avLst/>
          </a:prstGeom>
        </p:spPr>
      </p:pic>
      <p:pic>
        <p:nvPicPr>
          <p:cNvPr id="134" name="图形 133" descr="智能手机">
            <a:extLst>
              <a:ext uri="{FF2B5EF4-FFF2-40B4-BE49-F238E27FC236}">
                <a16:creationId xmlns:a16="http://schemas.microsoft.com/office/drawing/2014/main" id="{F50B5F9B-2D60-438C-B3B4-EBC96DD2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310" y="3193481"/>
            <a:ext cx="509787" cy="530945"/>
          </a:xfrm>
          <a:prstGeom prst="rect">
            <a:avLst/>
          </a:prstGeom>
        </p:spPr>
      </p:pic>
      <p:pic>
        <p:nvPicPr>
          <p:cNvPr id="135" name="图形 134" descr="手表">
            <a:extLst>
              <a:ext uri="{FF2B5EF4-FFF2-40B4-BE49-F238E27FC236}">
                <a16:creationId xmlns:a16="http://schemas.microsoft.com/office/drawing/2014/main" id="{C04736FB-550A-4EE4-85C9-8FC42B57F66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42485" y="3285659"/>
            <a:ext cx="408890" cy="408890"/>
          </a:xfrm>
          <a:prstGeom prst="rect">
            <a:avLst/>
          </a:prstGeom>
        </p:spPr>
      </p:pic>
      <p:pic>
        <p:nvPicPr>
          <p:cNvPr id="136" name="图形 135" descr="电池没电">
            <a:extLst>
              <a:ext uri="{FF2B5EF4-FFF2-40B4-BE49-F238E27FC236}">
                <a16:creationId xmlns:a16="http://schemas.microsoft.com/office/drawing/2014/main" id="{FF7270AA-0AE1-4144-BB1C-9D575D05DF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36217" y="3334249"/>
            <a:ext cx="254225" cy="254225"/>
          </a:xfrm>
          <a:prstGeom prst="rect">
            <a:avLst/>
          </a:prstGeom>
        </p:spPr>
      </p:pic>
      <p:pic>
        <p:nvPicPr>
          <p:cNvPr id="137" name="图形 136" descr="Wi-Fi">
            <a:extLst>
              <a:ext uri="{FF2B5EF4-FFF2-40B4-BE49-F238E27FC236}">
                <a16:creationId xmlns:a16="http://schemas.microsoft.com/office/drawing/2014/main" id="{B254102C-64D7-4923-BE16-4200C8848F6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79278" y="3387517"/>
            <a:ext cx="162320" cy="162320"/>
          </a:xfrm>
          <a:prstGeom prst="rect">
            <a:avLst/>
          </a:prstGeom>
        </p:spPr>
      </p:pic>
      <p:pic>
        <p:nvPicPr>
          <p:cNvPr id="138" name="图形 137" descr="平板电脑">
            <a:extLst>
              <a:ext uri="{FF2B5EF4-FFF2-40B4-BE49-F238E27FC236}">
                <a16:creationId xmlns:a16="http://schemas.microsoft.com/office/drawing/2014/main" id="{BAC3071F-533D-4B82-9D7D-956C5AB20E4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664649" y="3107655"/>
            <a:ext cx="650194" cy="650194"/>
          </a:xfrm>
          <a:prstGeom prst="rect">
            <a:avLst/>
          </a:prstGeom>
        </p:spPr>
      </p:pic>
      <p:pic>
        <p:nvPicPr>
          <p:cNvPr id="139" name="图形 138" descr="电池没电">
            <a:extLst>
              <a:ext uri="{FF2B5EF4-FFF2-40B4-BE49-F238E27FC236}">
                <a16:creationId xmlns:a16="http://schemas.microsoft.com/office/drawing/2014/main" id="{74981896-1732-41F1-B138-6C3E55D8FDE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1824395" y="3277415"/>
            <a:ext cx="328637" cy="328637"/>
          </a:xfrm>
          <a:prstGeom prst="rect">
            <a:avLst/>
          </a:prstGeom>
        </p:spPr>
      </p:pic>
      <p:pic>
        <p:nvPicPr>
          <p:cNvPr id="140" name="图形 139" descr="Wi-Fi">
            <a:extLst>
              <a:ext uri="{FF2B5EF4-FFF2-40B4-BE49-F238E27FC236}">
                <a16:creationId xmlns:a16="http://schemas.microsoft.com/office/drawing/2014/main" id="{913FB7EE-27A3-4FCE-BE48-C09F027E9B1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1927197" y="3333272"/>
            <a:ext cx="209832" cy="209832"/>
          </a:xfrm>
          <a:prstGeom prst="rect">
            <a:avLst/>
          </a:prstGeom>
        </p:spPr>
      </p:pic>
      <p:pic>
        <p:nvPicPr>
          <p:cNvPr id="141" name="图形 140" descr="电池没电">
            <a:extLst>
              <a:ext uri="{FF2B5EF4-FFF2-40B4-BE49-F238E27FC236}">
                <a16:creationId xmlns:a16="http://schemas.microsoft.com/office/drawing/2014/main" id="{2EE3B7E3-4826-49CB-81AA-7B91BF71F4D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399367" y="3267117"/>
            <a:ext cx="211074" cy="211074"/>
          </a:xfrm>
          <a:prstGeom prst="rect">
            <a:avLst/>
          </a:prstGeom>
        </p:spPr>
      </p:pic>
      <p:pic>
        <p:nvPicPr>
          <p:cNvPr id="142" name="图形 141" descr="Wi-Fi">
            <a:extLst>
              <a:ext uri="{FF2B5EF4-FFF2-40B4-BE49-F238E27FC236}">
                <a16:creationId xmlns:a16="http://schemas.microsoft.com/office/drawing/2014/main" id="{A5776C2C-11C4-48FB-B78E-CFB368EEC4D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34108" y="3315661"/>
            <a:ext cx="134768" cy="134768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1157" y="3284155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715332" y="3376333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10209064" y="3424923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252125" y="3478191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548131" y="3176603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10707877" y="3346363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10810679" y="3402220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672214" y="3357791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706955" y="3406335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7117162" y="396539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648867" y="203017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51EF1B4-165E-4C56-838B-0AD4F4DC112B}"/>
              </a:ext>
            </a:extLst>
          </p:cNvPr>
          <p:cNvCxnSpPr>
            <a:cxnSpLocks/>
          </p:cNvCxnSpPr>
          <p:nvPr/>
        </p:nvCxnSpPr>
        <p:spPr>
          <a:xfrm>
            <a:off x="1750771" y="15324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8" name="图形 157" descr="从云中下载">
            <a:extLst>
              <a:ext uri="{FF2B5EF4-FFF2-40B4-BE49-F238E27FC236}">
                <a16:creationId xmlns:a16="http://schemas.microsoft.com/office/drawing/2014/main" id="{0AF2B865-39B2-457B-A246-E219EDDCB7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6065" y="3009506"/>
            <a:ext cx="578969" cy="578969"/>
          </a:xfrm>
          <a:prstGeom prst="rect">
            <a:avLst/>
          </a:prstGeom>
        </p:spPr>
      </p:pic>
      <p:pic>
        <p:nvPicPr>
          <p:cNvPr id="159" name="图形 158" descr="从云中下载">
            <a:extLst>
              <a:ext uri="{FF2B5EF4-FFF2-40B4-BE49-F238E27FC236}">
                <a16:creationId xmlns:a16="http://schemas.microsoft.com/office/drawing/2014/main" id="{AB1AF15D-2AE3-49E8-91A6-7624A19F0B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64649" y="477787"/>
            <a:ext cx="578969" cy="578969"/>
          </a:xfrm>
          <a:prstGeom prst="rect">
            <a:avLst/>
          </a:prstGeom>
        </p:spPr>
      </p:pic>
      <p:pic>
        <p:nvPicPr>
          <p:cNvPr id="161" name="图形 160" descr="分享">
            <a:extLst>
              <a:ext uri="{FF2B5EF4-FFF2-40B4-BE49-F238E27FC236}">
                <a16:creationId xmlns:a16="http://schemas.microsoft.com/office/drawing/2014/main" id="{4C1A8196-6B90-4560-8A4A-62631FDCAA8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 rot="16200000">
            <a:off x="2875422" y="5389591"/>
            <a:ext cx="549250" cy="549250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E8F9D822-FE7A-4CB6-90EA-375E3722ED71}"/>
              </a:ext>
            </a:extLst>
          </p:cNvPr>
          <p:cNvSpPr/>
          <p:nvPr/>
        </p:nvSpPr>
        <p:spPr>
          <a:xfrm>
            <a:off x="10705379" y="1198413"/>
            <a:ext cx="293753" cy="6111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28216" y="1904907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974931" y="204721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876939" y="1192746"/>
            <a:ext cx="1943727" cy="236704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062005" y="2155996"/>
            <a:ext cx="1181465" cy="1484515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750FCA-6123-421A-B045-672A9A1F9958}"/>
              </a:ext>
            </a:extLst>
          </p:cNvPr>
          <p:cNvCxnSpPr>
            <a:cxnSpLocks/>
          </p:cNvCxnSpPr>
          <p:nvPr/>
        </p:nvCxnSpPr>
        <p:spPr>
          <a:xfrm flipV="1">
            <a:off x="2190501" y="1110154"/>
            <a:ext cx="2708253" cy="25372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78E242-DED5-48CC-B3EE-357A118326CC}"/>
              </a:ext>
            </a:extLst>
          </p:cNvPr>
          <p:cNvSpPr txBox="1"/>
          <p:nvPr/>
        </p:nvSpPr>
        <p:spPr>
          <a:xfrm>
            <a:off x="2767364" y="109240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449227">
            <a:off x="8190405" y="1031617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3083618">
            <a:off x="5808603" y="2692719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4"/>
              </a:ext>
            </a:extLst>
          </a:blip>
          <a:stretch>
            <a:fillRect/>
          </a:stretch>
        </p:blipFill>
        <p:spPr>
          <a:xfrm>
            <a:off x="8698471" y="2351566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0"/>
            <a:endCxn id="160" idx="1"/>
          </p:cNvCxnSpPr>
          <p:nvPr/>
        </p:nvCxnSpPr>
        <p:spPr>
          <a:xfrm flipV="1">
            <a:off x="8920098" y="1361300"/>
            <a:ext cx="1023103" cy="99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943201" y="1232539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10200722" y="1361300"/>
            <a:ext cx="503211" cy="5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283012" y="3626435"/>
            <a:ext cx="305641" cy="305641"/>
          </a:xfrm>
          <a:prstGeom prst="rect">
            <a:avLst/>
          </a:prstGeom>
        </p:spPr>
      </p:pic>
      <p:pic>
        <p:nvPicPr>
          <p:cNvPr id="164" name="图形 163" descr="停止">
            <a:extLst>
              <a:ext uri="{FF2B5EF4-FFF2-40B4-BE49-F238E27FC236}">
                <a16:creationId xmlns:a16="http://schemas.microsoft.com/office/drawing/2014/main" id="{ECBF6C90-69A5-4AEC-8EE2-6C9CE2EECCEF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821588" y="997084"/>
            <a:ext cx="257521" cy="25752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9820666" y="4238023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860293" y="3789590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0237937" y="4277371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277564" y="3828938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0757678" y="4344785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793155" y="3757850"/>
            <a:ext cx="128081" cy="5722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1168316" y="4418368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1212722" y="3144576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  <a:endCxn id="32" idx="2"/>
          </p:cNvCxnSpPr>
          <p:nvPr/>
        </p:nvCxnSpPr>
        <p:spPr>
          <a:xfrm rot="5400000" flipH="1">
            <a:off x="9166725" y="2548193"/>
            <a:ext cx="1886382" cy="2379635"/>
          </a:xfrm>
          <a:prstGeom prst="bentConnector3">
            <a:avLst>
              <a:gd name="adj1" fmla="val -1211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905255" y="4366737"/>
            <a:ext cx="915411" cy="2703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9631806" y="3828496"/>
            <a:ext cx="25840" cy="1449256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3A88C82-6F1A-4B07-AAB1-8650FC657796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9806028" y="3659723"/>
            <a:ext cx="135173" cy="203096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8583802" y="2910382"/>
            <a:ext cx="369332" cy="1737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Packing transactions</a:t>
            </a:r>
            <a:endParaRPr lang="zh-CN" altLang="en-US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955460" y="3714458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transactions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46920" y="2860607"/>
            <a:ext cx="314324" cy="314324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9195388" y="3496421"/>
            <a:ext cx="967846" cy="36196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9498329" y="4053277"/>
            <a:ext cx="778501" cy="120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9491541" y="3976580"/>
            <a:ext cx="1305764" cy="147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9233815" y="3201378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computing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1109590" y="2056395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A175AF60-403C-4ABE-B9FF-07D024CD2D53}"/>
              </a:ext>
            </a:extLst>
          </p:cNvPr>
          <p:cNvSpPr/>
          <p:nvPr/>
        </p:nvSpPr>
        <p:spPr>
          <a:xfrm rot="16459195">
            <a:off x="4277439" y="6204491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695847" y="2830646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10247952" y="3021948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670841" y="3152903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0383" y="2271357"/>
            <a:ext cx="1398797" cy="1398797"/>
          </a:xfrm>
          <a:prstGeom prst="rect">
            <a:avLst/>
          </a:prstGeom>
        </p:spPr>
      </p:pic>
      <p:pic>
        <p:nvPicPr>
          <p:cNvPr id="9" name="图形 8" descr="学校">
            <a:extLst>
              <a:ext uri="{FF2B5EF4-FFF2-40B4-BE49-F238E27FC236}">
                <a16:creationId xmlns:a16="http://schemas.microsoft.com/office/drawing/2014/main" id="{81797C9D-EB4F-4EC9-B74A-23B0039CA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71" y="1330988"/>
            <a:ext cx="2236862" cy="2236862"/>
          </a:xfrm>
          <a:prstGeom prst="rect">
            <a:avLst/>
          </a:prstGeom>
        </p:spPr>
      </p:pic>
      <p:pic>
        <p:nvPicPr>
          <p:cNvPr id="13" name="图形 12" descr="火车">
            <a:extLst>
              <a:ext uri="{FF2B5EF4-FFF2-40B4-BE49-F238E27FC236}">
                <a16:creationId xmlns:a16="http://schemas.microsoft.com/office/drawing/2014/main" id="{616FAD14-FA17-4083-A327-805B08D71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975" y="2786479"/>
            <a:ext cx="528418" cy="528418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84033" y="4966565"/>
            <a:ext cx="662984" cy="662984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245762" y="4074616"/>
            <a:ext cx="1730963" cy="1406407"/>
          </a:xfrm>
          <a:prstGeom prst="rect">
            <a:avLst/>
          </a:prstGeom>
        </p:spPr>
      </p:pic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53824" y="94034"/>
            <a:ext cx="942176" cy="942176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4643" y="2661700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6" name="图形 45" descr="数据库">
            <a:extLst>
              <a:ext uri="{FF2B5EF4-FFF2-40B4-BE49-F238E27FC236}">
                <a16:creationId xmlns:a16="http://schemas.microsoft.com/office/drawing/2014/main" id="{103AB000-EE57-4149-89DF-8E70D1E731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6050" y="6153587"/>
            <a:ext cx="558559" cy="558559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42317" y="4870494"/>
            <a:ext cx="558559" cy="558559"/>
          </a:xfrm>
          <a:prstGeom prst="rect">
            <a:avLst/>
          </a:prstGeom>
        </p:spPr>
      </p:pic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CA06527D-00F0-4F0F-9807-5736CEBEC3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58715" y="1734418"/>
            <a:ext cx="558559" cy="558559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95275" y="5381238"/>
            <a:ext cx="568032" cy="568032"/>
          </a:xfrm>
          <a:prstGeom prst="rect">
            <a:avLst/>
          </a:prstGeom>
        </p:spPr>
      </p:pic>
      <p:pic>
        <p:nvPicPr>
          <p:cNvPr id="68" name="图形 67" descr="汽车">
            <a:extLst>
              <a:ext uri="{FF2B5EF4-FFF2-40B4-BE49-F238E27FC236}">
                <a16:creationId xmlns:a16="http://schemas.microsoft.com/office/drawing/2014/main" id="{9A9B0944-4682-4313-A405-464752562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26" y="2794819"/>
            <a:ext cx="528418" cy="528418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11381135" y="2830477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34791" y="2884132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06072" y="6089566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44762" y="6126011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8135391" y="6267887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493485" y="6020124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8612429" y="6155295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7554769" y="6011706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5292" y="5876531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772028" y="5982414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97119" y="3531845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02197" y="5458897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726372" y="5551075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4220104" y="5599665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63165" y="5652933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59171" y="5351345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4718917" y="5521105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4821719" y="5576962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683254" y="5532533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17995" y="5581077"/>
            <a:ext cx="134768" cy="134768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87652" y="4633867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5045173" y="476262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158198" y="4634435"/>
            <a:ext cx="257521" cy="257521"/>
          </a:xfrm>
          <a:prstGeom prst="rect">
            <a:avLst/>
          </a:prstGeom>
        </p:spPr>
      </p:pic>
      <p:pic>
        <p:nvPicPr>
          <p:cNvPr id="116" name="图形 115" descr="停止">
            <a:extLst>
              <a:ext uri="{FF2B5EF4-FFF2-40B4-BE49-F238E27FC236}">
                <a16:creationId xmlns:a16="http://schemas.microsoft.com/office/drawing/2014/main" id="{9E81BB4E-11BD-457A-B202-8E6E5E22589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46960" y="1395504"/>
            <a:ext cx="257521" cy="257521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FCE60-A91E-42A2-97E8-E3DECDC875A9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1004481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图形 117" descr="停止">
            <a:extLst>
              <a:ext uri="{FF2B5EF4-FFF2-40B4-BE49-F238E27FC236}">
                <a16:creationId xmlns:a16="http://schemas.microsoft.com/office/drawing/2014/main" id="{224B9BB9-B6B8-4E7E-AE45-0E648112D36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7506" y="1396072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81066" y="2173373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038587" y="23021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51612" y="2173941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5386034" y="4761452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99059" y="4633259"/>
            <a:ext cx="257521" cy="25752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34C091-7188-4E77-BAB0-24CF01B6639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390554" y="152483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图形 124" descr="停止">
            <a:extLst>
              <a:ext uri="{FF2B5EF4-FFF2-40B4-BE49-F238E27FC236}">
                <a16:creationId xmlns:a16="http://schemas.microsoft.com/office/drawing/2014/main" id="{818015B0-9246-4678-9E91-D4FC6C33A18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503579" y="1396640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447130" y="2168726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704651" y="229748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图形 127" descr="停止">
            <a:extLst>
              <a:ext uri="{FF2B5EF4-FFF2-40B4-BE49-F238E27FC236}">
                <a16:creationId xmlns:a16="http://schemas.microsoft.com/office/drawing/2014/main" id="{A2B2F07B-17E8-45A9-BF39-97590763BA6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86589" y="1395504"/>
            <a:ext cx="257521" cy="257521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D6731CD-8EE3-4E96-B317-AA66BA4350D4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44110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5735225" y="47625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363790" y="2297486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156195" y="2168726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25028" y="4625357"/>
            <a:ext cx="257521" cy="257521"/>
          </a:xfrm>
          <a:prstGeom prst="rect">
            <a:avLst/>
          </a:prstGeom>
        </p:spPr>
      </p:pic>
      <p:pic>
        <p:nvPicPr>
          <p:cNvPr id="134" name="图形 133" descr="智能手机">
            <a:extLst>
              <a:ext uri="{FF2B5EF4-FFF2-40B4-BE49-F238E27FC236}">
                <a16:creationId xmlns:a16="http://schemas.microsoft.com/office/drawing/2014/main" id="{F50B5F9B-2D60-438C-B3B4-EBC96DD295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8310" y="3193481"/>
            <a:ext cx="509787" cy="530945"/>
          </a:xfrm>
          <a:prstGeom prst="rect">
            <a:avLst/>
          </a:prstGeom>
        </p:spPr>
      </p:pic>
      <p:pic>
        <p:nvPicPr>
          <p:cNvPr id="135" name="图形 134" descr="手表">
            <a:extLst>
              <a:ext uri="{FF2B5EF4-FFF2-40B4-BE49-F238E27FC236}">
                <a16:creationId xmlns:a16="http://schemas.microsoft.com/office/drawing/2014/main" id="{C04736FB-550A-4EE4-85C9-8FC42B57F66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485" y="3285659"/>
            <a:ext cx="408890" cy="408890"/>
          </a:xfrm>
          <a:prstGeom prst="rect">
            <a:avLst/>
          </a:prstGeom>
        </p:spPr>
      </p:pic>
      <p:pic>
        <p:nvPicPr>
          <p:cNvPr id="136" name="图形 135" descr="电池没电">
            <a:extLst>
              <a:ext uri="{FF2B5EF4-FFF2-40B4-BE49-F238E27FC236}">
                <a16:creationId xmlns:a16="http://schemas.microsoft.com/office/drawing/2014/main" id="{FF7270AA-0AE1-4144-BB1C-9D575D05DF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36217" y="3334249"/>
            <a:ext cx="254225" cy="254225"/>
          </a:xfrm>
          <a:prstGeom prst="rect">
            <a:avLst/>
          </a:prstGeom>
        </p:spPr>
      </p:pic>
      <p:pic>
        <p:nvPicPr>
          <p:cNvPr id="137" name="图形 136" descr="Wi-Fi">
            <a:extLst>
              <a:ext uri="{FF2B5EF4-FFF2-40B4-BE49-F238E27FC236}">
                <a16:creationId xmlns:a16="http://schemas.microsoft.com/office/drawing/2014/main" id="{B254102C-64D7-4923-BE16-4200C8848F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9278" y="3387517"/>
            <a:ext cx="162320" cy="162320"/>
          </a:xfrm>
          <a:prstGeom prst="rect">
            <a:avLst/>
          </a:prstGeom>
        </p:spPr>
      </p:pic>
      <p:pic>
        <p:nvPicPr>
          <p:cNvPr id="138" name="图形 137" descr="平板电脑">
            <a:extLst>
              <a:ext uri="{FF2B5EF4-FFF2-40B4-BE49-F238E27FC236}">
                <a16:creationId xmlns:a16="http://schemas.microsoft.com/office/drawing/2014/main" id="{BAC3071F-533D-4B82-9D7D-956C5AB20E4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64649" y="3107655"/>
            <a:ext cx="650194" cy="650194"/>
          </a:xfrm>
          <a:prstGeom prst="rect">
            <a:avLst/>
          </a:prstGeom>
        </p:spPr>
      </p:pic>
      <p:pic>
        <p:nvPicPr>
          <p:cNvPr id="139" name="图形 138" descr="电池没电">
            <a:extLst>
              <a:ext uri="{FF2B5EF4-FFF2-40B4-BE49-F238E27FC236}">
                <a16:creationId xmlns:a16="http://schemas.microsoft.com/office/drawing/2014/main" id="{74981896-1732-41F1-B138-6C3E55D8FD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824395" y="3277415"/>
            <a:ext cx="328637" cy="328637"/>
          </a:xfrm>
          <a:prstGeom prst="rect">
            <a:avLst/>
          </a:prstGeom>
        </p:spPr>
      </p:pic>
      <p:pic>
        <p:nvPicPr>
          <p:cNvPr id="140" name="图形 139" descr="Wi-Fi">
            <a:extLst>
              <a:ext uri="{FF2B5EF4-FFF2-40B4-BE49-F238E27FC236}">
                <a16:creationId xmlns:a16="http://schemas.microsoft.com/office/drawing/2014/main" id="{913FB7EE-27A3-4FCE-BE48-C09F027E9B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927197" y="3333272"/>
            <a:ext cx="209832" cy="209832"/>
          </a:xfrm>
          <a:prstGeom prst="rect">
            <a:avLst/>
          </a:prstGeom>
        </p:spPr>
      </p:pic>
      <p:pic>
        <p:nvPicPr>
          <p:cNvPr id="141" name="图形 140" descr="电池没电">
            <a:extLst>
              <a:ext uri="{FF2B5EF4-FFF2-40B4-BE49-F238E27FC236}">
                <a16:creationId xmlns:a16="http://schemas.microsoft.com/office/drawing/2014/main" id="{2EE3B7E3-4826-49CB-81AA-7B91BF71F4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99367" y="3267117"/>
            <a:ext cx="211074" cy="211074"/>
          </a:xfrm>
          <a:prstGeom prst="rect">
            <a:avLst/>
          </a:prstGeom>
        </p:spPr>
      </p:pic>
      <p:pic>
        <p:nvPicPr>
          <p:cNvPr id="142" name="图形 141" descr="Wi-Fi">
            <a:extLst>
              <a:ext uri="{FF2B5EF4-FFF2-40B4-BE49-F238E27FC236}">
                <a16:creationId xmlns:a16="http://schemas.microsoft.com/office/drawing/2014/main" id="{A5776C2C-11C4-48FB-B78E-CFB368EEC4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4108" y="3315661"/>
            <a:ext cx="134768" cy="134768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28324" y="3547974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452499" y="3640152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946231" y="3688742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89292" y="3742010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285298" y="3440422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0445044" y="3610182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0547846" y="3666039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409381" y="3621610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44122" y="3670154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6040129" y="476259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386034" y="229399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51EF1B4-165E-4C56-838B-0AD4F4DC112B}"/>
              </a:ext>
            </a:extLst>
          </p:cNvPr>
          <p:cNvCxnSpPr>
            <a:cxnSpLocks/>
          </p:cNvCxnSpPr>
          <p:nvPr/>
        </p:nvCxnSpPr>
        <p:spPr>
          <a:xfrm>
            <a:off x="1750771" y="15324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8" name="图形 157" descr="从云中下载">
            <a:extLst>
              <a:ext uri="{FF2B5EF4-FFF2-40B4-BE49-F238E27FC236}">
                <a16:creationId xmlns:a16="http://schemas.microsoft.com/office/drawing/2014/main" id="{0AF2B865-39B2-457B-A246-E219EDDCB75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109032" y="3806707"/>
            <a:ext cx="578969" cy="578969"/>
          </a:xfrm>
          <a:prstGeom prst="rect">
            <a:avLst/>
          </a:prstGeom>
        </p:spPr>
      </p:pic>
      <p:pic>
        <p:nvPicPr>
          <p:cNvPr id="159" name="图形 158" descr="从云中下载">
            <a:extLst>
              <a:ext uri="{FF2B5EF4-FFF2-40B4-BE49-F238E27FC236}">
                <a16:creationId xmlns:a16="http://schemas.microsoft.com/office/drawing/2014/main" id="{AB1AF15D-2AE3-49E8-91A6-7624A19F0BD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64649" y="477787"/>
            <a:ext cx="578969" cy="578969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E8F9D822-FE7A-4CB6-90EA-375E3722ED71}"/>
              </a:ext>
            </a:extLst>
          </p:cNvPr>
          <p:cNvSpPr/>
          <p:nvPr/>
        </p:nvSpPr>
        <p:spPr>
          <a:xfrm>
            <a:off x="10385743" y="1483471"/>
            <a:ext cx="293753" cy="6111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5383" y="2168726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712098" y="23110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  <a:stCxn id="25" idx="3"/>
            <a:endCxn id="160" idx="1"/>
          </p:cNvCxnSpPr>
          <p:nvPr/>
        </p:nvCxnSpPr>
        <p:spPr>
          <a:xfrm>
            <a:off x="7876939" y="1192746"/>
            <a:ext cx="1803429" cy="432373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5342969" y="1952510"/>
            <a:ext cx="863010" cy="2623947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750FCA-6123-421A-B045-672A9A1F9958}"/>
              </a:ext>
            </a:extLst>
          </p:cNvPr>
          <p:cNvCxnSpPr>
            <a:cxnSpLocks/>
          </p:cNvCxnSpPr>
          <p:nvPr/>
        </p:nvCxnSpPr>
        <p:spPr>
          <a:xfrm flipV="1">
            <a:off x="2190501" y="1110154"/>
            <a:ext cx="2708253" cy="25372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78E242-DED5-48CC-B3EE-357A118326CC}"/>
              </a:ext>
            </a:extLst>
          </p:cNvPr>
          <p:cNvSpPr txBox="1"/>
          <p:nvPr/>
        </p:nvSpPr>
        <p:spPr>
          <a:xfrm>
            <a:off x="2767364" y="109240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855597">
            <a:off x="8174812" y="1084458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4291876">
            <a:off x="4903352" y="2991127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8435638" y="2615385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0"/>
            <a:endCxn id="160" idx="1"/>
          </p:cNvCxnSpPr>
          <p:nvPr/>
        </p:nvCxnSpPr>
        <p:spPr>
          <a:xfrm flipV="1">
            <a:off x="8657265" y="1625119"/>
            <a:ext cx="1023103" cy="99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680368" y="1496358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9937889" y="1625119"/>
            <a:ext cx="503211" cy="5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05979" y="4423636"/>
            <a:ext cx="305641" cy="305641"/>
          </a:xfrm>
          <a:prstGeom prst="rect">
            <a:avLst/>
          </a:prstGeom>
        </p:spPr>
      </p:pic>
      <p:pic>
        <p:nvPicPr>
          <p:cNvPr id="164" name="图形 163" descr="停止">
            <a:extLst>
              <a:ext uri="{FF2B5EF4-FFF2-40B4-BE49-F238E27FC236}">
                <a16:creationId xmlns:a16="http://schemas.microsoft.com/office/drawing/2014/main" id="{ECBF6C90-69A5-4AEC-8EE2-6C9CE2EECCE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821588" y="997084"/>
            <a:ext cx="257521" cy="25752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9557833" y="4501842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597460" y="4053409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9975104" y="4541190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014731" y="4092757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10494845" y="4608604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530322" y="4021669"/>
            <a:ext cx="128081" cy="5722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10905483" y="4682187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0949889" y="3408395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  <a:endCxn id="32" idx="2"/>
          </p:cNvCxnSpPr>
          <p:nvPr/>
        </p:nvCxnSpPr>
        <p:spPr>
          <a:xfrm rot="5400000" flipH="1">
            <a:off x="8903892" y="2812012"/>
            <a:ext cx="1886382" cy="2379635"/>
          </a:xfrm>
          <a:prstGeom prst="bentConnector3">
            <a:avLst>
              <a:gd name="adj1" fmla="val -1211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642422" y="4630556"/>
            <a:ext cx="915411" cy="2703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9368973" y="4092315"/>
            <a:ext cx="25840" cy="1449256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3A88C82-6F1A-4B07-AAB1-8650FC657796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9543195" y="3923542"/>
            <a:ext cx="135173" cy="203096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8320969" y="3174201"/>
            <a:ext cx="369332" cy="1737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Packing transactions</a:t>
            </a:r>
            <a:endParaRPr lang="zh-CN" altLang="en-US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692627" y="397827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transactions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9084087" y="3124426"/>
            <a:ext cx="314324" cy="314324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8932555" y="3760240"/>
            <a:ext cx="967846" cy="36196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9235496" y="4317096"/>
            <a:ext cx="778501" cy="120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9228708" y="4240399"/>
            <a:ext cx="1305764" cy="147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8970982" y="346519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computing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0846757" y="2320214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433014" y="3094465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9985119" y="3285767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408008" y="3416722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0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27F405E3-E616-4F94-A1E4-6995EBE525A5}"/>
              </a:ext>
            </a:extLst>
          </p:cNvPr>
          <p:cNvSpPr/>
          <p:nvPr/>
        </p:nvSpPr>
        <p:spPr>
          <a:xfrm rot="2170405">
            <a:off x="7487510" y="1894964"/>
            <a:ext cx="4387037" cy="48382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CC72B4-2D2E-4173-A899-1AA0A21D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 process of Blockchain network.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3BB908-7CAA-4525-97B4-C94BCB68BBAF}"/>
              </a:ext>
            </a:extLst>
          </p:cNvPr>
          <p:cNvSpPr/>
          <p:nvPr/>
        </p:nvSpPr>
        <p:spPr>
          <a:xfrm>
            <a:off x="8958230" y="2050777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297076" y="3440072"/>
            <a:ext cx="1860382" cy="15384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08" y="3631629"/>
            <a:ext cx="692235" cy="494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D5018-6429-40F7-8FF0-CEF1D274D9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9" y="2483509"/>
            <a:ext cx="535811" cy="8280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9E7D19-08CB-45C4-B68C-F4676FAA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418" y="4171179"/>
            <a:ext cx="145822" cy="245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761854-5125-4C84-866F-EE698AFA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14826" y="4533094"/>
            <a:ext cx="425441" cy="24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A48C70-09E9-432C-969D-9F9150293FB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20" y="3836367"/>
            <a:ext cx="474440" cy="355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09B002-1C00-48F3-B624-0E7685EA0F1E}"/>
              </a:ext>
            </a:extLst>
          </p:cNvPr>
          <p:cNvSpPr txBox="1"/>
          <p:nvPr/>
        </p:nvSpPr>
        <p:spPr>
          <a:xfrm>
            <a:off x="7297076" y="3913977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DEF0002-6CA1-4AEB-9619-B9D18C65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34820" y="3440072"/>
            <a:ext cx="393806" cy="224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D1709-C18D-46D1-B21C-F99CDD3F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071" y="3212822"/>
            <a:ext cx="149685" cy="2519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01ADEA-F244-4C39-B2A4-8271A20971F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98" y="2807702"/>
            <a:ext cx="421505" cy="3161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E46F9E-D08F-4213-97D3-D3C75CC64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891" y="3054830"/>
            <a:ext cx="393807" cy="36271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9074FC58-FFD9-4B7A-AAAA-209D6A78BB29}"/>
              </a:ext>
            </a:extLst>
          </p:cNvPr>
          <p:cNvSpPr/>
          <p:nvPr/>
        </p:nvSpPr>
        <p:spPr>
          <a:xfrm>
            <a:off x="9955766" y="3886721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A2AE33-59EB-4E9C-B931-782236CB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76790" y="5196918"/>
            <a:ext cx="393806" cy="2245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5105D6B-0EF7-46EC-BE6C-E4520FE2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418" y="5103384"/>
            <a:ext cx="149685" cy="2519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73AFDF-ADBD-408A-B7C4-AA1FF96E8E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65" y="4662441"/>
            <a:ext cx="421505" cy="316129"/>
          </a:xfrm>
          <a:prstGeom prst="rect">
            <a:avLst/>
          </a:prstGeom>
        </p:spPr>
      </p:pic>
      <p:pic>
        <p:nvPicPr>
          <p:cNvPr id="27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308" y="4579382"/>
            <a:ext cx="624750" cy="414738"/>
          </a:xfr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CD4A43-BDBE-4476-A605-591AEAD0BB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8210291" y="2603910"/>
            <a:ext cx="1019761" cy="10197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E21B480-5329-49CC-A847-61CFE81C5C2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2137">
            <a:off x="10511973" y="3107860"/>
            <a:ext cx="1019761" cy="101976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F69A07A-C6E0-4B90-BC93-AA63800B83AD}"/>
              </a:ext>
            </a:extLst>
          </p:cNvPr>
          <p:cNvSpPr txBox="1"/>
          <p:nvPr/>
        </p:nvSpPr>
        <p:spPr>
          <a:xfrm>
            <a:off x="9480752" y="2133491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6B4275-B4A4-4104-9C41-74B8065DDB6D}"/>
              </a:ext>
            </a:extLst>
          </p:cNvPr>
          <p:cNvSpPr txBox="1"/>
          <p:nvPr/>
        </p:nvSpPr>
        <p:spPr>
          <a:xfrm>
            <a:off x="9947075" y="4245218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30127FB-F9BC-41DE-B48C-AE41635BE529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6320001" cy="431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building should include the aggregator. aggregator as a node of the blockchain network.</a:t>
            </a:r>
          </a:p>
          <a:p>
            <a:r>
              <a:rPr lang="en-US" altLang="zh-CN" dirty="0"/>
              <a:t>In this layer, each aggregator could validate transactions and blocks, also they could generate transactions and blocks.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aggregator may very expensive.</a:t>
            </a:r>
          </a:p>
          <a:p>
            <a:pPr lvl="1"/>
            <a:r>
              <a:rPr lang="en-US" altLang="zh-CN" dirty="0"/>
              <a:t>The benefit not enough for the cost.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AD051-DB23-4520-8832-E4BD68BF9DB4}"/>
              </a:ext>
            </a:extLst>
          </p:cNvPr>
          <p:cNvSpPr txBox="1"/>
          <p:nvPr/>
        </p:nvSpPr>
        <p:spPr>
          <a:xfrm>
            <a:off x="7723178" y="643616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2. Blockchain model</a:t>
            </a:r>
            <a:endParaRPr lang="zh-CN" altLang="en-US" b="1" i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CBF909-5607-4CD5-B71F-557ADA8CE771}"/>
              </a:ext>
            </a:extLst>
          </p:cNvPr>
          <p:cNvSpPr/>
          <p:nvPr/>
        </p:nvSpPr>
        <p:spPr>
          <a:xfrm>
            <a:off x="7781333" y="341516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E38F3ED-AA2B-416C-94C9-21203DAAEA2C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7949393" y="3487336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5CF5F26-04F6-421E-9067-C490AC0EAC09}"/>
              </a:ext>
            </a:extLst>
          </p:cNvPr>
          <p:cNvSpPr/>
          <p:nvPr/>
        </p:nvSpPr>
        <p:spPr>
          <a:xfrm>
            <a:off x="8003231" y="340839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8F1320-F8F6-40FA-AE0C-BB9F1FD83B7D}"/>
              </a:ext>
            </a:extLst>
          </p:cNvPr>
          <p:cNvSpPr/>
          <p:nvPr/>
        </p:nvSpPr>
        <p:spPr>
          <a:xfrm>
            <a:off x="8211309" y="341096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0E033E5-F0E5-4ADE-97F0-6DE1A91A2D7B}"/>
              </a:ext>
            </a:extLst>
          </p:cNvPr>
          <p:cNvCxnSpPr>
            <a:cxnSpLocks/>
          </p:cNvCxnSpPr>
          <p:nvPr/>
        </p:nvCxnSpPr>
        <p:spPr>
          <a:xfrm flipH="1" flipV="1">
            <a:off x="8171291" y="3487336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37F2AD7-3316-4C36-B267-B4F6D414717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379369" y="3487336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1E28E25-AE0D-425E-984D-2747809942FF}"/>
              </a:ext>
            </a:extLst>
          </p:cNvPr>
          <p:cNvSpPr/>
          <p:nvPr/>
        </p:nvSpPr>
        <p:spPr>
          <a:xfrm>
            <a:off x="8966746" y="249920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A5E92B4-889A-4201-A6A6-31AC566E063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34806" y="257137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0FED155-AEAC-4DA3-93E1-27346F2597E1}"/>
              </a:ext>
            </a:extLst>
          </p:cNvPr>
          <p:cNvSpPr/>
          <p:nvPr/>
        </p:nvSpPr>
        <p:spPr>
          <a:xfrm>
            <a:off x="9188644" y="249243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4A7A2CA-5CF7-4608-97BD-E1FD06B6CFC7}"/>
              </a:ext>
            </a:extLst>
          </p:cNvPr>
          <p:cNvSpPr/>
          <p:nvPr/>
        </p:nvSpPr>
        <p:spPr>
          <a:xfrm>
            <a:off x="9396722" y="249500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A0BE48-3EC7-4EC7-AC05-F0FBAD19A8BD}"/>
              </a:ext>
            </a:extLst>
          </p:cNvPr>
          <p:cNvCxnSpPr>
            <a:cxnSpLocks/>
          </p:cNvCxnSpPr>
          <p:nvPr/>
        </p:nvCxnSpPr>
        <p:spPr>
          <a:xfrm flipH="1" flipV="1">
            <a:off x="9356704" y="257137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5E88B83-B7F7-4270-8799-E57D55CB08A3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9564782" y="257137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BB0171D-B2BC-4CBC-983D-2430FD2435CF}"/>
              </a:ext>
            </a:extLst>
          </p:cNvPr>
          <p:cNvSpPr/>
          <p:nvPr/>
        </p:nvSpPr>
        <p:spPr>
          <a:xfrm>
            <a:off x="10680638" y="429309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2DF6C2A-7F86-465C-882C-52BF73BE2F74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848698" y="4365272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547CE15-C1B9-4F38-BF3A-91DD3A4577FB}"/>
              </a:ext>
            </a:extLst>
          </p:cNvPr>
          <p:cNvSpPr/>
          <p:nvPr/>
        </p:nvSpPr>
        <p:spPr>
          <a:xfrm>
            <a:off x="10902536" y="428633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C969E71-E807-4D94-B569-80015314A8D1}"/>
              </a:ext>
            </a:extLst>
          </p:cNvPr>
          <p:cNvSpPr/>
          <p:nvPr/>
        </p:nvSpPr>
        <p:spPr>
          <a:xfrm>
            <a:off x="11110614" y="4288901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F757468-5FD0-495B-A765-D62D0F1C37EC}"/>
              </a:ext>
            </a:extLst>
          </p:cNvPr>
          <p:cNvCxnSpPr>
            <a:cxnSpLocks/>
          </p:cNvCxnSpPr>
          <p:nvPr/>
        </p:nvCxnSpPr>
        <p:spPr>
          <a:xfrm flipH="1" flipV="1">
            <a:off x="11070596" y="4365272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5A1351D-C8B7-4E3E-86CE-19A7C403742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11278674" y="4365272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5330079-03EA-4FED-AF87-78C3CBA5C841}"/>
              </a:ext>
            </a:extLst>
          </p:cNvPr>
          <p:cNvSpPr txBox="1"/>
          <p:nvPr/>
        </p:nvSpPr>
        <p:spPr>
          <a:xfrm>
            <a:off x="7721703" y="3217363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A930A5-7593-413F-BE2D-0BFCD7CFBA3D}"/>
              </a:ext>
            </a:extLst>
          </p:cNvPr>
          <p:cNvSpPr txBox="1"/>
          <p:nvPr/>
        </p:nvSpPr>
        <p:spPr>
          <a:xfrm>
            <a:off x="8813027" y="2274762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B6B3889-EBDF-485A-A800-C04FD9B6A25F}"/>
              </a:ext>
            </a:extLst>
          </p:cNvPr>
          <p:cNvSpPr txBox="1"/>
          <p:nvPr/>
        </p:nvSpPr>
        <p:spPr>
          <a:xfrm>
            <a:off x="10547064" y="406190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5302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E9EA-90E5-4466-8B47-C1AE214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The cloud services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4674" y="1874989"/>
            <a:ext cx="1162562" cy="1162562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DB18FA1-17B1-416B-BCDC-03F4DA4776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0958" y="1868370"/>
            <a:ext cx="1162562" cy="1162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77BB42-7927-4838-AA68-4B4136ABD00A}"/>
              </a:ext>
            </a:extLst>
          </p:cNvPr>
          <p:cNvSpPr txBox="1"/>
          <p:nvPr/>
        </p:nvSpPr>
        <p:spPr>
          <a:xfrm>
            <a:off x="7117433" y="1790754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 Computation Resource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45002-E443-4A4C-B4B0-7184C55D536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08" y="3813770"/>
            <a:ext cx="949409" cy="678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23ACDA-7E74-4F41-976C-6C8F2F6222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89" y="3287806"/>
            <a:ext cx="734871" cy="11356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1360C7-2C7A-4B48-95D1-B797AD70E2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93" y="3135338"/>
            <a:ext cx="949409" cy="6784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A2A2B8-8066-4201-B411-57870C5D30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31" y="3680225"/>
            <a:ext cx="734871" cy="1135666"/>
          </a:xfrm>
          <a:prstGeom prst="rect">
            <a:avLst/>
          </a:prstGeom>
        </p:spPr>
      </p:pic>
      <p:pic>
        <p:nvPicPr>
          <p:cNvPr id="4" name="图片 3" descr="图片包含 剪贴画&#10;&#10;已生成高可信度的说明">
            <a:extLst>
              <a:ext uri="{FF2B5EF4-FFF2-40B4-BE49-F238E27FC236}">
                <a16:creationId xmlns:a16="http://schemas.microsoft.com/office/drawing/2014/main" id="{D3F55C05-F5A8-4BC2-AA85-39BB30CBBBE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67299" y="2109421"/>
            <a:ext cx="734871" cy="59439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FB021D1-7ED1-47CA-A251-905E209372FE}"/>
              </a:ext>
            </a:extLst>
          </p:cNvPr>
          <p:cNvSpPr/>
          <p:nvPr/>
        </p:nvSpPr>
        <p:spPr>
          <a:xfrm>
            <a:off x="7180480" y="357405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6CA6EEB-CA79-4699-8FE3-F967221BE6F6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348540" y="3646228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10087FC-2A16-49CE-A564-67D6DA83A9CF}"/>
              </a:ext>
            </a:extLst>
          </p:cNvPr>
          <p:cNvSpPr/>
          <p:nvPr/>
        </p:nvSpPr>
        <p:spPr>
          <a:xfrm>
            <a:off x="7402378" y="3567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93972-224C-4E0F-90D6-0F0917F52824}"/>
              </a:ext>
            </a:extLst>
          </p:cNvPr>
          <p:cNvSpPr/>
          <p:nvPr/>
        </p:nvSpPr>
        <p:spPr>
          <a:xfrm>
            <a:off x="7610456" y="3569857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32F102-F5B1-489A-824C-A4B20C928E83}"/>
              </a:ext>
            </a:extLst>
          </p:cNvPr>
          <p:cNvCxnSpPr>
            <a:cxnSpLocks/>
          </p:cNvCxnSpPr>
          <p:nvPr/>
        </p:nvCxnSpPr>
        <p:spPr>
          <a:xfrm flipH="1" flipV="1">
            <a:off x="7570438" y="3646228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378844-0979-4A4F-803C-1885EB85691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778516" y="3646228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E20A39B-5DAA-4CB6-918D-3F3084723052}"/>
              </a:ext>
            </a:extLst>
          </p:cNvPr>
          <p:cNvSpPr txBox="1"/>
          <p:nvPr/>
        </p:nvSpPr>
        <p:spPr>
          <a:xfrm>
            <a:off x="7090560" y="337753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204AF6C-C501-413B-9598-1EC6AD8CBD97}"/>
              </a:ext>
            </a:extLst>
          </p:cNvPr>
          <p:cNvSpPr/>
          <p:nvPr/>
        </p:nvSpPr>
        <p:spPr>
          <a:xfrm>
            <a:off x="8550735" y="365589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9F78666-20D5-40B1-8662-AC145B1D6D3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8718795" y="372806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638639-B25D-484F-9E5C-C59C6210A636}"/>
              </a:ext>
            </a:extLst>
          </p:cNvPr>
          <p:cNvSpPr/>
          <p:nvPr/>
        </p:nvSpPr>
        <p:spPr>
          <a:xfrm>
            <a:off x="8772633" y="364912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B0807A-5390-4271-8345-DDA483BD5AEB}"/>
              </a:ext>
            </a:extLst>
          </p:cNvPr>
          <p:cNvSpPr/>
          <p:nvPr/>
        </p:nvSpPr>
        <p:spPr>
          <a:xfrm>
            <a:off x="8980711" y="365169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11D096-8157-4FAB-BD62-E92893B9354C}"/>
              </a:ext>
            </a:extLst>
          </p:cNvPr>
          <p:cNvCxnSpPr>
            <a:cxnSpLocks/>
          </p:cNvCxnSpPr>
          <p:nvPr/>
        </p:nvCxnSpPr>
        <p:spPr>
          <a:xfrm flipH="1" flipV="1">
            <a:off x="8940693" y="372806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875A74-0D86-4398-93A9-2742644F499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9148771" y="372806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50ECB5-79ED-41F2-A546-0E6DF7B36113}"/>
              </a:ext>
            </a:extLst>
          </p:cNvPr>
          <p:cNvSpPr txBox="1"/>
          <p:nvPr/>
        </p:nvSpPr>
        <p:spPr>
          <a:xfrm>
            <a:off x="8491105" y="3458094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7A1AED-1486-40AC-87F1-EB97F4B77C7A}"/>
              </a:ext>
            </a:extLst>
          </p:cNvPr>
          <p:cNvSpPr/>
          <p:nvPr/>
        </p:nvSpPr>
        <p:spPr>
          <a:xfrm>
            <a:off x="9779689" y="316457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331B22-E634-4BD1-AE83-E3E6925E310B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9947749" y="323675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18B97AC-AA1E-484C-90B4-F007064B3509}"/>
              </a:ext>
            </a:extLst>
          </p:cNvPr>
          <p:cNvSpPr/>
          <p:nvPr/>
        </p:nvSpPr>
        <p:spPr>
          <a:xfrm>
            <a:off x="10001587" y="315781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FFFF67-2046-4EF9-9D15-93C26F661E18}"/>
              </a:ext>
            </a:extLst>
          </p:cNvPr>
          <p:cNvSpPr/>
          <p:nvPr/>
        </p:nvSpPr>
        <p:spPr>
          <a:xfrm>
            <a:off x="10209665" y="316038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74E556C-E24F-499F-BC5C-CD5D050B0DCE}"/>
              </a:ext>
            </a:extLst>
          </p:cNvPr>
          <p:cNvCxnSpPr>
            <a:cxnSpLocks/>
          </p:cNvCxnSpPr>
          <p:nvPr/>
        </p:nvCxnSpPr>
        <p:spPr>
          <a:xfrm flipH="1" flipV="1">
            <a:off x="10169647" y="323675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F8B48D1-54FD-43CD-8C2B-D66FDF831740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10377725" y="323675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D6A0E35-DEC0-4626-8110-797A6986F2C7}"/>
              </a:ext>
            </a:extLst>
          </p:cNvPr>
          <p:cNvSpPr txBox="1"/>
          <p:nvPr/>
        </p:nvSpPr>
        <p:spPr>
          <a:xfrm>
            <a:off x="9720059" y="296677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CEB924-6E3A-494E-B91A-8F1831D9B2F3}"/>
              </a:ext>
            </a:extLst>
          </p:cNvPr>
          <p:cNvSpPr/>
          <p:nvPr/>
        </p:nvSpPr>
        <p:spPr>
          <a:xfrm>
            <a:off x="11375444" y="288784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57896DE-E25B-4DF4-8C48-3540B943963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1543504" y="2960013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E9DF3E-885A-4C63-A18E-F89C852647BE}"/>
              </a:ext>
            </a:extLst>
          </p:cNvPr>
          <p:cNvSpPr/>
          <p:nvPr/>
        </p:nvSpPr>
        <p:spPr>
          <a:xfrm>
            <a:off x="11597342" y="288107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CCFDD7-61CC-4E72-8AE3-83635F783E9A}"/>
              </a:ext>
            </a:extLst>
          </p:cNvPr>
          <p:cNvSpPr/>
          <p:nvPr/>
        </p:nvSpPr>
        <p:spPr>
          <a:xfrm>
            <a:off x="11805420" y="2883642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B75E267-3843-451C-805C-6D7460B4DF27}"/>
              </a:ext>
            </a:extLst>
          </p:cNvPr>
          <p:cNvCxnSpPr>
            <a:cxnSpLocks/>
          </p:cNvCxnSpPr>
          <p:nvPr/>
        </p:nvCxnSpPr>
        <p:spPr>
          <a:xfrm flipH="1" flipV="1">
            <a:off x="11765402" y="2960013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E80D47-B33F-42D0-AE8B-E0F690B9868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1973480" y="2960013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81771F9-ABC4-4574-A2B3-56CEF8CB8EF4}"/>
              </a:ext>
            </a:extLst>
          </p:cNvPr>
          <p:cNvSpPr txBox="1"/>
          <p:nvPr/>
        </p:nvSpPr>
        <p:spPr>
          <a:xfrm>
            <a:off x="11315814" y="2690040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929B14-2844-4F06-8F4E-20B4AE947C06}"/>
              </a:ext>
            </a:extLst>
          </p:cNvPr>
          <p:cNvSpPr/>
          <p:nvPr/>
        </p:nvSpPr>
        <p:spPr>
          <a:xfrm>
            <a:off x="10493076" y="188848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9F97C4A-DCF6-4DE2-9C2C-CD6C199705F4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10661136" y="196066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BDB1EDA-F8FC-4D91-A937-AF045813612D}"/>
              </a:ext>
            </a:extLst>
          </p:cNvPr>
          <p:cNvSpPr/>
          <p:nvPr/>
        </p:nvSpPr>
        <p:spPr>
          <a:xfrm>
            <a:off x="10714974" y="188172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67A7E1-A419-41F3-9A4F-50E9F3B8819C}"/>
              </a:ext>
            </a:extLst>
          </p:cNvPr>
          <p:cNvSpPr/>
          <p:nvPr/>
        </p:nvSpPr>
        <p:spPr>
          <a:xfrm>
            <a:off x="10923052" y="1884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7D4FE96-137B-4C81-85FE-2031197E0957}"/>
              </a:ext>
            </a:extLst>
          </p:cNvPr>
          <p:cNvCxnSpPr>
            <a:cxnSpLocks/>
          </p:cNvCxnSpPr>
          <p:nvPr/>
        </p:nvCxnSpPr>
        <p:spPr>
          <a:xfrm flipH="1" flipV="1">
            <a:off x="10883034" y="196066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88F049B-DA28-46E7-95C8-5F09E5B1C9CF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11091112" y="196066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8462A60-3C7F-4654-9462-FBC78DC10176}"/>
              </a:ext>
            </a:extLst>
          </p:cNvPr>
          <p:cNvSpPr txBox="1"/>
          <p:nvPr/>
        </p:nvSpPr>
        <p:spPr>
          <a:xfrm>
            <a:off x="10433446" y="169068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CE108EAB-6F2F-4F70-923D-7FD9879320E8}"/>
              </a:ext>
            </a:extLst>
          </p:cNvPr>
          <p:cNvSpPr txBox="1">
            <a:spLocks/>
          </p:cNvSpPr>
          <p:nvPr/>
        </p:nvSpPr>
        <p:spPr>
          <a:xfrm>
            <a:off x="838200" y="1858296"/>
            <a:ext cx="5960797" cy="4581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Cloud is provide computing and technical support.</a:t>
            </a:r>
          </a:p>
          <a:p>
            <a:r>
              <a:rPr lang="en-US" altLang="zh-CN" dirty="0"/>
              <a:t>In this modeling, shop could got cloud computation resource if they don’t want set aggregator inside. But shop need have a sever to storage the blockchain and some data.</a:t>
            </a:r>
          </a:p>
          <a:p>
            <a:r>
              <a:rPr lang="en-US" altLang="zh-CN" dirty="0"/>
              <a:t>The price of the cloud could changed. It depend on the shop’s benefit. Another satisfaction problem between cloud and shop.</a:t>
            </a:r>
          </a:p>
          <a:p>
            <a:r>
              <a:rPr lang="en-US" altLang="zh-CN" dirty="0"/>
              <a:t>The cloud could be a center of the modeling, because the block size could be changed by cloud macro-control.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cloud should save the blockchain or not?</a:t>
            </a:r>
          </a:p>
          <a:p>
            <a:pPr lvl="1"/>
            <a:r>
              <a:rPr lang="en-US" altLang="zh-CN" dirty="0"/>
              <a:t>If need macro-control, all the node should connect with cloud. Looks like the could will be centralization.</a:t>
            </a:r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B572C51C-D385-4134-8C68-49191B23D8A3}"/>
              </a:ext>
            </a:extLst>
          </p:cNvPr>
          <p:cNvSpPr/>
          <p:nvPr/>
        </p:nvSpPr>
        <p:spPr>
          <a:xfrm>
            <a:off x="6989647" y="1789658"/>
            <a:ext cx="5121856" cy="3026233"/>
          </a:xfrm>
          <a:prstGeom prst="round2SameRect">
            <a:avLst>
              <a:gd name="adj1" fmla="val 16667"/>
              <a:gd name="adj2" fmla="val 1293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上下 68">
            <a:extLst>
              <a:ext uri="{FF2B5EF4-FFF2-40B4-BE49-F238E27FC236}">
                <a16:creationId xmlns:a16="http://schemas.microsoft.com/office/drawing/2014/main" id="{6827DC22-858D-455C-B766-9AFD83089729}"/>
              </a:ext>
            </a:extLst>
          </p:cNvPr>
          <p:cNvSpPr/>
          <p:nvPr/>
        </p:nvSpPr>
        <p:spPr>
          <a:xfrm>
            <a:off x="8562884" y="2881076"/>
            <a:ext cx="255717" cy="593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箭头: 上下 69">
            <a:extLst>
              <a:ext uri="{FF2B5EF4-FFF2-40B4-BE49-F238E27FC236}">
                <a16:creationId xmlns:a16="http://schemas.microsoft.com/office/drawing/2014/main" id="{E03D3950-5588-419A-A01A-06D61EC9BB17}"/>
              </a:ext>
            </a:extLst>
          </p:cNvPr>
          <p:cNvSpPr/>
          <p:nvPr/>
        </p:nvSpPr>
        <p:spPr>
          <a:xfrm rot="18840222">
            <a:off x="9320587" y="2857316"/>
            <a:ext cx="280384" cy="8327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上下 70">
            <a:extLst>
              <a:ext uri="{FF2B5EF4-FFF2-40B4-BE49-F238E27FC236}">
                <a16:creationId xmlns:a16="http://schemas.microsoft.com/office/drawing/2014/main" id="{D49116FB-375F-4B62-B79B-69E619B80932}"/>
              </a:ext>
            </a:extLst>
          </p:cNvPr>
          <p:cNvSpPr/>
          <p:nvPr/>
        </p:nvSpPr>
        <p:spPr>
          <a:xfrm rot="16200000">
            <a:off x="9703732" y="2019521"/>
            <a:ext cx="159709" cy="783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E3EDEE-AF27-4934-A11C-082CB9E8AF8D}"/>
              </a:ext>
            </a:extLst>
          </p:cNvPr>
          <p:cNvSpPr txBox="1"/>
          <p:nvPr/>
        </p:nvSpPr>
        <p:spPr>
          <a:xfrm>
            <a:off x="7908119" y="304719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943554F-937C-4B9F-8AFF-328604EE46AF}"/>
              </a:ext>
            </a:extLst>
          </p:cNvPr>
          <p:cNvSpPr txBox="1"/>
          <p:nvPr/>
        </p:nvSpPr>
        <p:spPr>
          <a:xfrm>
            <a:off x="8857697" y="3237577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B4153D-59C6-4B35-ACB0-41DD6AA0D3F6}"/>
              </a:ext>
            </a:extLst>
          </p:cNvPr>
          <p:cNvSpPr txBox="1"/>
          <p:nvPr/>
        </p:nvSpPr>
        <p:spPr>
          <a:xfrm>
            <a:off x="9392026" y="2397246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31F754F-0D85-448A-BBBB-017D404B9999}"/>
              </a:ext>
            </a:extLst>
          </p:cNvPr>
          <p:cNvSpPr txBox="1"/>
          <p:nvPr/>
        </p:nvSpPr>
        <p:spPr>
          <a:xfrm>
            <a:off x="8239756" y="436816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7707C05-AA4F-4D74-8121-DE7CABA3376F}"/>
              </a:ext>
            </a:extLst>
          </p:cNvPr>
          <p:cNvSpPr txBox="1"/>
          <p:nvPr/>
        </p:nvSpPr>
        <p:spPr>
          <a:xfrm>
            <a:off x="9547521" y="436784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170A47-3D52-4EC9-BCA0-A51085BECEC8}"/>
              </a:ext>
            </a:extLst>
          </p:cNvPr>
          <p:cNvSpPr txBox="1"/>
          <p:nvPr/>
        </p:nvSpPr>
        <p:spPr>
          <a:xfrm>
            <a:off x="10182804" y="262199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F366564-A37D-410D-822A-021409916C9E}"/>
              </a:ext>
            </a:extLst>
          </p:cNvPr>
          <p:cNvSpPr txBox="1"/>
          <p:nvPr/>
        </p:nvSpPr>
        <p:spPr>
          <a:xfrm>
            <a:off x="7132796" y="4694371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6DBC186-F55E-40AE-A419-1FF43F8B4819}"/>
              </a:ext>
            </a:extLst>
          </p:cNvPr>
          <p:cNvSpPr txBox="1"/>
          <p:nvPr/>
        </p:nvSpPr>
        <p:spPr>
          <a:xfrm>
            <a:off x="11129924" y="3742116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BF18FF89-5DB5-4E6E-9176-CE76306291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7833340" y="3953768"/>
            <a:ext cx="604461" cy="60446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98CFCF6-8FCC-47B8-B06C-1A804C4C47E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1561">
            <a:off x="9151083" y="3747584"/>
            <a:ext cx="699145" cy="69914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6F5D30B-7AFC-4B5F-B6C6-78AC067670C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8338">
            <a:off x="10474115" y="3327376"/>
            <a:ext cx="717410" cy="71741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263B938-9913-4E60-9C4E-151EEA552B4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40">
            <a:off x="10251961" y="2745815"/>
            <a:ext cx="851986" cy="851986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03458F78-34A5-421C-9AD7-F8DDD1A7FBB4}"/>
              </a:ext>
            </a:extLst>
          </p:cNvPr>
          <p:cNvSpPr txBox="1"/>
          <p:nvPr/>
        </p:nvSpPr>
        <p:spPr>
          <a:xfrm>
            <a:off x="7988463" y="512084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Modeling of Cloud computing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0434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759</Words>
  <Application>Microsoft Office PowerPoint</Application>
  <PresentationFormat>宽屏</PresentationFormat>
  <Paragraphs>123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游ゴシック</vt:lpstr>
      <vt:lpstr>游ゴシック Light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  Blockchain based Energy Trade for Shared Wireless Chargers</vt:lpstr>
      <vt:lpstr>Background</vt:lpstr>
      <vt:lpstr>Problem </vt:lpstr>
      <vt:lpstr>A Scenario</vt:lpstr>
      <vt:lpstr>1. The process of payment wireless charging</vt:lpstr>
      <vt:lpstr>PowerPoint 演示文稿</vt:lpstr>
      <vt:lpstr>PowerPoint 演示文稿</vt:lpstr>
      <vt:lpstr>2. The process of Blockchain network.</vt:lpstr>
      <vt:lpstr>3. The cloud services</vt:lpstr>
      <vt:lpstr>4.1 User satisfaction</vt:lpstr>
      <vt:lpstr>4.2 Aggregator profit</vt:lpstr>
      <vt:lpstr>4.2.1 </vt:lpstr>
      <vt:lpstr>4.3 The optimal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Chen</dc:creator>
  <cp:lastModifiedBy>Qiu Chen</cp:lastModifiedBy>
  <cp:revision>64</cp:revision>
  <cp:lastPrinted>2018-10-18T07:49:40Z</cp:lastPrinted>
  <dcterms:created xsi:type="dcterms:W3CDTF">2018-06-21T08:12:39Z</dcterms:created>
  <dcterms:modified xsi:type="dcterms:W3CDTF">2018-11-06T04:40:06Z</dcterms:modified>
</cp:coreProperties>
</file>