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theme/themeOverride2.xml" ContentType="application/vnd.openxmlformats-officedocument.themeOverrid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4.xml" ContentType="application/vnd.openxmlformats-officedocument.theme+xml"/>
  <Override PartName="/ppt/theme/themeOverride3.xml" ContentType="application/vnd.openxmlformats-officedocument.themeOverrid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5.xml" ContentType="application/vnd.openxmlformats-officedocument.theme+xml"/>
  <Override PartName="/ppt/theme/themeOverride4.xml" ContentType="application/vnd.openxmlformats-officedocument.themeOverride+xml"/>
  <Override PartName="/ppt/theme/themeOverride5.xml" ContentType="application/vnd.openxmlformats-officedocument.themeOverrid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6.xml" ContentType="application/vnd.openxmlformats-officedocument.themeOverride+xml"/>
  <Override PartName="/ppt/drawings/drawing1.xml" ContentType="application/vnd.openxmlformats-officedocument.drawingml.chartshapes+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7.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8.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9.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10.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5.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11.xml" ContentType="application/vnd.openxmlformats-officedocument.themeOverride+xml"/>
  <Override PartName="/ppt/charts/chart13.xml" ContentType="application/vnd.openxmlformats-officedocument.drawingml.chart+xml"/>
  <Override PartName="/ppt/theme/themeOverride1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00" r:id="rId2"/>
    <p:sldMasterId id="2147483718" r:id="rId3"/>
    <p:sldMasterId id="2147483737" r:id="rId4"/>
    <p:sldMasterId id="2147483761" r:id="rId5"/>
  </p:sldMasterIdLst>
  <p:notesMasterIdLst>
    <p:notesMasterId r:id="rId53"/>
  </p:notesMasterIdLst>
  <p:handoutMasterIdLst>
    <p:handoutMasterId r:id="rId54"/>
  </p:handoutMasterIdLst>
  <p:sldIdLst>
    <p:sldId id="1656" r:id="rId6"/>
    <p:sldId id="1657" r:id="rId7"/>
    <p:sldId id="1658" r:id="rId8"/>
    <p:sldId id="1659" r:id="rId9"/>
    <p:sldId id="1660" r:id="rId10"/>
    <p:sldId id="1661" r:id="rId11"/>
    <p:sldId id="1662" r:id="rId12"/>
    <p:sldId id="1663" r:id="rId13"/>
    <p:sldId id="1664" r:id="rId14"/>
    <p:sldId id="1694" r:id="rId15"/>
    <p:sldId id="1665" r:id="rId16"/>
    <p:sldId id="1666" r:id="rId17"/>
    <p:sldId id="1667" r:id="rId18"/>
    <p:sldId id="1668" r:id="rId19"/>
    <p:sldId id="1669" r:id="rId20"/>
    <p:sldId id="1670" r:id="rId21"/>
    <p:sldId id="1671" r:id="rId22"/>
    <p:sldId id="1672" r:id="rId23"/>
    <p:sldId id="1673" r:id="rId24"/>
    <p:sldId id="1674" r:id="rId25"/>
    <p:sldId id="1675" r:id="rId26"/>
    <p:sldId id="1676" r:id="rId27"/>
    <p:sldId id="1677" r:id="rId28"/>
    <p:sldId id="1696" r:id="rId29"/>
    <p:sldId id="1678" r:id="rId30"/>
    <p:sldId id="1721" r:id="rId31"/>
    <p:sldId id="1713" r:id="rId32"/>
    <p:sldId id="1722" r:id="rId33"/>
    <p:sldId id="1703" r:id="rId34"/>
    <p:sldId id="1718" r:id="rId35"/>
    <p:sldId id="1720" r:id="rId36"/>
    <p:sldId id="1717" r:id="rId37"/>
    <p:sldId id="1679" r:id="rId38"/>
    <p:sldId id="1680" r:id="rId39"/>
    <p:sldId id="1682" r:id="rId40"/>
    <p:sldId id="1681" r:id="rId41"/>
    <p:sldId id="1683" r:id="rId42"/>
    <p:sldId id="1684" r:id="rId43"/>
    <p:sldId id="1685" r:id="rId44"/>
    <p:sldId id="1695" r:id="rId45"/>
    <p:sldId id="1686" r:id="rId46"/>
    <p:sldId id="1687" r:id="rId47"/>
    <p:sldId id="1688" r:id="rId48"/>
    <p:sldId id="1689" r:id="rId49"/>
    <p:sldId id="1690" r:id="rId50"/>
    <p:sldId id="1691" r:id="rId51"/>
    <p:sldId id="1692"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na Kiefer" initials="TK" lastIdx="7" clrIdx="0">
    <p:extLst>
      <p:ext uri="{19B8F6BF-5375-455C-9EA6-DF929625EA0E}">
        <p15:presenceInfo xmlns:p15="http://schemas.microsoft.com/office/powerpoint/2012/main" userId="Tina Kief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464"/>
    <p:restoredTop sz="87347"/>
  </p:normalViewPr>
  <p:slideViewPr>
    <p:cSldViewPr snapToGrid="0" snapToObjects="1">
      <p:cViewPr varScale="1">
        <p:scale>
          <a:sx n="111" d="100"/>
          <a:sy n="111" d="100"/>
        </p:scale>
        <p:origin x="352" y="200"/>
      </p:cViewPr>
      <p:guideLst/>
    </p:cSldViewPr>
  </p:slideViewPr>
  <p:notesTextViewPr>
    <p:cViewPr>
      <p:scale>
        <a:sx n="1" d="1"/>
        <a:sy n="1" d="1"/>
      </p:scale>
      <p:origin x="0" y="0"/>
    </p:cViewPr>
  </p:notesTextViewPr>
  <p:notesViewPr>
    <p:cSldViewPr snapToGrid="0" snapToObjects="1">
      <p:cViewPr varScale="1">
        <p:scale>
          <a:sx n="73" d="100"/>
          <a:sy n="73" d="100"/>
        </p:scale>
        <p:origin x="3416"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commentAuthors" Target="commentAuthor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Master" Target="slideMasters/slideMaster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viewProps" Target="view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s>
</file>

<file path=ppt/charts/_rels/chart1.xml.rels><?xml version="1.0" encoding="UTF-8" standalone="yes"?>
<Relationships xmlns="http://schemas.openxmlformats.org/package/2006/relationships"><Relationship Id="rId3" Type="http://schemas.openxmlformats.org/officeDocument/2006/relationships/oleObject" Target="file:////Users/tinakiefer/Dropbox/Returning%20to%20work%20-%20Data%20and%20questionnaire/Data/Analyses%20for%20report/tables%20with%20all%20means_220921_corrected%20HW%20satisf.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Matt/Google%20Drive/Warwick/PhD/Work/WBS/Hybrid%20working%20study/temp%20data%20analysis/Qual%20data/Hybrid%20Working%20survey%20(final%20cleaned)%201%20September%20_%20qual%20code_v4.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Users\tinakiefer\Dropbox\Returning%20to%20work%20-%20Data%20and%20questionnaire\Data\Analyses%20for%20report\tables%20with%20all%20means_040921.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themeOverride" Target="../theme/themeOverride11.xm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oleObject" Target="file:////Users/tinakiefer/Dropbox/Returning%20to%20work%20-%20Data%20and%20questionnaire/Data/Analyses%20for%20report/tables%20with%20all%20means_220921_corrected%20HW%20satisf.xlsx" TargetMode="External"/></Relationships>
</file>

<file path=ppt/charts/_rels/chart13.xml.rels><?xml version="1.0" encoding="UTF-8" standalone="yes"?>
<Relationships xmlns="http://schemas.openxmlformats.org/package/2006/relationships"><Relationship Id="rId2" Type="http://schemas.openxmlformats.org/officeDocument/2006/relationships/oleObject" Target="file:////Users\tinakiefer\Dropbox\Returning%20to%20work%20-%20Data%20and%20questionnaire\Data\Analyses%20for%20report\tables%20with%20all%20means_040921.xlsx" TargetMode="External"/><Relationship Id="rId1" Type="http://schemas.openxmlformats.org/officeDocument/2006/relationships/themeOverride" Target="../theme/themeOverride12.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2.xml"/><Relationship Id="rId1" Type="http://schemas.microsoft.com/office/2011/relationships/chartStyle" Target="style2.xml"/><Relationship Id="rId5" Type="http://schemas.openxmlformats.org/officeDocument/2006/relationships/chartUserShapes" Target="../drawings/drawing1.xml"/><Relationship Id="rId4" Type="http://schemas.openxmlformats.org/officeDocument/2006/relationships/oleObject" Target="file:////Users\tinakiefer\Dropbox\Returning%20to%20work%20-%20Data%20and%20questionnaire\Data\Analyses%20for%20report\tables%20with%20all%20means_040921.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Users\tinakiefer\Dropbox\Returning%20to%20work%20-%20Data%20and%20questionnaire\Data\Analyses%20for%20report\tables%20with%20all%20means_040921.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Users\tinakiefer\Dropbox\Returning%20to%20work%20-%20Data%20and%20questionnaire\Data\Analyses%20for%20report\tables%20with%20all%20means_220921_corrected%20HW%20satisf.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Users\tinakiefer\Dropbox\Returning%20to%20work%20-%20Data%20and%20questionnaire\Data\Analyses%20for%20report\tables%20with%20all%20means_040921.xlsx" TargetMode="External"/></Relationships>
</file>

<file path=ppt/charts/_rels/chart6.xml.rels><?xml version="1.0" encoding="UTF-8" standalone="yes"?>
<Relationships xmlns="http://schemas.openxmlformats.org/package/2006/relationships"><Relationship Id="rId3" Type="http://schemas.openxmlformats.org/officeDocument/2006/relationships/oleObject" Target="file:////Users\tk\Dropbox\Returning%20to%20work%20-%20Data%20and%20questionnaire\Data\Analyses%20for%20report\tables%20with%20all%20means_220921_corrected%20HW%20satisf.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tinakiefer\Dropbox\Returning%20to%20work%20-%20Data%20and%20questionnaire\Data\Analyses%20for%20report\tables%20with%20all%20means_04092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tinakiefer\Dropbox\Returning%20to%20work%20-%20Data%20and%20questionnaire\Data\Analyses%20for%20report\tables%20with%20all%20means_04092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file:////Users\tk\Dropbox\Returning%20to%20work%20-%20Data%20and%20questionnaire\Data\Analyses%20for%20report\tables%20with%20all%20means_220921_corrected%20HW%20satisf.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560528633239329"/>
          <c:y val="3.2804351263320999E-2"/>
          <c:w val="0.78466043433736876"/>
          <c:h val="0.88106365619960159"/>
        </c:manualLayout>
      </c:layout>
      <c:barChart>
        <c:barDir val="bar"/>
        <c:grouping val="clustered"/>
        <c:varyColors val="0"/>
        <c:ser>
          <c:idx val="0"/>
          <c:order val="0"/>
          <c:tx>
            <c:strRef>
              <c:f>'Change all'!$A$3</c:f>
              <c:strCache>
                <c:ptCount val="1"/>
                <c:pt idx="0">
                  <c:v>Change all</c:v>
                </c:pt>
              </c:strCache>
            </c:strRef>
          </c:tx>
          <c:spPr>
            <a:solidFill>
              <a:schemeClr val="accent1"/>
            </a:solidFill>
            <a:ln>
              <a:noFill/>
            </a:ln>
            <a:effectLst/>
          </c:spPr>
          <c:invertIfNegative val="0"/>
          <c:cat>
            <c:strRef>
              <c:f>('Change all'!$B$2:$E$2,'Change all'!$H$2:$V$2)</c:f>
              <c:strCache>
                <c:ptCount val="19"/>
                <c:pt idx="0">
                  <c:v>Female</c:v>
                </c:pt>
                <c:pt idx="1">
                  <c:v>Male</c:v>
                </c:pt>
                <c:pt idx="2">
                  <c:v>Other job role</c:v>
                </c:pt>
                <c:pt idx="3">
                  <c:v>Billable job role</c:v>
                </c:pt>
                <c:pt idx="4">
                  <c:v>Hybrid working</c:v>
                </c:pt>
                <c:pt idx="5">
                  <c:v>Working from Home</c:v>
                </c:pt>
                <c:pt idx="6">
                  <c:v>United Kingdom</c:v>
                </c:pt>
                <c:pt idx="7">
                  <c:v>Ireland</c:v>
                </c:pt>
                <c:pt idx="8">
                  <c:v>Belgium</c:v>
                </c:pt>
                <c:pt idx="9">
                  <c:v>France</c:v>
                </c:pt>
                <c:pt idx="10">
                  <c:v>Germany</c:v>
                </c:pt>
                <c:pt idx="11">
                  <c:v>Spain</c:v>
                </c:pt>
                <c:pt idx="12">
                  <c:v>UAE and Qatar</c:v>
                </c:pt>
                <c:pt idx="13">
                  <c:v>South Africa</c:v>
                </c:pt>
                <c:pt idx="14">
                  <c:v>Level 1</c:v>
                </c:pt>
                <c:pt idx="15">
                  <c:v>Level 2</c:v>
                </c:pt>
                <c:pt idx="16">
                  <c:v>Level 3</c:v>
                </c:pt>
                <c:pt idx="17">
                  <c:v>Level 4</c:v>
                </c:pt>
                <c:pt idx="18">
                  <c:v>Level 5/6</c:v>
                </c:pt>
              </c:strCache>
            </c:strRef>
          </c:cat>
          <c:val>
            <c:numRef>
              <c:f>('Change all'!$B$3:$E$3,'Change all'!$H$3:$V$3)</c:f>
              <c:numCache>
                <c:formatCode>0.00</c:formatCode>
                <c:ptCount val="19"/>
                <c:pt idx="0">
                  <c:v>0.24790280298447076</c:v>
                </c:pt>
                <c:pt idx="1">
                  <c:v>0.19270021901600787</c:v>
                </c:pt>
                <c:pt idx="2">
                  <c:v>0.46328373676808088</c:v>
                </c:pt>
                <c:pt idx="3">
                  <c:v>0.16726254815553832</c:v>
                </c:pt>
                <c:pt idx="4">
                  <c:v>0.21547458389563579</c:v>
                </c:pt>
                <c:pt idx="5">
                  <c:v>0.23240514075887564</c:v>
                </c:pt>
                <c:pt idx="6">
                  <c:v>0.21245965551401236</c:v>
                </c:pt>
                <c:pt idx="7">
                  <c:v>0.26413255360623822</c:v>
                </c:pt>
                <c:pt idx="8">
                  <c:v>3.8596491228069851E-2</c:v>
                </c:pt>
                <c:pt idx="9">
                  <c:v>0.24473684210526381</c:v>
                </c:pt>
                <c:pt idx="10">
                  <c:v>0.27113237639553489</c:v>
                </c:pt>
                <c:pt idx="11">
                  <c:v>0.51012145748987958</c:v>
                </c:pt>
                <c:pt idx="12">
                  <c:v>0.48657357679914082</c:v>
                </c:pt>
                <c:pt idx="13">
                  <c:v>0.15959252971137472</c:v>
                </c:pt>
                <c:pt idx="14">
                  <c:v>0.38011695906432585</c:v>
                </c:pt>
                <c:pt idx="15">
                  <c:v>0.18740777176586221</c:v>
                </c:pt>
                <c:pt idx="16">
                  <c:v>0.21855396065922505</c:v>
                </c:pt>
                <c:pt idx="17">
                  <c:v>0.24382558337591442</c:v>
                </c:pt>
                <c:pt idx="18">
                  <c:v>0.15611111111111065</c:v>
                </c:pt>
              </c:numCache>
            </c:numRef>
          </c:val>
          <c:extLst>
            <c:ext xmlns:c16="http://schemas.microsoft.com/office/drawing/2014/chart" uri="{C3380CC4-5D6E-409C-BE32-E72D297353CC}">
              <c16:uniqueId val="{00000000-667C-CB46-A8A8-3918A95BAEE3}"/>
            </c:ext>
          </c:extLst>
        </c:ser>
        <c:dLbls>
          <c:showLegendKey val="0"/>
          <c:showVal val="0"/>
          <c:showCatName val="0"/>
          <c:showSerName val="0"/>
          <c:showPercent val="0"/>
          <c:showBubbleSize val="0"/>
        </c:dLbls>
        <c:gapWidth val="150"/>
        <c:axId val="1444636911"/>
        <c:axId val="1474564095"/>
      </c:barChart>
      <c:catAx>
        <c:axId val="144463691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474564095"/>
        <c:crosses val="autoZero"/>
        <c:auto val="1"/>
        <c:lblAlgn val="ctr"/>
        <c:lblOffset val="100"/>
        <c:noMultiLvlLbl val="0"/>
      </c:catAx>
      <c:valAx>
        <c:axId val="1474564095"/>
        <c:scaling>
          <c:orientation val="minMax"/>
          <c:min val="0"/>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4446369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'pivot table factor'!$F$13</c:f>
              <c:strCache>
                <c:ptCount val="1"/>
                <c:pt idx="0">
                  <c:v>Average HWP Satisfaction</c:v>
                </c:pt>
              </c:strCache>
            </c:strRef>
          </c:tx>
          <c:spPr>
            <a:solidFill>
              <a:schemeClr val="accent1"/>
            </a:solidFill>
            <a:ln>
              <a:noFill/>
            </a:ln>
            <a:effectLst/>
          </c:spPr>
          <c:invertIfNegative val="0"/>
          <c:dPt>
            <c:idx val="0"/>
            <c:invertIfNegative val="0"/>
            <c:bubble3D val="0"/>
            <c:spPr>
              <a:solidFill>
                <a:schemeClr val="accent6">
                  <a:lumMod val="75000"/>
                </a:schemeClr>
              </a:solidFill>
              <a:ln>
                <a:noFill/>
              </a:ln>
              <a:effectLst/>
            </c:spPr>
            <c:extLst>
              <c:ext xmlns:c16="http://schemas.microsoft.com/office/drawing/2014/chart" uri="{C3380CC4-5D6E-409C-BE32-E72D297353CC}">
                <c16:uniqueId val="{00000006-4E63-1446-B72C-5FBA23D93F6B}"/>
              </c:ext>
            </c:extLst>
          </c:dPt>
          <c:dPt>
            <c:idx val="1"/>
            <c:invertIfNegative val="0"/>
            <c:bubble3D val="0"/>
            <c:spPr>
              <a:solidFill>
                <a:schemeClr val="accent6">
                  <a:lumMod val="75000"/>
                </a:schemeClr>
              </a:solidFill>
              <a:ln>
                <a:noFill/>
              </a:ln>
              <a:effectLst/>
            </c:spPr>
            <c:extLst>
              <c:ext xmlns:c16="http://schemas.microsoft.com/office/drawing/2014/chart" uri="{C3380CC4-5D6E-409C-BE32-E72D297353CC}">
                <c16:uniqueId val="{00000005-4E63-1446-B72C-5FBA23D93F6B}"/>
              </c:ext>
            </c:extLst>
          </c:dPt>
          <c:dPt>
            <c:idx val="2"/>
            <c:invertIfNegative val="0"/>
            <c:bubble3D val="0"/>
            <c:spPr>
              <a:solidFill>
                <a:schemeClr val="accent5">
                  <a:lumMod val="75000"/>
                </a:schemeClr>
              </a:solidFill>
              <a:ln>
                <a:noFill/>
              </a:ln>
              <a:effectLst/>
            </c:spPr>
            <c:extLst>
              <c:ext xmlns:c16="http://schemas.microsoft.com/office/drawing/2014/chart" uri="{C3380CC4-5D6E-409C-BE32-E72D297353CC}">
                <c16:uniqueId val="{00000003-4E63-1446-B72C-5FBA23D93F6B}"/>
              </c:ext>
            </c:extLst>
          </c:dPt>
          <c:dPt>
            <c:idx val="5"/>
            <c:invertIfNegative val="0"/>
            <c:bubble3D val="0"/>
            <c:spPr>
              <a:solidFill>
                <a:schemeClr val="accent1"/>
              </a:solidFill>
              <a:ln>
                <a:noFill/>
              </a:ln>
              <a:effectLst/>
            </c:spPr>
            <c:extLst>
              <c:ext xmlns:c16="http://schemas.microsoft.com/office/drawing/2014/chart" uri="{C3380CC4-5D6E-409C-BE32-E72D297353CC}">
                <c16:uniqueId val="{00000002-4E63-1446-B72C-5FBA23D93F6B}"/>
              </c:ext>
            </c:extLst>
          </c:dPt>
          <c:dPt>
            <c:idx val="6"/>
            <c:invertIfNegative val="0"/>
            <c:bubble3D val="0"/>
            <c:spPr>
              <a:solidFill>
                <a:schemeClr val="accent5">
                  <a:lumMod val="75000"/>
                </a:schemeClr>
              </a:solidFill>
              <a:ln>
                <a:noFill/>
              </a:ln>
              <a:effectLst/>
            </c:spPr>
            <c:extLst>
              <c:ext xmlns:c16="http://schemas.microsoft.com/office/drawing/2014/chart" uri="{C3380CC4-5D6E-409C-BE32-E72D297353CC}">
                <c16:uniqueId val="{00000001-4E63-1446-B72C-5FBA23D93F6B}"/>
              </c:ext>
            </c:extLst>
          </c:dPt>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 factor'!$E$15:$E$21</c:f>
              <c:strCache>
                <c:ptCount val="7"/>
                <c:pt idx="0">
                  <c:v>TF 1 : Flexibility of work</c:v>
                </c:pt>
                <c:pt idx="1">
                  <c:v>TF 3 : Effectiveness</c:v>
                </c:pt>
                <c:pt idx="2">
                  <c:v>Total - Q2 respondents (N = 251)</c:v>
                </c:pt>
                <c:pt idx="3">
                  <c:v>TF 4 : Work pressures</c:v>
                </c:pt>
                <c:pt idx="4">
                  <c:v>TF 2 : Relationship to organisation</c:v>
                </c:pt>
                <c:pt idx="5">
                  <c:v>Total - All respondents (N = 539)</c:v>
                </c:pt>
                <c:pt idx="6">
                  <c:v>Total - Q2 non-respondents (N = 288)</c:v>
                </c:pt>
              </c:strCache>
            </c:strRef>
          </c:cat>
          <c:val>
            <c:numRef>
              <c:f>'pivot table factor'!$F$15:$F$21</c:f>
              <c:numCache>
                <c:formatCode>0.00</c:formatCode>
                <c:ptCount val="7"/>
                <c:pt idx="0">
                  <c:v>3.6524822695035462</c:v>
                </c:pt>
                <c:pt idx="1">
                  <c:v>3.6833333333333331</c:v>
                </c:pt>
                <c:pt idx="2">
                  <c:v>3.7250996015936253</c:v>
                </c:pt>
                <c:pt idx="3">
                  <c:v>3.8</c:v>
                </c:pt>
                <c:pt idx="4">
                  <c:v>3.8360655737704916</c:v>
                </c:pt>
                <c:pt idx="5">
                  <c:v>3.9239332096474953</c:v>
                </c:pt>
                <c:pt idx="6">
                  <c:v>4.0972222222222223</c:v>
                </c:pt>
              </c:numCache>
            </c:numRef>
          </c:val>
          <c:extLst>
            <c:ext xmlns:c16="http://schemas.microsoft.com/office/drawing/2014/chart" uri="{C3380CC4-5D6E-409C-BE32-E72D297353CC}">
              <c16:uniqueId val="{00000000-4E63-1446-B72C-5FBA23D93F6B}"/>
            </c:ext>
          </c:extLst>
        </c:ser>
        <c:dLbls>
          <c:dLblPos val="outEnd"/>
          <c:showLegendKey val="0"/>
          <c:showVal val="1"/>
          <c:showCatName val="0"/>
          <c:showSerName val="0"/>
          <c:showPercent val="0"/>
          <c:showBubbleSize val="0"/>
        </c:dLbls>
        <c:gapWidth val="219"/>
        <c:axId val="1117492688"/>
        <c:axId val="1117509456"/>
      </c:barChart>
      <c:dateAx>
        <c:axId val="11174926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117509456"/>
        <c:crosses val="autoZero"/>
        <c:auto val="0"/>
        <c:lblOffset val="100"/>
        <c:baseTimeUnit val="days"/>
      </c:dateAx>
      <c:valAx>
        <c:axId val="1117509456"/>
        <c:scaling>
          <c:orientation val="minMax"/>
          <c:min val="2"/>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1174926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293343594643376"/>
          <c:y val="0.12638084621219517"/>
          <c:w val="0.53439391412287318"/>
          <c:h val="0.79993044940626712"/>
        </c:manualLayout>
      </c:layout>
      <c:barChart>
        <c:barDir val="bar"/>
        <c:grouping val="clustered"/>
        <c:varyColors val="0"/>
        <c:ser>
          <c:idx val="0"/>
          <c:order val="0"/>
          <c:tx>
            <c:strRef>
              <c:f>Wellbeing!$J$3</c:f>
              <c:strCache>
                <c:ptCount val="1"/>
                <c:pt idx="0">
                  <c:v>Hybrid Working</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Wellbeing!$C$4:$C$12</c:f>
              <c:strCache>
                <c:ptCount val="9"/>
                <c:pt idx="0">
                  <c:v>Positive mood</c:v>
                </c:pt>
                <c:pt idx="1">
                  <c:v>Engagement</c:v>
                </c:pt>
                <c:pt idx="2">
                  <c:v>Energized</c:v>
                </c:pt>
                <c:pt idx="3">
                  <c:v>Negative Mood</c:v>
                </c:pt>
                <c:pt idx="4">
                  <c:v>Exhaustion</c:v>
                </c:pt>
                <c:pt idx="5">
                  <c:v>Drained</c:v>
                </c:pt>
                <c:pt idx="6">
                  <c:v>Mastery</c:v>
                </c:pt>
                <c:pt idx="7">
                  <c:v>Positive relationships</c:v>
                </c:pt>
                <c:pt idx="8">
                  <c:v>Job Satisfaction</c:v>
                </c:pt>
              </c:strCache>
            </c:strRef>
          </c:cat>
          <c:val>
            <c:numRef>
              <c:f>Wellbeing!$J$4:$J$12</c:f>
              <c:numCache>
                <c:formatCode>###0.00</c:formatCode>
                <c:ptCount val="9"/>
                <c:pt idx="0">
                  <c:v>3.7934426229508191</c:v>
                </c:pt>
                <c:pt idx="1">
                  <c:v>3.6188524590163933</c:v>
                </c:pt>
                <c:pt idx="2">
                  <c:v>3.5191256830601092</c:v>
                </c:pt>
                <c:pt idx="3">
                  <c:v>1.9322404371584705</c:v>
                </c:pt>
                <c:pt idx="4">
                  <c:v>2.8306010928961749</c:v>
                </c:pt>
                <c:pt idx="5">
                  <c:v>3.0382513661202202</c:v>
                </c:pt>
                <c:pt idx="6">
                  <c:v>3.7395264116575579</c:v>
                </c:pt>
                <c:pt idx="7">
                  <c:v>3.9253187613843346</c:v>
                </c:pt>
                <c:pt idx="8">
                  <c:v>3.7267759562841527</c:v>
                </c:pt>
              </c:numCache>
            </c:numRef>
          </c:val>
          <c:extLst>
            <c:ext xmlns:c16="http://schemas.microsoft.com/office/drawing/2014/chart" uri="{C3380CC4-5D6E-409C-BE32-E72D297353CC}">
              <c16:uniqueId val="{00000000-F3C1-F743-AD04-5ADCA190A8C0}"/>
            </c:ext>
          </c:extLst>
        </c:ser>
        <c:ser>
          <c:idx val="1"/>
          <c:order val="1"/>
          <c:tx>
            <c:strRef>
              <c:f>Wellbeing!$K$3</c:f>
              <c:strCache>
                <c:ptCount val="1"/>
                <c:pt idx="0">
                  <c:v>Working from home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Wellbeing!$C$4:$C$12</c:f>
              <c:strCache>
                <c:ptCount val="9"/>
                <c:pt idx="0">
                  <c:v>Positive mood</c:v>
                </c:pt>
                <c:pt idx="1">
                  <c:v>Engagement</c:v>
                </c:pt>
                <c:pt idx="2">
                  <c:v>Energized</c:v>
                </c:pt>
                <c:pt idx="3">
                  <c:v>Negative Mood</c:v>
                </c:pt>
                <c:pt idx="4">
                  <c:v>Exhaustion</c:v>
                </c:pt>
                <c:pt idx="5">
                  <c:v>Drained</c:v>
                </c:pt>
                <c:pt idx="6">
                  <c:v>Mastery</c:v>
                </c:pt>
                <c:pt idx="7">
                  <c:v>Positive relationships</c:v>
                </c:pt>
                <c:pt idx="8">
                  <c:v>Job Satisfaction</c:v>
                </c:pt>
              </c:strCache>
            </c:strRef>
          </c:cat>
          <c:val>
            <c:numRef>
              <c:f>Wellbeing!$K$4:$K$12</c:f>
              <c:numCache>
                <c:formatCode>###0.00</c:formatCode>
                <c:ptCount val="9"/>
                <c:pt idx="0">
                  <c:v>3.6446376811594199</c:v>
                </c:pt>
                <c:pt idx="1">
                  <c:v>3.4028985507246383</c:v>
                </c:pt>
                <c:pt idx="2">
                  <c:v>3.3536231884057979</c:v>
                </c:pt>
                <c:pt idx="3">
                  <c:v>1.9701449275362324</c:v>
                </c:pt>
                <c:pt idx="4">
                  <c:v>2.873429951690821</c:v>
                </c:pt>
                <c:pt idx="5">
                  <c:v>3.1043478260869564</c:v>
                </c:pt>
                <c:pt idx="6">
                  <c:v>3.6695736434108515</c:v>
                </c:pt>
                <c:pt idx="7">
                  <c:v>3.895348837209303</c:v>
                </c:pt>
                <c:pt idx="8">
                  <c:v>3.5826086956521728</c:v>
                </c:pt>
              </c:numCache>
            </c:numRef>
          </c:val>
          <c:extLst>
            <c:ext xmlns:c16="http://schemas.microsoft.com/office/drawing/2014/chart" uri="{C3380CC4-5D6E-409C-BE32-E72D297353CC}">
              <c16:uniqueId val="{00000001-F3C1-F743-AD04-5ADCA190A8C0}"/>
            </c:ext>
          </c:extLst>
        </c:ser>
        <c:dLbls>
          <c:dLblPos val="outEnd"/>
          <c:showLegendKey val="0"/>
          <c:showVal val="1"/>
          <c:showCatName val="0"/>
          <c:showSerName val="0"/>
          <c:showPercent val="0"/>
          <c:showBubbleSize val="0"/>
        </c:dLbls>
        <c:gapWidth val="150"/>
        <c:axId val="1441718559"/>
        <c:axId val="1440907839"/>
      </c:barChart>
      <c:catAx>
        <c:axId val="144171855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440907839"/>
        <c:crosses val="autoZero"/>
        <c:auto val="1"/>
        <c:lblAlgn val="ctr"/>
        <c:lblOffset val="100"/>
        <c:noMultiLvlLbl val="0"/>
      </c:catAx>
      <c:valAx>
        <c:axId val="1440907839"/>
        <c:scaling>
          <c:orientation val="minMax"/>
          <c:max val="4.5"/>
          <c:min val="1.5"/>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441718559"/>
        <c:crosses val="autoZero"/>
        <c:crossBetween val="between"/>
      </c:valAx>
      <c:spPr>
        <a:noFill/>
        <a:ln>
          <a:noFill/>
        </a:ln>
        <a:effectLst/>
      </c:spPr>
    </c:plotArea>
    <c:legend>
      <c:legendPos val="t"/>
      <c:layout>
        <c:manualLayout>
          <c:xMode val="edge"/>
          <c:yMode val="edge"/>
          <c:x val="0.70888496147062852"/>
          <c:y val="0.57069355512799247"/>
          <c:w val="0.29111503852937148"/>
          <c:h val="0.12407779355314894"/>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'Leadership behaviours'!$C$16</c:f>
              <c:strCache>
                <c:ptCount val="1"/>
                <c:pt idx="0">
                  <c:v>Leader Perspective</c:v>
                </c:pt>
              </c:strCache>
            </c:strRef>
          </c:tx>
          <c:spPr>
            <a:solidFill>
              <a:schemeClr val="accent1"/>
            </a:solidFill>
            <a:ln>
              <a:noFill/>
            </a:ln>
            <a:effectLst/>
          </c:spPr>
          <c:invertIfNegative val="0"/>
          <c:cat>
            <c:strRef>
              <c:f>'Leadership behaviours'!$B$17:$B$21</c:f>
              <c:strCache>
                <c:ptCount val="5"/>
                <c:pt idx="0">
                  <c:v>Opportunity to interact </c:v>
                </c:pt>
                <c:pt idx="1">
                  <c:v>Supporting Leadership Behaviour</c:v>
                </c:pt>
                <c:pt idx="2">
                  <c:v>Trusting Employees</c:v>
                </c:pt>
                <c:pt idx="3">
                  <c:v>Leadership Opening Behaviours </c:v>
                </c:pt>
                <c:pt idx="4">
                  <c:v>Leadership Closing Behaviours</c:v>
                </c:pt>
              </c:strCache>
            </c:strRef>
          </c:cat>
          <c:val>
            <c:numRef>
              <c:f>'Leadership behaviours'!$C$17:$C$21</c:f>
              <c:numCache>
                <c:formatCode>###0.00</c:formatCode>
                <c:ptCount val="5"/>
                <c:pt idx="0">
                  <c:v>4.4188034188034173</c:v>
                </c:pt>
                <c:pt idx="1">
                  <c:v>4.2673160173160145</c:v>
                </c:pt>
                <c:pt idx="2">
                  <c:v>4.3809523809523787</c:v>
                </c:pt>
                <c:pt idx="3">
                  <c:v>4.056167400881054</c:v>
                </c:pt>
                <c:pt idx="4">
                  <c:v>3.6046255506607952</c:v>
                </c:pt>
              </c:numCache>
            </c:numRef>
          </c:val>
          <c:extLst>
            <c:ext xmlns:c16="http://schemas.microsoft.com/office/drawing/2014/chart" uri="{C3380CC4-5D6E-409C-BE32-E72D297353CC}">
              <c16:uniqueId val="{00000000-84F1-AE44-AD0C-2524F66FD0E6}"/>
            </c:ext>
          </c:extLst>
        </c:ser>
        <c:ser>
          <c:idx val="1"/>
          <c:order val="1"/>
          <c:tx>
            <c:strRef>
              <c:f>'Leadership behaviours'!$D$16</c:f>
              <c:strCache>
                <c:ptCount val="1"/>
                <c:pt idx="0">
                  <c:v>Team member perspective</c:v>
                </c:pt>
              </c:strCache>
            </c:strRef>
          </c:tx>
          <c:spPr>
            <a:solidFill>
              <a:schemeClr val="accent6">
                <a:lumMod val="75000"/>
              </a:schemeClr>
            </a:solidFill>
            <a:ln>
              <a:noFill/>
            </a:ln>
            <a:effectLst/>
          </c:spPr>
          <c:invertIfNegative val="0"/>
          <c:cat>
            <c:strRef>
              <c:f>'Leadership behaviours'!$B$17:$B$21</c:f>
              <c:strCache>
                <c:ptCount val="5"/>
                <c:pt idx="0">
                  <c:v>Opportunity to interact </c:v>
                </c:pt>
                <c:pt idx="1">
                  <c:v>Supporting Leadership Behaviour</c:v>
                </c:pt>
                <c:pt idx="2">
                  <c:v>Trusting Employees</c:v>
                </c:pt>
                <c:pt idx="3">
                  <c:v>Leadership Opening Behaviours </c:v>
                </c:pt>
                <c:pt idx="4">
                  <c:v>Leadership Closing Behaviours</c:v>
                </c:pt>
              </c:strCache>
            </c:strRef>
          </c:cat>
          <c:val>
            <c:numRef>
              <c:f>'Leadership behaviours'!$D$17:$D$21</c:f>
              <c:numCache>
                <c:formatCode>###0.00</c:formatCode>
                <c:ptCount val="5"/>
                <c:pt idx="0">
                  <c:v>3.7636887608069198</c:v>
                </c:pt>
                <c:pt idx="1">
                  <c:v>3.8621700879765428</c:v>
                </c:pt>
                <c:pt idx="2">
                  <c:v>4.2778103616813308</c:v>
                </c:pt>
                <c:pt idx="3">
                  <c:v>3.8355588526211668</c:v>
                </c:pt>
                <c:pt idx="4">
                  <c:v>3.487388724035609</c:v>
                </c:pt>
              </c:numCache>
            </c:numRef>
          </c:val>
          <c:extLst>
            <c:ext xmlns:c16="http://schemas.microsoft.com/office/drawing/2014/chart" uri="{C3380CC4-5D6E-409C-BE32-E72D297353CC}">
              <c16:uniqueId val="{00000001-84F1-AE44-AD0C-2524F66FD0E6}"/>
            </c:ext>
          </c:extLst>
        </c:ser>
        <c:dLbls>
          <c:showLegendKey val="0"/>
          <c:showVal val="0"/>
          <c:showCatName val="0"/>
          <c:showSerName val="0"/>
          <c:showPercent val="0"/>
          <c:showBubbleSize val="0"/>
        </c:dLbls>
        <c:gapWidth val="182"/>
        <c:axId val="1906737983"/>
        <c:axId val="1906739631"/>
      </c:barChart>
      <c:catAx>
        <c:axId val="190673798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906739631"/>
        <c:crosses val="autoZero"/>
        <c:auto val="1"/>
        <c:lblAlgn val="ctr"/>
        <c:lblOffset val="100"/>
        <c:noMultiLvlLbl val="0"/>
      </c:catAx>
      <c:valAx>
        <c:axId val="1906739631"/>
        <c:scaling>
          <c:orientation val="minMax"/>
          <c:min val="1"/>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9067379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4">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2767630028013678"/>
          <c:y val="4.4832700546297823E-2"/>
          <c:w val="0.61664936518278823"/>
          <c:h val="0.89301043724245521"/>
        </c:manualLayout>
      </c:layout>
      <c:barChart>
        <c:barDir val="bar"/>
        <c:grouping val="clustered"/>
        <c:varyColors val="0"/>
        <c:ser>
          <c:idx val="0"/>
          <c:order val="0"/>
          <c:tx>
            <c:strRef>
              <c:f>'Org Context and Behav'!$E$2</c:f>
              <c:strCache>
                <c:ptCount val="1"/>
                <c:pt idx="0">
                  <c:v>Male</c:v>
                </c:pt>
              </c:strCache>
            </c:strRef>
          </c:tx>
          <c:spPr>
            <a:ln>
              <a:solidFill>
                <a:srgbClr val="0070C0"/>
              </a:solid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'Org Context and Behav'!$D$3:$D$13</c:f>
              <c:strCache>
                <c:ptCount val="11"/>
                <c:pt idx="0">
                  <c:v>Helping</c:v>
                </c:pt>
                <c:pt idx="1">
                  <c:v>Task crafting (Promotion)</c:v>
                </c:pt>
                <c:pt idx="2">
                  <c:v>Cognitive crafting (Promotion)</c:v>
                </c:pt>
                <c:pt idx="3">
                  <c:v>Relational crafting  (Promotion)</c:v>
                </c:pt>
                <c:pt idx="4">
                  <c:v>Task crafting (Prevention)</c:v>
                </c:pt>
                <c:pt idx="5">
                  <c:v>Cognitive crafting (Prevention)</c:v>
                </c:pt>
                <c:pt idx="6">
                  <c:v>Relational crafting  (Prevention)</c:v>
                </c:pt>
                <c:pt idx="7">
                  <c:v>Counterproductive work behaviour</c:v>
                </c:pt>
                <c:pt idx="8">
                  <c:v>Task-related performance</c:v>
                </c:pt>
                <c:pt idx="9">
                  <c:v>Autonomy at work</c:v>
                </c:pt>
                <c:pt idx="10">
                  <c:v>Organizational Justice</c:v>
                </c:pt>
              </c:strCache>
            </c:strRef>
          </c:cat>
          <c:val>
            <c:numRef>
              <c:f>'Org Context and Behav'!$E$3:$E$13</c:f>
              <c:numCache>
                <c:formatCode>###0.00</c:formatCode>
                <c:ptCount val="11"/>
                <c:pt idx="0">
                  <c:v>3.67</c:v>
                </c:pt>
                <c:pt idx="1">
                  <c:v>3.09</c:v>
                </c:pt>
                <c:pt idx="2">
                  <c:v>3.12</c:v>
                </c:pt>
                <c:pt idx="3">
                  <c:v>2.99</c:v>
                </c:pt>
                <c:pt idx="4">
                  <c:v>2.3199999999999998</c:v>
                </c:pt>
                <c:pt idx="5">
                  <c:v>2.59</c:v>
                </c:pt>
                <c:pt idx="6">
                  <c:v>1.85</c:v>
                </c:pt>
                <c:pt idx="7">
                  <c:v>2.2400000000000002</c:v>
                </c:pt>
                <c:pt idx="8">
                  <c:v>4.3899999999999997</c:v>
                </c:pt>
                <c:pt idx="9">
                  <c:v>3.9305019305019298</c:v>
                </c:pt>
                <c:pt idx="10">
                  <c:v>3.9474358974358985</c:v>
                </c:pt>
              </c:numCache>
            </c:numRef>
          </c:val>
          <c:extLst>
            <c:ext xmlns:c16="http://schemas.microsoft.com/office/drawing/2014/chart" uri="{C3380CC4-5D6E-409C-BE32-E72D297353CC}">
              <c16:uniqueId val="{00000000-FC58-1D4D-BF3C-63C57C5581C8}"/>
            </c:ext>
          </c:extLst>
        </c:ser>
        <c:ser>
          <c:idx val="1"/>
          <c:order val="1"/>
          <c:tx>
            <c:strRef>
              <c:f>'Org Context and Behav'!$F$2</c:f>
              <c:strCache>
                <c:ptCount val="1"/>
                <c:pt idx="0">
                  <c:v>Female</c:v>
                </c:pt>
              </c:strCache>
            </c:strRef>
          </c:tx>
          <c:spPr>
            <a:solidFill>
              <a:srgbClr val="ED7D31"/>
            </a:solidFill>
            <a:ln>
              <a:solidFill>
                <a:schemeClr val="accent6">
                  <a:lumMod val="75000"/>
                </a:schemeClr>
              </a:solid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'Org Context and Behav'!$D$3:$D$13</c:f>
              <c:strCache>
                <c:ptCount val="11"/>
                <c:pt idx="0">
                  <c:v>Helping</c:v>
                </c:pt>
                <c:pt idx="1">
                  <c:v>Task crafting (Promotion)</c:v>
                </c:pt>
                <c:pt idx="2">
                  <c:v>Cognitive crafting (Promotion)</c:v>
                </c:pt>
                <c:pt idx="3">
                  <c:v>Relational crafting  (Promotion)</c:v>
                </c:pt>
                <c:pt idx="4">
                  <c:v>Task crafting (Prevention)</c:v>
                </c:pt>
                <c:pt idx="5">
                  <c:v>Cognitive crafting (Prevention)</c:v>
                </c:pt>
                <c:pt idx="6">
                  <c:v>Relational crafting  (Prevention)</c:v>
                </c:pt>
                <c:pt idx="7">
                  <c:v>Counterproductive work behaviour</c:v>
                </c:pt>
                <c:pt idx="8">
                  <c:v>Task-related performance</c:v>
                </c:pt>
                <c:pt idx="9">
                  <c:v>Autonomy at work</c:v>
                </c:pt>
                <c:pt idx="10">
                  <c:v>Organizational Justice</c:v>
                </c:pt>
              </c:strCache>
            </c:strRef>
          </c:cat>
          <c:val>
            <c:numRef>
              <c:f>'Org Context and Behav'!$F$3:$F$13</c:f>
              <c:numCache>
                <c:formatCode>###0.00</c:formatCode>
                <c:ptCount val="11"/>
                <c:pt idx="0">
                  <c:v>3.89</c:v>
                </c:pt>
                <c:pt idx="1">
                  <c:v>3.33</c:v>
                </c:pt>
                <c:pt idx="2">
                  <c:v>3.31</c:v>
                </c:pt>
                <c:pt idx="3">
                  <c:v>3.23</c:v>
                </c:pt>
                <c:pt idx="4">
                  <c:v>2.27</c:v>
                </c:pt>
                <c:pt idx="5">
                  <c:v>2.46</c:v>
                </c:pt>
                <c:pt idx="6">
                  <c:v>1.76</c:v>
                </c:pt>
                <c:pt idx="7">
                  <c:v>1.98</c:v>
                </c:pt>
                <c:pt idx="8">
                  <c:v>4.5</c:v>
                </c:pt>
                <c:pt idx="9">
                  <c:v>3.915106117353309</c:v>
                </c:pt>
                <c:pt idx="10">
                  <c:v>3.9838308457711435</c:v>
                </c:pt>
              </c:numCache>
            </c:numRef>
          </c:val>
          <c:extLst>
            <c:ext xmlns:c16="http://schemas.microsoft.com/office/drawing/2014/chart" uri="{C3380CC4-5D6E-409C-BE32-E72D297353CC}">
              <c16:uniqueId val="{00000001-FC58-1D4D-BF3C-63C57C5581C8}"/>
            </c:ext>
          </c:extLst>
        </c:ser>
        <c:dLbls>
          <c:showLegendKey val="0"/>
          <c:showVal val="0"/>
          <c:showCatName val="0"/>
          <c:showSerName val="0"/>
          <c:showPercent val="0"/>
          <c:showBubbleSize val="0"/>
        </c:dLbls>
        <c:gapWidth val="150"/>
        <c:axId val="1381613503"/>
        <c:axId val="1382004879"/>
      </c:barChart>
      <c:catAx>
        <c:axId val="138161350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sz="1600"/>
            </a:pPr>
            <a:endParaRPr lang="en-US"/>
          </a:p>
        </c:txPr>
        <c:crossAx val="1382004879"/>
        <c:crosses val="autoZero"/>
        <c:auto val="1"/>
        <c:lblAlgn val="ctr"/>
        <c:lblOffset val="100"/>
        <c:noMultiLvlLbl val="0"/>
      </c:catAx>
      <c:valAx>
        <c:axId val="1382004879"/>
        <c:scaling>
          <c:orientation val="minMax"/>
          <c:max val="4.5"/>
          <c:min val="1.5"/>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vert="horz"/>
          <a:lstStyle/>
          <a:p>
            <a:pPr>
              <a:defRPr/>
            </a:pPr>
            <a:endParaRPr lang="en-US"/>
          </a:p>
        </c:txPr>
        <c:crossAx val="1381613503"/>
        <c:crosses val="autoZero"/>
        <c:crossBetween val="between"/>
      </c:valAx>
    </c:plotArea>
    <c:legend>
      <c:legendPos val="t"/>
      <c:layout>
        <c:manualLayout>
          <c:xMode val="edge"/>
          <c:yMode val="edge"/>
          <c:x val="0.76155140933470267"/>
          <c:y val="0.46001479074465579"/>
          <c:w val="0.18224702101578116"/>
          <c:h val="5.9960371967148617E-2"/>
        </c:manualLayout>
      </c:layout>
      <c:overlay val="0"/>
      <c:spPr>
        <a:noFill/>
        <a:ln>
          <a:noFill/>
        </a:ln>
        <a:effectLst/>
      </c:spPr>
      <c:txPr>
        <a:bodyPr rot="0" vert="horz"/>
        <a:lstStyle/>
        <a:p>
          <a:pPr>
            <a:defRPr sz="1800"/>
          </a:pPr>
          <a:endParaRPr lang="en-US"/>
        </a:p>
      </c:txPr>
    </c:legend>
    <c:plotVisOnly val="1"/>
    <c:dispBlanksAs val="gap"/>
    <c:showDLblsOverMax val="0"/>
    <c:extLst/>
  </c:chart>
  <c:txPr>
    <a:bodyPr/>
    <a:lstStyle/>
    <a:p>
      <a:pPr>
        <a:defRPr sz="12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7239162720318322"/>
          <c:y val="0.11848544741623897"/>
          <c:w val="0.45947059683426283"/>
          <c:h val="0.78528536278701033"/>
        </c:manualLayout>
      </c:layout>
      <c:radarChart>
        <c:radarStyle val="marker"/>
        <c:varyColors val="0"/>
        <c:ser>
          <c:idx val="0"/>
          <c:order val="0"/>
          <c:tx>
            <c:strRef>
              <c:f>Change!$AC$3</c:f>
              <c:strCache>
                <c:ptCount val="1"/>
                <c:pt idx="0">
                  <c:v>Male</c:v>
                </c:pt>
              </c:strCache>
            </c:strRef>
          </c:tx>
          <c:spPr>
            <a:ln w="28575" cap="rnd">
              <a:solidFill>
                <a:schemeClr val="accent1"/>
              </a:solidFill>
              <a:round/>
            </a:ln>
            <a:effectLst/>
          </c:spPr>
          <c:marker>
            <c:symbol val="none"/>
          </c:marker>
          <c:cat>
            <c:strRef>
              <c:f>Change!$AB$5:$AB$23</c:f>
              <c:strCache>
                <c:ptCount val="19"/>
                <c:pt idx="0">
                  <c:v>Ability to switch off after work</c:v>
                </c:pt>
                <c:pt idx="1">
                  <c:v>Workload</c:v>
                </c:pt>
                <c:pt idx="2">
                  <c:v>Pressure to be available</c:v>
                </c:pt>
                <c:pt idx="3">
                  <c:v>Quality of your performance</c:v>
                </c:pt>
                <c:pt idx="4">
                  <c:v>Effective working</c:v>
                </c:pt>
                <c:pt idx="5">
                  <c:v>Distractions at work</c:v>
                </c:pt>
                <c:pt idx="6">
                  <c:v>Ability to serve clients</c:v>
                </c:pt>
                <c:pt idx="7">
                  <c:v>Clarity of work routines</c:v>
                </c:pt>
                <c:pt idx="8">
                  <c:v>Autonomy at work</c:v>
                </c:pt>
                <c:pt idx="9">
                  <c:v>Flexibility to arrange time</c:v>
                </c:pt>
                <c:pt idx="10">
                  <c:v>Ability to accomodate non-work tasks into schedule</c:v>
                </c:pt>
                <c:pt idx="11">
                  <c:v>Work-life balance</c:v>
                </c:pt>
                <c:pt idx="12">
                  <c:v>Meaningfulness of job</c:v>
                </c:pt>
                <c:pt idx="13">
                  <c:v>Sense of purpose at work</c:v>
                </c:pt>
                <c:pt idx="14">
                  <c:v>Collaboration within and across team</c:v>
                </c:pt>
                <c:pt idx="15">
                  <c:v>Feeling connected to others at work</c:v>
                </c:pt>
                <c:pt idx="16">
                  <c:v>Sense of belonging at work</c:v>
                </c:pt>
                <c:pt idx="17">
                  <c:v>Company meets expectations</c:v>
                </c:pt>
                <c:pt idx="18">
                  <c:v>Fulfilled promises by company</c:v>
                </c:pt>
              </c:strCache>
            </c:strRef>
          </c:cat>
          <c:val>
            <c:numRef>
              <c:f>Change!$AC$5:$AC$23</c:f>
              <c:numCache>
                <c:formatCode>0.00</c:formatCode>
                <c:ptCount val="19"/>
                <c:pt idx="0">
                  <c:v>-0.43999999999999995</c:v>
                </c:pt>
                <c:pt idx="1">
                  <c:v>-0.2799999999999998</c:v>
                </c:pt>
                <c:pt idx="2">
                  <c:v>-0.56999999999999984</c:v>
                </c:pt>
                <c:pt idx="3">
                  <c:v>0.58000000000000007</c:v>
                </c:pt>
                <c:pt idx="4">
                  <c:v>0.75999999999999979</c:v>
                </c:pt>
                <c:pt idx="5">
                  <c:v>0.29000000000000004</c:v>
                </c:pt>
                <c:pt idx="6">
                  <c:v>0.45000000000000018</c:v>
                </c:pt>
                <c:pt idx="7">
                  <c:v>0.12000000000000011</c:v>
                </c:pt>
                <c:pt idx="8">
                  <c:v>0.71</c:v>
                </c:pt>
                <c:pt idx="9">
                  <c:v>1.1399999999999997</c:v>
                </c:pt>
                <c:pt idx="10">
                  <c:v>1.0199999999999996</c:v>
                </c:pt>
                <c:pt idx="11">
                  <c:v>0.39000000000000012</c:v>
                </c:pt>
                <c:pt idx="12">
                  <c:v>0.14999999999999991</c:v>
                </c:pt>
                <c:pt idx="13">
                  <c:v>0.10999999999999988</c:v>
                </c:pt>
                <c:pt idx="14">
                  <c:v>0.20999999999999996</c:v>
                </c:pt>
                <c:pt idx="15">
                  <c:v>-0.33999999999999986</c:v>
                </c:pt>
                <c:pt idx="16">
                  <c:v>-0.12999999999999989</c:v>
                </c:pt>
                <c:pt idx="17">
                  <c:v>0.29000000000000004</c:v>
                </c:pt>
                <c:pt idx="18">
                  <c:v>0.25</c:v>
                </c:pt>
              </c:numCache>
            </c:numRef>
          </c:val>
          <c:extLst>
            <c:ext xmlns:c16="http://schemas.microsoft.com/office/drawing/2014/chart" uri="{C3380CC4-5D6E-409C-BE32-E72D297353CC}">
              <c16:uniqueId val="{00000000-B1C3-6341-A080-17937A49F082}"/>
            </c:ext>
          </c:extLst>
        </c:ser>
        <c:ser>
          <c:idx val="1"/>
          <c:order val="1"/>
          <c:tx>
            <c:strRef>
              <c:f>Change!$AD$3</c:f>
              <c:strCache>
                <c:ptCount val="1"/>
                <c:pt idx="0">
                  <c:v>Female</c:v>
                </c:pt>
              </c:strCache>
            </c:strRef>
          </c:tx>
          <c:spPr>
            <a:ln w="28575" cap="rnd">
              <a:solidFill>
                <a:schemeClr val="accent2"/>
              </a:solidFill>
              <a:round/>
            </a:ln>
            <a:effectLst/>
          </c:spPr>
          <c:marker>
            <c:symbol val="none"/>
          </c:marker>
          <c:cat>
            <c:strRef>
              <c:f>Change!$AB$5:$AB$23</c:f>
              <c:strCache>
                <c:ptCount val="19"/>
                <c:pt idx="0">
                  <c:v>Ability to switch off after work</c:v>
                </c:pt>
                <c:pt idx="1">
                  <c:v>Workload</c:v>
                </c:pt>
                <c:pt idx="2">
                  <c:v>Pressure to be available</c:v>
                </c:pt>
                <c:pt idx="3">
                  <c:v>Quality of your performance</c:v>
                </c:pt>
                <c:pt idx="4">
                  <c:v>Effective working</c:v>
                </c:pt>
                <c:pt idx="5">
                  <c:v>Distractions at work</c:v>
                </c:pt>
                <c:pt idx="6">
                  <c:v>Ability to serve clients</c:v>
                </c:pt>
                <c:pt idx="7">
                  <c:v>Clarity of work routines</c:v>
                </c:pt>
                <c:pt idx="8">
                  <c:v>Autonomy at work</c:v>
                </c:pt>
                <c:pt idx="9">
                  <c:v>Flexibility to arrange time</c:v>
                </c:pt>
                <c:pt idx="10">
                  <c:v>Ability to accomodate non-work tasks into schedule</c:v>
                </c:pt>
                <c:pt idx="11">
                  <c:v>Work-life balance</c:v>
                </c:pt>
                <c:pt idx="12">
                  <c:v>Meaningfulness of job</c:v>
                </c:pt>
                <c:pt idx="13">
                  <c:v>Sense of purpose at work</c:v>
                </c:pt>
                <c:pt idx="14">
                  <c:v>Collaboration within and across team</c:v>
                </c:pt>
                <c:pt idx="15">
                  <c:v>Feeling connected to others at work</c:v>
                </c:pt>
                <c:pt idx="16">
                  <c:v>Sense of belonging at work</c:v>
                </c:pt>
                <c:pt idx="17">
                  <c:v>Company meets expectations</c:v>
                </c:pt>
                <c:pt idx="18">
                  <c:v>Fulfilled promises by company</c:v>
                </c:pt>
              </c:strCache>
            </c:strRef>
          </c:cat>
          <c:val>
            <c:numRef>
              <c:f>Change!$AD$5:$AD$23</c:f>
              <c:numCache>
                <c:formatCode>0.00</c:formatCode>
                <c:ptCount val="19"/>
                <c:pt idx="0">
                  <c:v>-0.41999999999999993</c:v>
                </c:pt>
                <c:pt idx="1">
                  <c:v>-0.25999999999999979</c:v>
                </c:pt>
                <c:pt idx="2">
                  <c:v>-0.45000000000000018</c:v>
                </c:pt>
                <c:pt idx="3">
                  <c:v>0.43999999999999995</c:v>
                </c:pt>
                <c:pt idx="4">
                  <c:v>0.58999999999999986</c:v>
                </c:pt>
                <c:pt idx="5">
                  <c:v>0.10000000000000009</c:v>
                </c:pt>
                <c:pt idx="6">
                  <c:v>0.37000000000000011</c:v>
                </c:pt>
                <c:pt idx="7">
                  <c:v>4.0000000000000036E-2</c:v>
                </c:pt>
                <c:pt idx="8">
                  <c:v>0.70000000000000018</c:v>
                </c:pt>
                <c:pt idx="9">
                  <c:v>1.1500000000000004</c:v>
                </c:pt>
                <c:pt idx="10">
                  <c:v>1.1399999999999997</c:v>
                </c:pt>
                <c:pt idx="11">
                  <c:v>0.39000000000000012</c:v>
                </c:pt>
                <c:pt idx="12">
                  <c:v>4.9999999999999822E-2</c:v>
                </c:pt>
                <c:pt idx="13">
                  <c:v>-9.9999999999997868E-3</c:v>
                </c:pt>
                <c:pt idx="14">
                  <c:v>4.9999999999999822E-2</c:v>
                </c:pt>
                <c:pt idx="15">
                  <c:v>-0.4700000000000002</c:v>
                </c:pt>
                <c:pt idx="16">
                  <c:v>-0.2200000000000002</c:v>
                </c:pt>
                <c:pt idx="17">
                  <c:v>0.25999999999999979</c:v>
                </c:pt>
                <c:pt idx="18">
                  <c:v>0.20999999999999996</c:v>
                </c:pt>
              </c:numCache>
            </c:numRef>
          </c:val>
          <c:extLst>
            <c:ext xmlns:c16="http://schemas.microsoft.com/office/drawing/2014/chart" uri="{C3380CC4-5D6E-409C-BE32-E72D297353CC}">
              <c16:uniqueId val="{00000001-B1C3-6341-A080-17937A49F082}"/>
            </c:ext>
          </c:extLst>
        </c:ser>
        <c:ser>
          <c:idx val="2"/>
          <c:order val="2"/>
          <c:tx>
            <c:strRef>
              <c:f>Change!$AE$3</c:f>
              <c:strCache>
                <c:ptCount val="1"/>
                <c:pt idx="0">
                  <c:v>No change</c:v>
                </c:pt>
              </c:strCache>
            </c:strRef>
          </c:tx>
          <c:spPr>
            <a:ln w="9525" cap="rnd">
              <a:solidFill>
                <a:srgbClr val="C00000"/>
              </a:solidFill>
              <a:prstDash val="dash"/>
              <a:round/>
            </a:ln>
            <a:effectLst/>
          </c:spPr>
          <c:marker>
            <c:symbol val="none"/>
          </c:marker>
          <c:cat>
            <c:strRef>
              <c:f>Change!$AB$5:$AB$23</c:f>
              <c:strCache>
                <c:ptCount val="19"/>
                <c:pt idx="0">
                  <c:v>Ability to switch off after work</c:v>
                </c:pt>
                <c:pt idx="1">
                  <c:v>Workload</c:v>
                </c:pt>
                <c:pt idx="2">
                  <c:v>Pressure to be available</c:v>
                </c:pt>
                <c:pt idx="3">
                  <c:v>Quality of your performance</c:v>
                </c:pt>
                <c:pt idx="4">
                  <c:v>Effective working</c:v>
                </c:pt>
                <c:pt idx="5">
                  <c:v>Distractions at work</c:v>
                </c:pt>
                <c:pt idx="6">
                  <c:v>Ability to serve clients</c:v>
                </c:pt>
                <c:pt idx="7">
                  <c:v>Clarity of work routines</c:v>
                </c:pt>
                <c:pt idx="8">
                  <c:v>Autonomy at work</c:v>
                </c:pt>
                <c:pt idx="9">
                  <c:v>Flexibility to arrange time</c:v>
                </c:pt>
                <c:pt idx="10">
                  <c:v>Ability to accomodate non-work tasks into schedule</c:v>
                </c:pt>
                <c:pt idx="11">
                  <c:v>Work-life balance</c:v>
                </c:pt>
                <c:pt idx="12">
                  <c:v>Meaningfulness of job</c:v>
                </c:pt>
                <c:pt idx="13">
                  <c:v>Sense of purpose at work</c:v>
                </c:pt>
                <c:pt idx="14">
                  <c:v>Collaboration within and across team</c:v>
                </c:pt>
                <c:pt idx="15">
                  <c:v>Feeling connected to others at work</c:v>
                </c:pt>
                <c:pt idx="16">
                  <c:v>Sense of belonging at work</c:v>
                </c:pt>
                <c:pt idx="17">
                  <c:v>Company meets expectations</c:v>
                </c:pt>
                <c:pt idx="18">
                  <c:v>Fulfilled promises by company</c:v>
                </c:pt>
              </c:strCache>
            </c:strRef>
          </c:cat>
          <c:val>
            <c:numRef>
              <c:f>Change!$AE$5:$AE$23</c:f>
              <c:numCache>
                <c:formatCode>0.00</c:formatCode>
                <c:ptCount val="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numCache>
            </c:numRef>
          </c:val>
          <c:extLst>
            <c:ext xmlns:c16="http://schemas.microsoft.com/office/drawing/2014/chart" uri="{C3380CC4-5D6E-409C-BE32-E72D297353CC}">
              <c16:uniqueId val="{00000002-B1C3-6341-A080-17937A49F082}"/>
            </c:ext>
          </c:extLst>
        </c:ser>
        <c:dLbls>
          <c:showLegendKey val="0"/>
          <c:showVal val="0"/>
          <c:showCatName val="0"/>
          <c:showSerName val="0"/>
          <c:showPercent val="0"/>
          <c:showBubbleSize val="0"/>
        </c:dLbls>
        <c:axId val="1272429440"/>
        <c:axId val="1272040976"/>
      </c:radarChart>
      <c:catAx>
        <c:axId val="1272429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272040976"/>
        <c:crosses val="autoZero"/>
        <c:auto val="1"/>
        <c:lblAlgn val="ctr"/>
        <c:lblOffset val="100"/>
        <c:noMultiLvlLbl val="0"/>
      </c:catAx>
      <c:valAx>
        <c:axId val="1272040976"/>
        <c:scaling>
          <c:orientation val="minMax"/>
          <c:max val="1.4"/>
          <c:min val="-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272429440"/>
        <c:crosses val="autoZero"/>
        <c:crossBetween val="between"/>
        <c:majorUnit val="0.2"/>
      </c:valAx>
      <c:spPr>
        <a:noFill/>
        <a:ln>
          <a:noFill/>
        </a:ln>
        <a:effectLst/>
      </c:spPr>
    </c:plotArea>
    <c:legend>
      <c:legendPos val="t"/>
      <c:layout>
        <c:manualLayout>
          <c:xMode val="edge"/>
          <c:yMode val="edge"/>
          <c:x val="0.70069768188462711"/>
          <c:y val="3.8650196806628963E-2"/>
          <c:w val="0.24368494750240147"/>
          <c:h val="3.7837514743855404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spPr>
    <a:noFill/>
    <a:ln>
      <a:noFill/>
    </a:ln>
    <a:effectLst/>
  </c:spPr>
  <c:txPr>
    <a:bodyPr/>
    <a:lstStyle/>
    <a:p>
      <a:pPr>
        <a:defRPr/>
      </a:pPr>
      <a:endParaRPr lang="en-US"/>
    </a:p>
  </c:txPr>
  <c:externalData r:id="rId4">
    <c:autoUpdate val="0"/>
  </c:externalData>
  <c:userShapes r:id="rId5"/>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5280031759256721"/>
          <c:y val="0.19277363458699576"/>
          <c:w val="0.43248704931030268"/>
          <c:h val="0.64724047983562671"/>
        </c:manualLayout>
      </c:layout>
      <c:radarChart>
        <c:radarStyle val="marker"/>
        <c:varyColors val="0"/>
        <c:ser>
          <c:idx val="1"/>
          <c:order val="0"/>
          <c:tx>
            <c:strRef>
              <c:f>Change!$AH$3</c:f>
              <c:strCache>
                <c:ptCount val="1"/>
                <c:pt idx="0">
                  <c:v>Billable job role</c:v>
                </c:pt>
              </c:strCache>
            </c:strRef>
          </c:tx>
          <c:spPr>
            <a:ln w="28575" cap="rnd">
              <a:solidFill>
                <a:schemeClr val="accent2"/>
              </a:solidFill>
              <a:round/>
            </a:ln>
            <a:effectLst/>
          </c:spPr>
          <c:marker>
            <c:symbol val="none"/>
          </c:marker>
          <c:cat>
            <c:strRef>
              <c:f>Change!$AF$5:$AF$23</c:f>
              <c:strCache>
                <c:ptCount val="19"/>
                <c:pt idx="0">
                  <c:v>Ability to switch off after work</c:v>
                </c:pt>
                <c:pt idx="1">
                  <c:v>Workload</c:v>
                </c:pt>
                <c:pt idx="2">
                  <c:v>Pressure to be available</c:v>
                </c:pt>
                <c:pt idx="3">
                  <c:v>Quality of your performance</c:v>
                </c:pt>
                <c:pt idx="4">
                  <c:v>Effective working</c:v>
                </c:pt>
                <c:pt idx="5">
                  <c:v>Distractions at work</c:v>
                </c:pt>
                <c:pt idx="6">
                  <c:v>Ability to serve clients</c:v>
                </c:pt>
                <c:pt idx="7">
                  <c:v>Clarity of work routines</c:v>
                </c:pt>
                <c:pt idx="8">
                  <c:v>Autonomy at work</c:v>
                </c:pt>
                <c:pt idx="9">
                  <c:v>Flexibility to arrange time</c:v>
                </c:pt>
                <c:pt idx="10">
                  <c:v>Ability to accomodate non-work tasks into schedule</c:v>
                </c:pt>
                <c:pt idx="11">
                  <c:v>Work-life balance</c:v>
                </c:pt>
                <c:pt idx="12">
                  <c:v>Meaningfulness of job</c:v>
                </c:pt>
                <c:pt idx="13">
                  <c:v>Sense of purpose at work</c:v>
                </c:pt>
                <c:pt idx="14">
                  <c:v>Collaboration within and across team</c:v>
                </c:pt>
                <c:pt idx="15">
                  <c:v>Feeling connected to others at work</c:v>
                </c:pt>
                <c:pt idx="16">
                  <c:v>Sense of belonging at work</c:v>
                </c:pt>
                <c:pt idx="17">
                  <c:v>Company meets expectations</c:v>
                </c:pt>
                <c:pt idx="18">
                  <c:v>Fulfilled promises by company</c:v>
                </c:pt>
              </c:strCache>
            </c:strRef>
          </c:cat>
          <c:val>
            <c:numRef>
              <c:f>Change!$AH$5:$AH$23</c:f>
              <c:numCache>
                <c:formatCode>0.00</c:formatCode>
                <c:ptCount val="19"/>
                <c:pt idx="0">
                  <c:v>-0.52</c:v>
                </c:pt>
                <c:pt idx="1">
                  <c:v>-0.35000000000000009</c:v>
                </c:pt>
                <c:pt idx="2">
                  <c:v>-0.64000000000000012</c:v>
                </c:pt>
                <c:pt idx="3">
                  <c:v>0.45999999999999996</c:v>
                </c:pt>
                <c:pt idx="4">
                  <c:v>0.62999999999999989</c:v>
                </c:pt>
                <c:pt idx="5">
                  <c:v>0.18000000000000016</c:v>
                </c:pt>
                <c:pt idx="6">
                  <c:v>0.43000000000000016</c:v>
                </c:pt>
                <c:pt idx="7">
                  <c:v>9.9999999999997868E-3</c:v>
                </c:pt>
                <c:pt idx="8">
                  <c:v>0.71</c:v>
                </c:pt>
                <c:pt idx="9">
                  <c:v>1.1200000000000001</c:v>
                </c:pt>
                <c:pt idx="10">
                  <c:v>1.04</c:v>
                </c:pt>
                <c:pt idx="11">
                  <c:v>0.29999999999999982</c:v>
                </c:pt>
                <c:pt idx="12">
                  <c:v>2.0000000000000018E-2</c:v>
                </c:pt>
                <c:pt idx="13">
                  <c:v>0</c:v>
                </c:pt>
                <c:pt idx="14">
                  <c:v>0.10000000000000009</c:v>
                </c:pt>
                <c:pt idx="15">
                  <c:v>-0.5</c:v>
                </c:pt>
                <c:pt idx="16">
                  <c:v>-0.25</c:v>
                </c:pt>
                <c:pt idx="17">
                  <c:v>0.25</c:v>
                </c:pt>
                <c:pt idx="18">
                  <c:v>0.18999999999999995</c:v>
                </c:pt>
              </c:numCache>
            </c:numRef>
          </c:val>
          <c:extLst>
            <c:ext xmlns:c16="http://schemas.microsoft.com/office/drawing/2014/chart" uri="{C3380CC4-5D6E-409C-BE32-E72D297353CC}">
              <c16:uniqueId val="{00000000-F63A-C74C-8BB3-2C369BCA7833}"/>
            </c:ext>
          </c:extLst>
        </c:ser>
        <c:ser>
          <c:idx val="0"/>
          <c:order val="1"/>
          <c:tx>
            <c:strRef>
              <c:f>Change!$AG$3</c:f>
              <c:strCache>
                <c:ptCount val="1"/>
                <c:pt idx="0">
                  <c:v>Other job role</c:v>
                </c:pt>
              </c:strCache>
            </c:strRef>
          </c:tx>
          <c:spPr>
            <a:ln w="28575" cap="rnd">
              <a:solidFill>
                <a:schemeClr val="accent1"/>
              </a:solidFill>
              <a:round/>
            </a:ln>
            <a:effectLst/>
          </c:spPr>
          <c:marker>
            <c:symbol val="none"/>
          </c:marker>
          <c:cat>
            <c:strRef>
              <c:f>Change!$AF$5:$AF$23</c:f>
              <c:strCache>
                <c:ptCount val="19"/>
                <c:pt idx="0">
                  <c:v>Ability to switch off after work</c:v>
                </c:pt>
                <c:pt idx="1">
                  <c:v>Workload</c:v>
                </c:pt>
                <c:pt idx="2">
                  <c:v>Pressure to be available</c:v>
                </c:pt>
                <c:pt idx="3">
                  <c:v>Quality of your performance</c:v>
                </c:pt>
                <c:pt idx="4">
                  <c:v>Effective working</c:v>
                </c:pt>
                <c:pt idx="5">
                  <c:v>Distractions at work</c:v>
                </c:pt>
                <c:pt idx="6">
                  <c:v>Ability to serve clients</c:v>
                </c:pt>
                <c:pt idx="7">
                  <c:v>Clarity of work routines</c:v>
                </c:pt>
                <c:pt idx="8">
                  <c:v>Autonomy at work</c:v>
                </c:pt>
                <c:pt idx="9">
                  <c:v>Flexibility to arrange time</c:v>
                </c:pt>
                <c:pt idx="10">
                  <c:v>Ability to accomodate non-work tasks into schedule</c:v>
                </c:pt>
                <c:pt idx="11">
                  <c:v>Work-life balance</c:v>
                </c:pt>
                <c:pt idx="12">
                  <c:v>Meaningfulness of job</c:v>
                </c:pt>
                <c:pt idx="13">
                  <c:v>Sense of purpose at work</c:v>
                </c:pt>
                <c:pt idx="14">
                  <c:v>Collaboration within and across team</c:v>
                </c:pt>
                <c:pt idx="15">
                  <c:v>Feeling connected to others at work</c:v>
                </c:pt>
                <c:pt idx="16">
                  <c:v>Sense of belonging at work</c:v>
                </c:pt>
                <c:pt idx="17">
                  <c:v>Company meets expectations</c:v>
                </c:pt>
                <c:pt idx="18">
                  <c:v>Fulfilled promises by company</c:v>
                </c:pt>
              </c:strCache>
            </c:strRef>
          </c:cat>
          <c:val>
            <c:numRef>
              <c:f>Change!$AG$5:$AG$23</c:f>
              <c:numCache>
                <c:formatCode>0.00</c:formatCode>
                <c:ptCount val="19"/>
                <c:pt idx="0">
                  <c:v>-0.22999999999999998</c:v>
                </c:pt>
                <c:pt idx="1">
                  <c:v>-0.10000000000000009</c:v>
                </c:pt>
                <c:pt idx="2">
                  <c:v>-0.39000000000000012</c:v>
                </c:pt>
                <c:pt idx="3">
                  <c:v>0.89999999999999991</c:v>
                </c:pt>
                <c:pt idx="4">
                  <c:v>1.0899999999999999</c:v>
                </c:pt>
                <c:pt idx="5">
                  <c:v>0.58999999999999986</c:v>
                </c:pt>
                <c:pt idx="6">
                  <c:v>0.5299999999999998</c:v>
                </c:pt>
                <c:pt idx="7">
                  <c:v>0.41000000000000014</c:v>
                </c:pt>
                <c:pt idx="8">
                  <c:v>0.7200000000000002</c:v>
                </c:pt>
                <c:pt idx="9">
                  <c:v>1.1799999999999997</c:v>
                </c:pt>
                <c:pt idx="10">
                  <c:v>0.96</c:v>
                </c:pt>
                <c:pt idx="11">
                  <c:v>0.64999999999999991</c:v>
                </c:pt>
                <c:pt idx="12">
                  <c:v>0.4700000000000002</c:v>
                </c:pt>
                <c:pt idx="13">
                  <c:v>0.41000000000000014</c:v>
                </c:pt>
                <c:pt idx="14">
                  <c:v>0.5299999999999998</c:v>
                </c:pt>
                <c:pt idx="15">
                  <c:v>8.0000000000000071E-2</c:v>
                </c:pt>
                <c:pt idx="16">
                  <c:v>0.18999999999999995</c:v>
                </c:pt>
                <c:pt idx="17">
                  <c:v>0.41999999999999993</c:v>
                </c:pt>
                <c:pt idx="18">
                  <c:v>0.41000000000000014</c:v>
                </c:pt>
              </c:numCache>
            </c:numRef>
          </c:val>
          <c:extLst>
            <c:ext xmlns:c16="http://schemas.microsoft.com/office/drawing/2014/chart" uri="{C3380CC4-5D6E-409C-BE32-E72D297353CC}">
              <c16:uniqueId val="{00000001-F63A-C74C-8BB3-2C369BCA7833}"/>
            </c:ext>
          </c:extLst>
        </c:ser>
        <c:ser>
          <c:idx val="2"/>
          <c:order val="2"/>
          <c:tx>
            <c:strRef>
              <c:f>Change!$AI$3</c:f>
              <c:strCache>
                <c:ptCount val="1"/>
                <c:pt idx="0">
                  <c:v>No change</c:v>
                </c:pt>
              </c:strCache>
            </c:strRef>
          </c:tx>
          <c:spPr>
            <a:ln w="9525" cap="rnd">
              <a:solidFill>
                <a:srgbClr val="C00000"/>
              </a:solidFill>
              <a:prstDash val="dash"/>
              <a:round/>
            </a:ln>
            <a:effectLst/>
          </c:spPr>
          <c:marker>
            <c:symbol val="none"/>
          </c:marker>
          <c:cat>
            <c:strRef>
              <c:f>Change!$AF$5:$AF$23</c:f>
              <c:strCache>
                <c:ptCount val="19"/>
                <c:pt idx="0">
                  <c:v>Ability to switch off after work</c:v>
                </c:pt>
                <c:pt idx="1">
                  <c:v>Workload</c:v>
                </c:pt>
                <c:pt idx="2">
                  <c:v>Pressure to be available</c:v>
                </c:pt>
                <c:pt idx="3">
                  <c:v>Quality of your performance</c:v>
                </c:pt>
                <c:pt idx="4">
                  <c:v>Effective working</c:v>
                </c:pt>
                <c:pt idx="5">
                  <c:v>Distractions at work</c:v>
                </c:pt>
                <c:pt idx="6">
                  <c:v>Ability to serve clients</c:v>
                </c:pt>
                <c:pt idx="7">
                  <c:v>Clarity of work routines</c:v>
                </c:pt>
                <c:pt idx="8">
                  <c:v>Autonomy at work</c:v>
                </c:pt>
                <c:pt idx="9">
                  <c:v>Flexibility to arrange time</c:v>
                </c:pt>
                <c:pt idx="10">
                  <c:v>Ability to accomodate non-work tasks into schedule</c:v>
                </c:pt>
                <c:pt idx="11">
                  <c:v>Work-life balance</c:v>
                </c:pt>
                <c:pt idx="12">
                  <c:v>Meaningfulness of job</c:v>
                </c:pt>
                <c:pt idx="13">
                  <c:v>Sense of purpose at work</c:v>
                </c:pt>
                <c:pt idx="14">
                  <c:v>Collaboration within and across team</c:v>
                </c:pt>
                <c:pt idx="15">
                  <c:v>Feeling connected to others at work</c:v>
                </c:pt>
                <c:pt idx="16">
                  <c:v>Sense of belonging at work</c:v>
                </c:pt>
                <c:pt idx="17">
                  <c:v>Company meets expectations</c:v>
                </c:pt>
                <c:pt idx="18">
                  <c:v>Fulfilled promises by company</c:v>
                </c:pt>
              </c:strCache>
            </c:strRef>
          </c:cat>
          <c:val>
            <c:numRef>
              <c:f>Change!$AI$5:$AI$23</c:f>
              <c:numCache>
                <c:formatCode>0.00</c:formatCode>
                <c:ptCount val="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numCache>
            </c:numRef>
          </c:val>
          <c:extLst>
            <c:ext xmlns:c16="http://schemas.microsoft.com/office/drawing/2014/chart" uri="{C3380CC4-5D6E-409C-BE32-E72D297353CC}">
              <c16:uniqueId val="{00000002-F63A-C74C-8BB3-2C369BCA7833}"/>
            </c:ext>
          </c:extLst>
        </c:ser>
        <c:dLbls>
          <c:showLegendKey val="0"/>
          <c:showVal val="0"/>
          <c:showCatName val="0"/>
          <c:showSerName val="0"/>
          <c:showPercent val="0"/>
          <c:showBubbleSize val="0"/>
        </c:dLbls>
        <c:axId val="1272429440"/>
        <c:axId val="1272040976"/>
      </c:radarChart>
      <c:catAx>
        <c:axId val="1272429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72040976"/>
        <c:crosses val="autoZero"/>
        <c:auto val="1"/>
        <c:lblAlgn val="ctr"/>
        <c:lblOffset val="100"/>
        <c:noMultiLvlLbl val="0"/>
      </c:catAx>
      <c:valAx>
        <c:axId val="1272040976"/>
        <c:scaling>
          <c:orientation val="minMax"/>
          <c:max val="1.4"/>
          <c:min val="-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272429440"/>
        <c:crosses val="autoZero"/>
        <c:crossBetween val="between"/>
        <c:majorUnit val="0.2"/>
      </c:valAx>
      <c:spPr>
        <a:noFill/>
        <a:ln>
          <a:noFill/>
        </a:ln>
        <a:effectLst/>
      </c:spPr>
    </c:plotArea>
    <c:legend>
      <c:legendPos val="t"/>
      <c:layout>
        <c:manualLayout>
          <c:xMode val="edge"/>
          <c:yMode val="edge"/>
          <c:x val="0.70426581734744176"/>
          <c:y val="0.16115155714835747"/>
          <c:w val="0.21732763418001"/>
          <c:h val="9.5969862747044235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4950531809947446"/>
          <c:y val="0.1118629956023709"/>
          <c:w val="0.42826351332417967"/>
          <c:h val="0.73082214925563449"/>
        </c:manualLayout>
      </c:layout>
      <c:radarChart>
        <c:radarStyle val="marker"/>
        <c:varyColors val="0"/>
        <c:ser>
          <c:idx val="0"/>
          <c:order val="0"/>
          <c:tx>
            <c:strRef>
              <c:f>'Change and Segment'!$N$2</c:f>
              <c:strCache>
                <c:ptCount val="1"/>
                <c:pt idx="0">
                  <c:v>Corporate</c:v>
                </c:pt>
              </c:strCache>
            </c:strRef>
          </c:tx>
          <c:spPr>
            <a:ln w="28575" cap="rnd">
              <a:solidFill>
                <a:schemeClr val="accent1"/>
              </a:solidFill>
              <a:round/>
            </a:ln>
            <a:effectLst/>
          </c:spPr>
          <c:marker>
            <c:symbol val="none"/>
          </c:marker>
          <c:cat>
            <c:strRef>
              <c:f>'Change and Segment'!$M$3:$M$21</c:f>
              <c:strCache>
                <c:ptCount val="19"/>
                <c:pt idx="0">
                  <c:v>Ability to switch off after work</c:v>
                </c:pt>
                <c:pt idx="1">
                  <c:v>Workload</c:v>
                </c:pt>
                <c:pt idx="2">
                  <c:v>Pressure to be available</c:v>
                </c:pt>
                <c:pt idx="3">
                  <c:v>Quality of your performance</c:v>
                </c:pt>
                <c:pt idx="4">
                  <c:v>Effective working</c:v>
                </c:pt>
                <c:pt idx="5">
                  <c:v>Distractions at work</c:v>
                </c:pt>
                <c:pt idx="6">
                  <c:v>Ability to serve clients</c:v>
                </c:pt>
                <c:pt idx="7">
                  <c:v>Clarity of work routines</c:v>
                </c:pt>
                <c:pt idx="8">
                  <c:v>Autonomy at work</c:v>
                </c:pt>
                <c:pt idx="9">
                  <c:v>Flexibility to arrange time</c:v>
                </c:pt>
                <c:pt idx="10">
                  <c:v>Ability to accomodate non-work tasks</c:v>
                </c:pt>
                <c:pt idx="11">
                  <c:v>Work-life balance</c:v>
                </c:pt>
                <c:pt idx="12">
                  <c:v>Meaningfulness of job</c:v>
                </c:pt>
                <c:pt idx="13">
                  <c:v>Sense of purpose at work</c:v>
                </c:pt>
                <c:pt idx="14">
                  <c:v>Collaboration within and across team</c:v>
                </c:pt>
                <c:pt idx="15">
                  <c:v>Feeling connected to others at work</c:v>
                </c:pt>
                <c:pt idx="16">
                  <c:v>Sense of belonging at work</c:v>
                </c:pt>
                <c:pt idx="17">
                  <c:v>Company meets expectations</c:v>
                </c:pt>
                <c:pt idx="18">
                  <c:v>Fulfilled promises by company</c:v>
                </c:pt>
              </c:strCache>
            </c:strRef>
          </c:cat>
          <c:val>
            <c:numRef>
              <c:f>'Change and Segment'!$N$3:$N$21</c:f>
              <c:numCache>
                <c:formatCode>General</c:formatCode>
                <c:ptCount val="19"/>
                <c:pt idx="0">
                  <c:v>-0.43999999999999995</c:v>
                </c:pt>
                <c:pt idx="1">
                  <c:v>-0.31999999999999984</c:v>
                </c:pt>
                <c:pt idx="2">
                  <c:v>-0.60000000000000009</c:v>
                </c:pt>
                <c:pt idx="3">
                  <c:v>0.77</c:v>
                </c:pt>
                <c:pt idx="4">
                  <c:v>0.93000000000000016</c:v>
                </c:pt>
                <c:pt idx="5">
                  <c:v>0.37000000000000011</c:v>
                </c:pt>
                <c:pt idx="6">
                  <c:v>0.50999999999999979</c:v>
                </c:pt>
                <c:pt idx="7">
                  <c:v>0.33000000000000007</c:v>
                </c:pt>
                <c:pt idx="8">
                  <c:v>0.58000000000000007</c:v>
                </c:pt>
                <c:pt idx="9">
                  <c:v>0.95000000000000018</c:v>
                </c:pt>
                <c:pt idx="10">
                  <c:v>0.81999999999999984</c:v>
                </c:pt>
                <c:pt idx="11">
                  <c:v>0.25</c:v>
                </c:pt>
                <c:pt idx="12">
                  <c:v>0.43999999999999995</c:v>
                </c:pt>
                <c:pt idx="13">
                  <c:v>0.29999999999999982</c:v>
                </c:pt>
                <c:pt idx="14">
                  <c:v>0.43999999999999995</c:v>
                </c:pt>
                <c:pt idx="15">
                  <c:v>0</c:v>
                </c:pt>
                <c:pt idx="16">
                  <c:v>0.12000000000000011</c:v>
                </c:pt>
                <c:pt idx="17">
                  <c:v>0.35000000000000009</c:v>
                </c:pt>
                <c:pt idx="18">
                  <c:v>0.37000000000000011</c:v>
                </c:pt>
              </c:numCache>
            </c:numRef>
          </c:val>
          <c:extLst>
            <c:ext xmlns:c16="http://schemas.microsoft.com/office/drawing/2014/chart" uri="{C3380CC4-5D6E-409C-BE32-E72D297353CC}">
              <c16:uniqueId val="{00000000-4255-CD47-A51E-916956A6898B}"/>
            </c:ext>
          </c:extLst>
        </c:ser>
        <c:ser>
          <c:idx val="1"/>
          <c:order val="1"/>
          <c:tx>
            <c:strRef>
              <c:f>'Change and Segment'!$O$2</c:f>
              <c:strCache>
                <c:ptCount val="1"/>
                <c:pt idx="0">
                  <c:v>Corporate Finance</c:v>
                </c:pt>
              </c:strCache>
            </c:strRef>
          </c:tx>
          <c:spPr>
            <a:ln w="28575" cap="rnd">
              <a:solidFill>
                <a:schemeClr val="accent2"/>
              </a:solidFill>
              <a:round/>
            </a:ln>
            <a:effectLst/>
          </c:spPr>
          <c:marker>
            <c:symbol val="none"/>
          </c:marker>
          <c:cat>
            <c:strRef>
              <c:f>'Change and Segment'!$M$3:$M$21</c:f>
              <c:strCache>
                <c:ptCount val="19"/>
                <c:pt idx="0">
                  <c:v>Ability to switch off after work</c:v>
                </c:pt>
                <c:pt idx="1">
                  <c:v>Workload</c:v>
                </c:pt>
                <c:pt idx="2">
                  <c:v>Pressure to be available</c:v>
                </c:pt>
                <c:pt idx="3">
                  <c:v>Quality of your performance</c:v>
                </c:pt>
                <c:pt idx="4">
                  <c:v>Effective working</c:v>
                </c:pt>
                <c:pt idx="5">
                  <c:v>Distractions at work</c:v>
                </c:pt>
                <c:pt idx="6">
                  <c:v>Ability to serve clients</c:v>
                </c:pt>
                <c:pt idx="7">
                  <c:v>Clarity of work routines</c:v>
                </c:pt>
                <c:pt idx="8">
                  <c:v>Autonomy at work</c:v>
                </c:pt>
                <c:pt idx="9">
                  <c:v>Flexibility to arrange time</c:v>
                </c:pt>
                <c:pt idx="10">
                  <c:v>Ability to accomodate non-work tasks</c:v>
                </c:pt>
                <c:pt idx="11">
                  <c:v>Work-life balance</c:v>
                </c:pt>
                <c:pt idx="12">
                  <c:v>Meaningfulness of job</c:v>
                </c:pt>
                <c:pt idx="13">
                  <c:v>Sense of purpose at work</c:v>
                </c:pt>
                <c:pt idx="14">
                  <c:v>Collaboration within and across team</c:v>
                </c:pt>
                <c:pt idx="15">
                  <c:v>Feeling connected to others at work</c:v>
                </c:pt>
                <c:pt idx="16">
                  <c:v>Sense of belonging at work</c:v>
                </c:pt>
                <c:pt idx="17">
                  <c:v>Company meets expectations</c:v>
                </c:pt>
                <c:pt idx="18">
                  <c:v>Fulfilled promises by company</c:v>
                </c:pt>
              </c:strCache>
            </c:strRef>
          </c:cat>
          <c:val>
            <c:numRef>
              <c:f>'Change and Segment'!$O$3:$O$21</c:f>
              <c:numCache>
                <c:formatCode>General</c:formatCode>
                <c:ptCount val="19"/>
                <c:pt idx="0">
                  <c:v>-0.27</c:v>
                </c:pt>
                <c:pt idx="1">
                  <c:v>-0.25999999999999979</c:v>
                </c:pt>
                <c:pt idx="2">
                  <c:v>-0.39999999999999991</c:v>
                </c:pt>
                <c:pt idx="3">
                  <c:v>0.7200000000000002</c:v>
                </c:pt>
                <c:pt idx="4">
                  <c:v>0.79</c:v>
                </c:pt>
                <c:pt idx="5">
                  <c:v>0.41000000000000014</c:v>
                </c:pt>
                <c:pt idx="6">
                  <c:v>0.54</c:v>
                </c:pt>
                <c:pt idx="7">
                  <c:v>0.18999999999999995</c:v>
                </c:pt>
                <c:pt idx="8">
                  <c:v>0.79</c:v>
                </c:pt>
                <c:pt idx="9">
                  <c:v>1.2699999999999996</c:v>
                </c:pt>
                <c:pt idx="10">
                  <c:v>1.08</c:v>
                </c:pt>
                <c:pt idx="11">
                  <c:v>0.52</c:v>
                </c:pt>
                <c:pt idx="12">
                  <c:v>0.16000000000000014</c:v>
                </c:pt>
                <c:pt idx="13">
                  <c:v>0.2200000000000002</c:v>
                </c:pt>
                <c:pt idx="14">
                  <c:v>0.35000000000000009</c:v>
                </c:pt>
                <c:pt idx="15">
                  <c:v>-0.18999999999999995</c:v>
                </c:pt>
                <c:pt idx="16">
                  <c:v>-0.14000000000000012</c:v>
                </c:pt>
                <c:pt idx="17">
                  <c:v>0.18000000000000016</c:v>
                </c:pt>
                <c:pt idx="18">
                  <c:v>0.12999999999999989</c:v>
                </c:pt>
              </c:numCache>
            </c:numRef>
          </c:val>
          <c:extLst>
            <c:ext xmlns:c16="http://schemas.microsoft.com/office/drawing/2014/chart" uri="{C3380CC4-5D6E-409C-BE32-E72D297353CC}">
              <c16:uniqueId val="{00000001-4255-CD47-A51E-916956A6898B}"/>
            </c:ext>
          </c:extLst>
        </c:ser>
        <c:ser>
          <c:idx val="2"/>
          <c:order val="2"/>
          <c:tx>
            <c:strRef>
              <c:f>'Change and Segment'!$P$2</c:f>
              <c:strCache>
                <c:ptCount val="1"/>
                <c:pt idx="0">
                  <c:v>Economic &amp; Financial Consulting</c:v>
                </c:pt>
              </c:strCache>
            </c:strRef>
          </c:tx>
          <c:spPr>
            <a:ln w="22225" cap="rnd">
              <a:solidFill>
                <a:srgbClr val="8064A2">
                  <a:lumMod val="75000"/>
                </a:srgbClr>
              </a:solidFill>
              <a:prstDash val="solid"/>
              <a:round/>
            </a:ln>
            <a:effectLst/>
          </c:spPr>
          <c:marker>
            <c:symbol val="none"/>
          </c:marker>
          <c:cat>
            <c:strRef>
              <c:f>'Change and Segment'!$M$3:$M$21</c:f>
              <c:strCache>
                <c:ptCount val="19"/>
                <c:pt idx="0">
                  <c:v>Ability to switch off after work</c:v>
                </c:pt>
                <c:pt idx="1">
                  <c:v>Workload</c:v>
                </c:pt>
                <c:pt idx="2">
                  <c:v>Pressure to be available</c:v>
                </c:pt>
                <c:pt idx="3">
                  <c:v>Quality of your performance</c:v>
                </c:pt>
                <c:pt idx="4">
                  <c:v>Effective working</c:v>
                </c:pt>
                <c:pt idx="5">
                  <c:v>Distractions at work</c:v>
                </c:pt>
                <c:pt idx="6">
                  <c:v>Ability to serve clients</c:v>
                </c:pt>
                <c:pt idx="7">
                  <c:v>Clarity of work routines</c:v>
                </c:pt>
                <c:pt idx="8">
                  <c:v>Autonomy at work</c:v>
                </c:pt>
                <c:pt idx="9">
                  <c:v>Flexibility to arrange time</c:v>
                </c:pt>
                <c:pt idx="10">
                  <c:v>Ability to accomodate non-work tasks</c:v>
                </c:pt>
                <c:pt idx="11">
                  <c:v>Work-life balance</c:v>
                </c:pt>
                <c:pt idx="12">
                  <c:v>Meaningfulness of job</c:v>
                </c:pt>
                <c:pt idx="13">
                  <c:v>Sense of purpose at work</c:v>
                </c:pt>
                <c:pt idx="14">
                  <c:v>Collaboration within and across team</c:v>
                </c:pt>
                <c:pt idx="15">
                  <c:v>Feeling connected to others at work</c:v>
                </c:pt>
                <c:pt idx="16">
                  <c:v>Sense of belonging at work</c:v>
                </c:pt>
                <c:pt idx="17">
                  <c:v>Company meets expectations</c:v>
                </c:pt>
                <c:pt idx="18">
                  <c:v>Fulfilled promises by company</c:v>
                </c:pt>
              </c:strCache>
            </c:strRef>
          </c:cat>
          <c:val>
            <c:numRef>
              <c:f>'Change and Segment'!$P$3:$P$21</c:f>
              <c:numCache>
                <c:formatCode>General</c:formatCode>
                <c:ptCount val="19"/>
                <c:pt idx="0">
                  <c:v>-0.58999999999999986</c:v>
                </c:pt>
                <c:pt idx="1">
                  <c:v>-0.25999999999999979</c:v>
                </c:pt>
                <c:pt idx="2">
                  <c:v>-0.45000000000000018</c:v>
                </c:pt>
                <c:pt idx="3">
                  <c:v>0.2200000000000002</c:v>
                </c:pt>
                <c:pt idx="4">
                  <c:v>0.49000000000000021</c:v>
                </c:pt>
                <c:pt idx="5">
                  <c:v>-4.0000000000000036E-2</c:v>
                </c:pt>
                <c:pt idx="6">
                  <c:v>0.27</c:v>
                </c:pt>
                <c:pt idx="7">
                  <c:v>9.9999999999997868E-3</c:v>
                </c:pt>
                <c:pt idx="8">
                  <c:v>0.74000000000000021</c:v>
                </c:pt>
                <c:pt idx="9">
                  <c:v>1.3099999999999996</c:v>
                </c:pt>
                <c:pt idx="10">
                  <c:v>1.2699999999999996</c:v>
                </c:pt>
                <c:pt idx="11">
                  <c:v>0.22999999999999998</c:v>
                </c:pt>
                <c:pt idx="12">
                  <c:v>-0.14000000000000012</c:v>
                </c:pt>
                <c:pt idx="13">
                  <c:v>-0.18999999999999995</c:v>
                </c:pt>
                <c:pt idx="14">
                  <c:v>4.0000000000000036E-2</c:v>
                </c:pt>
                <c:pt idx="15">
                  <c:v>-0.64000000000000012</c:v>
                </c:pt>
                <c:pt idx="16">
                  <c:v>-0.43999999999999995</c:v>
                </c:pt>
                <c:pt idx="17">
                  <c:v>0.27</c:v>
                </c:pt>
                <c:pt idx="18">
                  <c:v>0.16000000000000014</c:v>
                </c:pt>
              </c:numCache>
            </c:numRef>
          </c:val>
          <c:extLst>
            <c:ext xmlns:c16="http://schemas.microsoft.com/office/drawing/2014/chart" uri="{C3380CC4-5D6E-409C-BE32-E72D297353CC}">
              <c16:uniqueId val="{00000002-4255-CD47-A51E-916956A6898B}"/>
            </c:ext>
          </c:extLst>
        </c:ser>
        <c:ser>
          <c:idx val="3"/>
          <c:order val="3"/>
          <c:tx>
            <c:strRef>
              <c:f>'Change and Segment'!$Q$2</c:f>
              <c:strCache>
                <c:ptCount val="1"/>
                <c:pt idx="0">
                  <c:v>Forensic &amp; Litigation Consulting</c:v>
                </c:pt>
              </c:strCache>
            </c:strRef>
          </c:tx>
          <c:spPr>
            <a:ln w="28575" cap="rnd">
              <a:solidFill>
                <a:schemeClr val="accent4"/>
              </a:solidFill>
              <a:round/>
            </a:ln>
            <a:effectLst/>
          </c:spPr>
          <c:marker>
            <c:symbol val="none"/>
          </c:marker>
          <c:cat>
            <c:strRef>
              <c:f>'Change and Segment'!$M$3:$M$21</c:f>
              <c:strCache>
                <c:ptCount val="19"/>
                <c:pt idx="0">
                  <c:v>Ability to switch off after work</c:v>
                </c:pt>
                <c:pt idx="1">
                  <c:v>Workload</c:v>
                </c:pt>
                <c:pt idx="2">
                  <c:v>Pressure to be available</c:v>
                </c:pt>
                <c:pt idx="3">
                  <c:v>Quality of your performance</c:v>
                </c:pt>
                <c:pt idx="4">
                  <c:v>Effective working</c:v>
                </c:pt>
                <c:pt idx="5">
                  <c:v>Distractions at work</c:v>
                </c:pt>
                <c:pt idx="6">
                  <c:v>Ability to serve clients</c:v>
                </c:pt>
                <c:pt idx="7">
                  <c:v>Clarity of work routines</c:v>
                </c:pt>
                <c:pt idx="8">
                  <c:v>Autonomy at work</c:v>
                </c:pt>
                <c:pt idx="9">
                  <c:v>Flexibility to arrange time</c:v>
                </c:pt>
                <c:pt idx="10">
                  <c:v>Ability to accomodate non-work tasks</c:v>
                </c:pt>
                <c:pt idx="11">
                  <c:v>Work-life balance</c:v>
                </c:pt>
                <c:pt idx="12">
                  <c:v>Meaningfulness of job</c:v>
                </c:pt>
                <c:pt idx="13">
                  <c:v>Sense of purpose at work</c:v>
                </c:pt>
                <c:pt idx="14">
                  <c:v>Collaboration within and across team</c:v>
                </c:pt>
                <c:pt idx="15">
                  <c:v>Feeling connected to others at work</c:v>
                </c:pt>
                <c:pt idx="16">
                  <c:v>Sense of belonging at work</c:v>
                </c:pt>
                <c:pt idx="17">
                  <c:v>Company meets expectations</c:v>
                </c:pt>
                <c:pt idx="18">
                  <c:v>Fulfilled promises by company</c:v>
                </c:pt>
              </c:strCache>
            </c:strRef>
          </c:cat>
          <c:val>
            <c:numRef>
              <c:f>'Change and Segment'!$Q$3:$Q$21</c:f>
              <c:numCache>
                <c:formatCode>General</c:formatCode>
                <c:ptCount val="19"/>
                <c:pt idx="0">
                  <c:v>-0.29999999999999982</c:v>
                </c:pt>
                <c:pt idx="1">
                  <c:v>-0.10000000000000009</c:v>
                </c:pt>
                <c:pt idx="2">
                  <c:v>-0.4700000000000002</c:v>
                </c:pt>
                <c:pt idx="3">
                  <c:v>0.48</c:v>
                </c:pt>
                <c:pt idx="4">
                  <c:v>0.70000000000000018</c:v>
                </c:pt>
                <c:pt idx="5">
                  <c:v>0.20999999999999996</c:v>
                </c:pt>
                <c:pt idx="6">
                  <c:v>0.41999999999999993</c:v>
                </c:pt>
                <c:pt idx="7">
                  <c:v>8.0000000000000071E-2</c:v>
                </c:pt>
                <c:pt idx="8">
                  <c:v>0.75</c:v>
                </c:pt>
                <c:pt idx="9">
                  <c:v>1.2199999999999998</c:v>
                </c:pt>
                <c:pt idx="10">
                  <c:v>1.0499999999999998</c:v>
                </c:pt>
                <c:pt idx="11">
                  <c:v>0.62999999999999989</c:v>
                </c:pt>
                <c:pt idx="12">
                  <c:v>0.10999999999999988</c:v>
                </c:pt>
                <c:pt idx="13">
                  <c:v>0.10000000000000009</c:v>
                </c:pt>
                <c:pt idx="14">
                  <c:v>0.10000000000000009</c:v>
                </c:pt>
                <c:pt idx="15">
                  <c:v>-0.48</c:v>
                </c:pt>
                <c:pt idx="16">
                  <c:v>-0.14999999999999991</c:v>
                </c:pt>
                <c:pt idx="17">
                  <c:v>0.41000000000000014</c:v>
                </c:pt>
                <c:pt idx="18">
                  <c:v>0.2799999999999998</c:v>
                </c:pt>
              </c:numCache>
            </c:numRef>
          </c:val>
          <c:extLst>
            <c:ext xmlns:c16="http://schemas.microsoft.com/office/drawing/2014/chart" uri="{C3380CC4-5D6E-409C-BE32-E72D297353CC}">
              <c16:uniqueId val="{00000003-4255-CD47-A51E-916956A6898B}"/>
            </c:ext>
          </c:extLst>
        </c:ser>
        <c:ser>
          <c:idx val="4"/>
          <c:order val="4"/>
          <c:tx>
            <c:strRef>
              <c:f>'Change and Segment'!$R$2</c:f>
              <c:strCache>
                <c:ptCount val="1"/>
                <c:pt idx="0">
                  <c:v>Strategic Communication</c:v>
                </c:pt>
              </c:strCache>
            </c:strRef>
          </c:tx>
          <c:spPr>
            <a:ln w="28575" cap="rnd">
              <a:solidFill>
                <a:schemeClr val="accent5"/>
              </a:solidFill>
              <a:round/>
            </a:ln>
            <a:effectLst/>
          </c:spPr>
          <c:marker>
            <c:symbol val="none"/>
          </c:marker>
          <c:cat>
            <c:strRef>
              <c:f>'Change and Segment'!$M$3:$M$21</c:f>
              <c:strCache>
                <c:ptCount val="19"/>
                <c:pt idx="0">
                  <c:v>Ability to switch off after work</c:v>
                </c:pt>
                <c:pt idx="1">
                  <c:v>Workload</c:v>
                </c:pt>
                <c:pt idx="2">
                  <c:v>Pressure to be available</c:v>
                </c:pt>
                <c:pt idx="3">
                  <c:v>Quality of your performance</c:v>
                </c:pt>
                <c:pt idx="4">
                  <c:v>Effective working</c:v>
                </c:pt>
                <c:pt idx="5">
                  <c:v>Distractions at work</c:v>
                </c:pt>
                <c:pt idx="6">
                  <c:v>Ability to serve clients</c:v>
                </c:pt>
                <c:pt idx="7">
                  <c:v>Clarity of work routines</c:v>
                </c:pt>
                <c:pt idx="8">
                  <c:v>Autonomy at work</c:v>
                </c:pt>
                <c:pt idx="9">
                  <c:v>Flexibility to arrange time</c:v>
                </c:pt>
                <c:pt idx="10">
                  <c:v>Ability to accomodate non-work tasks</c:v>
                </c:pt>
                <c:pt idx="11">
                  <c:v>Work-life balance</c:v>
                </c:pt>
                <c:pt idx="12">
                  <c:v>Meaningfulness of job</c:v>
                </c:pt>
                <c:pt idx="13">
                  <c:v>Sense of purpose at work</c:v>
                </c:pt>
                <c:pt idx="14">
                  <c:v>Collaboration within and across team</c:v>
                </c:pt>
                <c:pt idx="15">
                  <c:v>Feeling connected to others at work</c:v>
                </c:pt>
                <c:pt idx="16">
                  <c:v>Sense of belonging at work</c:v>
                </c:pt>
                <c:pt idx="17">
                  <c:v>Company meets expectations</c:v>
                </c:pt>
                <c:pt idx="18">
                  <c:v>Fulfilled promises by company</c:v>
                </c:pt>
              </c:strCache>
            </c:strRef>
          </c:cat>
          <c:val>
            <c:numRef>
              <c:f>'Change and Segment'!$R$3:$R$21</c:f>
              <c:numCache>
                <c:formatCode>General</c:formatCode>
                <c:ptCount val="19"/>
                <c:pt idx="0">
                  <c:v>-0.69</c:v>
                </c:pt>
                <c:pt idx="1">
                  <c:v>-0.58999999999999986</c:v>
                </c:pt>
                <c:pt idx="2">
                  <c:v>-0.89999999999999991</c:v>
                </c:pt>
                <c:pt idx="3">
                  <c:v>0.62000000000000011</c:v>
                </c:pt>
                <c:pt idx="4">
                  <c:v>0.79999999999999982</c:v>
                </c:pt>
                <c:pt idx="5">
                  <c:v>0.31000000000000005</c:v>
                </c:pt>
                <c:pt idx="6">
                  <c:v>0.41000000000000014</c:v>
                </c:pt>
                <c:pt idx="7">
                  <c:v>9.9999999999997868E-3</c:v>
                </c:pt>
                <c:pt idx="8">
                  <c:v>0.62000000000000011</c:v>
                </c:pt>
                <c:pt idx="9">
                  <c:v>1.0099999999999998</c:v>
                </c:pt>
                <c:pt idx="10">
                  <c:v>0.94</c:v>
                </c:pt>
                <c:pt idx="11">
                  <c:v>0.10999999999999988</c:v>
                </c:pt>
                <c:pt idx="12">
                  <c:v>0.10000000000000009</c:v>
                </c:pt>
                <c:pt idx="13">
                  <c:v>6.999999999999984E-2</c:v>
                </c:pt>
                <c:pt idx="14">
                  <c:v>0.14999999999999991</c:v>
                </c:pt>
                <c:pt idx="15">
                  <c:v>-0.41000000000000014</c:v>
                </c:pt>
                <c:pt idx="16">
                  <c:v>-0.14000000000000012</c:v>
                </c:pt>
                <c:pt idx="17">
                  <c:v>0.2200000000000002</c:v>
                </c:pt>
                <c:pt idx="18">
                  <c:v>0.22999999999999998</c:v>
                </c:pt>
              </c:numCache>
            </c:numRef>
          </c:val>
          <c:extLst>
            <c:ext xmlns:c16="http://schemas.microsoft.com/office/drawing/2014/chart" uri="{C3380CC4-5D6E-409C-BE32-E72D297353CC}">
              <c16:uniqueId val="{00000004-4255-CD47-A51E-916956A6898B}"/>
            </c:ext>
          </c:extLst>
        </c:ser>
        <c:ser>
          <c:idx val="5"/>
          <c:order val="5"/>
          <c:tx>
            <c:strRef>
              <c:f>'Change and Segment'!$S$2</c:f>
              <c:strCache>
                <c:ptCount val="1"/>
                <c:pt idx="0">
                  <c:v>Technology</c:v>
                </c:pt>
              </c:strCache>
            </c:strRef>
          </c:tx>
          <c:spPr>
            <a:ln w="28575" cap="rnd">
              <a:solidFill>
                <a:schemeClr val="accent6"/>
              </a:solidFill>
              <a:round/>
            </a:ln>
            <a:effectLst/>
          </c:spPr>
          <c:marker>
            <c:symbol val="none"/>
          </c:marker>
          <c:cat>
            <c:strRef>
              <c:f>'Change and Segment'!$M$3:$M$21</c:f>
              <c:strCache>
                <c:ptCount val="19"/>
                <c:pt idx="0">
                  <c:v>Ability to switch off after work</c:v>
                </c:pt>
                <c:pt idx="1">
                  <c:v>Workload</c:v>
                </c:pt>
                <c:pt idx="2">
                  <c:v>Pressure to be available</c:v>
                </c:pt>
                <c:pt idx="3">
                  <c:v>Quality of your performance</c:v>
                </c:pt>
                <c:pt idx="4">
                  <c:v>Effective working</c:v>
                </c:pt>
                <c:pt idx="5">
                  <c:v>Distractions at work</c:v>
                </c:pt>
                <c:pt idx="6">
                  <c:v>Ability to serve clients</c:v>
                </c:pt>
                <c:pt idx="7">
                  <c:v>Clarity of work routines</c:v>
                </c:pt>
                <c:pt idx="8">
                  <c:v>Autonomy at work</c:v>
                </c:pt>
                <c:pt idx="9">
                  <c:v>Flexibility to arrange time</c:v>
                </c:pt>
                <c:pt idx="10">
                  <c:v>Ability to accomodate non-work tasks</c:v>
                </c:pt>
                <c:pt idx="11">
                  <c:v>Work-life balance</c:v>
                </c:pt>
                <c:pt idx="12">
                  <c:v>Meaningfulness of job</c:v>
                </c:pt>
                <c:pt idx="13">
                  <c:v>Sense of purpose at work</c:v>
                </c:pt>
                <c:pt idx="14">
                  <c:v>Collaboration within and across team</c:v>
                </c:pt>
                <c:pt idx="15">
                  <c:v>Feeling connected to others at work</c:v>
                </c:pt>
                <c:pt idx="16">
                  <c:v>Sense of belonging at work</c:v>
                </c:pt>
                <c:pt idx="17">
                  <c:v>Company meets expectations</c:v>
                </c:pt>
                <c:pt idx="18">
                  <c:v>Fulfilled promises by company</c:v>
                </c:pt>
              </c:strCache>
            </c:strRef>
          </c:cat>
          <c:val>
            <c:numRef>
              <c:f>'Change and Segment'!$S$3:$S$21</c:f>
              <c:numCache>
                <c:formatCode>General</c:formatCode>
                <c:ptCount val="19"/>
                <c:pt idx="0">
                  <c:v>-0.35000000000000009</c:v>
                </c:pt>
                <c:pt idx="1">
                  <c:v>0</c:v>
                </c:pt>
                <c:pt idx="2">
                  <c:v>-0.45999999999999996</c:v>
                </c:pt>
                <c:pt idx="3">
                  <c:v>0.7799999999999998</c:v>
                </c:pt>
                <c:pt idx="4">
                  <c:v>0.98</c:v>
                </c:pt>
                <c:pt idx="5">
                  <c:v>0.56000000000000005</c:v>
                </c:pt>
                <c:pt idx="6">
                  <c:v>0.79999999999999982</c:v>
                </c:pt>
                <c:pt idx="7">
                  <c:v>0.39000000000000012</c:v>
                </c:pt>
                <c:pt idx="8">
                  <c:v>0.98</c:v>
                </c:pt>
                <c:pt idx="9">
                  <c:v>1.0499999999999998</c:v>
                </c:pt>
                <c:pt idx="10">
                  <c:v>0.98</c:v>
                </c:pt>
                <c:pt idx="11">
                  <c:v>0.60999999999999988</c:v>
                </c:pt>
                <c:pt idx="12">
                  <c:v>0.54</c:v>
                </c:pt>
                <c:pt idx="13">
                  <c:v>0.29000000000000004</c:v>
                </c:pt>
                <c:pt idx="14">
                  <c:v>0.49000000000000021</c:v>
                </c:pt>
                <c:pt idx="15">
                  <c:v>-4.9999999999999822E-2</c:v>
                </c:pt>
                <c:pt idx="16">
                  <c:v>0.20000000000000018</c:v>
                </c:pt>
                <c:pt idx="17">
                  <c:v>0.54</c:v>
                </c:pt>
                <c:pt idx="18">
                  <c:v>0.50999999999999979</c:v>
                </c:pt>
              </c:numCache>
            </c:numRef>
          </c:val>
          <c:extLst>
            <c:ext xmlns:c16="http://schemas.microsoft.com/office/drawing/2014/chart" uri="{C3380CC4-5D6E-409C-BE32-E72D297353CC}">
              <c16:uniqueId val="{00000005-4255-CD47-A51E-916956A6898B}"/>
            </c:ext>
          </c:extLst>
        </c:ser>
        <c:ser>
          <c:idx val="6"/>
          <c:order val="6"/>
          <c:tx>
            <c:strRef>
              <c:f>'Change and Segment'!$T$2</c:f>
              <c:strCache>
                <c:ptCount val="1"/>
                <c:pt idx="0">
                  <c:v>No Change</c:v>
                </c:pt>
              </c:strCache>
            </c:strRef>
          </c:tx>
          <c:spPr>
            <a:ln w="9525" cap="rnd">
              <a:solidFill>
                <a:srgbClr val="C00000"/>
              </a:solidFill>
              <a:prstDash val="dash"/>
              <a:round/>
            </a:ln>
            <a:effectLst/>
          </c:spPr>
          <c:marker>
            <c:symbol val="none"/>
          </c:marker>
          <c:cat>
            <c:strRef>
              <c:f>'Change and Segment'!$M$3:$M$21</c:f>
              <c:strCache>
                <c:ptCount val="19"/>
                <c:pt idx="0">
                  <c:v>Ability to switch off after work</c:v>
                </c:pt>
                <c:pt idx="1">
                  <c:v>Workload</c:v>
                </c:pt>
                <c:pt idx="2">
                  <c:v>Pressure to be available</c:v>
                </c:pt>
                <c:pt idx="3">
                  <c:v>Quality of your performance</c:v>
                </c:pt>
                <c:pt idx="4">
                  <c:v>Effective working</c:v>
                </c:pt>
                <c:pt idx="5">
                  <c:v>Distractions at work</c:v>
                </c:pt>
                <c:pt idx="6">
                  <c:v>Ability to serve clients</c:v>
                </c:pt>
                <c:pt idx="7">
                  <c:v>Clarity of work routines</c:v>
                </c:pt>
                <c:pt idx="8">
                  <c:v>Autonomy at work</c:v>
                </c:pt>
                <c:pt idx="9">
                  <c:v>Flexibility to arrange time</c:v>
                </c:pt>
                <c:pt idx="10">
                  <c:v>Ability to accomodate non-work tasks</c:v>
                </c:pt>
                <c:pt idx="11">
                  <c:v>Work-life balance</c:v>
                </c:pt>
                <c:pt idx="12">
                  <c:v>Meaningfulness of job</c:v>
                </c:pt>
                <c:pt idx="13">
                  <c:v>Sense of purpose at work</c:v>
                </c:pt>
                <c:pt idx="14">
                  <c:v>Collaboration within and across team</c:v>
                </c:pt>
                <c:pt idx="15">
                  <c:v>Feeling connected to others at work</c:v>
                </c:pt>
                <c:pt idx="16">
                  <c:v>Sense of belonging at work</c:v>
                </c:pt>
                <c:pt idx="17">
                  <c:v>Company meets expectations</c:v>
                </c:pt>
                <c:pt idx="18">
                  <c:v>Fulfilled promises by company</c:v>
                </c:pt>
              </c:strCache>
            </c:strRef>
          </c:cat>
          <c:val>
            <c:numRef>
              <c:f>'Change and Segment'!$T$3:$T$21</c:f>
              <c:numCache>
                <c:formatCode>General</c:formatCode>
                <c:ptCount val="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numCache>
            </c:numRef>
          </c:val>
          <c:extLst>
            <c:ext xmlns:c16="http://schemas.microsoft.com/office/drawing/2014/chart" uri="{C3380CC4-5D6E-409C-BE32-E72D297353CC}">
              <c16:uniqueId val="{00000006-4255-CD47-A51E-916956A6898B}"/>
            </c:ext>
          </c:extLst>
        </c:ser>
        <c:dLbls>
          <c:showLegendKey val="0"/>
          <c:showVal val="0"/>
          <c:showCatName val="0"/>
          <c:showSerName val="0"/>
          <c:showPercent val="0"/>
          <c:showBubbleSize val="0"/>
        </c:dLbls>
        <c:axId val="1272429440"/>
        <c:axId val="1272040976"/>
      </c:radarChart>
      <c:catAx>
        <c:axId val="1272429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272040976"/>
        <c:crosses val="autoZero"/>
        <c:auto val="1"/>
        <c:lblAlgn val="ctr"/>
        <c:lblOffset val="100"/>
        <c:noMultiLvlLbl val="0"/>
      </c:catAx>
      <c:valAx>
        <c:axId val="1272040976"/>
        <c:scaling>
          <c:orientation val="minMax"/>
          <c:max val="1.4"/>
          <c:min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272429440"/>
        <c:crosses val="autoZero"/>
        <c:crossBetween val="between"/>
        <c:majorUnit val="0.2"/>
      </c:valAx>
      <c:spPr>
        <a:noFill/>
        <a:ln>
          <a:noFill/>
        </a:ln>
        <a:effectLst/>
      </c:spPr>
    </c:plotArea>
    <c:legend>
      <c:legendPos val="t"/>
      <c:legendEntry>
        <c:idx val="0"/>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77523968241231667"/>
          <c:y val="0"/>
          <c:w val="0.22030734159192986"/>
          <c:h val="0.2143737071207883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spPr>
    <a:noFill/>
    <a:ln>
      <a:noFill/>
    </a:ln>
    <a:effectLst/>
  </c:spPr>
  <c:txPr>
    <a:bodyPr/>
    <a:lstStyle/>
    <a:p>
      <a:pPr>
        <a:defRPr sz="1200"/>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074059586984098"/>
          <c:y val="0.11848544741623897"/>
          <c:w val="0.58518808260318045"/>
          <c:h val="0.80707493124580543"/>
        </c:manualLayout>
      </c:layout>
      <c:radarChart>
        <c:radarStyle val="marker"/>
        <c:varyColors val="0"/>
        <c:ser>
          <c:idx val="0"/>
          <c:order val="0"/>
          <c:tx>
            <c:strRef>
              <c:f>Change!$AO$3</c:f>
              <c:strCache>
                <c:ptCount val="1"/>
                <c:pt idx="0">
                  <c:v>United Kingdom</c:v>
                </c:pt>
              </c:strCache>
            </c:strRef>
          </c:tx>
          <c:spPr>
            <a:ln w="28575" cap="rnd">
              <a:solidFill>
                <a:srgbClr val="4472C4">
                  <a:lumMod val="75000"/>
                </a:srgbClr>
              </a:solidFill>
              <a:round/>
            </a:ln>
            <a:effectLst/>
          </c:spPr>
          <c:marker>
            <c:symbol val="none"/>
          </c:marker>
          <c:cat>
            <c:strRef>
              <c:f>Change!$AN$5:$AN$23</c:f>
              <c:strCache>
                <c:ptCount val="19"/>
                <c:pt idx="0">
                  <c:v>Ability to switch off after work</c:v>
                </c:pt>
                <c:pt idx="1">
                  <c:v>Workload</c:v>
                </c:pt>
                <c:pt idx="2">
                  <c:v>Pressure to be available</c:v>
                </c:pt>
                <c:pt idx="3">
                  <c:v>Quality of your performance</c:v>
                </c:pt>
                <c:pt idx="4">
                  <c:v>Effective working</c:v>
                </c:pt>
                <c:pt idx="5">
                  <c:v>Distractions at work</c:v>
                </c:pt>
                <c:pt idx="6">
                  <c:v>Ability to serve clients</c:v>
                </c:pt>
                <c:pt idx="7">
                  <c:v>Clarity of work routines</c:v>
                </c:pt>
                <c:pt idx="8">
                  <c:v>Autonomy at work</c:v>
                </c:pt>
                <c:pt idx="9">
                  <c:v>Flexibility to arrange time</c:v>
                </c:pt>
                <c:pt idx="10">
                  <c:v>Ability to accomodate non-work tasks into schedule</c:v>
                </c:pt>
                <c:pt idx="11">
                  <c:v>Work-life balance</c:v>
                </c:pt>
                <c:pt idx="12">
                  <c:v>Meaningfulness of job</c:v>
                </c:pt>
                <c:pt idx="13">
                  <c:v>Sense of purpose at work</c:v>
                </c:pt>
                <c:pt idx="14">
                  <c:v>Collaboration within and across team</c:v>
                </c:pt>
                <c:pt idx="15">
                  <c:v>Feeling connected to others at work</c:v>
                </c:pt>
                <c:pt idx="16">
                  <c:v>Sense of belonging at work</c:v>
                </c:pt>
                <c:pt idx="17">
                  <c:v>Company meets expectations</c:v>
                </c:pt>
                <c:pt idx="18">
                  <c:v>Fulfilled promises by company</c:v>
                </c:pt>
              </c:strCache>
            </c:strRef>
          </c:cat>
          <c:val>
            <c:numRef>
              <c:f>Change!$AO$5:$AO$23</c:f>
              <c:numCache>
                <c:formatCode>0.00</c:formatCode>
                <c:ptCount val="19"/>
                <c:pt idx="0">
                  <c:v>-0.50999999999999979</c:v>
                </c:pt>
                <c:pt idx="1">
                  <c:v>-0.31000000000000005</c:v>
                </c:pt>
                <c:pt idx="2">
                  <c:v>-0.60999999999999988</c:v>
                </c:pt>
                <c:pt idx="3">
                  <c:v>0.54</c:v>
                </c:pt>
                <c:pt idx="4">
                  <c:v>0.71</c:v>
                </c:pt>
                <c:pt idx="5">
                  <c:v>0.24000000000000021</c:v>
                </c:pt>
                <c:pt idx="6">
                  <c:v>0.41000000000000014</c:v>
                </c:pt>
                <c:pt idx="7">
                  <c:v>4.9999999999999822E-2</c:v>
                </c:pt>
                <c:pt idx="8">
                  <c:v>0.7200000000000002</c:v>
                </c:pt>
                <c:pt idx="9">
                  <c:v>1.1600000000000001</c:v>
                </c:pt>
                <c:pt idx="10">
                  <c:v>1.0700000000000003</c:v>
                </c:pt>
                <c:pt idx="11">
                  <c:v>0.37000000000000011</c:v>
                </c:pt>
                <c:pt idx="12">
                  <c:v>8.0000000000000071E-2</c:v>
                </c:pt>
                <c:pt idx="13">
                  <c:v>4.0000000000000036E-2</c:v>
                </c:pt>
                <c:pt idx="14">
                  <c:v>0.12000000000000011</c:v>
                </c:pt>
                <c:pt idx="15">
                  <c:v>-0.41000000000000014</c:v>
                </c:pt>
                <c:pt idx="16">
                  <c:v>-0.20999999999999996</c:v>
                </c:pt>
                <c:pt idx="17">
                  <c:v>0.31000000000000005</c:v>
                </c:pt>
                <c:pt idx="18">
                  <c:v>0.25999999999999979</c:v>
                </c:pt>
              </c:numCache>
            </c:numRef>
          </c:val>
          <c:extLst>
            <c:ext xmlns:c16="http://schemas.microsoft.com/office/drawing/2014/chart" uri="{C3380CC4-5D6E-409C-BE32-E72D297353CC}">
              <c16:uniqueId val="{00000000-40C3-0B43-B232-A3E5A0335AD0}"/>
            </c:ext>
          </c:extLst>
        </c:ser>
        <c:ser>
          <c:idx val="4"/>
          <c:order val="1"/>
          <c:tx>
            <c:strRef>
              <c:f>Change!$AS$3</c:f>
              <c:strCache>
                <c:ptCount val="1"/>
                <c:pt idx="0">
                  <c:v>Germany</c:v>
                </c:pt>
              </c:strCache>
            </c:strRef>
          </c:tx>
          <c:spPr>
            <a:ln w="28575" cap="rnd">
              <a:solidFill>
                <a:srgbClr val="00B050"/>
              </a:solidFill>
              <a:round/>
            </a:ln>
            <a:effectLst/>
          </c:spPr>
          <c:marker>
            <c:symbol val="none"/>
          </c:marker>
          <c:cat>
            <c:strRef>
              <c:f>Change!$AN$5:$AN$23</c:f>
              <c:strCache>
                <c:ptCount val="19"/>
                <c:pt idx="0">
                  <c:v>Ability to switch off after work</c:v>
                </c:pt>
                <c:pt idx="1">
                  <c:v>Workload</c:v>
                </c:pt>
                <c:pt idx="2">
                  <c:v>Pressure to be available</c:v>
                </c:pt>
                <c:pt idx="3">
                  <c:v>Quality of your performance</c:v>
                </c:pt>
                <c:pt idx="4">
                  <c:v>Effective working</c:v>
                </c:pt>
                <c:pt idx="5">
                  <c:v>Distractions at work</c:v>
                </c:pt>
                <c:pt idx="6">
                  <c:v>Ability to serve clients</c:v>
                </c:pt>
                <c:pt idx="7">
                  <c:v>Clarity of work routines</c:v>
                </c:pt>
                <c:pt idx="8">
                  <c:v>Autonomy at work</c:v>
                </c:pt>
                <c:pt idx="9">
                  <c:v>Flexibility to arrange time</c:v>
                </c:pt>
                <c:pt idx="10">
                  <c:v>Ability to accomodate non-work tasks into schedule</c:v>
                </c:pt>
                <c:pt idx="11">
                  <c:v>Work-life balance</c:v>
                </c:pt>
                <c:pt idx="12">
                  <c:v>Meaningfulness of job</c:v>
                </c:pt>
                <c:pt idx="13">
                  <c:v>Sense of purpose at work</c:v>
                </c:pt>
                <c:pt idx="14">
                  <c:v>Collaboration within and across team</c:v>
                </c:pt>
                <c:pt idx="15">
                  <c:v>Feeling connected to others at work</c:v>
                </c:pt>
                <c:pt idx="16">
                  <c:v>Sense of belonging at work</c:v>
                </c:pt>
                <c:pt idx="17">
                  <c:v>Company meets expectations</c:v>
                </c:pt>
                <c:pt idx="18">
                  <c:v>Fulfilled promises by company</c:v>
                </c:pt>
              </c:strCache>
            </c:strRef>
          </c:cat>
          <c:val>
            <c:numRef>
              <c:f>Change!$AS$5:$AS$23</c:f>
              <c:numCache>
                <c:formatCode>0.00</c:formatCode>
                <c:ptCount val="19"/>
                <c:pt idx="0">
                  <c:v>-0.45000000000000018</c:v>
                </c:pt>
                <c:pt idx="1">
                  <c:v>-0.27</c:v>
                </c:pt>
                <c:pt idx="2">
                  <c:v>-0.39000000000000012</c:v>
                </c:pt>
                <c:pt idx="3">
                  <c:v>0.54999999999999982</c:v>
                </c:pt>
                <c:pt idx="4">
                  <c:v>0.9700000000000002</c:v>
                </c:pt>
                <c:pt idx="5">
                  <c:v>0.54999999999999982</c:v>
                </c:pt>
                <c:pt idx="6">
                  <c:v>0.33000000000000007</c:v>
                </c:pt>
                <c:pt idx="7">
                  <c:v>0.35999999999999988</c:v>
                </c:pt>
                <c:pt idx="8">
                  <c:v>0.58000000000000007</c:v>
                </c:pt>
                <c:pt idx="9">
                  <c:v>0.91000000000000014</c:v>
                </c:pt>
                <c:pt idx="10">
                  <c:v>0.94</c:v>
                </c:pt>
                <c:pt idx="11">
                  <c:v>0.33000000000000007</c:v>
                </c:pt>
                <c:pt idx="12">
                  <c:v>0.18000000000000016</c:v>
                </c:pt>
                <c:pt idx="13">
                  <c:v>2.9999999999999805E-2</c:v>
                </c:pt>
                <c:pt idx="14">
                  <c:v>0.39000000000000012</c:v>
                </c:pt>
                <c:pt idx="15">
                  <c:v>-0.33000000000000007</c:v>
                </c:pt>
                <c:pt idx="16">
                  <c:v>6.0000000000000053E-2</c:v>
                </c:pt>
                <c:pt idx="17">
                  <c:v>0.18000000000000016</c:v>
                </c:pt>
                <c:pt idx="18">
                  <c:v>0.24000000000000021</c:v>
                </c:pt>
              </c:numCache>
            </c:numRef>
          </c:val>
          <c:extLst>
            <c:ext xmlns:c16="http://schemas.microsoft.com/office/drawing/2014/chart" uri="{C3380CC4-5D6E-409C-BE32-E72D297353CC}">
              <c16:uniqueId val="{00000001-40C3-0B43-B232-A3E5A0335AD0}"/>
            </c:ext>
          </c:extLst>
        </c:ser>
        <c:ser>
          <c:idx val="6"/>
          <c:order val="2"/>
          <c:tx>
            <c:strRef>
              <c:f>Change!$AU$3</c:f>
              <c:strCache>
                <c:ptCount val="1"/>
                <c:pt idx="0">
                  <c:v>UAE and Qatar</c:v>
                </c:pt>
              </c:strCache>
            </c:strRef>
          </c:tx>
          <c:spPr>
            <a:ln w="28575" cap="rnd">
              <a:solidFill>
                <a:srgbClr val="F79646">
                  <a:lumMod val="75000"/>
                </a:srgbClr>
              </a:solidFill>
              <a:round/>
            </a:ln>
            <a:effectLst/>
          </c:spPr>
          <c:marker>
            <c:symbol val="none"/>
          </c:marker>
          <c:cat>
            <c:strRef>
              <c:f>Change!$AN$5:$AN$23</c:f>
              <c:strCache>
                <c:ptCount val="19"/>
                <c:pt idx="0">
                  <c:v>Ability to switch off after work</c:v>
                </c:pt>
                <c:pt idx="1">
                  <c:v>Workload</c:v>
                </c:pt>
                <c:pt idx="2">
                  <c:v>Pressure to be available</c:v>
                </c:pt>
                <c:pt idx="3">
                  <c:v>Quality of your performance</c:v>
                </c:pt>
                <c:pt idx="4">
                  <c:v>Effective working</c:v>
                </c:pt>
                <c:pt idx="5">
                  <c:v>Distractions at work</c:v>
                </c:pt>
                <c:pt idx="6">
                  <c:v>Ability to serve clients</c:v>
                </c:pt>
                <c:pt idx="7">
                  <c:v>Clarity of work routines</c:v>
                </c:pt>
                <c:pt idx="8">
                  <c:v>Autonomy at work</c:v>
                </c:pt>
                <c:pt idx="9">
                  <c:v>Flexibility to arrange time</c:v>
                </c:pt>
                <c:pt idx="10">
                  <c:v>Ability to accomodate non-work tasks into schedule</c:v>
                </c:pt>
                <c:pt idx="11">
                  <c:v>Work-life balance</c:v>
                </c:pt>
                <c:pt idx="12">
                  <c:v>Meaningfulness of job</c:v>
                </c:pt>
                <c:pt idx="13">
                  <c:v>Sense of purpose at work</c:v>
                </c:pt>
                <c:pt idx="14">
                  <c:v>Collaboration within and across team</c:v>
                </c:pt>
                <c:pt idx="15">
                  <c:v>Feeling connected to others at work</c:v>
                </c:pt>
                <c:pt idx="16">
                  <c:v>Sense of belonging at work</c:v>
                </c:pt>
                <c:pt idx="17">
                  <c:v>Company meets expectations</c:v>
                </c:pt>
                <c:pt idx="18">
                  <c:v>Fulfilled promises by company</c:v>
                </c:pt>
              </c:strCache>
            </c:strRef>
          </c:cat>
          <c:val>
            <c:numRef>
              <c:f>Change!$AU$5:$AU$23</c:f>
              <c:numCache>
                <c:formatCode>0.00</c:formatCode>
                <c:ptCount val="19"/>
                <c:pt idx="0">
                  <c:v>6.0000000000000053E-2</c:v>
                </c:pt>
                <c:pt idx="1">
                  <c:v>4.0000000000000036E-2</c:v>
                </c:pt>
                <c:pt idx="2">
                  <c:v>-0.37000000000000011</c:v>
                </c:pt>
                <c:pt idx="3">
                  <c:v>0.79999999999999982</c:v>
                </c:pt>
                <c:pt idx="4">
                  <c:v>0.89999999999999991</c:v>
                </c:pt>
                <c:pt idx="5">
                  <c:v>0.50999999999999979</c:v>
                </c:pt>
                <c:pt idx="6">
                  <c:v>0.66999999999999993</c:v>
                </c:pt>
                <c:pt idx="7">
                  <c:v>0.39000000000000012</c:v>
                </c:pt>
                <c:pt idx="8">
                  <c:v>0.94</c:v>
                </c:pt>
                <c:pt idx="9">
                  <c:v>1.3499999999999996</c:v>
                </c:pt>
                <c:pt idx="10">
                  <c:v>1.1600000000000001</c:v>
                </c:pt>
                <c:pt idx="11">
                  <c:v>0.89999999999999991</c:v>
                </c:pt>
                <c:pt idx="12">
                  <c:v>0.43000000000000016</c:v>
                </c:pt>
                <c:pt idx="13">
                  <c:v>0.35000000000000009</c:v>
                </c:pt>
                <c:pt idx="14">
                  <c:v>0.5299999999999998</c:v>
                </c:pt>
                <c:pt idx="15">
                  <c:v>-6.0000000000000053E-2</c:v>
                </c:pt>
                <c:pt idx="16">
                  <c:v>8.0000000000000071E-2</c:v>
                </c:pt>
                <c:pt idx="17">
                  <c:v>0.37000000000000011</c:v>
                </c:pt>
                <c:pt idx="18">
                  <c:v>0.20000000000000018</c:v>
                </c:pt>
              </c:numCache>
            </c:numRef>
          </c:val>
          <c:extLst>
            <c:ext xmlns:c16="http://schemas.microsoft.com/office/drawing/2014/chart" uri="{C3380CC4-5D6E-409C-BE32-E72D297353CC}">
              <c16:uniqueId val="{00000002-40C3-0B43-B232-A3E5A0335AD0}"/>
            </c:ext>
          </c:extLst>
        </c:ser>
        <c:ser>
          <c:idx val="7"/>
          <c:order val="3"/>
          <c:tx>
            <c:strRef>
              <c:f>Change!$AV$3</c:f>
              <c:strCache>
                <c:ptCount val="1"/>
                <c:pt idx="0">
                  <c:v>South Africa</c:v>
                </c:pt>
              </c:strCache>
            </c:strRef>
          </c:tx>
          <c:spPr>
            <a:ln w="28575" cap="rnd">
              <a:solidFill>
                <a:srgbClr val="FF40FF"/>
              </a:solidFill>
              <a:round/>
            </a:ln>
            <a:effectLst/>
          </c:spPr>
          <c:marker>
            <c:symbol val="none"/>
          </c:marker>
          <c:cat>
            <c:strRef>
              <c:f>Change!$AN$5:$AN$23</c:f>
              <c:strCache>
                <c:ptCount val="19"/>
                <c:pt idx="0">
                  <c:v>Ability to switch off after work</c:v>
                </c:pt>
                <c:pt idx="1">
                  <c:v>Workload</c:v>
                </c:pt>
                <c:pt idx="2">
                  <c:v>Pressure to be available</c:v>
                </c:pt>
                <c:pt idx="3">
                  <c:v>Quality of your performance</c:v>
                </c:pt>
                <c:pt idx="4">
                  <c:v>Effective working</c:v>
                </c:pt>
                <c:pt idx="5">
                  <c:v>Distractions at work</c:v>
                </c:pt>
                <c:pt idx="6">
                  <c:v>Ability to serve clients</c:v>
                </c:pt>
                <c:pt idx="7">
                  <c:v>Clarity of work routines</c:v>
                </c:pt>
                <c:pt idx="8">
                  <c:v>Autonomy at work</c:v>
                </c:pt>
                <c:pt idx="9">
                  <c:v>Flexibility to arrange time</c:v>
                </c:pt>
                <c:pt idx="10">
                  <c:v>Ability to accomodate non-work tasks into schedule</c:v>
                </c:pt>
                <c:pt idx="11">
                  <c:v>Work-life balance</c:v>
                </c:pt>
                <c:pt idx="12">
                  <c:v>Meaningfulness of job</c:v>
                </c:pt>
                <c:pt idx="13">
                  <c:v>Sense of purpose at work</c:v>
                </c:pt>
                <c:pt idx="14">
                  <c:v>Collaboration within and across team</c:v>
                </c:pt>
                <c:pt idx="15">
                  <c:v>Feeling connected to others at work</c:v>
                </c:pt>
                <c:pt idx="16">
                  <c:v>Sense of belonging at work</c:v>
                </c:pt>
                <c:pt idx="17">
                  <c:v>Company meets expectations</c:v>
                </c:pt>
                <c:pt idx="18">
                  <c:v>Fulfilled promises by company</c:v>
                </c:pt>
              </c:strCache>
            </c:strRef>
          </c:cat>
          <c:val>
            <c:numRef>
              <c:f>Change!$AV$5:$AV$23</c:f>
              <c:numCache>
                <c:formatCode>0.00</c:formatCode>
                <c:ptCount val="19"/>
                <c:pt idx="0">
                  <c:v>-0.54999999999999982</c:v>
                </c:pt>
                <c:pt idx="1">
                  <c:v>-0.41999999999999993</c:v>
                </c:pt>
                <c:pt idx="2">
                  <c:v>-0.77</c:v>
                </c:pt>
                <c:pt idx="3">
                  <c:v>0.64999999999999991</c:v>
                </c:pt>
                <c:pt idx="4">
                  <c:v>0.68000000000000016</c:v>
                </c:pt>
                <c:pt idx="5">
                  <c:v>0.18999999999999995</c:v>
                </c:pt>
                <c:pt idx="6">
                  <c:v>0.58000000000000007</c:v>
                </c:pt>
                <c:pt idx="7">
                  <c:v>0.10000000000000009</c:v>
                </c:pt>
                <c:pt idx="8">
                  <c:v>0.54999999999999982</c:v>
                </c:pt>
                <c:pt idx="9">
                  <c:v>0.9700000000000002</c:v>
                </c:pt>
                <c:pt idx="10">
                  <c:v>0.45000000000000018</c:v>
                </c:pt>
                <c:pt idx="11">
                  <c:v>-6.0000000000000053E-2</c:v>
                </c:pt>
                <c:pt idx="12">
                  <c:v>0.31999999999999984</c:v>
                </c:pt>
                <c:pt idx="13">
                  <c:v>0.22999999999999998</c:v>
                </c:pt>
                <c:pt idx="14">
                  <c:v>0.12999999999999989</c:v>
                </c:pt>
                <c:pt idx="15">
                  <c:v>-0.41999999999999993</c:v>
                </c:pt>
                <c:pt idx="16">
                  <c:v>-0.22999999999999998</c:v>
                </c:pt>
                <c:pt idx="17">
                  <c:v>0.25999999999999979</c:v>
                </c:pt>
                <c:pt idx="18">
                  <c:v>0.39000000000000012</c:v>
                </c:pt>
              </c:numCache>
            </c:numRef>
          </c:val>
          <c:extLst>
            <c:ext xmlns:c16="http://schemas.microsoft.com/office/drawing/2014/chart" uri="{C3380CC4-5D6E-409C-BE32-E72D297353CC}">
              <c16:uniqueId val="{00000003-40C3-0B43-B232-A3E5A0335AD0}"/>
            </c:ext>
          </c:extLst>
        </c:ser>
        <c:ser>
          <c:idx val="8"/>
          <c:order val="4"/>
          <c:tx>
            <c:strRef>
              <c:f>Change!$AW$3</c:f>
              <c:strCache>
                <c:ptCount val="1"/>
                <c:pt idx="0">
                  <c:v>No change</c:v>
                </c:pt>
              </c:strCache>
            </c:strRef>
          </c:tx>
          <c:spPr>
            <a:ln w="9525" cap="rnd">
              <a:solidFill>
                <a:srgbClr val="C00000"/>
              </a:solidFill>
              <a:prstDash val="dash"/>
              <a:round/>
            </a:ln>
            <a:effectLst/>
          </c:spPr>
          <c:marker>
            <c:symbol val="none"/>
          </c:marker>
          <c:cat>
            <c:strRef>
              <c:f>Change!$AN$5:$AN$23</c:f>
              <c:strCache>
                <c:ptCount val="19"/>
                <c:pt idx="0">
                  <c:v>Ability to switch off after work</c:v>
                </c:pt>
                <c:pt idx="1">
                  <c:v>Workload</c:v>
                </c:pt>
                <c:pt idx="2">
                  <c:v>Pressure to be available</c:v>
                </c:pt>
                <c:pt idx="3">
                  <c:v>Quality of your performance</c:v>
                </c:pt>
                <c:pt idx="4">
                  <c:v>Effective working</c:v>
                </c:pt>
                <c:pt idx="5">
                  <c:v>Distractions at work</c:v>
                </c:pt>
                <c:pt idx="6">
                  <c:v>Ability to serve clients</c:v>
                </c:pt>
                <c:pt idx="7">
                  <c:v>Clarity of work routines</c:v>
                </c:pt>
                <c:pt idx="8">
                  <c:v>Autonomy at work</c:v>
                </c:pt>
                <c:pt idx="9">
                  <c:v>Flexibility to arrange time</c:v>
                </c:pt>
                <c:pt idx="10">
                  <c:v>Ability to accomodate non-work tasks into schedule</c:v>
                </c:pt>
                <c:pt idx="11">
                  <c:v>Work-life balance</c:v>
                </c:pt>
                <c:pt idx="12">
                  <c:v>Meaningfulness of job</c:v>
                </c:pt>
                <c:pt idx="13">
                  <c:v>Sense of purpose at work</c:v>
                </c:pt>
                <c:pt idx="14">
                  <c:v>Collaboration within and across team</c:v>
                </c:pt>
                <c:pt idx="15">
                  <c:v>Feeling connected to others at work</c:v>
                </c:pt>
                <c:pt idx="16">
                  <c:v>Sense of belonging at work</c:v>
                </c:pt>
                <c:pt idx="17">
                  <c:v>Company meets expectations</c:v>
                </c:pt>
                <c:pt idx="18">
                  <c:v>Fulfilled promises by company</c:v>
                </c:pt>
              </c:strCache>
            </c:strRef>
          </c:cat>
          <c:val>
            <c:numRef>
              <c:f>Change!$AW$5:$AW$23</c:f>
              <c:numCache>
                <c:formatCode>0.00</c:formatCode>
                <c:ptCount val="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numCache>
            </c:numRef>
          </c:val>
          <c:extLst>
            <c:ext xmlns:c16="http://schemas.microsoft.com/office/drawing/2014/chart" uri="{C3380CC4-5D6E-409C-BE32-E72D297353CC}">
              <c16:uniqueId val="{00000004-40C3-0B43-B232-A3E5A0335AD0}"/>
            </c:ext>
          </c:extLst>
        </c:ser>
        <c:dLbls>
          <c:showLegendKey val="0"/>
          <c:showVal val="0"/>
          <c:showCatName val="0"/>
          <c:showSerName val="0"/>
          <c:showPercent val="0"/>
          <c:showBubbleSize val="0"/>
        </c:dLbls>
        <c:axId val="1272429440"/>
        <c:axId val="1272040976"/>
      </c:radarChart>
      <c:catAx>
        <c:axId val="1272429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72040976"/>
        <c:crosses val="autoZero"/>
        <c:auto val="1"/>
        <c:lblAlgn val="ctr"/>
        <c:lblOffset val="100"/>
        <c:noMultiLvlLbl val="0"/>
      </c:catAx>
      <c:valAx>
        <c:axId val="1272040976"/>
        <c:scaling>
          <c:orientation val="minMax"/>
          <c:max val="1.4"/>
          <c:min val="-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272429440"/>
        <c:crosses val="autoZero"/>
        <c:crossBetween val="between"/>
        <c:majorUnit val="0.2"/>
      </c:valAx>
      <c:spPr>
        <a:noFill/>
        <a:ln>
          <a:noFill/>
        </a:ln>
        <a:effectLst/>
      </c:spPr>
    </c:plotArea>
    <c:legend>
      <c:legendPos val="t"/>
      <c:layout>
        <c:manualLayout>
          <c:xMode val="edge"/>
          <c:yMode val="edge"/>
          <c:x val="0.65750081951533568"/>
          <c:y val="0.12053275356415998"/>
          <c:w val="0.31775335708013758"/>
          <c:h val="8.0806582171971064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spPr>
    <a:noFill/>
    <a:ln>
      <a:noFill/>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Hybrid!$B$26</c:f>
              <c:strCache>
                <c:ptCount val="1"/>
                <c:pt idx="0">
                  <c:v>Satisfaction with hybrid working principles</c:v>
                </c:pt>
              </c:strCache>
            </c:strRef>
          </c:tx>
          <c:spPr>
            <a:solidFill>
              <a:schemeClr val="accent1"/>
            </a:solidFill>
            <a:ln>
              <a:noFill/>
            </a:ln>
            <a:effectLst/>
          </c:spPr>
          <c:invertIfNegative val="0"/>
          <c:dLbls>
            <c:dLbl>
              <c:idx val="18"/>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1-86F6-7C4E-B71D-1F150D734871}"/>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(Hybrid!$D$21:$G$21,Hybrid!$J$21:$X$21)</c:f>
              <c:strCache>
                <c:ptCount val="19"/>
                <c:pt idx="0">
                  <c:v>Male</c:v>
                </c:pt>
                <c:pt idx="1">
                  <c:v>Female</c:v>
                </c:pt>
                <c:pt idx="2">
                  <c:v>Other job role</c:v>
                </c:pt>
                <c:pt idx="3">
                  <c:v>Billable job role</c:v>
                </c:pt>
                <c:pt idx="4">
                  <c:v>Hybrid working</c:v>
                </c:pt>
                <c:pt idx="5">
                  <c:v>Working from Home</c:v>
                </c:pt>
                <c:pt idx="6">
                  <c:v>United Kingdom</c:v>
                </c:pt>
                <c:pt idx="7">
                  <c:v>Ireland</c:v>
                </c:pt>
                <c:pt idx="8">
                  <c:v>Belgium</c:v>
                </c:pt>
                <c:pt idx="9">
                  <c:v>France</c:v>
                </c:pt>
                <c:pt idx="10">
                  <c:v>Germany</c:v>
                </c:pt>
                <c:pt idx="11">
                  <c:v>Spain</c:v>
                </c:pt>
                <c:pt idx="12">
                  <c:v>UAE and Qatar</c:v>
                </c:pt>
                <c:pt idx="13">
                  <c:v>South Africa</c:v>
                </c:pt>
                <c:pt idx="14">
                  <c:v>Level 1</c:v>
                </c:pt>
                <c:pt idx="15">
                  <c:v>Level 2</c:v>
                </c:pt>
                <c:pt idx="16">
                  <c:v>Level 3</c:v>
                </c:pt>
                <c:pt idx="17">
                  <c:v>Level 4</c:v>
                </c:pt>
                <c:pt idx="18">
                  <c:v>Level 5/6</c:v>
                </c:pt>
              </c:strCache>
            </c:strRef>
          </c:cat>
          <c:val>
            <c:numRef>
              <c:f>(Hybrid!$D$26:$G$26,Hybrid!$J$26:$X$26)</c:f>
              <c:numCache>
                <c:formatCode>General</c:formatCode>
                <c:ptCount val="19"/>
                <c:pt idx="0">
                  <c:v>3.79</c:v>
                </c:pt>
                <c:pt idx="1">
                  <c:v>4.0999999999999996</c:v>
                </c:pt>
                <c:pt idx="2">
                  <c:v>4.0199999999999996</c:v>
                </c:pt>
                <c:pt idx="3" formatCode="0.00">
                  <c:v>3.89</c:v>
                </c:pt>
                <c:pt idx="4">
                  <c:v>3.86</c:v>
                </c:pt>
                <c:pt idx="5" formatCode="0.00">
                  <c:v>3.92</c:v>
                </c:pt>
                <c:pt idx="6" formatCode="0.00">
                  <c:v>3.98</c:v>
                </c:pt>
                <c:pt idx="7" formatCode="0.00">
                  <c:v>3.91</c:v>
                </c:pt>
                <c:pt idx="8">
                  <c:v>3.67</c:v>
                </c:pt>
                <c:pt idx="9">
                  <c:v>3.74</c:v>
                </c:pt>
                <c:pt idx="10">
                  <c:v>3.78</c:v>
                </c:pt>
                <c:pt idx="11">
                  <c:v>4.17</c:v>
                </c:pt>
                <c:pt idx="12">
                  <c:v>3.74</c:v>
                </c:pt>
                <c:pt idx="13">
                  <c:v>3.87</c:v>
                </c:pt>
                <c:pt idx="14">
                  <c:v>4.07</c:v>
                </c:pt>
                <c:pt idx="15">
                  <c:v>3.82</c:v>
                </c:pt>
                <c:pt idx="16">
                  <c:v>3.93</c:v>
                </c:pt>
                <c:pt idx="17">
                  <c:v>4.01</c:v>
                </c:pt>
                <c:pt idx="18">
                  <c:v>3.8</c:v>
                </c:pt>
              </c:numCache>
            </c:numRef>
          </c:val>
          <c:extLst>
            <c:ext xmlns:c16="http://schemas.microsoft.com/office/drawing/2014/chart" uri="{C3380CC4-5D6E-409C-BE32-E72D297353CC}">
              <c16:uniqueId val="{00000000-86F6-7C4E-B71D-1F150D734871}"/>
            </c:ext>
          </c:extLst>
        </c:ser>
        <c:dLbls>
          <c:showLegendKey val="0"/>
          <c:showVal val="0"/>
          <c:showCatName val="0"/>
          <c:showSerName val="0"/>
          <c:showPercent val="0"/>
          <c:showBubbleSize val="0"/>
        </c:dLbls>
        <c:gapWidth val="150"/>
        <c:axId val="1436452255"/>
        <c:axId val="1473343279"/>
      </c:barChart>
      <c:catAx>
        <c:axId val="143645225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473343279"/>
        <c:crosses val="autoZero"/>
        <c:auto val="1"/>
        <c:lblAlgn val="ctr"/>
        <c:lblOffset val="100"/>
        <c:noMultiLvlLbl val="0"/>
      </c:catAx>
      <c:valAx>
        <c:axId val="1473343279"/>
        <c:scaling>
          <c:orientation val="minMax"/>
          <c:min val="2"/>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64522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Hybrid!$J$2</c:f>
              <c:strCache>
                <c:ptCount val="1"/>
                <c:pt idx="0">
                  <c:v>Preference %</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Hybrid!$I$3:$I$6</c:f>
              <c:strCache>
                <c:ptCount val="4"/>
                <c:pt idx="0">
                  <c:v>Work from home most or all of the time</c:v>
                </c:pt>
                <c:pt idx="1">
                  <c:v>Go to the office (or be on site) all or most of the time</c:v>
                </c:pt>
                <c:pt idx="2">
                  <c:v>Go to the office at least 2 times a week and work from home at least 2 times a week</c:v>
                </c:pt>
                <c:pt idx="3">
                  <c:v>No fixed schedule but flexible as need arises</c:v>
                </c:pt>
              </c:strCache>
            </c:strRef>
          </c:cat>
          <c:val>
            <c:numRef>
              <c:f>Hybrid!$J$3:$J$6</c:f>
              <c:numCache>
                <c:formatCode>0.00</c:formatCode>
                <c:ptCount val="4"/>
                <c:pt idx="0">
                  <c:v>39.153439153439152</c:v>
                </c:pt>
                <c:pt idx="1">
                  <c:v>8.8183421516754841</c:v>
                </c:pt>
                <c:pt idx="2">
                  <c:v>52.910052910052904</c:v>
                </c:pt>
                <c:pt idx="3">
                  <c:v>57.848324514991177</c:v>
                </c:pt>
              </c:numCache>
            </c:numRef>
          </c:val>
          <c:extLst>
            <c:ext xmlns:c16="http://schemas.microsoft.com/office/drawing/2014/chart" uri="{C3380CC4-5D6E-409C-BE32-E72D297353CC}">
              <c16:uniqueId val="{00000000-1751-7342-8742-82D3BBF641BC}"/>
            </c:ext>
          </c:extLst>
        </c:ser>
        <c:ser>
          <c:idx val="1"/>
          <c:order val="1"/>
          <c:tx>
            <c:strRef>
              <c:f>Hybrid!$K$2</c:f>
              <c:strCache>
                <c:ptCount val="1"/>
                <c:pt idx="0">
                  <c:v>Current Practice %</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Hybrid!$I$3:$I$6</c:f>
              <c:strCache>
                <c:ptCount val="4"/>
                <c:pt idx="0">
                  <c:v>Work from home most or all of the time</c:v>
                </c:pt>
                <c:pt idx="1">
                  <c:v>Go to the office (or be on site) all or most of the time</c:v>
                </c:pt>
                <c:pt idx="2">
                  <c:v>Go to the office at least 2 times a week and work from home at least 2 times a week</c:v>
                </c:pt>
                <c:pt idx="3">
                  <c:v>No fixed schedule but flexible as need arises</c:v>
                </c:pt>
              </c:strCache>
            </c:strRef>
          </c:cat>
          <c:val>
            <c:numRef>
              <c:f>Hybrid!$K$3:$K$6</c:f>
              <c:numCache>
                <c:formatCode>0.00</c:formatCode>
                <c:ptCount val="4"/>
                <c:pt idx="0">
                  <c:v>65.340909090909093</c:v>
                </c:pt>
                <c:pt idx="1">
                  <c:v>15.719696969696969</c:v>
                </c:pt>
                <c:pt idx="2">
                  <c:v>18.939393939393938</c:v>
                </c:pt>
                <c:pt idx="3">
                  <c:v>20.833333333333336</c:v>
                </c:pt>
              </c:numCache>
            </c:numRef>
          </c:val>
          <c:extLst>
            <c:ext xmlns:c16="http://schemas.microsoft.com/office/drawing/2014/chart" uri="{C3380CC4-5D6E-409C-BE32-E72D297353CC}">
              <c16:uniqueId val="{00000001-1751-7342-8742-82D3BBF641BC}"/>
            </c:ext>
          </c:extLst>
        </c:ser>
        <c:dLbls>
          <c:showLegendKey val="0"/>
          <c:showVal val="0"/>
          <c:showCatName val="0"/>
          <c:showSerName val="0"/>
          <c:showPercent val="0"/>
          <c:showBubbleSize val="0"/>
        </c:dLbls>
        <c:gapWidth val="182"/>
        <c:axId val="1440400367"/>
        <c:axId val="1440361855"/>
      </c:barChart>
      <c:catAx>
        <c:axId val="144040036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440361855"/>
        <c:crossesAt val="0"/>
        <c:auto val="1"/>
        <c:lblAlgn val="ctr"/>
        <c:lblOffset val="100"/>
        <c:noMultiLvlLbl val="0"/>
      </c:catAx>
      <c:valAx>
        <c:axId val="1440361855"/>
        <c:scaling>
          <c:orientation val="minMax"/>
        </c:scaling>
        <c:delete val="0"/>
        <c:axPos val="b"/>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440400367"/>
        <c:crosses val="autoZero"/>
        <c:crossBetween val="between"/>
      </c:valAx>
      <c:spPr>
        <a:noFill/>
        <a:ln>
          <a:noFill/>
        </a:ln>
        <a:effectLst/>
      </c:spPr>
    </c:plotArea>
    <c:legend>
      <c:legendPos val="b"/>
      <c:layout>
        <c:manualLayout>
          <c:xMode val="edge"/>
          <c:yMode val="edge"/>
          <c:x val="0.32359152971617267"/>
          <c:y val="0.87611160784102871"/>
          <c:w val="0.35281694056765467"/>
          <c:h val="0.12388839215897131"/>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GB" sz="1800" dirty="0"/>
              <a:t>Anticipatory Justice regarding HWP</a:t>
            </a:r>
          </a:p>
        </c:rich>
      </c:tx>
      <c:layout>
        <c:manualLayout>
          <c:xMode val="edge"/>
          <c:yMode val="edge"/>
          <c:x val="6.8508997429305898E-2"/>
          <c:y val="2.2727272727272728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Hybrid!$C$21</c:f>
              <c:strCache>
                <c:ptCount val="1"/>
                <c:pt idx="0">
                  <c:v>All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Hybrid!$B$22:$B$25</c:f>
              <c:strCache>
                <c:ptCount val="4"/>
                <c:pt idx="0">
                  <c:v>Interactional Justice</c:v>
                </c:pt>
                <c:pt idx="1">
                  <c:v>Informational Justice</c:v>
                </c:pt>
                <c:pt idx="2">
                  <c:v>Procedural Justice</c:v>
                </c:pt>
                <c:pt idx="3">
                  <c:v>Distributive Jutice</c:v>
                </c:pt>
              </c:strCache>
            </c:strRef>
          </c:cat>
          <c:val>
            <c:numRef>
              <c:f>Hybrid!$C$22:$C$25</c:f>
              <c:numCache>
                <c:formatCode>###0.00</c:formatCode>
                <c:ptCount val="4"/>
                <c:pt idx="0">
                  <c:v>4.3367875647668352</c:v>
                </c:pt>
                <c:pt idx="1">
                  <c:v>3.7811494252873543</c:v>
                </c:pt>
                <c:pt idx="2">
                  <c:v>3.7669833045480692</c:v>
                </c:pt>
                <c:pt idx="3">
                  <c:v>3.4254461715601621</c:v>
                </c:pt>
              </c:numCache>
            </c:numRef>
          </c:val>
          <c:extLst>
            <c:ext xmlns:c16="http://schemas.microsoft.com/office/drawing/2014/chart" uri="{C3380CC4-5D6E-409C-BE32-E72D297353CC}">
              <c16:uniqueId val="{00000000-A481-FF43-A771-15536C25D260}"/>
            </c:ext>
          </c:extLst>
        </c:ser>
        <c:dLbls>
          <c:showLegendKey val="0"/>
          <c:showVal val="0"/>
          <c:showCatName val="0"/>
          <c:showSerName val="0"/>
          <c:showPercent val="0"/>
          <c:showBubbleSize val="0"/>
        </c:dLbls>
        <c:gapWidth val="182"/>
        <c:axId val="1440629663"/>
        <c:axId val="1440657327"/>
      </c:barChart>
      <c:catAx>
        <c:axId val="144062966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440657327"/>
        <c:crosses val="autoZero"/>
        <c:auto val="1"/>
        <c:lblAlgn val="ctr"/>
        <c:lblOffset val="100"/>
        <c:noMultiLvlLbl val="0"/>
      </c:catAx>
      <c:valAx>
        <c:axId val="1440657327"/>
        <c:scaling>
          <c:orientation val="minMax"/>
          <c:min val="1"/>
        </c:scaling>
        <c:delete val="0"/>
        <c:axPos val="b"/>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4406296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radarChart>
        <c:radarStyle val="marker"/>
        <c:varyColors val="0"/>
        <c:ser>
          <c:idx val="0"/>
          <c:order val="0"/>
          <c:tx>
            <c:strRef>
              <c:f>'Change and Hybrid'!$AE$1:$AE$2</c:f>
              <c:strCache>
                <c:ptCount val="2"/>
                <c:pt idx="0">
                  <c:v>Preference to work from home</c:v>
                </c:pt>
                <c:pt idx="1">
                  <c:v>No</c:v>
                </c:pt>
              </c:strCache>
            </c:strRef>
          </c:tx>
          <c:spPr>
            <a:ln w="19050" cap="rnd">
              <a:solidFill>
                <a:schemeClr val="accent1"/>
              </a:solidFill>
              <a:round/>
            </a:ln>
            <a:effectLst/>
          </c:spPr>
          <c:marker>
            <c:symbol val="none"/>
          </c:marker>
          <c:cat>
            <c:strRef>
              <c:f>'Change and Hybrid'!$AD$3:$AD$21</c:f>
              <c:strCache>
                <c:ptCount val="19"/>
                <c:pt idx="0">
                  <c:v>Work-life balance</c:v>
                </c:pt>
                <c:pt idx="1">
                  <c:v>Ability to switch off after work</c:v>
                </c:pt>
                <c:pt idx="2">
                  <c:v>Workload</c:v>
                </c:pt>
                <c:pt idx="3">
                  <c:v>Pressure to be available</c:v>
                </c:pt>
                <c:pt idx="4">
                  <c:v>Quality of your performance</c:v>
                </c:pt>
                <c:pt idx="5">
                  <c:v>Effective working</c:v>
                </c:pt>
                <c:pt idx="6">
                  <c:v>Distractions at work</c:v>
                </c:pt>
                <c:pt idx="7">
                  <c:v>Ability to serve clients</c:v>
                </c:pt>
                <c:pt idx="8">
                  <c:v>Clarity of work routines</c:v>
                </c:pt>
                <c:pt idx="9">
                  <c:v>Autonomy at work</c:v>
                </c:pt>
                <c:pt idx="10">
                  <c:v>Flexibility to arrange time</c:v>
                </c:pt>
                <c:pt idx="11">
                  <c:v>Ability to accomodate non-work tasks into schedule</c:v>
                </c:pt>
                <c:pt idx="12">
                  <c:v>Meaningfulness of job</c:v>
                </c:pt>
                <c:pt idx="13">
                  <c:v>Sense of purpose at work</c:v>
                </c:pt>
                <c:pt idx="14">
                  <c:v>Feeling connected to others at work</c:v>
                </c:pt>
                <c:pt idx="15">
                  <c:v>Collaboration within and across team</c:v>
                </c:pt>
                <c:pt idx="16">
                  <c:v>Company meets expectations</c:v>
                </c:pt>
                <c:pt idx="17">
                  <c:v>Fulfilled promises by company</c:v>
                </c:pt>
                <c:pt idx="18">
                  <c:v>Sense of belonging at work</c:v>
                </c:pt>
              </c:strCache>
            </c:strRef>
          </c:cat>
          <c:val>
            <c:numRef>
              <c:f>'Change and Hybrid'!$AE$3:$AE$21</c:f>
              <c:numCache>
                <c:formatCode>General</c:formatCode>
                <c:ptCount val="19"/>
                <c:pt idx="0">
                  <c:v>4.9999999999999822E-2</c:v>
                </c:pt>
                <c:pt idx="1">
                  <c:v>-0.75999999999999979</c:v>
                </c:pt>
                <c:pt idx="2">
                  <c:v>-0.37000000000000011</c:v>
                </c:pt>
                <c:pt idx="3">
                  <c:v>-0.79999999999999982</c:v>
                </c:pt>
                <c:pt idx="4">
                  <c:v>0.29000000000000004</c:v>
                </c:pt>
                <c:pt idx="5">
                  <c:v>0.41000000000000014</c:v>
                </c:pt>
                <c:pt idx="6">
                  <c:v>-9.9999999999997868E-3</c:v>
                </c:pt>
                <c:pt idx="7">
                  <c:v>0.20000000000000018</c:v>
                </c:pt>
                <c:pt idx="8">
                  <c:v>-0.14999999999999991</c:v>
                </c:pt>
                <c:pt idx="9">
                  <c:v>0.54999999999999982</c:v>
                </c:pt>
                <c:pt idx="10">
                  <c:v>0.98</c:v>
                </c:pt>
                <c:pt idx="11">
                  <c:v>0.85999999999999988</c:v>
                </c:pt>
                <c:pt idx="12">
                  <c:v>-4.9999999999999822E-2</c:v>
                </c:pt>
                <c:pt idx="13">
                  <c:v>-0.10000000000000009</c:v>
                </c:pt>
                <c:pt idx="14">
                  <c:v>-0.66999999999999993</c:v>
                </c:pt>
                <c:pt idx="15">
                  <c:v>-8.0000000000000071E-2</c:v>
                </c:pt>
                <c:pt idx="16">
                  <c:v>0.16999999999999993</c:v>
                </c:pt>
                <c:pt idx="17">
                  <c:v>0.18999999999999995</c:v>
                </c:pt>
                <c:pt idx="18">
                  <c:v>-0.33999999999999986</c:v>
                </c:pt>
              </c:numCache>
            </c:numRef>
          </c:val>
          <c:extLst>
            <c:ext xmlns:c16="http://schemas.microsoft.com/office/drawing/2014/chart" uri="{C3380CC4-5D6E-409C-BE32-E72D297353CC}">
              <c16:uniqueId val="{00000000-7736-7C43-9783-EB635114213C}"/>
            </c:ext>
          </c:extLst>
        </c:ser>
        <c:ser>
          <c:idx val="1"/>
          <c:order val="1"/>
          <c:tx>
            <c:strRef>
              <c:f>'Change and Hybrid'!$AF$1:$AF$2</c:f>
              <c:strCache>
                <c:ptCount val="2"/>
                <c:pt idx="0">
                  <c:v>Preference to work from home</c:v>
                </c:pt>
                <c:pt idx="1">
                  <c:v>Yes</c:v>
                </c:pt>
              </c:strCache>
            </c:strRef>
          </c:tx>
          <c:spPr>
            <a:ln w="19050" cap="rnd">
              <a:solidFill>
                <a:schemeClr val="accent2"/>
              </a:solidFill>
              <a:round/>
            </a:ln>
            <a:effectLst/>
          </c:spPr>
          <c:marker>
            <c:symbol val="none"/>
          </c:marker>
          <c:cat>
            <c:strRef>
              <c:f>'Change and Hybrid'!$AD$3:$AD$21</c:f>
              <c:strCache>
                <c:ptCount val="19"/>
                <c:pt idx="0">
                  <c:v>Work-life balance</c:v>
                </c:pt>
                <c:pt idx="1">
                  <c:v>Ability to switch off after work</c:v>
                </c:pt>
                <c:pt idx="2">
                  <c:v>Workload</c:v>
                </c:pt>
                <c:pt idx="3">
                  <c:v>Pressure to be available</c:v>
                </c:pt>
                <c:pt idx="4">
                  <c:v>Quality of your performance</c:v>
                </c:pt>
                <c:pt idx="5">
                  <c:v>Effective working</c:v>
                </c:pt>
                <c:pt idx="6">
                  <c:v>Distractions at work</c:v>
                </c:pt>
                <c:pt idx="7">
                  <c:v>Ability to serve clients</c:v>
                </c:pt>
                <c:pt idx="8">
                  <c:v>Clarity of work routines</c:v>
                </c:pt>
                <c:pt idx="9">
                  <c:v>Autonomy at work</c:v>
                </c:pt>
                <c:pt idx="10">
                  <c:v>Flexibility to arrange time</c:v>
                </c:pt>
                <c:pt idx="11">
                  <c:v>Ability to accomodate non-work tasks into schedule</c:v>
                </c:pt>
                <c:pt idx="12">
                  <c:v>Meaningfulness of job</c:v>
                </c:pt>
                <c:pt idx="13">
                  <c:v>Sense of purpose at work</c:v>
                </c:pt>
                <c:pt idx="14">
                  <c:v>Feeling connected to others at work</c:v>
                </c:pt>
                <c:pt idx="15">
                  <c:v>Collaboration within and across team</c:v>
                </c:pt>
                <c:pt idx="16">
                  <c:v>Company meets expectations</c:v>
                </c:pt>
                <c:pt idx="17">
                  <c:v>Fulfilled promises by company</c:v>
                </c:pt>
                <c:pt idx="18">
                  <c:v>Sense of belonging at work</c:v>
                </c:pt>
              </c:strCache>
            </c:strRef>
          </c:cat>
          <c:val>
            <c:numRef>
              <c:f>'Change and Hybrid'!$AF$3:$AF$21</c:f>
              <c:numCache>
                <c:formatCode>General</c:formatCode>
                <c:ptCount val="19"/>
                <c:pt idx="0">
                  <c:v>0.91000000000000014</c:v>
                </c:pt>
                <c:pt idx="1">
                  <c:v>2.9999999999999805E-2</c:v>
                </c:pt>
                <c:pt idx="2">
                  <c:v>-0.14999999999999991</c:v>
                </c:pt>
                <c:pt idx="3">
                  <c:v>-0.27</c:v>
                </c:pt>
                <c:pt idx="4">
                  <c:v>1.0099999999999998</c:v>
                </c:pt>
                <c:pt idx="5">
                  <c:v>1.2699999999999996</c:v>
                </c:pt>
                <c:pt idx="6">
                  <c:v>0.71</c:v>
                </c:pt>
                <c:pt idx="7">
                  <c:v>0.85999999999999988</c:v>
                </c:pt>
                <c:pt idx="8">
                  <c:v>0.52</c:v>
                </c:pt>
                <c:pt idx="9">
                  <c:v>0.96</c:v>
                </c:pt>
                <c:pt idx="10">
                  <c:v>1.38</c:v>
                </c:pt>
                <c:pt idx="11">
                  <c:v>1.2699999999999996</c:v>
                </c:pt>
                <c:pt idx="12">
                  <c:v>0.43999999999999995</c:v>
                </c:pt>
                <c:pt idx="13">
                  <c:v>0.43000000000000016</c:v>
                </c:pt>
                <c:pt idx="14">
                  <c:v>0.14000000000000012</c:v>
                </c:pt>
                <c:pt idx="15">
                  <c:v>0.68000000000000016</c:v>
                </c:pt>
                <c:pt idx="16">
                  <c:v>0.45999999999999996</c:v>
                </c:pt>
                <c:pt idx="17">
                  <c:v>0.31999999999999984</c:v>
                </c:pt>
                <c:pt idx="18">
                  <c:v>0.16000000000000014</c:v>
                </c:pt>
              </c:numCache>
            </c:numRef>
          </c:val>
          <c:extLst>
            <c:ext xmlns:c16="http://schemas.microsoft.com/office/drawing/2014/chart" uri="{C3380CC4-5D6E-409C-BE32-E72D297353CC}">
              <c16:uniqueId val="{00000001-7736-7C43-9783-EB635114213C}"/>
            </c:ext>
          </c:extLst>
        </c:ser>
        <c:ser>
          <c:idx val="2"/>
          <c:order val="2"/>
          <c:tx>
            <c:strRef>
              <c:f>'Change and Hybrid'!$AG$1:$AG$2</c:f>
              <c:strCache>
                <c:ptCount val="2"/>
                <c:pt idx="0">
                  <c:v>No change</c:v>
                </c:pt>
              </c:strCache>
            </c:strRef>
          </c:tx>
          <c:spPr>
            <a:ln w="9525" cap="rnd">
              <a:solidFill>
                <a:srgbClr val="C00000"/>
              </a:solidFill>
              <a:prstDash val="dash"/>
              <a:round/>
            </a:ln>
            <a:effectLst/>
          </c:spPr>
          <c:marker>
            <c:symbol val="none"/>
          </c:marker>
          <c:cat>
            <c:strRef>
              <c:f>'Change and Hybrid'!$AD$3:$AD$21</c:f>
              <c:strCache>
                <c:ptCount val="19"/>
                <c:pt idx="0">
                  <c:v>Work-life balance</c:v>
                </c:pt>
                <c:pt idx="1">
                  <c:v>Ability to switch off after work</c:v>
                </c:pt>
                <c:pt idx="2">
                  <c:v>Workload</c:v>
                </c:pt>
                <c:pt idx="3">
                  <c:v>Pressure to be available</c:v>
                </c:pt>
                <c:pt idx="4">
                  <c:v>Quality of your performance</c:v>
                </c:pt>
                <c:pt idx="5">
                  <c:v>Effective working</c:v>
                </c:pt>
                <c:pt idx="6">
                  <c:v>Distractions at work</c:v>
                </c:pt>
                <c:pt idx="7">
                  <c:v>Ability to serve clients</c:v>
                </c:pt>
                <c:pt idx="8">
                  <c:v>Clarity of work routines</c:v>
                </c:pt>
                <c:pt idx="9">
                  <c:v>Autonomy at work</c:v>
                </c:pt>
                <c:pt idx="10">
                  <c:v>Flexibility to arrange time</c:v>
                </c:pt>
                <c:pt idx="11">
                  <c:v>Ability to accomodate non-work tasks into schedule</c:v>
                </c:pt>
                <c:pt idx="12">
                  <c:v>Meaningfulness of job</c:v>
                </c:pt>
                <c:pt idx="13">
                  <c:v>Sense of purpose at work</c:v>
                </c:pt>
                <c:pt idx="14">
                  <c:v>Feeling connected to others at work</c:v>
                </c:pt>
                <c:pt idx="15">
                  <c:v>Collaboration within and across team</c:v>
                </c:pt>
                <c:pt idx="16">
                  <c:v>Company meets expectations</c:v>
                </c:pt>
                <c:pt idx="17">
                  <c:v>Fulfilled promises by company</c:v>
                </c:pt>
                <c:pt idx="18">
                  <c:v>Sense of belonging at work</c:v>
                </c:pt>
              </c:strCache>
            </c:strRef>
          </c:cat>
          <c:val>
            <c:numRef>
              <c:f>'Change and Hybrid'!$AG$3:$AG$21</c:f>
              <c:numCache>
                <c:formatCode>0.00</c:formatCode>
                <c:ptCount val="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numCache>
            </c:numRef>
          </c:val>
          <c:extLst>
            <c:ext xmlns:c16="http://schemas.microsoft.com/office/drawing/2014/chart" uri="{C3380CC4-5D6E-409C-BE32-E72D297353CC}">
              <c16:uniqueId val="{00000002-7736-7C43-9783-EB635114213C}"/>
            </c:ext>
          </c:extLst>
        </c:ser>
        <c:dLbls>
          <c:showLegendKey val="0"/>
          <c:showVal val="0"/>
          <c:showCatName val="0"/>
          <c:showSerName val="0"/>
          <c:showPercent val="0"/>
          <c:showBubbleSize val="0"/>
        </c:dLbls>
        <c:axId val="416977760"/>
        <c:axId val="416979408"/>
      </c:radarChart>
      <c:catAx>
        <c:axId val="416977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16979408"/>
        <c:crosses val="autoZero"/>
        <c:auto val="1"/>
        <c:lblAlgn val="ctr"/>
        <c:lblOffset val="100"/>
        <c:noMultiLvlLbl val="0"/>
      </c:catAx>
      <c:valAx>
        <c:axId val="416979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6977760"/>
        <c:crosses val="autoZero"/>
        <c:crossBetween val="between"/>
      </c:valAx>
      <c:spPr>
        <a:noFill/>
        <a:ln>
          <a:noFill/>
        </a:ln>
        <a:effectLst/>
      </c:spPr>
    </c:plotArea>
    <c:legend>
      <c:legendPos val="t"/>
      <c:layout>
        <c:manualLayout>
          <c:xMode val="edge"/>
          <c:yMode val="edge"/>
          <c:x val="0.70781336687399865"/>
          <c:y val="7.8504672897196259E-2"/>
          <c:w val="0.25936387601440408"/>
          <c:h val="9.6258885863566138E-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0.95041</cdr:x>
      <cdr:y>0.3508</cdr:y>
    </cdr:from>
    <cdr:to>
      <cdr:x>0.98157</cdr:x>
      <cdr:y>0.63138</cdr:y>
    </cdr:to>
    <cdr:sp macro="" textlink="">
      <cdr:nvSpPr>
        <cdr:cNvPr id="2" name="TextBox 1">
          <a:extLst xmlns:a="http://schemas.openxmlformats.org/drawingml/2006/main">
            <a:ext uri="{FF2B5EF4-FFF2-40B4-BE49-F238E27FC236}">
              <a16:creationId xmlns:a16="http://schemas.microsoft.com/office/drawing/2014/main" id="{01FE6693-493B-694A-BC14-46A8033AC53B}"/>
            </a:ext>
          </a:extLst>
        </cdr:cNvPr>
        <cdr:cNvSpPr txBox="1"/>
      </cdr:nvSpPr>
      <cdr:spPr>
        <a:xfrm xmlns:a="http://schemas.openxmlformats.org/drawingml/2006/main" rot="16200000">
          <a:off x="10506784" y="2537277"/>
          <a:ext cx="1553593" cy="36398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100" dirty="0"/>
            <a:t>Effectiveness  of working</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537F3B-072A-D542-9B75-8FA9D94FA5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375B8E9-1B2F-284C-89AC-1803FD2619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3CA8A7-0387-6443-BFFF-6227066FA54C}" type="datetimeFigureOut">
              <a:rPr lang="en-US" smtClean="0"/>
              <a:t>11/19/21</a:t>
            </a:fld>
            <a:endParaRPr lang="en-US" dirty="0"/>
          </a:p>
        </p:txBody>
      </p:sp>
      <p:sp>
        <p:nvSpPr>
          <p:cNvPr id="4" name="Footer Placeholder 3">
            <a:extLst>
              <a:ext uri="{FF2B5EF4-FFF2-40B4-BE49-F238E27FC236}">
                <a16:creationId xmlns:a16="http://schemas.microsoft.com/office/drawing/2014/main" id="{EA8B1C66-7D6E-1C4D-823F-88505B37CBF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Prof Tina Kiefer  (WBS)</a:t>
            </a:r>
          </a:p>
        </p:txBody>
      </p:sp>
      <p:sp>
        <p:nvSpPr>
          <p:cNvPr id="5" name="Slide Number Placeholder 4">
            <a:extLst>
              <a:ext uri="{FF2B5EF4-FFF2-40B4-BE49-F238E27FC236}">
                <a16:creationId xmlns:a16="http://schemas.microsoft.com/office/drawing/2014/main" id="{894F55E1-C316-7A43-9D91-7C706B4B44A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A05DF9-3B27-A640-8D6A-34D29FAFBEC5}" type="slidenum">
              <a:rPr lang="en-US" smtClean="0"/>
              <a:t>‹#›</a:t>
            </a:fld>
            <a:endParaRPr lang="en-US" dirty="0"/>
          </a:p>
        </p:txBody>
      </p:sp>
    </p:spTree>
    <p:extLst>
      <p:ext uri="{BB962C8B-B14F-4D97-AF65-F5344CB8AC3E}">
        <p14:creationId xmlns:p14="http://schemas.microsoft.com/office/powerpoint/2010/main" val="28316636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B7ADBB-E306-E84D-95F7-D096DD6C3824}" type="datetimeFigureOut">
              <a:rPr lang="en-US" smtClean="0"/>
              <a:t>11/19/21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B467F-AFCB-9749-ADCF-A9638B2EC297}" type="slidenum">
              <a:rPr lang="en-US" smtClean="0"/>
              <a:t>‹#›</a:t>
            </a:fld>
            <a:endParaRPr lang="en-US" dirty="0"/>
          </a:p>
        </p:txBody>
      </p:sp>
    </p:spTree>
    <p:extLst>
      <p:ext uri="{BB962C8B-B14F-4D97-AF65-F5344CB8AC3E}">
        <p14:creationId xmlns:p14="http://schemas.microsoft.com/office/powerpoint/2010/main" val="13906224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1</a:t>
            </a:fld>
            <a:endParaRPr lang="en-US" dirty="0"/>
          </a:p>
        </p:txBody>
      </p:sp>
    </p:spTree>
    <p:extLst>
      <p:ext uri="{BB962C8B-B14F-4D97-AF65-F5344CB8AC3E}">
        <p14:creationId xmlns:p14="http://schemas.microsoft.com/office/powerpoint/2010/main" val="403552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rgbClr val="0070C0"/>
                </a:solidFill>
              </a:rPr>
              <a:t>Q2 respondents vs non-respondents: p = 0.000</a:t>
            </a:r>
          </a:p>
          <a:p>
            <a:r>
              <a:rPr lang="en-GB" dirty="0">
                <a:solidFill>
                  <a:srgbClr val="0070C0"/>
                </a:solidFill>
              </a:rPr>
              <a:t>Mentioning flexibility or effectiveness vs all other survey respondents: p = 0.003</a:t>
            </a:r>
          </a:p>
        </p:txBody>
      </p:sp>
      <p:sp>
        <p:nvSpPr>
          <p:cNvPr id="4" name="Slide Number Placeholder 3"/>
          <p:cNvSpPr>
            <a:spLocks noGrp="1"/>
          </p:cNvSpPr>
          <p:nvPr>
            <p:ph type="sldNum" sz="quarter" idx="5"/>
          </p:nvPr>
        </p:nvSpPr>
        <p:spPr/>
        <p:txBody>
          <a:bodyPr/>
          <a:lstStyle/>
          <a:p>
            <a:fld id="{2ABB467F-AFCB-9749-ADCF-A9638B2EC297}" type="slidenum">
              <a:rPr lang="en-US" smtClean="0"/>
              <a:t>28</a:t>
            </a:fld>
            <a:endParaRPr lang="en-US" dirty="0"/>
          </a:p>
        </p:txBody>
      </p:sp>
    </p:spTree>
    <p:extLst>
      <p:ext uri="{BB962C8B-B14F-4D97-AF65-F5344CB8AC3E}">
        <p14:creationId xmlns:p14="http://schemas.microsoft.com/office/powerpoint/2010/main" val="3319447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29</a:t>
            </a:fld>
            <a:endParaRPr lang="en-US" dirty="0"/>
          </a:p>
        </p:txBody>
      </p:sp>
    </p:spTree>
    <p:extLst>
      <p:ext uri="{BB962C8B-B14F-4D97-AF65-F5344CB8AC3E}">
        <p14:creationId xmlns:p14="http://schemas.microsoft.com/office/powerpoint/2010/main" val="3144640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30</a:t>
            </a:fld>
            <a:endParaRPr lang="en-US" dirty="0"/>
          </a:p>
        </p:txBody>
      </p:sp>
    </p:spTree>
    <p:extLst>
      <p:ext uri="{BB962C8B-B14F-4D97-AF65-F5344CB8AC3E}">
        <p14:creationId xmlns:p14="http://schemas.microsoft.com/office/powerpoint/2010/main" val="3119893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31</a:t>
            </a:fld>
            <a:endParaRPr lang="en-US" dirty="0"/>
          </a:p>
        </p:txBody>
      </p:sp>
    </p:spTree>
    <p:extLst>
      <p:ext uri="{BB962C8B-B14F-4D97-AF65-F5344CB8AC3E}">
        <p14:creationId xmlns:p14="http://schemas.microsoft.com/office/powerpoint/2010/main" val="2806981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32</a:t>
            </a:fld>
            <a:endParaRPr lang="en-US" dirty="0"/>
          </a:p>
        </p:txBody>
      </p:sp>
    </p:spTree>
    <p:extLst>
      <p:ext uri="{BB962C8B-B14F-4D97-AF65-F5344CB8AC3E}">
        <p14:creationId xmlns:p14="http://schemas.microsoft.com/office/powerpoint/2010/main" val="1266338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40</a:t>
            </a:fld>
            <a:endParaRPr lang="en-US" dirty="0"/>
          </a:p>
        </p:txBody>
      </p:sp>
    </p:spTree>
    <p:extLst>
      <p:ext uri="{BB962C8B-B14F-4D97-AF65-F5344CB8AC3E}">
        <p14:creationId xmlns:p14="http://schemas.microsoft.com/office/powerpoint/2010/main" val="1800213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7</a:t>
            </a:fld>
            <a:endParaRPr lang="en-US" dirty="0"/>
          </a:p>
        </p:txBody>
      </p:sp>
    </p:spTree>
    <p:extLst>
      <p:ext uri="{BB962C8B-B14F-4D97-AF65-F5344CB8AC3E}">
        <p14:creationId xmlns:p14="http://schemas.microsoft.com/office/powerpoint/2010/main" val="714797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8</a:t>
            </a:fld>
            <a:endParaRPr lang="en-US" dirty="0"/>
          </a:p>
        </p:txBody>
      </p:sp>
    </p:spTree>
    <p:extLst>
      <p:ext uri="{BB962C8B-B14F-4D97-AF65-F5344CB8AC3E}">
        <p14:creationId xmlns:p14="http://schemas.microsoft.com/office/powerpoint/2010/main" val="477835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11</a:t>
            </a:fld>
            <a:endParaRPr lang="en-US" dirty="0"/>
          </a:p>
        </p:txBody>
      </p:sp>
    </p:spTree>
    <p:extLst>
      <p:ext uri="{BB962C8B-B14F-4D97-AF65-F5344CB8AC3E}">
        <p14:creationId xmlns:p14="http://schemas.microsoft.com/office/powerpoint/2010/main" val="977537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BB467F-AFCB-9749-ADCF-A9638B2EC297}" type="slidenum">
              <a:rPr lang="en-US" smtClean="0"/>
              <a:t>12</a:t>
            </a:fld>
            <a:endParaRPr lang="en-US" dirty="0"/>
          </a:p>
        </p:txBody>
      </p:sp>
    </p:spTree>
    <p:extLst>
      <p:ext uri="{BB962C8B-B14F-4D97-AF65-F5344CB8AC3E}">
        <p14:creationId xmlns:p14="http://schemas.microsoft.com/office/powerpoint/2010/main" val="1028819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BB467F-AFCB-9749-ADCF-A9638B2EC297}" type="slidenum">
              <a:rPr lang="en-US" smtClean="0"/>
              <a:t>13</a:t>
            </a:fld>
            <a:endParaRPr lang="en-US" dirty="0"/>
          </a:p>
        </p:txBody>
      </p:sp>
    </p:spTree>
    <p:extLst>
      <p:ext uri="{BB962C8B-B14F-4D97-AF65-F5344CB8AC3E}">
        <p14:creationId xmlns:p14="http://schemas.microsoft.com/office/powerpoint/2010/main" val="2373725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BB467F-AFCB-9749-ADCF-A9638B2EC297}" type="slidenum">
              <a:rPr lang="en-US" smtClean="0"/>
              <a:t>16</a:t>
            </a:fld>
            <a:endParaRPr lang="en-US" dirty="0"/>
          </a:p>
        </p:txBody>
      </p:sp>
    </p:spTree>
    <p:extLst>
      <p:ext uri="{BB962C8B-B14F-4D97-AF65-F5344CB8AC3E}">
        <p14:creationId xmlns:p14="http://schemas.microsoft.com/office/powerpoint/2010/main" val="3213794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19</a:t>
            </a:fld>
            <a:endParaRPr lang="en-US" dirty="0"/>
          </a:p>
        </p:txBody>
      </p:sp>
    </p:spTree>
    <p:extLst>
      <p:ext uri="{BB962C8B-B14F-4D97-AF65-F5344CB8AC3E}">
        <p14:creationId xmlns:p14="http://schemas.microsoft.com/office/powerpoint/2010/main" val="1481310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27</a:t>
            </a:fld>
            <a:endParaRPr lang="en-US" dirty="0"/>
          </a:p>
        </p:txBody>
      </p:sp>
    </p:spTree>
    <p:extLst>
      <p:ext uri="{BB962C8B-B14F-4D97-AF65-F5344CB8AC3E}">
        <p14:creationId xmlns:p14="http://schemas.microsoft.com/office/powerpoint/2010/main" val="33126862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2.xml"/><Relationship Id="rId1" Type="http://schemas.openxmlformats.org/officeDocument/2006/relationships/themeOverride" Target="../theme/themeOverride1.xml"/><Relationship Id="rId5" Type="http://schemas.openxmlformats.org/officeDocument/2006/relationships/image" Target="../media/image15.emf"/><Relationship Id="rId4" Type="http://schemas.openxmlformats.org/officeDocument/2006/relationships/image" Target="../media/image14.emf"/></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3.xml"/><Relationship Id="rId1" Type="http://schemas.openxmlformats.org/officeDocument/2006/relationships/themeOverride" Target="../theme/themeOverride2.xml"/><Relationship Id="rId5" Type="http://schemas.openxmlformats.org/officeDocument/2006/relationships/image" Target="../media/image15.emf"/><Relationship Id="rId4" Type="http://schemas.openxmlformats.org/officeDocument/2006/relationships/image" Target="../media/image14.emf"/></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4.xml"/><Relationship Id="rId1" Type="http://schemas.openxmlformats.org/officeDocument/2006/relationships/themeOverride" Target="../theme/themeOverride3.xml"/><Relationship Id="rId5" Type="http://schemas.openxmlformats.org/officeDocument/2006/relationships/image" Target="../media/image15.emf"/><Relationship Id="rId4" Type="http://schemas.openxmlformats.org/officeDocument/2006/relationships/image" Target="../media/image14.emf"/></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5.xml"/><Relationship Id="rId1" Type="http://schemas.openxmlformats.org/officeDocument/2006/relationships/themeOverride" Target="../theme/themeOverride4.xml"/><Relationship Id="rId5" Type="http://schemas.openxmlformats.org/officeDocument/2006/relationships/image" Target="../media/image15.emf"/><Relationship Id="rId4" Type="http://schemas.openxmlformats.org/officeDocument/2006/relationships/image" Target="../media/image14.emf"/></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Master" Target="../slideMasters/slideMaster5.xml"/><Relationship Id="rId1" Type="http://schemas.openxmlformats.org/officeDocument/2006/relationships/themeOverride" Target="../theme/themeOverride5.xml"/><Relationship Id="rId5" Type="http://schemas.openxmlformats.org/officeDocument/2006/relationships/image" Target="../media/image14.emf"/><Relationship Id="rId4" Type="http://schemas.openxmlformats.org/officeDocument/2006/relationships/image" Target="../media/image19.emf"/></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2306802903"/>
      </p:ext>
    </p:extLst>
  </p:cSld>
  <p:clrMapOvr>
    <a:masterClrMapping/>
  </p:clrMapOvr>
  <p:extLst>
    <p:ext uri="{DCECCB84-F9BA-43D5-87BE-67443E8EF086}">
      <p15:sldGuideLst xmlns:p15="http://schemas.microsoft.com/office/powerpoint/2012/main">
        <p15:guide id="3" orient="horz" pos="2208">
          <p15:clr>
            <a:srgbClr val="FBAE40"/>
          </p15:clr>
        </p15:guide>
        <p15:guide id="4" pos="63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38200" y="1499053"/>
            <a:ext cx="10515600" cy="4125595"/>
          </a:xfrm>
        </p:spPr>
        <p:txBody>
          <a:bodyPr/>
          <a:lstStyle>
            <a:lvl1pPr>
              <a:defRPr sz="264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9A0036E0-C941-2744-B68A-091A4E94B0DA}"/>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2477464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831851" y="4589464"/>
            <a:ext cx="10515600" cy="1361756"/>
          </a:xfrm>
        </p:spPr>
        <p:txBody>
          <a:bodyPr/>
          <a:lstStyle>
            <a:lvl1pPr marL="0" indent="0">
              <a:buNone/>
              <a:defRPr sz="2160">
                <a:solidFill>
                  <a:schemeClr val="tx1">
                    <a:tint val="75000"/>
                  </a:schemeClr>
                </a:solidFill>
              </a:defRPr>
            </a:lvl1pPr>
            <a:lvl2pPr marL="411480" indent="0">
              <a:buNone/>
              <a:defRPr sz="1800">
                <a:solidFill>
                  <a:schemeClr val="tx1">
                    <a:tint val="75000"/>
                  </a:schemeClr>
                </a:solidFill>
              </a:defRPr>
            </a:lvl2pPr>
            <a:lvl3pPr marL="822960" indent="0">
              <a:buNone/>
              <a:defRPr sz="1620">
                <a:solidFill>
                  <a:schemeClr val="tx1">
                    <a:tint val="75000"/>
                  </a:schemeClr>
                </a:solidFill>
              </a:defRPr>
            </a:lvl3pPr>
            <a:lvl4pPr marL="1234440" indent="0">
              <a:buNone/>
              <a:defRPr sz="1440">
                <a:solidFill>
                  <a:schemeClr val="tx1">
                    <a:tint val="75000"/>
                  </a:schemeClr>
                </a:solidFill>
              </a:defRPr>
            </a:lvl4pPr>
            <a:lvl5pPr marL="1645920" indent="0">
              <a:buNone/>
              <a:defRPr sz="1440">
                <a:solidFill>
                  <a:schemeClr val="tx1">
                    <a:tint val="75000"/>
                  </a:schemeClr>
                </a:solidFill>
              </a:defRPr>
            </a:lvl5pPr>
            <a:lvl6pPr marL="2057400" indent="0">
              <a:buNone/>
              <a:defRPr sz="1440">
                <a:solidFill>
                  <a:schemeClr val="tx1">
                    <a:tint val="75000"/>
                  </a:schemeClr>
                </a:solidFill>
              </a:defRPr>
            </a:lvl6pPr>
            <a:lvl7pPr marL="2468880" indent="0">
              <a:buNone/>
              <a:defRPr sz="1440">
                <a:solidFill>
                  <a:schemeClr val="tx1">
                    <a:tint val="75000"/>
                  </a:schemeClr>
                </a:solidFill>
              </a:defRPr>
            </a:lvl7pPr>
            <a:lvl8pPr marL="2880360" indent="0">
              <a:buNone/>
              <a:defRPr sz="1440">
                <a:solidFill>
                  <a:schemeClr val="tx1">
                    <a:tint val="75000"/>
                  </a:schemeClr>
                </a:solidFill>
              </a:defRPr>
            </a:lvl8pPr>
            <a:lvl9pPr marL="3291840" indent="0">
              <a:buNone/>
              <a:defRPr sz="1440">
                <a:solidFill>
                  <a:schemeClr val="tx1">
                    <a:tint val="75000"/>
                  </a:schemeClr>
                </a:solidFill>
              </a:defRPr>
            </a:lvl9pPr>
          </a:lstStyle>
          <a:p>
            <a:pPr lvl="0"/>
            <a:r>
              <a:rPr lang="en-US"/>
              <a:t>Click to edit Master text styles</a:t>
            </a:r>
          </a:p>
        </p:txBody>
      </p:sp>
      <p:sp>
        <p:nvSpPr>
          <p:cNvPr id="4" name="Slide Number Placeholder 8">
            <a:extLst>
              <a:ext uri="{FF2B5EF4-FFF2-40B4-BE49-F238E27FC236}">
                <a16:creationId xmlns:a16="http://schemas.microsoft.com/office/drawing/2014/main" id="{E8311192-9845-7845-9BB6-768506ECFCAD}"/>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4053948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7"/>
            <a:ext cx="5181600" cy="4125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7"/>
            <a:ext cx="5181600" cy="4125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8">
            <a:extLst>
              <a:ext uri="{FF2B5EF4-FFF2-40B4-BE49-F238E27FC236}">
                <a16:creationId xmlns:a16="http://schemas.microsoft.com/office/drawing/2014/main" id="{AD6F1437-1BA5-8F46-BE5E-7BC7CF94F2F1}"/>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2971444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Click to edit Master text styles</a:t>
            </a:r>
          </a:p>
        </p:txBody>
      </p:sp>
      <p:sp>
        <p:nvSpPr>
          <p:cNvPr id="4" name="Content Placeholder 3"/>
          <p:cNvSpPr>
            <a:spLocks noGrp="1"/>
          </p:cNvSpPr>
          <p:nvPr>
            <p:ph sz="half" idx="2"/>
          </p:nvPr>
        </p:nvSpPr>
        <p:spPr>
          <a:xfrm>
            <a:off x="839789" y="2505076"/>
            <a:ext cx="5157787" cy="3446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Click to edit Master text styles</a:t>
            </a:r>
          </a:p>
        </p:txBody>
      </p:sp>
      <p:sp>
        <p:nvSpPr>
          <p:cNvPr id="6" name="Content Placeholder 5"/>
          <p:cNvSpPr>
            <a:spLocks noGrp="1"/>
          </p:cNvSpPr>
          <p:nvPr>
            <p:ph sz="quarter" idx="4"/>
          </p:nvPr>
        </p:nvSpPr>
        <p:spPr>
          <a:xfrm>
            <a:off x="6172201" y="2505076"/>
            <a:ext cx="5183188" cy="3446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8">
            <a:extLst>
              <a:ext uri="{FF2B5EF4-FFF2-40B4-BE49-F238E27FC236}">
                <a16:creationId xmlns:a16="http://schemas.microsoft.com/office/drawing/2014/main" id="{88B0957C-4017-AD42-90F9-389C08D323AA}"/>
              </a:ext>
            </a:extLst>
          </p:cNvPr>
          <p:cNvSpPr>
            <a:spLocks noGrp="1"/>
          </p:cNvSpPr>
          <p:nvPr>
            <p:ph type="sldNum" sz="quarter" idx="10"/>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708237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8">
            <a:extLst>
              <a:ext uri="{FF2B5EF4-FFF2-40B4-BE49-F238E27FC236}">
                <a16:creationId xmlns:a16="http://schemas.microsoft.com/office/drawing/2014/main" id="{D3EBEAC8-60D0-CC4B-B6AC-B269E4958C70}"/>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1390988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Introduction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2857046"/>
          </a:xfrm>
        </p:spPr>
        <p:txBody>
          <a:bodyPr anchor="t" anchorCtr="0">
            <a:normAutofit/>
          </a:bodyPr>
          <a:lstStyle>
            <a:lvl1pPr>
              <a:defRPr sz="4800" baseline="0">
                <a:solidFill>
                  <a:schemeClr val="bg1"/>
                </a:solidFill>
              </a:defRPr>
            </a:lvl1pPr>
          </a:lstStyle>
          <a:p>
            <a:r>
              <a:rPr lang="en-US" dirty="0"/>
              <a:t>Title</a:t>
            </a:r>
          </a:p>
        </p:txBody>
      </p:sp>
    </p:spTree>
    <p:extLst>
      <p:ext uri="{BB962C8B-B14F-4D97-AF65-F5344CB8AC3E}">
        <p14:creationId xmlns:p14="http://schemas.microsoft.com/office/powerpoint/2010/main" val="316156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8">
            <a:extLst>
              <a:ext uri="{FF2B5EF4-FFF2-40B4-BE49-F238E27FC236}">
                <a16:creationId xmlns:a16="http://schemas.microsoft.com/office/drawing/2014/main" id="{14D8EA2A-9432-0E49-BC4C-144A66F2E291}"/>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1645764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88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963794"/>
          </a:xfr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93820"/>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Click to edit Master text styles</a:t>
            </a:r>
          </a:p>
        </p:txBody>
      </p:sp>
      <p:sp>
        <p:nvSpPr>
          <p:cNvPr id="5" name="Slide Number Placeholder 8">
            <a:extLst>
              <a:ext uri="{FF2B5EF4-FFF2-40B4-BE49-F238E27FC236}">
                <a16:creationId xmlns:a16="http://schemas.microsoft.com/office/drawing/2014/main" id="{17F4D0BE-C394-A842-A20E-C470DEE02686}"/>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23969049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8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963794"/>
          </a:xfrm>
        </p:spPr>
        <p:txBody>
          <a:bodyPr anchor="t"/>
          <a:lstStyle>
            <a:lvl1pPr marL="0" indent="0">
              <a:buNone/>
              <a:defRPr sz="2880"/>
            </a:lvl1pPr>
            <a:lvl2pPr marL="411480" indent="0">
              <a:buNone/>
              <a:defRPr sz="2520"/>
            </a:lvl2pPr>
            <a:lvl3pPr marL="822960" indent="0">
              <a:buNone/>
              <a:defRPr sz="2160"/>
            </a:lvl3pPr>
            <a:lvl4pPr marL="1234440" indent="0">
              <a:buNone/>
              <a:defRPr sz="1800"/>
            </a:lvl4pPr>
            <a:lvl5pPr marL="1645920" indent="0">
              <a:buNone/>
              <a:defRPr sz="1800"/>
            </a:lvl5pPr>
            <a:lvl6pPr marL="2057400" indent="0">
              <a:buNone/>
              <a:defRPr sz="1800"/>
            </a:lvl6pPr>
            <a:lvl7pPr marL="2468880" indent="0">
              <a:buNone/>
              <a:defRPr sz="1800"/>
            </a:lvl7pPr>
            <a:lvl8pPr marL="2880360" indent="0">
              <a:buNone/>
              <a:defRPr sz="1800"/>
            </a:lvl8pPr>
            <a:lvl9pPr marL="3291840" indent="0">
              <a:buNone/>
              <a:defRPr sz="1800"/>
            </a:lvl9pPr>
          </a:lstStyle>
          <a:p>
            <a:r>
              <a:rPr lang="en-US" dirty="0"/>
              <a:t>Click icon to add picture</a:t>
            </a:r>
          </a:p>
        </p:txBody>
      </p:sp>
      <p:sp>
        <p:nvSpPr>
          <p:cNvPr id="4" name="Text Placeholder 3"/>
          <p:cNvSpPr>
            <a:spLocks noGrp="1"/>
          </p:cNvSpPr>
          <p:nvPr>
            <p:ph type="body" sz="half" idx="2"/>
          </p:nvPr>
        </p:nvSpPr>
        <p:spPr>
          <a:xfrm>
            <a:off x="839788" y="2057400"/>
            <a:ext cx="3932237" cy="3893820"/>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Click to edit Master text styles</a:t>
            </a:r>
          </a:p>
        </p:txBody>
      </p:sp>
      <p:sp>
        <p:nvSpPr>
          <p:cNvPr id="5" name="Slide Number Placeholder 8">
            <a:extLst>
              <a:ext uri="{FF2B5EF4-FFF2-40B4-BE49-F238E27FC236}">
                <a16:creationId xmlns:a16="http://schemas.microsoft.com/office/drawing/2014/main" id="{60DC8B14-B1FA-BC49-9853-18F6691CE70C}"/>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3749348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8">
            <a:extLst>
              <a:ext uri="{FF2B5EF4-FFF2-40B4-BE49-F238E27FC236}">
                <a16:creationId xmlns:a16="http://schemas.microsoft.com/office/drawing/2014/main" id="{90CCF8DD-E597-8B41-BC54-BEF6F31B0EF4}"/>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3499338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Challenger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3278367204"/>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5860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6"/>
            <a:ext cx="7734300" cy="55860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8">
            <a:extLst>
              <a:ext uri="{FF2B5EF4-FFF2-40B4-BE49-F238E27FC236}">
                <a16:creationId xmlns:a16="http://schemas.microsoft.com/office/drawing/2014/main" id="{0FECA5AA-D285-0247-8044-54E19AF358D9}"/>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16085143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earning outcom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1324800"/>
          </a:xfrm>
        </p:spPr>
        <p:txBody>
          <a:bodyPr/>
          <a:lstStyle>
            <a:lvl1pPr>
              <a:defRPr baseline="0">
                <a:solidFill>
                  <a:schemeClr val="bg1"/>
                </a:solidFill>
              </a:defRPr>
            </a:lvl1pPr>
          </a:lstStyle>
          <a:p>
            <a:r>
              <a:rPr lang="en-US"/>
              <a:t>Click to edit Master title style</a:t>
            </a:r>
            <a:endParaRPr lang="en-US" dirty="0"/>
          </a:p>
        </p:txBody>
      </p:sp>
      <p:sp>
        <p:nvSpPr>
          <p:cNvPr id="8" name="Content Placeholder 7"/>
          <p:cNvSpPr>
            <a:spLocks noGrp="1"/>
          </p:cNvSpPr>
          <p:nvPr>
            <p:ph sz="quarter" idx="10"/>
          </p:nvPr>
        </p:nvSpPr>
        <p:spPr>
          <a:xfrm>
            <a:off x="819145" y="1935218"/>
            <a:ext cx="9524492" cy="768214"/>
          </a:xfrm>
        </p:spPr>
        <p:txBody>
          <a:bodyPr/>
          <a:lstStyle>
            <a:lvl1pPr marL="0" indent="0">
              <a:buNone/>
              <a:defRPr baseline="0">
                <a:solidFill>
                  <a:schemeClr val="bg1"/>
                </a:solidFill>
              </a:defRPr>
            </a:lvl1pPr>
          </a:lstStyle>
          <a:p>
            <a:pPr lvl="0"/>
            <a:r>
              <a:rPr lang="en-US"/>
              <a:t>Click to edit Master text styles</a:t>
            </a:r>
          </a:p>
        </p:txBody>
      </p:sp>
      <p:sp>
        <p:nvSpPr>
          <p:cNvPr id="7" name="Rectangle 6"/>
          <p:cNvSpPr/>
          <p:nvPr/>
        </p:nvSpPr>
        <p:spPr>
          <a:xfrm>
            <a:off x="10343637" y="1926511"/>
            <a:ext cx="999744" cy="776922"/>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5" name="Content Placeholder 7"/>
          <p:cNvSpPr>
            <a:spLocks noGrp="1"/>
          </p:cNvSpPr>
          <p:nvPr>
            <p:ph sz="quarter" idx="11"/>
          </p:nvPr>
        </p:nvSpPr>
        <p:spPr>
          <a:xfrm>
            <a:off x="819143" y="2806075"/>
            <a:ext cx="9524492" cy="768214"/>
          </a:xfrm>
        </p:spPr>
        <p:txBody>
          <a:bodyPr/>
          <a:lstStyle>
            <a:lvl1pPr marL="0" indent="0">
              <a:buNone/>
              <a:defRPr baseline="0">
                <a:solidFill>
                  <a:schemeClr val="bg1"/>
                </a:solidFill>
              </a:defRPr>
            </a:lvl1pPr>
          </a:lstStyle>
          <a:p>
            <a:pPr lvl="0"/>
            <a:r>
              <a:rPr lang="en-US"/>
              <a:t>Click to edit Master text styles</a:t>
            </a:r>
          </a:p>
        </p:txBody>
      </p:sp>
      <p:sp>
        <p:nvSpPr>
          <p:cNvPr id="16" name="Rectangle 15"/>
          <p:cNvSpPr/>
          <p:nvPr/>
        </p:nvSpPr>
        <p:spPr>
          <a:xfrm>
            <a:off x="10343636" y="2797367"/>
            <a:ext cx="999744" cy="776922"/>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7" name="Content Placeholder 7"/>
          <p:cNvSpPr>
            <a:spLocks noGrp="1"/>
          </p:cNvSpPr>
          <p:nvPr>
            <p:ph sz="quarter" idx="12"/>
          </p:nvPr>
        </p:nvSpPr>
        <p:spPr>
          <a:xfrm>
            <a:off x="819142" y="3676932"/>
            <a:ext cx="9524492" cy="768214"/>
          </a:xfrm>
        </p:spPr>
        <p:txBody>
          <a:bodyPr/>
          <a:lstStyle>
            <a:lvl1pPr marL="0" indent="0">
              <a:buNone/>
              <a:defRPr baseline="0">
                <a:solidFill>
                  <a:schemeClr val="bg1"/>
                </a:solidFill>
              </a:defRPr>
            </a:lvl1pPr>
          </a:lstStyle>
          <a:p>
            <a:pPr lvl="0"/>
            <a:r>
              <a:rPr lang="en-US"/>
              <a:t>Click to edit Master text styles</a:t>
            </a:r>
          </a:p>
        </p:txBody>
      </p:sp>
      <p:sp>
        <p:nvSpPr>
          <p:cNvPr id="18" name="Rectangle 17"/>
          <p:cNvSpPr/>
          <p:nvPr/>
        </p:nvSpPr>
        <p:spPr>
          <a:xfrm>
            <a:off x="10343635" y="3668224"/>
            <a:ext cx="999744" cy="776922"/>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9" name="Content Placeholder 7"/>
          <p:cNvSpPr>
            <a:spLocks noGrp="1"/>
          </p:cNvSpPr>
          <p:nvPr>
            <p:ph sz="quarter" idx="13"/>
          </p:nvPr>
        </p:nvSpPr>
        <p:spPr>
          <a:xfrm>
            <a:off x="819141" y="4556497"/>
            <a:ext cx="9524492" cy="768214"/>
          </a:xfrm>
        </p:spPr>
        <p:txBody>
          <a:bodyPr/>
          <a:lstStyle>
            <a:lvl1pPr marL="0" indent="0">
              <a:buNone/>
              <a:defRPr baseline="0">
                <a:solidFill>
                  <a:schemeClr val="bg1"/>
                </a:solidFill>
              </a:defRPr>
            </a:lvl1pPr>
          </a:lstStyle>
          <a:p>
            <a:pPr lvl="0"/>
            <a:r>
              <a:rPr lang="en-US"/>
              <a:t>Click to edit Master text styles</a:t>
            </a:r>
          </a:p>
        </p:txBody>
      </p:sp>
      <p:sp>
        <p:nvSpPr>
          <p:cNvPr id="20" name="Rectangle 19"/>
          <p:cNvSpPr/>
          <p:nvPr/>
        </p:nvSpPr>
        <p:spPr>
          <a:xfrm>
            <a:off x="10343633" y="4547789"/>
            <a:ext cx="999744" cy="776922"/>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10343637" y="1926511"/>
            <a:ext cx="999744" cy="776922"/>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2" name="Rectangle 11"/>
          <p:cNvSpPr/>
          <p:nvPr userDrawn="1"/>
        </p:nvSpPr>
        <p:spPr>
          <a:xfrm>
            <a:off x="10343636" y="2797367"/>
            <a:ext cx="999744" cy="776922"/>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3" name="Rectangle 12"/>
          <p:cNvSpPr/>
          <p:nvPr userDrawn="1"/>
        </p:nvSpPr>
        <p:spPr>
          <a:xfrm>
            <a:off x="10343635" y="3668224"/>
            <a:ext cx="999744" cy="776922"/>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4" name="Rectangle 13"/>
          <p:cNvSpPr/>
          <p:nvPr userDrawn="1"/>
        </p:nvSpPr>
        <p:spPr>
          <a:xfrm>
            <a:off x="10343633" y="4547789"/>
            <a:ext cx="999744" cy="776922"/>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Tree>
    <p:extLst>
      <p:ext uri="{BB962C8B-B14F-4D97-AF65-F5344CB8AC3E}">
        <p14:creationId xmlns:p14="http://schemas.microsoft.com/office/powerpoint/2010/main" val="37292299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ummary">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bg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838200" y="1978492"/>
            <a:ext cx="10515600" cy="3063772"/>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Rectangle 4"/>
          <p:cNvSpPr/>
          <p:nvPr/>
        </p:nvSpPr>
        <p:spPr>
          <a:xfrm>
            <a:off x="838200" y="5330066"/>
            <a:ext cx="624000" cy="4752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6" name="Rectangle 5"/>
          <p:cNvSpPr/>
          <p:nvPr/>
        </p:nvSpPr>
        <p:spPr>
          <a:xfrm>
            <a:off x="1589316" y="5330066"/>
            <a:ext cx="624000" cy="4752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7" name="Rectangle 6"/>
          <p:cNvSpPr/>
          <p:nvPr/>
        </p:nvSpPr>
        <p:spPr>
          <a:xfrm>
            <a:off x="2340432" y="5330066"/>
            <a:ext cx="624000" cy="475200"/>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8" name="Rectangle 7"/>
          <p:cNvSpPr/>
          <p:nvPr/>
        </p:nvSpPr>
        <p:spPr>
          <a:xfrm>
            <a:off x="3091549" y="5330066"/>
            <a:ext cx="624000" cy="475200"/>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9" name="Rectangle 8"/>
          <p:cNvSpPr/>
          <p:nvPr userDrawn="1"/>
        </p:nvSpPr>
        <p:spPr>
          <a:xfrm>
            <a:off x="838200" y="5330066"/>
            <a:ext cx="624000" cy="4752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0" name="Rectangle 9"/>
          <p:cNvSpPr/>
          <p:nvPr userDrawn="1"/>
        </p:nvSpPr>
        <p:spPr>
          <a:xfrm>
            <a:off x="1589316" y="5330066"/>
            <a:ext cx="624000" cy="4752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2340432" y="5330066"/>
            <a:ext cx="624000" cy="475200"/>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2" name="Rectangle 11"/>
          <p:cNvSpPr/>
          <p:nvPr userDrawn="1"/>
        </p:nvSpPr>
        <p:spPr>
          <a:xfrm>
            <a:off x="3091549" y="5330066"/>
            <a:ext cx="624000" cy="475200"/>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Tree>
    <p:extLst>
      <p:ext uri="{BB962C8B-B14F-4D97-AF65-F5344CB8AC3E}">
        <p14:creationId xmlns:p14="http://schemas.microsoft.com/office/powerpoint/2010/main" val="4061317747"/>
      </p:ext>
    </p:extLst>
  </p:cSld>
  <p:clrMapOvr>
    <a:masterClrMapping/>
  </p:clrMapOvr>
  <p:extLst>
    <p:ext uri="{DCECCB84-F9BA-43D5-87BE-67443E8EF086}">
      <p15:sldGuideLst xmlns:p15="http://schemas.microsoft.com/office/powerpoint/2012/main">
        <p15:guide id="3" orient="horz" pos="2662">
          <p15:clr>
            <a:srgbClr val="FBAE40"/>
          </p15:clr>
        </p15:guide>
        <p15:guide id="4" pos="28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Objective 1 slid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38200" y="353963"/>
            <a:ext cx="10515600" cy="4717147"/>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Rectangle 7"/>
          <p:cNvSpPr/>
          <p:nvPr/>
        </p:nvSpPr>
        <p:spPr>
          <a:xfrm>
            <a:off x="814917" y="5367752"/>
            <a:ext cx="624000" cy="4752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9" name="Rectangle 8"/>
          <p:cNvSpPr/>
          <p:nvPr/>
        </p:nvSpPr>
        <p:spPr>
          <a:xfrm>
            <a:off x="1588273" y="5416672"/>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0" name="Rectangle 9"/>
          <p:cNvSpPr/>
          <p:nvPr/>
        </p:nvSpPr>
        <p:spPr>
          <a:xfrm>
            <a:off x="2140249" y="5416672"/>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1" name="Rectangle 10"/>
          <p:cNvSpPr/>
          <p:nvPr/>
        </p:nvSpPr>
        <p:spPr>
          <a:xfrm>
            <a:off x="2692225" y="5416672"/>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814917" y="5367752"/>
            <a:ext cx="624000" cy="4752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2" name="Rectangle 11"/>
          <p:cNvSpPr/>
          <p:nvPr userDrawn="1"/>
        </p:nvSpPr>
        <p:spPr>
          <a:xfrm>
            <a:off x="1588273" y="5416672"/>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3" name="Rectangle 12"/>
          <p:cNvSpPr/>
          <p:nvPr userDrawn="1"/>
        </p:nvSpPr>
        <p:spPr>
          <a:xfrm>
            <a:off x="2140249" y="5416672"/>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4" name="Rectangle 13"/>
          <p:cNvSpPr/>
          <p:nvPr userDrawn="1"/>
        </p:nvSpPr>
        <p:spPr>
          <a:xfrm>
            <a:off x="2692225" y="5416672"/>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Tree>
    <p:extLst>
      <p:ext uri="{BB962C8B-B14F-4D97-AF65-F5344CB8AC3E}">
        <p14:creationId xmlns:p14="http://schemas.microsoft.com/office/powerpoint/2010/main" val="2304034917"/>
      </p:ext>
    </p:extLst>
  </p:cSld>
  <p:clrMapOvr>
    <a:masterClrMapping/>
  </p:clrMapOvr>
  <p:extLst>
    <p:ext uri="{DCECCB84-F9BA-43D5-87BE-67443E8EF086}">
      <p15:sldGuideLst xmlns:p15="http://schemas.microsoft.com/office/powerpoint/2012/main">
        <p15:guide id="3" orient="horz" pos="2662">
          <p15:clr>
            <a:srgbClr val="FBAE40"/>
          </p15:clr>
        </p15:guide>
        <p15:guide id="4"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Objective 2 slid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38200" y="1929090"/>
            <a:ext cx="10515600" cy="3142021"/>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lvl1pPr>
              <a:defRPr baseline="0">
                <a:solidFill>
                  <a:schemeClr val="bg1"/>
                </a:solidFill>
              </a:defRPr>
            </a:lvl1pPr>
          </a:lstStyle>
          <a:p>
            <a:r>
              <a:rPr lang="en-US"/>
              <a:t>Click to edit Master title style</a:t>
            </a:r>
            <a:endParaRPr lang="en-GB" dirty="0"/>
          </a:p>
        </p:txBody>
      </p:sp>
      <p:sp>
        <p:nvSpPr>
          <p:cNvPr id="17" name="Rectangle 16"/>
          <p:cNvSpPr/>
          <p:nvPr/>
        </p:nvSpPr>
        <p:spPr>
          <a:xfrm>
            <a:off x="814917" y="5425645"/>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8" name="Rectangle 17"/>
          <p:cNvSpPr/>
          <p:nvPr/>
        </p:nvSpPr>
        <p:spPr>
          <a:xfrm>
            <a:off x="2179227" y="5425638"/>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9" name="Rectangle 18"/>
          <p:cNvSpPr/>
          <p:nvPr/>
        </p:nvSpPr>
        <p:spPr>
          <a:xfrm>
            <a:off x="2711851" y="5425638"/>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20" name="Rectangle 19"/>
          <p:cNvSpPr/>
          <p:nvPr/>
        </p:nvSpPr>
        <p:spPr>
          <a:xfrm>
            <a:off x="1405872" y="5376718"/>
            <a:ext cx="624000" cy="4752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8" name="Rectangle 7"/>
          <p:cNvSpPr/>
          <p:nvPr userDrawn="1"/>
        </p:nvSpPr>
        <p:spPr>
          <a:xfrm>
            <a:off x="814917" y="5425645"/>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9" name="Rectangle 8"/>
          <p:cNvSpPr/>
          <p:nvPr userDrawn="1"/>
        </p:nvSpPr>
        <p:spPr>
          <a:xfrm>
            <a:off x="2179227" y="5425638"/>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0" name="Rectangle 9"/>
          <p:cNvSpPr/>
          <p:nvPr userDrawn="1"/>
        </p:nvSpPr>
        <p:spPr>
          <a:xfrm>
            <a:off x="2711851" y="5425638"/>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1405872" y="5376718"/>
            <a:ext cx="624000" cy="4752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Tree>
    <p:extLst>
      <p:ext uri="{BB962C8B-B14F-4D97-AF65-F5344CB8AC3E}">
        <p14:creationId xmlns:p14="http://schemas.microsoft.com/office/powerpoint/2010/main" val="1308715709"/>
      </p:ext>
    </p:extLst>
  </p:cSld>
  <p:clrMapOvr>
    <a:masterClrMapping/>
  </p:clrMapOvr>
  <p:extLst>
    <p:ext uri="{DCECCB84-F9BA-43D5-87BE-67443E8EF086}">
      <p15:sldGuideLst xmlns:p15="http://schemas.microsoft.com/office/powerpoint/2012/main">
        <p15:guide id="3" orient="horz" pos="3025">
          <p15:clr>
            <a:srgbClr val="FBAE40"/>
          </p15:clr>
        </p15:guide>
        <p15:guide id="4" pos="38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Objective 3 slid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38200" y="1929090"/>
            <a:ext cx="10515600" cy="3142021"/>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lvl1pPr>
              <a:defRPr baseline="0">
                <a:solidFill>
                  <a:schemeClr val="bg1"/>
                </a:solidFill>
              </a:defRPr>
            </a:lvl1pPr>
          </a:lstStyle>
          <a:p>
            <a:r>
              <a:rPr lang="en-US"/>
              <a:t>Click to edit Master title style</a:t>
            </a:r>
            <a:endParaRPr lang="en-GB" dirty="0"/>
          </a:p>
        </p:txBody>
      </p:sp>
      <p:sp>
        <p:nvSpPr>
          <p:cNvPr id="5" name="Rectangle 4"/>
          <p:cNvSpPr/>
          <p:nvPr/>
        </p:nvSpPr>
        <p:spPr>
          <a:xfrm>
            <a:off x="814917" y="5425666"/>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6" name="Rectangle 5"/>
          <p:cNvSpPr/>
          <p:nvPr/>
        </p:nvSpPr>
        <p:spPr>
          <a:xfrm>
            <a:off x="1964776" y="5376738"/>
            <a:ext cx="608401" cy="475200"/>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7" name="Rectangle 6"/>
          <p:cNvSpPr/>
          <p:nvPr/>
        </p:nvSpPr>
        <p:spPr>
          <a:xfrm>
            <a:off x="2703178" y="5425657"/>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8" name="Rectangle 7"/>
          <p:cNvSpPr/>
          <p:nvPr/>
        </p:nvSpPr>
        <p:spPr>
          <a:xfrm>
            <a:off x="1376690" y="5425658"/>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9" name="Rectangle 8"/>
          <p:cNvSpPr/>
          <p:nvPr userDrawn="1"/>
        </p:nvSpPr>
        <p:spPr>
          <a:xfrm>
            <a:off x="814917" y="5425666"/>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0" name="Rectangle 9"/>
          <p:cNvSpPr/>
          <p:nvPr userDrawn="1"/>
        </p:nvSpPr>
        <p:spPr>
          <a:xfrm>
            <a:off x="1964776" y="5376738"/>
            <a:ext cx="608401" cy="475200"/>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2703178" y="5425657"/>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2" name="Rectangle 11"/>
          <p:cNvSpPr/>
          <p:nvPr userDrawn="1"/>
        </p:nvSpPr>
        <p:spPr>
          <a:xfrm>
            <a:off x="1376690" y="5425658"/>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Tree>
    <p:extLst>
      <p:ext uri="{BB962C8B-B14F-4D97-AF65-F5344CB8AC3E}">
        <p14:creationId xmlns:p14="http://schemas.microsoft.com/office/powerpoint/2010/main" val="4190524866"/>
      </p:ext>
    </p:extLst>
  </p:cSld>
  <p:clrMapOvr>
    <a:masterClrMapping/>
  </p:clrMapOvr>
  <p:extLst>
    <p:ext uri="{DCECCB84-F9BA-43D5-87BE-67443E8EF086}">
      <p15:sldGuideLst xmlns:p15="http://schemas.microsoft.com/office/powerpoint/2012/main">
        <p15:guide id="3" orient="horz" pos="3025">
          <p15:clr>
            <a:srgbClr val="FBAE40"/>
          </p15:clr>
        </p15:guide>
        <p15:guide id="4" pos="38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Objective 4 slid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38200" y="1929089"/>
            <a:ext cx="10515600" cy="3098207"/>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lvl1pPr>
              <a:defRPr baseline="0">
                <a:solidFill>
                  <a:schemeClr val="bg1"/>
                </a:solidFill>
              </a:defRPr>
            </a:lvl1pPr>
          </a:lstStyle>
          <a:p>
            <a:r>
              <a:rPr lang="en-US"/>
              <a:t>Click to edit Master title style</a:t>
            </a:r>
            <a:endParaRPr lang="en-GB" dirty="0"/>
          </a:p>
        </p:txBody>
      </p:sp>
      <p:sp>
        <p:nvSpPr>
          <p:cNvPr id="5" name="Rectangle 4"/>
          <p:cNvSpPr/>
          <p:nvPr/>
        </p:nvSpPr>
        <p:spPr>
          <a:xfrm>
            <a:off x="814917" y="5425644"/>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6" name="Rectangle 5"/>
          <p:cNvSpPr/>
          <p:nvPr/>
        </p:nvSpPr>
        <p:spPr>
          <a:xfrm>
            <a:off x="1376690" y="5425636"/>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7" name="Rectangle 6"/>
          <p:cNvSpPr/>
          <p:nvPr/>
        </p:nvSpPr>
        <p:spPr>
          <a:xfrm>
            <a:off x="2502002" y="5382094"/>
            <a:ext cx="608401" cy="463321"/>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8" name="Rectangle 7"/>
          <p:cNvSpPr/>
          <p:nvPr/>
        </p:nvSpPr>
        <p:spPr>
          <a:xfrm>
            <a:off x="1948765" y="5425636"/>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9" name="Rectangle 8"/>
          <p:cNvSpPr/>
          <p:nvPr userDrawn="1"/>
        </p:nvSpPr>
        <p:spPr>
          <a:xfrm>
            <a:off x="814917" y="5425644"/>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0" name="Rectangle 9"/>
          <p:cNvSpPr/>
          <p:nvPr userDrawn="1"/>
        </p:nvSpPr>
        <p:spPr>
          <a:xfrm>
            <a:off x="1376690" y="5425636"/>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2502002" y="5382094"/>
            <a:ext cx="608401" cy="463321"/>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2" name="Rectangle 11"/>
          <p:cNvSpPr/>
          <p:nvPr userDrawn="1"/>
        </p:nvSpPr>
        <p:spPr>
          <a:xfrm>
            <a:off x="1948765" y="5425636"/>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Tree>
    <p:extLst>
      <p:ext uri="{BB962C8B-B14F-4D97-AF65-F5344CB8AC3E}">
        <p14:creationId xmlns:p14="http://schemas.microsoft.com/office/powerpoint/2010/main" val="12419919"/>
      </p:ext>
    </p:extLst>
  </p:cSld>
  <p:clrMapOvr>
    <a:masterClrMapping/>
  </p:clrMapOvr>
  <p:extLst>
    <p:ext uri="{DCECCB84-F9BA-43D5-87BE-67443E8EF086}">
      <p15:sldGuideLst xmlns:p15="http://schemas.microsoft.com/office/powerpoint/2012/main">
        <p15:guide id="3" orient="horz" pos="3025">
          <p15:clr>
            <a:srgbClr val="FBAE40"/>
          </p15:clr>
        </p15:guide>
        <p15:guide id="4" pos="38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Slide Number Placeholder 8">
            <a:extLst>
              <a:ext uri="{FF2B5EF4-FFF2-40B4-BE49-F238E27FC236}">
                <a16:creationId xmlns:a16="http://schemas.microsoft.com/office/drawing/2014/main" id="{773107EC-BEDA-4F42-AF92-6B782EB808E0}"/>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9470645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Text and Content">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5183188" y="2057400"/>
            <a:ext cx="6172200" cy="3893820"/>
          </a:xfrm>
        </p:spPr>
        <p:txBody>
          <a:bodyPr anchor="t"/>
          <a:lstStyle>
            <a:lvl1pPr marL="0" indent="0">
              <a:buNone/>
              <a:defRPr sz="3840"/>
            </a:lvl1pPr>
            <a:lvl2pPr marL="548627" indent="0">
              <a:buNone/>
              <a:defRPr sz="3360"/>
            </a:lvl2pPr>
            <a:lvl3pPr marL="1097252" indent="0">
              <a:buNone/>
              <a:defRPr sz="2880"/>
            </a:lvl3pPr>
            <a:lvl4pPr marL="1645879" indent="0">
              <a:buNone/>
              <a:defRPr sz="2400"/>
            </a:lvl4pPr>
            <a:lvl5pPr marL="2194505" indent="0">
              <a:buNone/>
              <a:defRPr sz="2400"/>
            </a:lvl5pPr>
            <a:lvl6pPr marL="2743132" indent="0">
              <a:buNone/>
              <a:defRPr sz="2400"/>
            </a:lvl6pPr>
            <a:lvl7pPr marL="3291757" indent="0">
              <a:buNone/>
              <a:defRPr sz="2400"/>
            </a:lvl7pPr>
            <a:lvl8pPr marL="3840384" indent="0">
              <a:buNone/>
              <a:defRPr sz="2400"/>
            </a:lvl8pPr>
            <a:lvl9pPr marL="4389011" indent="0">
              <a:buNone/>
              <a:defRPr sz="2400"/>
            </a:lvl9pPr>
          </a:lstStyle>
          <a:p>
            <a:r>
              <a:rPr lang="en-US" dirty="0"/>
              <a:t>Click icon to add picture</a:t>
            </a:r>
          </a:p>
        </p:txBody>
      </p:sp>
      <p:sp>
        <p:nvSpPr>
          <p:cNvPr id="4" name="Text Placeholder 3"/>
          <p:cNvSpPr>
            <a:spLocks noGrp="1"/>
          </p:cNvSpPr>
          <p:nvPr>
            <p:ph type="body" sz="half" idx="2"/>
          </p:nvPr>
        </p:nvSpPr>
        <p:spPr>
          <a:xfrm>
            <a:off x="839788" y="2057400"/>
            <a:ext cx="3932237" cy="3893820"/>
          </a:xfrm>
        </p:spPr>
        <p:txBody>
          <a:bodyPr/>
          <a:lstStyle>
            <a:lvl1pPr marL="0" indent="0">
              <a:buNone/>
              <a:defRPr sz="1920"/>
            </a:lvl1pPr>
            <a:lvl2pPr marL="548627" indent="0">
              <a:buNone/>
              <a:defRPr sz="1680"/>
            </a:lvl2pPr>
            <a:lvl3pPr marL="1097252" indent="0">
              <a:buNone/>
              <a:defRPr sz="1440"/>
            </a:lvl3pPr>
            <a:lvl4pPr marL="1645879" indent="0">
              <a:buNone/>
              <a:defRPr sz="1200"/>
            </a:lvl4pPr>
            <a:lvl5pPr marL="2194505" indent="0">
              <a:buNone/>
              <a:defRPr sz="1200"/>
            </a:lvl5pPr>
            <a:lvl6pPr marL="2743132" indent="0">
              <a:buNone/>
              <a:defRPr sz="1200"/>
            </a:lvl6pPr>
            <a:lvl7pPr marL="3291757" indent="0">
              <a:buNone/>
              <a:defRPr sz="1200"/>
            </a:lvl7pPr>
            <a:lvl8pPr marL="3840384" indent="0">
              <a:buNone/>
              <a:defRPr sz="1200"/>
            </a:lvl8pPr>
            <a:lvl9pPr marL="4389011" indent="0">
              <a:buNone/>
              <a:defRPr sz="1200"/>
            </a:lvl9pPr>
          </a:lstStyle>
          <a:p>
            <a:pPr lvl="0"/>
            <a:r>
              <a:rPr lang="en-US"/>
              <a:t>Click to edit Master text styles</a:t>
            </a:r>
          </a:p>
        </p:txBody>
      </p:sp>
      <p:sp>
        <p:nvSpPr>
          <p:cNvPr id="5" name="Title 4"/>
          <p:cNvSpPr>
            <a:spLocks noGrp="1"/>
          </p:cNvSpPr>
          <p:nvPr>
            <p:ph type="title"/>
          </p:nvPr>
        </p:nvSpPr>
        <p:spPr/>
        <p:txBody>
          <a:bodyPr/>
          <a:lstStyle/>
          <a:p>
            <a:r>
              <a:rPr lang="en-US"/>
              <a:t>Click to edit Master title style</a:t>
            </a:r>
            <a:endParaRPr lang="en-GB"/>
          </a:p>
        </p:txBody>
      </p:sp>
      <p:sp>
        <p:nvSpPr>
          <p:cNvPr id="6" name="Slide Number Placeholder 8">
            <a:extLst>
              <a:ext uri="{FF2B5EF4-FFF2-40B4-BE49-F238E27FC236}">
                <a16:creationId xmlns:a16="http://schemas.microsoft.com/office/drawing/2014/main" id="{235D57FC-8D32-7546-AC51-6F27C8D4DF17}"/>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16290290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38200" y="353963"/>
            <a:ext cx="10515600" cy="52445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Slide Number Placeholder 8">
            <a:extLst>
              <a:ext uri="{FF2B5EF4-FFF2-40B4-BE49-F238E27FC236}">
                <a16:creationId xmlns:a16="http://schemas.microsoft.com/office/drawing/2014/main" id="{B14127C4-A6E6-0D4F-8B76-04CB8CC593CE}"/>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2540149810"/>
      </p:ext>
    </p:extLst>
  </p:cSld>
  <p:clrMapOvr>
    <a:masterClrMapping/>
  </p:clrMapOvr>
  <p:extLst>
    <p:ext uri="{DCECCB84-F9BA-43D5-87BE-67443E8EF086}">
      <p15:sldGuideLst xmlns:p15="http://schemas.microsoft.com/office/powerpoint/2012/main">
        <p15:guide id="3" orient="horz" pos="1800">
          <p15:clr>
            <a:srgbClr val="FBAE40"/>
          </p15:clr>
        </p15:guide>
        <p15:guide id="4"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 Constantly Curiou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1797662300"/>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cSld name="Divi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1524000"/>
            <a:ext cx="8839200" cy="2224800"/>
          </a:xfrm>
        </p:spPr>
        <p:txBody>
          <a:bodyPr tIns="0" bIns="0" anchor="b">
            <a:normAutofit/>
          </a:bodyPr>
          <a:lstStyle>
            <a:lvl1pPr algn="l">
              <a:buNone/>
              <a:defRPr sz="3400" b="1" cap="none" baseline="0">
                <a:ln w="5000" cmpd="sng">
                  <a:noFill/>
                  <a:prstDash val="solid"/>
                </a:ln>
                <a:solidFill>
                  <a:srgbClr val="0039A6"/>
                </a:solidFill>
                <a:effectLst/>
                <a:latin typeface="+mj-lt"/>
                <a:cs typeface="Franklin Gothic Book (Headings)"/>
              </a:defRPr>
            </a:lvl1pPr>
          </a:lstStyle>
          <a:p>
            <a:r>
              <a:rPr lang="en-US"/>
              <a:t>Click to edit Master title style</a:t>
            </a:r>
            <a:endParaRPr lang="en-US" dirty="0"/>
          </a:p>
        </p:txBody>
      </p:sp>
      <p:sp>
        <p:nvSpPr>
          <p:cNvPr id="3" name="Text Placeholder 2"/>
          <p:cNvSpPr>
            <a:spLocks noGrp="1"/>
          </p:cNvSpPr>
          <p:nvPr>
            <p:ph type="body" idx="1"/>
          </p:nvPr>
        </p:nvSpPr>
        <p:spPr>
          <a:xfrm>
            <a:off x="1625600" y="3748800"/>
            <a:ext cx="8839200" cy="745200"/>
          </a:xfrm>
        </p:spPr>
        <p:txBody>
          <a:bodyPr lIns="72000" tIns="0" rIns="72000" bIns="0"/>
          <a:lstStyle>
            <a:lvl1pPr marL="0" indent="0" algn="l">
              <a:buNone/>
              <a:defRPr sz="2100">
                <a:ln>
                  <a:noFill/>
                </a:ln>
                <a:solidFill>
                  <a:srgbClr val="0039A6"/>
                </a:solidFill>
                <a:effectLst/>
              </a:defRPr>
            </a:lvl1pPr>
            <a:lvl2pPr>
              <a:buNone/>
              <a:defRPr sz="1900">
                <a:solidFill>
                  <a:schemeClr val="tx1">
                    <a:tint val="75000"/>
                  </a:schemeClr>
                </a:solidFill>
              </a:defRPr>
            </a:lvl2pPr>
            <a:lvl3pPr>
              <a:buNone/>
              <a:defRPr sz="16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a:r>
              <a:rPr lang="en-US"/>
              <a:t>Click to edit Master text styles</a:t>
            </a:r>
          </a:p>
        </p:txBody>
      </p:sp>
      <p:sp>
        <p:nvSpPr>
          <p:cNvPr id="4"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9"/>
          <p:cNvSpPr>
            <a:spLocks noGrp="1"/>
          </p:cNvSpPr>
          <p:nvPr>
            <p:ph type="sldNum" sz="quarter" idx="11"/>
          </p:nvPr>
        </p:nvSpPr>
        <p:spPr/>
        <p:txBody>
          <a:bodyPr/>
          <a:lstStyle>
            <a:lvl1pPr>
              <a:defRPr/>
            </a:lvl1pPr>
          </a:lstStyle>
          <a:p>
            <a:pPr>
              <a:defRPr/>
            </a:pPr>
            <a:fld id="{3C163DCE-8E67-4FAC-AD1F-A8E63CA19438}" type="slidenum">
              <a:rPr lang="en-US"/>
              <a:pPr>
                <a:defRPr/>
              </a:pPr>
              <a:t>‹#›</a:t>
            </a:fld>
            <a:endParaRPr lang="en-US" dirty="0"/>
          </a:p>
        </p:txBody>
      </p:sp>
      <p:sp>
        <p:nvSpPr>
          <p:cNvPr id="6"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1415030698"/>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5" name="Picture 7" descr="The_Warwick_Uni_black.emf"/>
          <p:cNvPicPr>
            <a:picLocks noChangeAspect="1"/>
          </p:cNvPicPr>
          <p:nvPr/>
        </p:nvPicPr>
        <p:blipFill>
          <a:blip r:embed="rId4" cstate="print"/>
          <a:srcRect/>
          <a:stretch>
            <a:fillRect/>
          </a:stretch>
        </p:blipFill>
        <p:spPr bwMode="auto">
          <a:xfrm>
            <a:off x="9723967" y="6245226"/>
            <a:ext cx="1940984" cy="612775"/>
          </a:xfrm>
          <a:prstGeom prst="rect">
            <a:avLst/>
          </a:prstGeom>
          <a:noFill/>
          <a:ln w="9525">
            <a:noFill/>
            <a:miter lim="800000"/>
            <a:headEnd/>
            <a:tailEnd/>
          </a:ln>
        </p:spPr>
      </p:pic>
      <p:pic>
        <p:nvPicPr>
          <p:cNvPr id="6" name="Picture 8" descr="wbs_tab-logo_cmyk.emf"/>
          <p:cNvPicPr>
            <a:picLocks noChangeAspect="1"/>
          </p:cNvPicPr>
          <p:nvPr/>
        </p:nvPicPr>
        <p:blipFill>
          <a:blip r:embed="rId5" cstate="print"/>
          <a:srcRect/>
          <a:stretch>
            <a:fillRect/>
          </a:stretch>
        </p:blipFill>
        <p:spPr bwMode="auto">
          <a:xfrm>
            <a:off x="0" y="561976"/>
            <a:ext cx="1219200" cy="1401763"/>
          </a:xfrm>
          <a:prstGeom prst="rect">
            <a:avLst/>
          </a:prstGeom>
          <a:noFill/>
          <a:ln w="9525">
            <a:noFill/>
            <a:miter lim="800000"/>
            <a:headEnd/>
            <a:tailEnd/>
          </a:ln>
        </p:spPr>
      </p:pic>
      <p:sp>
        <p:nvSpPr>
          <p:cNvPr id="9" name="Title 8"/>
          <p:cNvSpPr>
            <a:spLocks noGrp="1"/>
          </p:cNvSpPr>
          <p:nvPr>
            <p:ph type="ctrTitle"/>
          </p:nvPr>
        </p:nvSpPr>
        <p:spPr>
          <a:xfrm>
            <a:off x="1627200" y="1524000"/>
            <a:ext cx="8788000" cy="2225040"/>
          </a:xfrm>
        </p:spPr>
        <p:txBody>
          <a:bodyPr lIns="36000" anchor="b">
            <a:normAutofit/>
          </a:bodyPr>
          <a:lstStyle>
            <a:lvl1pPr algn="l">
              <a:defRPr lang="en-US" sz="4200" b="1" cap="none" baseline="0" dirty="0">
                <a:ln w="5000" cmpd="sng">
                  <a:solidFill>
                    <a:schemeClr val="tx2">
                      <a:alpha val="50000"/>
                    </a:schemeClr>
                  </a:solidFill>
                  <a:prstDash val="solid"/>
                </a:ln>
                <a:solidFill>
                  <a:schemeClr val="bg1"/>
                </a:solidFill>
                <a:effectLst/>
                <a:latin typeface="+mj-lt"/>
                <a:cs typeface="Arial"/>
              </a:defRPr>
            </a:lvl1pPr>
          </a:lstStyle>
          <a:p>
            <a:r>
              <a:rPr lang="en-US"/>
              <a:t>Click to edit Master title style</a:t>
            </a:r>
            <a:endParaRPr lang="en-US" dirty="0"/>
          </a:p>
        </p:txBody>
      </p:sp>
      <p:sp>
        <p:nvSpPr>
          <p:cNvPr id="17" name="Subtitle 16"/>
          <p:cNvSpPr>
            <a:spLocks noGrp="1"/>
          </p:cNvSpPr>
          <p:nvPr>
            <p:ph type="subTitle" idx="1"/>
          </p:nvPr>
        </p:nvSpPr>
        <p:spPr>
          <a:xfrm>
            <a:off x="1627200" y="3749040"/>
            <a:ext cx="8788000" cy="746760"/>
          </a:xfrm>
        </p:spPr>
        <p:txBody>
          <a:bodyPr lIns="72000" tIns="0" rIns="72000" bIns="0">
            <a:normAutofit/>
          </a:bodyPr>
          <a:lstStyle>
            <a:lvl1pPr marL="0" indent="0" algn="l">
              <a:buNone/>
              <a:defRPr sz="2100">
                <a:ln w="1270" cmpd="sng">
                  <a:solidFill>
                    <a:schemeClr val="tx2">
                      <a:alpha val="40000"/>
                    </a:schemeClr>
                  </a:solidFill>
                  <a:prstDash val="solid"/>
                </a:ln>
                <a:solidFill>
                  <a:schemeClr val="bg1"/>
                </a:solidFill>
                <a:effectLst/>
              </a:defRPr>
            </a:lvl1pPr>
            <a:lvl2pPr marL="478908" indent="0" algn="ctr">
              <a:buNone/>
            </a:lvl2pPr>
            <a:lvl3pPr marL="957816" indent="0" algn="ctr">
              <a:buNone/>
            </a:lvl3pPr>
            <a:lvl4pPr marL="1436724" indent="0" algn="ctr">
              <a:buNone/>
            </a:lvl4pPr>
            <a:lvl5pPr marL="1915631" indent="0" algn="ctr">
              <a:buNone/>
            </a:lvl5pPr>
            <a:lvl6pPr marL="2394539" indent="0" algn="ctr">
              <a:buNone/>
            </a:lvl6pPr>
            <a:lvl7pPr marL="2873447" indent="0" algn="ctr">
              <a:buNone/>
            </a:lvl7pPr>
            <a:lvl8pPr marL="3352355" indent="0" algn="ctr">
              <a:buNone/>
            </a:lvl8pPr>
            <a:lvl9pPr marL="3831263" indent="0" algn="ctr">
              <a:buNone/>
            </a:lvl9pPr>
          </a:lstStyle>
          <a:p>
            <a:r>
              <a:rPr lang="en-US"/>
              <a:t>Click to edit Master subtitle style</a:t>
            </a:r>
            <a:endParaRPr lang="en-GB" dirty="0"/>
          </a:p>
        </p:txBody>
      </p:sp>
      <p:sp>
        <p:nvSpPr>
          <p:cNvPr id="36" name="Content Placeholder 35"/>
          <p:cNvSpPr>
            <a:spLocks noGrp="1"/>
          </p:cNvSpPr>
          <p:nvPr>
            <p:ph sz="quarter" idx="13"/>
          </p:nvPr>
        </p:nvSpPr>
        <p:spPr>
          <a:xfrm>
            <a:off x="1627200" y="4800600"/>
            <a:ext cx="8788400" cy="1219200"/>
          </a:xfrm>
        </p:spPr>
        <p:txBody>
          <a:bodyPr lIns="36000" rIns="36000">
            <a:noAutofit/>
          </a:bodyPr>
          <a:lstStyle>
            <a:lvl1pPr marL="0" indent="0">
              <a:buFontTx/>
              <a:buNone/>
              <a:defRPr sz="2100" baseline="0">
                <a:solidFill>
                  <a:schemeClr val="tx2"/>
                </a:solidFill>
              </a:defRPr>
            </a:lvl1pPr>
            <a:lvl2pPr marL="540000" indent="-457200">
              <a:buNone/>
              <a:defRPr sz="1800"/>
            </a:lvl2pPr>
          </a:lstStyle>
          <a:p>
            <a:pPr lvl="0"/>
            <a:r>
              <a:rPr lang="en-US"/>
              <a:t>Click to edit Master text styles</a:t>
            </a:r>
          </a:p>
        </p:txBody>
      </p:sp>
      <p:sp>
        <p:nvSpPr>
          <p:cNvPr id="7" name="Date Placeholder 26"/>
          <p:cNvSpPr>
            <a:spLocks noGrp="1"/>
          </p:cNvSpPr>
          <p:nvPr>
            <p:ph type="dt" sz="half" idx="14"/>
          </p:nvPr>
        </p:nvSpPr>
        <p:spPr/>
        <p:txBody>
          <a:bodyPr wrap="square" numCol="1" anchorCtr="0" compatLnSpc="1">
            <a:prstTxWarp prst="textNoShape">
              <a:avLst/>
            </a:prstTxWarp>
          </a:bodyPr>
          <a:lstStyle>
            <a:lvl1pPr>
              <a:defRPr/>
            </a:lvl1pPr>
          </a:lstStyle>
          <a:p>
            <a:pPr>
              <a:defRPr/>
            </a:pPr>
            <a:endParaRPr lang="en-GB" dirty="0"/>
          </a:p>
        </p:txBody>
      </p:sp>
    </p:spTree>
    <p:extLst>
      <p:ext uri="{BB962C8B-B14F-4D97-AF65-F5344CB8AC3E}">
        <p14:creationId xmlns:p14="http://schemas.microsoft.com/office/powerpoint/2010/main" val="2617809951"/>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4523F335-736E-4173-BD22-3A70CF47A0B5}"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1969594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Divider">
    <p:spTree>
      <p:nvGrpSpPr>
        <p:cNvPr id="1" name=""/>
        <p:cNvGrpSpPr/>
        <p:nvPr/>
      </p:nvGrpSpPr>
      <p:grpSpPr>
        <a:xfrm>
          <a:off x="0" y="0"/>
          <a:ext cx="0" cy="0"/>
          <a:chOff x="0" y="0"/>
          <a:chExt cx="0" cy="0"/>
        </a:xfrm>
      </p:grpSpPr>
      <p:pic>
        <p:nvPicPr>
          <p:cNvPr id="4" name="Picture 7" descr="wbs_tab-logo_cmyk.emf"/>
          <p:cNvPicPr>
            <a:picLocks noChangeAspect="1"/>
          </p:cNvPicPr>
          <p:nvPr/>
        </p:nvPicPr>
        <p:blipFill>
          <a:blip r:embed="rId2" cstate="print"/>
          <a:srcRect/>
          <a:stretch>
            <a:fillRect/>
          </a:stretch>
        </p:blipFill>
        <p:spPr bwMode="auto">
          <a:xfrm>
            <a:off x="0" y="561976"/>
            <a:ext cx="1219200" cy="1401763"/>
          </a:xfrm>
          <a:prstGeom prst="rect">
            <a:avLst/>
          </a:prstGeom>
          <a:noFill/>
          <a:ln w="9525">
            <a:noFill/>
            <a:miter lim="800000"/>
            <a:headEnd/>
            <a:tailEnd/>
          </a:ln>
        </p:spPr>
      </p:pic>
      <p:sp>
        <p:nvSpPr>
          <p:cNvPr id="2" name="Title 1"/>
          <p:cNvSpPr>
            <a:spLocks noGrp="1"/>
          </p:cNvSpPr>
          <p:nvPr>
            <p:ph type="title"/>
          </p:nvPr>
        </p:nvSpPr>
        <p:spPr>
          <a:xfrm>
            <a:off x="1625600" y="1524000"/>
            <a:ext cx="8839200" cy="2224800"/>
          </a:xfrm>
        </p:spPr>
        <p:txBody>
          <a:bodyPr tIns="0" bIns="0" anchor="b">
            <a:normAutofit/>
          </a:bodyPr>
          <a:lstStyle>
            <a:lvl1pPr algn="l">
              <a:buNone/>
              <a:defRPr sz="3400" b="1" cap="none" baseline="0">
                <a:ln w="5000" cmpd="sng">
                  <a:noFill/>
                  <a:prstDash val="solid"/>
                </a:ln>
                <a:solidFill>
                  <a:srgbClr val="0039A6"/>
                </a:solidFill>
                <a:effectLst/>
                <a:latin typeface="+mj-lt"/>
                <a:cs typeface="Franklin Gothic Book (Headings)"/>
              </a:defRPr>
            </a:lvl1pPr>
          </a:lstStyle>
          <a:p>
            <a:r>
              <a:rPr lang="en-US"/>
              <a:t>Click to edit Master title style</a:t>
            </a:r>
            <a:endParaRPr lang="en-US" dirty="0"/>
          </a:p>
        </p:txBody>
      </p:sp>
      <p:sp>
        <p:nvSpPr>
          <p:cNvPr id="3" name="Text Placeholder 2"/>
          <p:cNvSpPr>
            <a:spLocks noGrp="1"/>
          </p:cNvSpPr>
          <p:nvPr>
            <p:ph type="body" idx="1"/>
          </p:nvPr>
        </p:nvSpPr>
        <p:spPr>
          <a:xfrm>
            <a:off x="1625600" y="3748800"/>
            <a:ext cx="8839200" cy="745200"/>
          </a:xfrm>
        </p:spPr>
        <p:txBody>
          <a:bodyPr lIns="72000" tIns="0" rIns="72000" bIns="0"/>
          <a:lstStyle>
            <a:lvl1pPr marL="0" indent="0" algn="l">
              <a:buNone/>
              <a:defRPr sz="2100">
                <a:ln>
                  <a:noFill/>
                </a:ln>
                <a:solidFill>
                  <a:srgbClr val="0039A6"/>
                </a:solidFill>
                <a:effectLst/>
              </a:defRPr>
            </a:lvl1pPr>
            <a:lvl2pPr>
              <a:buNone/>
              <a:defRPr sz="1900">
                <a:solidFill>
                  <a:schemeClr val="tx1">
                    <a:tint val="75000"/>
                  </a:schemeClr>
                </a:solidFill>
              </a:defRPr>
            </a:lvl2pPr>
            <a:lvl3pPr>
              <a:buNone/>
              <a:defRPr sz="16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a:r>
              <a:rPr lang="en-US"/>
              <a:t>Click to edit Master text styles</a:t>
            </a:r>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solidFill>
                  <a:schemeClr val="tx2"/>
                </a:solidFill>
              </a:defRPr>
            </a:lvl1pPr>
          </a:lstStyle>
          <a:p>
            <a:pPr>
              <a:defRPr/>
            </a:pPr>
            <a:fld id="{C4079D65-0222-475B-BA40-2B1A4BDCFCFD}"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2518795571"/>
      </p:ext>
    </p:extLst>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1476"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D30754FC-AF60-4EB6-BD7F-EC27607A3AF6}"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42258457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5486400"/>
            <a:ext cx="5386917"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9" y="5486400"/>
            <a:ext cx="5389033"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1516913"/>
            <a:ext cx="5386917"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193369" y="1516913"/>
            <a:ext cx="5389033"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10"/>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8" name="Slide Number Placeholder 11"/>
          <p:cNvSpPr>
            <a:spLocks noGrp="1"/>
          </p:cNvSpPr>
          <p:nvPr>
            <p:ph type="sldNum" sz="quarter" idx="11"/>
          </p:nvPr>
        </p:nvSpPr>
        <p:spPr/>
        <p:txBody>
          <a:bodyPr/>
          <a:lstStyle>
            <a:lvl1pPr>
              <a:defRPr/>
            </a:lvl1pPr>
          </a:lstStyle>
          <a:p>
            <a:pPr>
              <a:defRPr/>
            </a:pPr>
            <a:fld id="{31BC202C-4B58-4B97-806B-6DFD67755032}" type="slidenum">
              <a:rPr lang="en-US" smtClean="0"/>
              <a:pPr>
                <a:defRPr/>
              </a:pPr>
              <a:t>‹#›</a:t>
            </a:fld>
            <a:endParaRPr lang="en-US" dirty="0"/>
          </a:p>
        </p:txBody>
      </p:sp>
      <p:sp>
        <p:nvSpPr>
          <p:cNvPr id="9" name="Footer Placeholder 12"/>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31829722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1" y="274320"/>
            <a:ext cx="11019692" cy="1143000"/>
          </a:xfrm>
        </p:spPr>
        <p:txBody>
          <a:bodyPr/>
          <a:lstStyle>
            <a:lvl1pPr algn="l">
              <a:defRPr sz="4200"/>
            </a:lvl1pPr>
          </a:lstStyle>
          <a:p>
            <a:r>
              <a:rPr lang="en-US"/>
              <a:t>Click to edit Master title style</a:t>
            </a:r>
            <a:endParaRPr lang="en-US" dirty="0"/>
          </a:p>
        </p:txBody>
      </p:sp>
      <p:sp>
        <p:nvSpPr>
          <p:cNvPr id="3"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4" name="Slide Number Placeholder 7"/>
          <p:cNvSpPr>
            <a:spLocks noGrp="1"/>
          </p:cNvSpPr>
          <p:nvPr>
            <p:ph type="sldNum" sz="quarter" idx="11"/>
          </p:nvPr>
        </p:nvSpPr>
        <p:spPr/>
        <p:txBody>
          <a:bodyPr/>
          <a:lstStyle>
            <a:lvl1pPr>
              <a:defRPr/>
            </a:lvl1pPr>
          </a:lstStyle>
          <a:p>
            <a:pPr>
              <a:defRPr/>
            </a:pPr>
            <a:fld id="{6F511B9D-6F96-4F87-8B35-61163C5BB4B9}" type="slidenum">
              <a:rPr lang="en-US" smtClean="0"/>
              <a:pPr>
                <a:defRPr/>
              </a:pPr>
              <a:t>‹#›</a:t>
            </a:fld>
            <a:endParaRPr lang="en-US" dirty="0"/>
          </a:p>
        </p:txBody>
      </p:sp>
      <p:sp>
        <p:nvSpPr>
          <p:cNvPr id="5" name="Footer Placeholder 8"/>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11651588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7"/>
          <p:cNvSpPr>
            <a:spLocks noGrp="1"/>
          </p:cNvSpPr>
          <p:nvPr>
            <p:ph type="sldNum" sz="quarter" idx="10"/>
          </p:nvPr>
        </p:nvSpPr>
        <p:spPr/>
        <p:txBody>
          <a:bodyPr/>
          <a:lstStyle>
            <a:lvl1pPr>
              <a:defRPr/>
            </a:lvl1pPr>
          </a:lstStyle>
          <a:p>
            <a:pPr>
              <a:defRPr/>
            </a:pPr>
            <a:fld id="{7C26B078-5B06-4C47-BCA4-6CFF3CFEE081}" type="slidenum">
              <a:rPr lang="en-US" smtClean="0"/>
              <a:pPr>
                <a:defRPr/>
              </a:pPr>
              <a:t>‹#›</a:t>
            </a:fld>
            <a:endParaRPr lang="en-US" dirty="0"/>
          </a:p>
        </p:txBody>
      </p:sp>
    </p:spTree>
    <p:extLst>
      <p:ext uri="{BB962C8B-B14F-4D97-AF65-F5344CB8AC3E}">
        <p14:creationId xmlns:p14="http://schemas.microsoft.com/office/powerpoint/2010/main" val="31846895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23393" y="5733256"/>
            <a:ext cx="11019692" cy="541784"/>
          </a:xfrm>
        </p:spPr>
        <p:txBody>
          <a:bodyPr lIns="47891" tIns="0" rIns="47891" bIns="0" anchor="b"/>
          <a:lstStyle>
            <a:lvl1pPr marL="0" indent="0" algn="l">
              <a:buNone/>
              <a:defRPr sz="1500">
                <a:solidFill>
                  <a:schemeClr val="bg2"/>
                </a:solidFill>
              </a:defRPr>
            </a:lvl1pPr>
            <a:lvl2pPr>
              <a:buNone/>
              <a:defRPr sz="1300"/>
            </a:lvl2pPr>
            <a:lvl3pPr>
              <a:buNone/>
              <a:defRPr sz="1000"/>
            </a:lvl3pPr>
            <a:lvl4pPr>
              <a:buNone/>
              <a:defRPr sz="1000"/>
            </a:lvl4pPr>
            <a:lvl5pPr>
              <a:buNone/>
              <a:defRPr sz="1000"/>
            </a:lvl5pPr>
          </a:lstStyle>
          <a:p>
            <a:pPr lvl="0"/>
            <a:r>
              <a:rPr lang="en-US"/>
              <a:t>Click to edit Master text styles</a:t>
            </a:r>
          </a:p>
        </p:txBody>
      </p:sp>
      <p:sp>
        <p:nvSpPr>
          <p:cNvPr id="8"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9" name="Content Placeholder 2"/>
          <p:cNvSpPr>
            <a:spLocks noGrp="1"/>
          </p:cNvSpPr>
          <p:nvPr>
            <p:ph idx="1"/>
          </p:nvPr>
        </p:nvSpPr>
        <p:spPr>
          <a:xfrm>
            <a:off x="609601" y="1600201"/>
            <a:ext cx="11019367" cy="3989040"/>
          </a:xfrm>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1923A5BB-293F-4D5C-B901-F9D8AE1A5EEB}"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356259560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10"/>
            <a:ext cx="4071824" cy="1253808"/>
          </a:xfrm>
        </p:spPr>
        <p:txBody>
          <a:bodyPr anchor="b"/>
          <a:lstStyle>
            <a:lvl1pPr algn="l">
              <a:buNone/>
              <a:defRPr sz="2300" b="1">
                <a:ln>
                  <a:noFill/>
                </a:ln>
                <a:solidFill>
                  <a:srgbClr val="0039A6"/>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408979" y="2998765"/>
            <a:ext cx="4071821" cy="2663482"/>
          </a:xfrm>
        </p:spPr>
        <p:txBody>
          <a:bodyPr lIns="47891" rIns="47891"/>
          <a:lstStyle>
            <a:lvl1pPr marL="0" indent="0">
              <a:buFontTx/>
              <a:buNone/>
              <a:defRPr sz="1300"/>
            </a:lvl1pPr>
            <a:lvl2pPr>
              <a:buFontTx/>
              <a:buNone/>
              <a:defRPr sz="1300"/>
            </a:lvl2pPr>
            <a:lvl3pPr>
              <a:buFontTx/>
              <a:buNone/>
              <a:defRPr sz="1000"/>
            </a:lvl3pPr>
            <a:lvl4pPr>
              <a:buFontTx/>
              <a:buNone/>
              <a:defRPr sz="1000"/>
            </a:lvl4pPr>
            <a:lvl5pPr>
              <a:buFontTx/>
              <a:buNone/>
              <a:defRPr sz="1000"/>
            </a:lvl5pPr>
          </a:lstStyle>
          <a:p>
            <a:pPr lvl="0"/>
            <a:r>
              <a:rPr lang="en-US"/>
              <a:t>Click to edit Master text styles</a:t>
            </a:r>
          </a:p>
        </p:txBody>
      </p:sp>
      <p:sp>
        <p:nvSpPr>
          <p:cNvPr id="8" name="Picture Placeholder 2"/>
          <p:cNvSpPr>
            <a:spLocks noGrp="1"/>
          </p:cNvSpPr>
          <p:nvPr>
            <p:ph type="pic" idx="1"/>
          </p:nvPr>
        </p:nvSpPr>
        <p:spPr>
          <a:xfrm>
            <a:off x="508000" y="457203"/>
            <a:ext cx="6502400" cy="5205047"/>
          </a:xfrm>
        </p:spPr>
        <p:txBody>
          <a:bodyPr/>
          <a:lstStyle>
            <a:lvl1pPr marL="0" indent="0">
              <a:buNone/>
              <a:defRPr sz="3400"/>
            </a:lvl1pPr>
            <a:lvl2pPr marL="478908" indent="0">
              <a:buNone/>
              <a:defRPr sz="2900"/>
            </a:lvl2pPr>
            <a:lvl3pPr marL="957816" indent="0">
              <a:buNone/>
              <a:defRPr sz="2500"/>
            </a:lvl3pPr>
            <a:lvl4pPr marL="1436724" indent="0">
              <a:buNone/>
              <a:defRPr sz="2100"/>
            </a:lvl4pPr>
            <a:lvl5pPr marL="1915631" indent="0">
              <a:buNone/>
              <a:defRPr sz="2100"/>
            </a:lvl5pPr>
            <a:lvl6pPr marL="2394539" indent="0">
              <a:buNone/>
              <a:defRPr sz="2100"/>
            </a:lvl6pPr>
            <a:lvl7pPr marL="2873447" indent="0">
              <a:buNone/>
              <a:defRPr sz="2100"/>
            </a:lvl7pPr>
            <a:lvl8pPr marL="3352355" indent="0">
              <a:buNone/>
              <a:defRPr sz="2100"/>
            </a:lvl8pPr>
            <a:lvl9pPr marL="3831263" indent="0">
              <a:buNone/>
              <a:defRPr sz="2100"/>
            </a:lvl9pPr>
          </a:lstStyle>
          <a:p>
            <a:pPr lvl="0"/>
            <a:r>
              <a:rPr lang="en-US" noProof="0" dirty="0"/>
              <a:t>Click icon to add picture</a:t>
            </a:r>
          </a:p>
        </p:txBody>
      </p:sp>
      <p:sp>
        <p:nvSpPr>
          <p:cNvPr id="5" name="Date Placeholder 9"/>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10"/>
          <p:cNvSpPr>
            <a:spLocks noGrp="1"/>
          </p:cNvSpPr>
          <p:nvPr>
            <p:ph type="sldNum" sz="quarter" idx="11"/>
          </p:nvPr>
        </p:nvSpPr>
        <p:spPr/>
        <p:txBody>
          <a:bodyPr/>
          <a:lstStyle>
            <a:lvl1pPr>
              <a:defRPr/>
            </a:lvl1pPr>
          </a:lstStyle>
          <a:p>
            <a:pPr>
              <a:defRPr/>
            </a:pPr>
            <a:fld id="{A6C87B65-6A02-407B-9F4E-B0788349D648}" type="slidenum">
              <a:rPr lang="en-US" smtClean="0"/>
              <a:pPr>
                <a:defRPr/>
              </a:pPr>
              <a:t>‹#›</a:t>
            </a:fld>
            <a:endParaRPr lang="en-US" dirty="0"/>
          </a:p>
        </p:txBody>
      </p:sp>
      <p:sp>
        <p:nvSpPr>
          <p:cNvPr id="7" name="Footer Placeholder 11"/>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770380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 Game Changer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1431309339"/>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423F1188-2FEE-4BC8-9561-A0DA2CD1E2AE}"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8466881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41"/>
            <a:ext cx="8026400" cy="5851525"/>
          </a:xfrm>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68C6DC45-634D-456D-B655-0126A38CF048}"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10103003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61975"/>
            <a:ext cx="10972800" cy="8509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609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783326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5" name="Picture 7" descr="The_Warwick_Uni_black.emf"/>
          <p:cNvPicPr>
            <a:picLocks noChangeAspect="1"/>
          </p:cNvPicPr>
          <p:nvPr/>
        </p:nvPicPr>
        <p:blipFill>
          <a:blip r:embed="rId4" cstate="print"/>
          <a:srcRect/>
          <a:stretch>
            <a:fillRect/>
          </a:stretch>
        </p:blipFill>
        <p:spPr bwMode="auto">
          <a:xfrm>
            <a:off x="9723967" y="6245226"/>
            <a:ext cx="1940984" cy="612775"/>
          </a:xfrm>
          <a:prstGeom prst="rect">
            <a:avLst/>
          </a:prstGeom>
          <a:noFill/>
          <a:ln w="9525">
            <a:noFill/>
            <a:miter lim="800000"/>
            <a:headEnd/>
            <a:tailEnd/>
          </a:ln>
        </p:spPr>
      </p:pic>
      <p:pic>
        <p:nvPicPr>
          <p:cNvPr id="6" name="Picture 8" descr="wbs_tab-logo_cmyk.emf"/>
          <p:cNvPicPr>
            <a:picLocks noChangeAspect="1"/>
          </p:cNvPicPr>
          <p:nvPr/>
        </p:nvPicPr>
        <p:blipFill>
          <a:blip r:embed="rId5" cstate="print"/>
          <a:srcRect/>
          <a:stretch>
            <a:fillRect/>
          </a:stretch>
        </p:blipFill>
        <p:spPr bwMode="auto">
          <a:xfrm>
            <a:off x="0" y="561976"/>
            <a:ext cx="1219200" cy="1401763"/>
          </a:xfrm>
          <a:prstGeom prst="rect">
            <a:avLst/>
          </a:prstGeom>
          <a:noFill/>
          <a:ln w="9525">
            <a:noFill/>
            <a:miter lim="800000"/>
            <a:headEnd/>
            <a:tailEnd/>
          </a:ln>
        </p:spPr>
      </p:pic>
      <p:sp>
        <p:nvSpPr>
          <p:cNvPr id="9" name="Title 8"/>
          <p:cNvSpPr>
            <a:spLocks noGrp="1"/>
          </p:cNvSpPr>
          <p:nvPr>
            <p:ph type="ctrTitle"/>
          </p:nvPr>
        </p:nvSpPr>
        <p:spPr>
          <a:xfrm>
            <a:off x="1627200" y="1524000"/>
            <a:ext cx="8788000" cy="2225040"/>
          </a:xfrm>
        </p:spPr>
        <p:txBody>
          <a:bodyPr lIns="36000" anchor="b">
            <a:normAutofit/>
          </a:bodyPr>
          <a:lstStyle>
            <a:lvl1pPr algn="l">
              <a:defRPr lang="en-US" sz="4200" b="1" cap="none" baseline="0" dirty="0">
                <a:ln w="5000" cmpd="sng">
                  <a:solidFill>
                    <a:schemeClr val="tx2">
                      <a:alpha val="50000"/>
                    </a:schemeClr>
                  </a:solidFill>
                  <a:prstDash val="solid"/>
                </a:ln>
                <a:solidFill>
                  <a:schemeClr val="bg1"/>
                </a:solidFill>
                <a:effectLst/>
                <a:latin typeface="+mj-lt"/>
                <a:cs typeface="Arial"/>
              </a:defRPr>
            </a:lvl1pPr>
          </a:lstStyle>
          <a:p>
            <a:r>
              <a:rPr lang="en-US"/>
              <a:t>Click to edit Master title style</a:t>
            </a:r>
            <a:endParaRPr lang="en-US" dirty="0"/>
          </a:p>
        </p:txBody>
      </p:sp>
      <p:sp>
        <p:nvSpPr>
          <p:cNvPr id="17" name="Subtitle 16"/>
          <p:cNvSpPr>
            <a:spLocks noGrp="1"/>
          </p:cNvSpPr>
          <p:nvPr>
            <p:ph type="subTitle" idx="1"/>
          </p:nvPr>
        </p:nvSpPr>
        <p:spPr>
          <a:xfrm>
            <a:off x="1627200" y="3749040"/>
            <a:ext cx="8788000" cy="746760"/>
          </a:xfrm>
        </p:spPr>
        <p:txBody>
          <a:bodyPr lIns="72000" tIns="0" rIns="72000" bIns="0">
            <a:normAutofit/>
          </a:bodyPr>
          <a:lstStyle>
            <a:lvl1pPr marL="0" indent="0" algn="l">
              <a:buNone/>
              <a:defRPr sz="2100">
                <a:ln w="1270" cmpd="sng">
                  <a:solidFill>
                    <a:schemeClr val="tx2">
                      <a:alpha val="40000"/>
                    </a:schemeClr>
                  </a:solidFill>
                  <a:prstDash val="solid"/>
                </a:ln>
                <a:solidFill>
                  <a:schemeClr val="bg1"/>
                </a:solidFill>
                <a:effectLst/>
              </a:defRPr>
            </a:lvl1pPr>
            <a:lvl2pPr marL="478908" indent="0" algn="ctr">
              <a:buNone/>
            </a:lvl2pPr>
            <a:lvl3pPr marL="957816" indent="0" algn="ctr">
              <a:buNone/>
            </a:lvl3pPr>
            <a:lvl4pPr marL="1436724" indent="0" algn="ctr">
              <a:buNone/>
            </a:lvl4pPr>
            <a:lvl5pPr marL="1915631" indent="0" algn="ctr">
              <a:buNone/>
            </a:lvl5pPr>
            <a:lvl6pPr marL="2394539" indent="0" algn="ctr">
              <a:buNone/>
            </a:lvl6pPr>
            <a:lvl7pPr marL="2873447" indent="0" algn="ctr">
              <a:buNone/>
            </a:lvl7pPr>
            <a:lvl8pPr marL="3352355" indent="0" algn="ctr">
              <a:buNone/>
            </a:lvl8pPr>
            <a:lvl9pPr marL="3831263" indent="0" algn="ctr">
              <a:buNone/>
            </a:lvl9pPr>
          </a:lstStyle>
          <a:p>
            <a:r>
              <a:rPr lang="en-US"/>
              <a:t>Click to edit Master subtitle style</a:t>
            </a:r>
            <a:endParaRPr lang="en-GB" dirty="0"/>
          </a:p>
        </p:txBody>
      </p:sp>
      <p:sp>
        <p:nvSpPr>
          <p:cNvPr id="36" name="Content Placeholder 35"/>
          <p:cNvSpPr>
            <a:spLocks noGrp="1"/>
          </p:cNvSpPr>
          <p:nvPr>
            <p:ph sz="quarter" idx="13"/>
          </p:nvPr>
        </p:nvSpPr>
        <p:spPr>
          <a:xfrm>
            <a:off x="1627200" y="4800600"/>
            <a:ext cx="8788400" cy="1219200"/>
          </a:xfrm>
        </p:spPr>
        <p:txBody>
          <a:bodyPr lIns="36000" rIns="36000">
            <a:noAutofit/>
          </a:bodyPr>
          <a:lstStyle>
            <a:lvl1pPr marL="0" indent="0">
              <a:buFontTx/>
              <a:buNone/>
              <a:defRPr sz="2100" baseline="0">
                <a:solidFill>
                  <a:schemeClr val="tx2"/>
                </a:solidFill>
              </a:defRPr>
            </a:lvl1pPr>
            <a:lvl2pPr marL="540000" indent="-457200">
              <a:buNone/>
              <a:defRPr sz="1800"/>
            </a:lvl2pPr>
          </a:lstStyle>
          <a:p>
            <a:pPr lvl="0"/>
            <a:r>
              <a:rPr lang="en-US"/>
              <a:t>Click to edit Master text styles</a:t>
            </a:r>
          </a:p>
        </p:txBody>
      </p:sp>
      <p:sp>
        <p:nvSpPr>
          <p:cNvPr id="7" name="Date Placeholder 26"/>
          <p:cNvSpPr>
            <a:spLocks noGrp="1"/>
          </p:cNvSpPr>
          <p:nvPr>
            <p:ph type="dt" sz="half" idx="14"/>
          </p:nvPr>
        </p:nvSpPr>
        <p:spPr/>
        <p:txBody>
          <a:bodyPr wrap="square" numCol="1" anchorCtr="0" compatLnSpc="1">
            <a:prstTxWarp prst="textNoShape">
              <a:avLst/>
            </a:prstTxWarp>
          </a:bodyPr>
          <a:lstStyle>
            <a:lvl1pPr>
              <a:defRPr/>
            </a:lvl1pPr>
          </a:lstStyle>
          <a:p>
            <a:pPr>
              <a:defRPr/>
            </a:pPr>
            <a:endParaRPr lang="en-GB" dirty="0"/>
          </a:p>
        </p:txBody>
      </p:sp>
    </p:spTree>
    <p:extLst>
      <p:ext uri="{BB962C8B-B14F-4D97-AF65-F5344CB8AC3E}">
        <p14:creationId xmlns:p14="http://schemas.microsoft.com/office/powerpoint/2010/main" val="1814387704"/>
      </p:ext>
    </p:extLst>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4523F335-736E-4173-BD22-3A70CF47A0B5}"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40124988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Divider">
    <p:spTree>
      <p:nvGrpSpPr>
        <p:cNvPr id="1" name=""/>
        <p:cNvGrpSpPr/>
        <p:nvPr/>
      </p:nvGrpSpPr>
      <p:grpSpPr>
        <a:xfrm>
          <a:off x="0" y="0"/>
          <a:ext cx="0" cy="0"/>
          <a:chOff x="0" y="0"/>
          <a:chExt cx="0" cy="0"/>
        </a:xfrm>
      </p:grpSpPr>
      <p:pic>
        <p:nvPicPr>
          <p:cNvPr id="4" name="Picture 7" descr="wbs_tab-logo_cmyk.emf"/>
          <p:cNvPicPr>
            <a:picLocks noChangeAspect="1"/>
          </p:cNvPicPr>
          <p:nvPr/>
        </p:nvPicPr>
        <p:blipFill>
          <a:blip r:embed="rId2" cstate="print"/>
          <a:srcRect/>
          <a:stretch>
            <a:fillRect/>
          </a:stretch>
        </p:blipFill>
        <p:spPr bwMode="auto">
          <a:xfrm>
            <a:off x="0" y="561976"/>
            <a:ext cx="1219200" cy="1401763"/>
          </a:xfrm>
          <a:prstGeom prst="rect">
            <a:avLst/>
          </a:prstGeom>
          <a:noFill/>
          <a:ln w="9525">
            <a:noFill/>
            <a:miter lim="800000"/>
            <a:headEnd/>
            <a:tailEnd/>
          </a:ln>
        </p:spPr>
      </p:pic>
      <p:sp>
        <p:nvSpPr>
          <p:cNvPr id="2" name="Title 1"/>
          <p:cNvSpPr>
            <a:spLocks noGrp="1"/>
          </p:cNvSpPr>
          <p:nvPr>
            <p:ph type="title"/>
          </p:nvPr>
        </p:nvSpPr>
        <p:spPr>
          <a:xfrm>
            <a:off x="1625600" y="1524000"/>
            <a:ext cx="8839200" cy="2224800"/>
          </a:xfrm>
        </p:spPr>
        <p:txBody>
          <a:bodyPr tIns="0" bIns="0" anchor="b">
            <a:normAutofit/>
          </a:bodyPr>
          <a:lstStyle>
            <a:lvl1pPr algn="l">
              <a:buNone/>
              <a:defRPr sz="3400" b="1" cap="none" baseline="0">
                <a:ln w="5000" cmpd="sng">
                  <a:noFill/>
                  <a:prstDash val="solid"/>
                </a:ln>
                <a:solidFill>
                  <a:srgbClr val="0039A6"/>
                </a:solidFill>
                <a:effectLst/>
                <a:latin typeface="+mj-lt"/>
                <a:cs typeface="Franklin Gothic Book (Headings)"/>
              </a:defRPr>
            </a:lvl1pPr>
          </a:lstStyle>
          <a:p>
            <a:r>
              <a:rPr lang="en-US"/>
              <a:t>Click to edit Master title style</a:t>
            </a:r>
            <a:endParaRPr lang="en-US" dirty="0"/>
          </a:p>
        </p:txBody>
      </p:sp>
      <p:sp>
        <p:nvSpPr>
          <p:cNvPr id="3" name="Text Placeholder 2"/>
          <p:cNvSpPr>
            <a:spLocks noGrp="1"/>
          </p:cNvSpPr>
          <p:nvPr>
            <p:ph type="body" idx="1"/>
          </p:nvPr>
        </p:nvSpPr>
        <p:spPr>
          <a:xfrm>
            <a:off x="1625600" y="3748800"/>
            <a:ext cx="8839200" cy="745200"/>
          </a:xfrm>
        </p:spPr>
        <p:txBody>
          <a:bodyPr lIns="72000" tIns="0" rIns="72000" bIns="0"/>
          <a:lstStyle>
            <a:lvl1pPr marL="0" indent="0" algn="l">
              <a:buNone/>
              <a:defRPr sz="2100">
                <a:ln>
                  <a:noFill/>
                </a:ln>
                <a:solidFill>
                  <a:srgbClr val="0039A6"/>
                </a:solidFill>
                <a:effectLst/>
              </a:defRPr>
            </a:lvl1pPr>
            <a:lvl2pPr>
              <a:buNone/>
              <a:defRPr sz="1900">
                <a:solidFill>
                  <a:schemeClr val="tx1">
                    <a:tint val="75000"/>
                  </a:schemeClr>
                </a:solidFill>
              </a:defRPr>
            </a:lvl2pPr>
            <a:lvl3pPr>
              <a:buNone/>
              <a:defRPr sz="16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a:r>
              <a:rPr lang="en-US"/>
              <a:t>Click to edit Master text styles</a:t>
            </a:r>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solidFill>
                  <a:schemeClr val="tx2"/>
                </a:solidFill>
              </a:defRPr>
            </a:lvl1pPr>
          </a:lstStyle>
          <a:p>
            <a:pPr>
              <a:defRPr/>
            </a:pPr>
            <a:fld id="{C4079D65-0222-475B-BA40-2B1A4BDCFCFD}" type="slidenum">
              <a:rPr lang="en-US" smtClean="0">
                <a:solidFill>
                  <a:srgbClr val="0039A6"/>
                </a:solidFill>
              </a:rPr>
              <a:pPr>
                <a:defRPr/>
              </a:pPr>
              <a:t>‹#›</a:t>
            </a:fld>
            <a:endParaRPr lang="en-US" dirty="0">
              <a:solidFill>
                <a:srgbClr val="0039A6"/>
              </a:solidFill>
            </a:endParaRPr>
          </a:p>
        </p:txBody>
      </p:sp>
      <p:sp>
        <p:nvSpPr>
          <p:cNvPr id="7" name="Footer Placeholder 10"/>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2865467221"/>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1476"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D30754FC-AF60-4EB6-BD7F-EC27607A3AF6}"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4861481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5486400"/>
            <a:ext cx="5386917"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9" y="5486400"/>
            <a:ext cx="5389033"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1516913"/>
            <a:ext cx="5386917"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193369" y="1516913"/>
            <a:ext cx="5389033"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10"/>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8" name="Slide Number Placeholder 11"/>
          <p:cNvSpPr>
            <a:spLocks noGrp="1"/>
          </p:cNvSpPr>
          <p:nvPr>
            <p:ph type="sldNum" sz="quarter" idx="11"/>
          </p:nvPr>
        </p:nvSpPr>
        <p:spPr/>
        <p:txBody>
          <a:bodyPr/>
          <a:lstStyle>
            <a:lvl1pPr>
              <a:defRPr/>
            </a:lvl1pPr>
          </a:lstStyle>
          <a:p>
            <a:pPr>
              <a:defRPr/>
            </a:pPr>
            <a:fld id="{31BC202C-4B58-4B97-806B-6DFD67755032}" type="slidenum">
              <a:rPr lang="en-US" smtClean="0"/>
              <a:pPr>
                <a:defRPr/>
              </a:pPr>
              <a:t>‹#›</a:t>
            </a:fld>
            <a:endParaRPr lang="en-US" dirty="0"/>
          </a:p>
        </p:txBody>
      </p:sp>
      <p:sp>
        <p:nvSpPr>
          <p:cNvPr id="9" name="Footer Placeholder 12"/>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4920271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1" y="274320"/>
            <a:ext cx="11019692" cy="1143000"/>
          </a:xfrm>
        </p:spPr>
        <p:txBody>
          <a:bodyPr/>
          <a:lstStyle>
            <a:lvl1pPr algn="l">
              <a:defRPr sz="4200"/>
            </a:lvl1pPr>
          </a:lstStyle>
          <a:p>
            <a:r>
              <a:rPr lang="en-US"/>
              <a:t>Click to edit Master title style</a:t>
            </a:r>
            <a:endParaRPr lang="en-US" dirty="0"/>
          </a:p>
        </p:txBody>
      </p:sp>
      <p:sp>
        <p:nvSpPr>
          <p:cNvPr id="3"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4" name="Slide Number Placeholder 7"/>
          <p:cNvSpPr>
            <a:spLocks noGrp="1"/>
          </p:cNvSpPr>
          <p:nvPr>
            <p:ph type="sldNum" sz="quarter" idx="11"/>
          </p:nvPr>
        </p:nvSpPr>
        <p:spPr/>
        <p:txBody>
          <a:bodyPr/>
          <a:lstStyle>
            <a:lvl1pPr>
              <a:defRPr/>
            </a:lvl1pPr>
          </a:lstStyle>
          <a:p>
            <a:pPr>
              <a:defRPr/>
            </a:pPr>
            <a:fld id="{6F511B9D-6F96-4F87-8B35-61163C5BB4B9}" type="slidenum">
              <a:rPr lang="en-US" smtClean="0"/>
              <a:pPr>
                <a:defRPr/>
              </a:pPr>
              <a:t>‹#›</a:t>
            </a:fld>
            <a:endParaRPr lang="en-US" dirty="0"/>
          </a:p>
        </p:txBody>
      </p:sp>
      <p:sp>
        <p:nvSpPr>
          <p:cNvPr id="5" name="Footer Placeholder 8"/>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18561591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7"/>
          <p:cNvSpPr>
            <a:spLocks noGrp="1"/>
          </p:cNvSpPr>
          <p:nvPr>
            <p:ph type="sldNum" sz="quarter" idx="10"/>
          </p:nvPr>
        </p:nvSpPr>
        <p:spPr/>
        <p:txBody>
          <a:bodyPr/>
          <a:lstStyle>
            <a:lvl1pPr>
              <a:defRPr/>
            </a:lvl1pPr>
          </a:lstStyle>
          <a:p>
            <a:pPr>
              <a:defRPr/>
            </a:pPr>
            <a:fld id="{7C26B078-5B06-4C47-BCA4-6CFF3CFEE081}" type="slidenum">
              <a:rPr lang="en-US" smtClean="0"/>
              <a:pPr>
                <a:defRPr/>
              </a:pPr>
              <a:t>‹#›</a:t>
            </a:fld>
            <a:endParaRPr lang="en-US" dirty="0"/>
          </a:p>
        </p:txBody>
      </p:sp>
    </p:spTree>
    <p:extLst>
      <p:ext uri="{BB962C8B-B14F-4D97-AF65-F5344CB8AC3E}">
        <p14:creationId xmlns:p14="http://schemas.microsoft.com/office/powerpoint/2010/main" val="362721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 Global Citizen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2285215562"/>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23393" y="5733256"/>
            <a:ext cx="11019692" cy="541784"/>
          </a:xfrm>
        </p:spPr>
        <p:txBody>
          <a:bodyPr lIns="47891" tIns="0" rIns="47891" bIns="0" anchor="b"/>
          <a:lstStyle>
            <a:lvl1pPr marL="0" indent="0" algn="l">
              <a:buNone/>
              <a:defRPr sz="1500">
                <a:solidFill>
                  <a:schemeClr val="bg2"/>
                </a:solidFill>
              </a:defRPr>
            </a:lvl1pPr>
            <a:lvl2pPr>
              <a:buNone/>
              <a:defRPr sz="1300"/>
            </a:lvl2pPr>
            <a:lvl3pPr>
              <a:buNone/>
              <a:defRPr sz="1000"/>
            </a:lvl3pPr>
            <a:lvl4pPr>
              <a:buNone/>
              <a:defRPr sz="1000"/>
            </a:lvl4pPr>
            <a:lvl5pPr>
              <a:buNone/>
              <a:defRPr sz="1000"/>
            </a:lvl5pPr>
          </a:lstStyle>
          <a:p>
            <a:pPr lvl="0"/>
            <a:r>
              <a:rPr lang="en-US"/>
              <a:t>Click to edit Master text styles</a:t>
            </a:r>
          </a:p>
        </p:txBody>
      </p:sp>
      <p:sp>
        <p:nvSpPr>
          <p:cNvPr id="8"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9" name="Content Placeholder 2"/>
          <p:cNvSpPr>
            <a:spLocks noGrp="1"/>
          </p:cNvSpPr>
          <p:nvPr>
            <p:ph idx="1"/>
          </p:nvPr>
        </p:nvSpPr>
        <p:spPr>
          <a:xfrm>
            <a:off x="609601" y="1600201"/>
            <a:ext cx="11019367" cy="3989040"/>
          </a:xfrm>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1923A5BB-293F-4D5C-B901-F9D8AE1A5EEB}"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183178337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10"/>
            <a:ext cx="4071824" cy="1253808"/>
          </a:xfrm>
        </p:spPr>
        <p:txBody>
          <a:bodyPr anchor="b"/>
          <a:lstStyle>
            <a:lvl1pPr algn="l">
              <a:buNone/>
              <a:defRPr sz="2300" b="1">
                <a:ln>
                  <a:noFill/>
                </a:ln>
                <a:solidFill>
                  <a:srgbClr val="0039A6"/>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408979" y="2998765"/>
            <a:ext cx="4071821" cy="2663482"/>
          </a:xfrm>
        </p:spPr>
        <p:txBody>
          <a:bodyPr lIns="47891" rIns="47891"/>
          <a:lstStyle>
            <a:lvl1pPr marL="0" indent="0">
              <a:buFontTx/>
              <a:buNone/>
              <a:defRPr sz="1300"/>
            </a:lvl1pPr>
            <a:lvl2pPr>
              <a:buFontTx/>
              <a:buNone/>
              <a:defRPr sz="1300"/>
            </a:lvl2pPr>
            <a:lvl3pPr>
              <a:buFontTx/>
              <a:buNone/>
              <a:defRPr sz="1000"/>
            </a:lvl3pPr>
            <a:lvl4pPr>
              <a:buFontTx/>
              <a:buNone/>
              <a:defRPr sz="1000"/>
            </a:lvl4pPr>
            <a:lvl5pPr>
              <a:buFontTx/>
              <a:buNone/>
              <a:defRPr sz="1000"/>
            </a:lvl5pPr>
          </a:lstStyle>
          <a:p>
            <a:pPr lvl="0"/>
            <a:r>
              <a:rPr lang="en-US"/>
              <a:t>Click to edit Master text styles</a:t>
            </a:r>
          </a:p>
        </p:txBody>
      </p:sp>
      <p:sp>
        <p:nvSpPr>
          <p:cNvPr id="8" name="Picture Placeholder 2"/>
          <p:cNvSpPr>
            <a:spLocks noGrp="1"/>
          </p:cNvSpPr>
          <p:nvPr>
            <p:ph type="pic" idx="1"/>
          </p:nvPr>
        </p:nvSpPr>
        <p:spPr>
          <a:xfrm>
            <a:off x="508000" y="457203"/>
            <a:ext cx="6502400" cy="5205047"/>
          </a:xfrm>
        </p:spPr>
        <p:txBody>
          <a:bodyPr/>
          <a:lstStyle>
            <a:lvl1pPr marL="0" indent="0">
              <a:buNone/>
              <a:defRPr sz="3400"/>
            </a:lvl1pPr>
            <a:lvl2pPr marL="478908" indent="0">
              <a:buNone/>
              <a:defRPr sz="2900"/>
            </a:lvl2pPr>
            <a:lvl3pPr marL="957816" indent="0">
              <a:buNone/>
              <a:defRPr sz="2500"/>
            </a:lvl3pPr>
            <a:lvl4pPr marL="1436724" indent="0">
              <a:buNone/>
              <a:defRPr sz="2100"/>
            </a:lvl4pPr>
            <a:lvl5pPr marL="1915631" indent="0">
              <a:buNone/>
              <a:defRPr sz="2100"/>
            </a:lvl5pPr>
            <a:lvl6pPr marL="2394539" indent="0">
              <a:buNone/>
              <a:defRPr sz="2100"/>
            </a:lvl6pPr>
            <a:lvl7pPr marL="2873447" indent="0">
              <a:buNone/>
              <a:defRPr sz="2100"/>
            </a:lvl7pPr>
            <a:lvl8pPr marL="3352355" indent="0">
              <a:buNone/>
              <a:defRPr sz="2100"/>
            </a:lvl8pPr>
            <a:lvl9pPr marL="3831263" indent="0">
              <a:buNone/>
              <a:defRPr sz="2100"/>
            </a:lvl9pPr>
          </a:lstStyle>
          <a:p>
            <a:pPr lvl="0"/>
            <a:r>
              <a:rPr lang="en-US" noProof="0" dirty="0"/>
              <a:t>Click icon to add picture</a:t>
            </a:r>
          </a:p>
        </p:txBody>
      </p:sp>
      <p:sp>
        <p:nvSpPr>
          <p:cNvPr id="5" name="Date Placeholder 9"/>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10"/>
          <p:cNvSpPr>
            <a:spLocks noGrp="1"/>
          </p:cNvSpPr>
          <p:nvPr>
            <p:ph type="sldNum" sz="quarter" idx="11"/>
          </p:nvPr>
        </p:nvSpPr>
        <p:spPr/>
        <p:txBody>
          <a:bodyPr/>
          <a:lstStyle>
            <a:lvl1pPr>
              <a:defRPr/>
            </a:lvl1pPr>
          </a:lstStyle>
          <a:p>
            <a:pPr>
              <a:defRPr/>
            </a:pPr>
            <a:fld id="{A6C87B65-6A02-407B-9F4E-B0788349D648}" type="slidenum">
              <a:rPr lang="en-US" smtClean="0"/>
              <a:pPr>
                <a:defRPr/>
              </a:pPr>
              <a:t>‹#›</a:t>
            </a:fld>
            <a:endParaRPr lang="en-US" dirty="0"/>
          </a:p>
        </p:txBody>
      </p:sp>
      <p:sp>
        <p:nvSpPr>
          <p:cNvPr id="7" name="Footer Placeholder 11"/>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411114922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423F1188-2FEE-4BC8-9561-A0DA2CD1E2AE}"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8021429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41"/>
            <a:ext cx="8026400" cy="5851525"/>
          </a:xfrm>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68C6DC45-634D-456D-B655-0126A38CF048}"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27886326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61975"/>
            <a:ext cx="10972800" cy="8509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609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152493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cSld name="Content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67644" y="226989"/>
            <a:ext cx="10671763" cy="516199"/>
          </a:xfrm>
        </p:spPr>
        <p:txBody>
          <a:bodyPr/>
          <a:lstStyle>
            <a:lvl1pPr algn="l">
              <a:defRPr sz="3200" b="0" i="0">
                <a:solidFill>
                  <a:schemeClr val="tx1"/>
                </a:solidFill>
              </a:defRPr>
            </a:lvl1pPr>
          </a:lstStyle>
          <a:p>
            <a:r>
              <a:rPr lang="en-GB" dirty="0"/>
              <a:t>Click to add title</a:t>
            </a:r>
            <a:endParaRPr lang="en-US" dirty="0"/>
          </a:p>
        </p:txBody>
      </p:sp>
      <p:sp>
        <p:nvSpPr>
          <p:cNvPr id="3" name="Subtitle 2"/>
          <p:cNvSpPr>
            <a:spLocks noGrp="1"/>
          </p:cNvSpPr>
          <p:nvPr>
            <p:ph type="subTitle" idx="1" hasCustomPrompt="1"/>
          </p:nvPr>
        </p:nvSpPr>
        <p:spPr>
          <a:xfrm>
            <a:off x="767646" y="1233313"/>
            <a:ext cx="10671764" cy="4288837"/>
          </a:xfrm>
          <a:prstGeom prst="rect">
            <a:avLst/>
          </a:prstGeom>
        </p:spPr>
        <p:txBody>
          <a:bodyPr>
            <a:normAutofit/>
          </a:bodyPr>
          <a:lstStyle>
            <a:lvl1pPr marL="0" indent="0" algn="ctr">
              <a:buNone/>
              <a:defRPr sz="2400">
                <a:solidFill>
                  <a:schemeClr val="tx1"/>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GB" dirty="0"/>
              <a:t>Click to text</a:t>
            </a:r>
            <a:endParaRPr lang="en-US" dirty="0"/>
          </a:p>
        </p:txBody>
      </p:sp>
      <p:sp>
        <p:nvSpPr>
          <p:cNvPr id="11" name="TextBox 10"/>
          <p:cNvSpPr txBox="1"/>
          <p:nvPr userDrawn="1"/>
        </p:nvSpPr>
        <p:spPr>
          <a:xfrm>
            <a:off x="1535291" y="592668"/>
            <a:ext cx="184731" cy="369332"/>
          </a:xfrm>
          <a:prstGeom prst="rect">
            <a:avLst/>
          </a:prstGeom>
          <a:noFill/>
        </p:spPr>
        <p:txBody>
          <a:bodyPr wrap="none" rtlCol="0">
            <a:spAutoFit/>
          </a:bodyPr>
          <a:lstStyle/>
          <a:p>
            <a:pPr defTabSz="457189" fontAlgn="auto">
              <a:spcBef>
                <a:spcPts val="0"/>
              </a:spcBef>
              <a:spcAft>
                <a:spcPts val="0"/>
              </a:spcAft>
            </a:pPr>
            <a:endParaRPr lang="en-US" dirty="0">
              <a:solidFill>
                <a:prstClr val="black"/>
              </a:solidFill>
              <a:latin typeface="Calibri"/>
              <a:ea typeface=""/>
            </a:endParaRPr>
          </a:p>
        </p:txBody>
      </p:sp>
    </p:spTree>
    <p:extLst>
      <p:ext uri="{BB962C8B-B14F-4D97-AF65-F5344CB8AC3E}">
        <p14:creationId xmlns:p14="http://schemas.microsoft.com/office/powerpoint/2010/main" val="414005460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5" name="Picture 7" descr="The_Warwick_Uni_black.emf"/>
          <p:cNvPicPr>
            <a:picLocks noChangeAspect="1"/>
          </p:cNvPicPr>
          <p:nvPr/>
        </p:nvPicPr>
        <p:blipFill>
          <a:blip r:embed="rId4" cstate="print"/>
          <a:srcRect/>
          <a:stretch>
            <a:fillRect/>
          </a:stretch>
        </p:blipFill>
        <p:spPr bwMode="auto">
          <a:xfrm>
            <a:off x="9723967" y="6245226"/>
            <a:ext cx="1940984" cy="612775"/>
          </a:xfrm>
          <a:prstGeom prst="rect">
            <a:avLst/>
          </a:prstGeom>
          <a:noFill/>
          <a:ln w="9525">
            <a:noFill/>
            <a:miter lim="800000"/>
            <a:headEnd/>
            <a:tailEnd/>
          </a:ln>
        </p:spPr>
      </p:pic>
      <p:pic>
        <p:nvPicPr>
          <p:cNvPr id="6" name="Picture 8" descr="wbs_tab-logo_cmyk.emf"/>
          <p:cNvPicPr>
            <a:picLocks noChangeAspect="1"/>
          </p:cNvPicPr>
          <p:nvPr/>
        </p:nvPicPr>
        <p:blipFill>
          <a:blip r:embed="rId5" cstate="print"/>
          <a:srcRect/>
          <a:stretch>
            <a:fillRect/>
          </a:stretch>
        </p:blipFill>
        <p:spPr bwMode="auto">
          <a:xfrm>
            <a:off x="0" y="561976"/>
            <a:ext cx="1219200" cy="1401763"/>
          </a:xfrm>
          <a:prstGeom prst="rect">
            <a:avLst/>
          </a:prstGeom>
          <a:noFill/>
          <a:ln w="9525">
            <a:noFill/>
            <a:miter lim="800000"/>
            <a:headEnd/>
            <a:tailEnd/>
          </a:ln>
        </p:spPr>
      </p:pic>
      <p:sp>
        <p:nvSpPr>
          <p:cNvPr id="9" name="Title 8"/>
          <p:cNvSpPr>
            <a:spLocks noGrp="1"/>
          </p:cNvSpPr>
          <p:nvPr>
            <p:ph type="ctrTitle"/>
          </p:nvPr>
        </p:nvSpPr>
        <p:spPr>
          <a:xfrm>
            <a:off x="1627200" y="1524000"/>
            <a:ext cx="8788000" cy="2225040"/>
          </a:xfrm>
        </p:spPr>
        <p:txBody>
          <a:bodyPr lIns="36000" anchor="b">
            <a:normAutofit/>
          </a:bodyPr>
          <a:lstStyle>
            <a:lvl1pPr algn="l">
              <a:defRPr lang="en-US" sz="4200" b="1" cap="none" baseline="0" dirty="0">
                <a:ln w="5000" cmpd="sng">
                  <a:solidFill>
                    <a:schemeClr val="tx2">
                      <a:alpha val="50000"/>
                    </a:schemeClr>
                  </a:solidFill>
                  <a:prstDash val="solid"/>
                </a:ln>
                <a:solidFill>
                  <a:schemeClr val="bg1"/>
                </a:solidFill>
                <a:effectLst/>
                <a:latin typeface="+mj-lt"/>
                <a:cs typeface="Arial"/>
              </a:defRPr>
            </a:lvl1pPr>
          </a:lstStyle>
          <a:p>
            <a:r>
              <a:rPr lang="en-US"/>
              <a:t>Click to edit Master title style</a:t>
            </a:r>
            <a:endParaRPr lang="en-US" dirty="0"/>
          </a:p>
        </p:txBody>
      </p:sp>
      <p:sp>
        <p:nvSpPr>
          <p:cNvPr id="17" name="Subtitle 16"/>
          <p:cNvSpPr>
            <a:spLocks noGrp="1"/>
          </p:cNvSpPr>
          <p:nvPr>
            <p:ph type="subTitle" idx="1"/>
          </p:nvPr>
        </p:nvSpPr>
        <p:spPr>
          <a:xfrm>
            <a:off x="1627200" y="3749040"/>
            <a:ext cx="8788000" cy="746760"/>
          </a:xfrm>
        </p:spPr>
        <p:txBody>
          <a:bodyPr lIns="72000" tIns="0" rIns="72000" bIns="0">
            <a:normAutofit/>
          </a:bodyPr>
          <a:lstStyle>
            <a:lvl1pPr marL="0" indent="0" algn="l">
              <a:buNone/>
              <a:defRPr sz="2100">
                <a:ln w="1270" cmpd="sng">
                  <a:solidFill>
                    <a:schemeClr val="tx2">
                      <a:alpha val="40000"/>
                    </a:schemeClr>
                  </a:solidFill>
                  <a:prstDash val="solid"/>
                </a:ln>
                <a:solidFill>
                  <a:schemeClr val="bg1"/>
                </a:solidFill>
                <a:effectLst/>
              </a:defRPr>
            </a:lvl1pPr>
            <a:lvl2pPr marL="478908" indent="0" algn="ctr">
              <a:buNone/>
            </a:lvl2pPr>
            <a:lvl3pPr marL="957816" indent="0" algn="ctr">
              <a:buNone/>
            </a:lvl3pPr>
            <a:lvl4pPr marL="1436724" indent="0" algn="ctr">
              <a:buNone/>
            </a:lvl4pPr>
            <a:lvl5pPr marL="1915631" indent="0" algn="ctr">
              <a:buNone/>
            </a:lvl5pPr>
            <a:lvl6pPr marL="2394539" indent="0" algn="ctr">
              <a:buNone/>
            </a:lvl6pPr>
            <a:lvl7pPr marL="2873447" indent="0" algn="ctr">
              <a:buNone/>
            </a:lvl7pPr>
            <a:lvl8pPr marL="3352355" indent="0" algn="ctr">
              <a:buNone/>
            </a:lvl8pPr>
            <a:lvl9pPr marL="3831263" indent="0" algn="ctr">
              <a:buNone/>
            </a:lvl9pPr>
          </a:lstStyle>
          <a:p>
            <a:r>
              <a:rPr lang="en-US"/>
              <a:t>Click to edit Master subtitle style</a:t>
            </a:r>
            <a:endParaRPr lang="en-GB" dirty="0"/>
          </a:p>
        </p:txBody>
      </p:sp>
      <p:sp>
        <p:nvSpPr>
          <p:cNvPr id="36" name="Content Placeholder 35"/>
          <p:cNvSpPr>
            <a:spLocks noGrp="1"/>
          </p:cNvSpPr>
          <p:nvPr>
            <p:ph sz="quarter" idx="13"/>
          </p:nvPr>
        </p:nvSpPr>
        <p:spPr>
          <a:xfrm>
            <a:off x="1627200" y="4800600"/>
            <a:ext cx="8788400" cy="1219200"/>
          </a:xfrm>
        </p:spPr>
        <p:txBody>
          <a:bodyPr lIns="36000" rIns="36000">
            <a:noAutofit/>
          </a:bodyPr>
          <a:lstStyle>
            <a:lvl1pPr marL="0" indent="0">
              <a:buFontTx/>
              <a:buNone/>
              <a:defRPr sz="2100" baseline="0">
                <a:solidFill>
                  <a:schemeClr val="tx2"/>
                </a:solidFill>
              </a:defRPr>
            </a:lvl1pPr>
            <a:lvl2pPr marL="540000" indent="-457200">
              <a:buNone/>
              <a:defRPr sz="1800"/>
            </a:lvl2pPr>
          </a:lstStyle>
          <a:p>
            <a:pPr lvl="0"/>
            <a:r>
              <a:rPr lang="en-US"/>
              <a:t>Click to edit Master text styles</a:t>
            </a:r>
          </a:p>
        </p:txBody>
      </p:sp>
      <p:sp>
        <p:nvSpPr>
          <p:cNvPr id="7" name="Date Placeholder 26"/>
          <p:cNvSpPr>
            <a:spLocks noGrp="1"/>
          </p:cNvSpPr>
          <p:nvPr>
            <p:ph type="dt" sz="half" idx="14"/>
          </p:nvPr>
        </p:nvSpPr>
        <p:spPr/>
        <p:txBody>
          <a:bodyPr wrap="square" numCol="1" anchorCtr="0" compatLnSpc="1">
            <a:prstTxWarp prst="textNoShape">
              <a:avLst/>
            </a:prstTxWarp>
          </a:bodyPr>
          <a:lstStyle>
            <a:lvl1pPr>
              <a:defRPr/>
            </a:lvl1pPr>
          </a:lstStyle>
          <a:p>
            <a:pPr>
              <a:defRPr/>
            </a:pPr>
            <a:endParaRPr lang="en-GB" dirty="0"/>
          </a:p>
        </p:txBody>
      </p:sp>
    </p:spTree>
    <p:extLst>
      <p:ext uri="{BB962C8B-B14F-4D97-AF65-F5344CB8AC3E}">
        <p14:creationId xmlns:p14="http://schemas.microsoft.com/office/powerpoint/2010/main" val="3645014489"/>
      </p:ext>
    </p:extLst>
  </p:cSld>
  <p:clrMapOvr>
    <a:overrideClrMapping bg1="lt1" tx1="dk1" bg2="lt2" tx2="dk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4523F335-736E-4173-BD22-3A70CF47A0B5}"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248482881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Divider">
    <p:spTree>
      <p:nvGrpSpPr>
        <p:cNvPr id="1" name=""/>
        <p:cNvGrpSpPr/>
        <p:nvPr/>
      </p:nvGrpSpPr>
      <p:grpSpPr>
        <a:xfrm>
          <a:off x="0" y="0"/>
          <a:ext cx="0" cy="0"/>
          <a:chOff x="0" y="0"/>
          <a:chExt cx="0" cy="0"/>
        </a:xfrm>
      </p:grpSpPr>
      <p:pic>
        <p:nvPicPr>
          <p:cNvPr id="4" name="Picture 7" descr="wbs_tab-logo_cmyk.emf"/>
          <p:cNvPicPr>
            <a:picLocks noChangeAspect="1"/>
          </p:cNvPicPr>
          <p:nvPr/>
        </p:nvPicPr>
        <p:blipFill>
          <a:blip r:embed="rId2" cstate="print"/>
          <a:srcRect/>
          <a:stretch>
            <a:fillRect/>
          </a:stretch>
        </p:blipFill>
        <p:spPr bwMode="auto">
          <a:xfrm>
            <a:off x="0" y="561976"/>
            <a:ext cx="1219200" cy="1401763"/>
          </a:xfrm>
          <a:prstGeom prst="rect">
            <a:avLst/>
          </a:prstGeom>
          <a:noFill/>
          <a:ln w="9525">
            <a:noFill/>
            <a:miter lim="800000"/>
            <a:headEnd/>
            <a:tailEnd/>
          </a:ln>
        </p:spPr>
      </p:pic>
      <p:sp>
        <p:nvSpPr>
          <p:cNvPr id="2" name="Title 1"/>
          <p:cNvSpPr>
            <a:spLocks noGrp="1"/>
          </p:cNvSpPr>
          <p:nvPr>
            <p:ph type="title"/>
          </p:nvPr>
        </p:nvSpPr>
        <p:spPr>
          <a:xfrm>
            <a:off x="1625600" y="1524000"/>
            <a:ext cx="8839200" cy="2224800"/>
          </a:xfrm>
        </p:spPr>
        <p:txBody>
          <a:bodyPr tIns="0" bIns="0" anchor="b">
            <a:normAutofit/>
          </a:bodyPr>
          <a:lstStyle>
            <a:lvl1pPr algn="l">
              <a:buNone/>
              <a:defRPr sz="3400" b="1" cap="none" baseline="0">
                <a:ln w="5000" cmpd="sng">
                  <a:noFill/>
                  <a:prstDash val="solid"/>
                </a:ln>
                <a:solidFill>
                  <a:srgbClr val="0039A6"/>
                </a:solidFill>
                <a:effectLst/>
                <a:latin typeface="+mj-lt"/>
                <a:cs typeface="Franklin Gothic Book (Headings)"/>
              </a:defRPr>
            </a:lvl1pPr>
          </a:lstStyle>
          <a:p>
            <a:r>
              <a:rPr lang="en-US"/>
              <a:t>Click to edit Master title style</a:t>
            </a:r>
            <a:endParaRPr lang="en-US" dirty="0"/>
          </a:p>
        </p:txBody>
      </p:sp>
      <p:sp>
        <p:nvSpPr>
          <p:cNvPr id="3" name="Text Placeholder 2"/>
          <p:cNvSpPr>
            <a:spLocks noGrp="1"/>
          </p:cNvSpPr>
          <p:nvPr>
            <p:ph type="body" idx="1"/>
          </p:nvPr>
        </p:nvSpPr>
        <p:spPr>
          <a:xfrm>
            <a:off x="1625600" y="3748800"/>
            <a:ext cx="8839200" cy="745200"/>
          </a:xfrm>
        </p:spPr>
        <p:txBody>
          <a:bodyPr lIns="72000" tIns="0" rIns="72000" bIns="0"/>
          <a:lstStyle>
            <a:lvl1pPr marL="0" indent="0" algn="l">
              <a:buNone/>
              <a:defRPr sz="2100">
                <a:ln>
                  <a:noFill/>
                </a:ln>
                <a:solidFill>
                  <a:srgbClr val="0039A6"/>
                </a:solidFill>
                <a:effectLst/>
              </a:defRPr>
            </a:lvl1pPr>
            <a:lvl2pPr>
              <a:buNone/>
              <a:defRPr sz="1900">
                <a:solidFill>
                  <a:schemeClr val="tx1">
                    <a:tint val="75000"/>
                  </a:schemeClr>
                </a:solidFill>
              </a:defRPr>
            </a:lvl2pPr>
            <a:lvl3pPr>
              <a:buNone/>
              <a:defRPr sz="16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a:r>
              <a:rPr lang="en-US"/>
              <a:t>Click to edit Master text styles</a:t>
            </a:r>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solidFill>
                  <a:schemeClr val="tx2"/>
                </a:solidFill>
              </a:defRPr>
            </a:lvl1pPr>
          </a:lstStyle>
          <a:p>
            <a:pPr>
              <a:defRPr/>
            </a:pPr>
            <a:fld id="{C4079D65-0222-475B-BA40-2B1A4BDCFCFD}" type="slidenum">
              <a:rPr lang="en-US" smtClean="0">
                <a:solidFill>
                  <a:srgbClr val="0039A6"/>
                </a:solidFill>
              </a:rPr>
              <a:pPr>
                <a:defRPr/>
              </a:pPr>
              <a:t>‹#›</a:t>
            </a:fld>
            <a:endParaRPr lang="en-US" dirty="0">
              <a:solidFill>
                <a:srgbClr val="0039A6"/>
              </a:solidFill>
            </a:endParaRPr>
          </a:p>
        </p:txBody>
      </p:sp>
      <p:sp>
        <p:nvSpPr>
          <p:cNvPr id="7" name="Footer Placeholder 10"/>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659535443"/>
      </p:ext>
    </p:extLst>
  </p:cSld>
  <p:clrMapOvr>
    <a:overrideClrMapping bg1="dk1" tx1="lt1" bg2="dk2" tx2="lt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1476"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D30754FC-AF60-4EB6-BD7F-EC27607A3AF6}"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370482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 Intellectually Restles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3690548351"/>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5486400"/>
            <a:ext cx="5386917"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9" y="5486400"/>
            <a:ext cx="5389033"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1516913"/>
            <a:ext cx="5386917"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193369" y="1516913"/>
            <a:ext cx="5389033"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10"/>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8" name="Slide Number Placeholder 11"/>
          <p:cNvSpPr>
            <a:spLocks noGrp="1"/>
          </p:cNvSpPr>
          <p:nvPr>
            <p:ph type="sldNum" sz="quarter" idx="11"/>
          </p:nvPr>
        </p:nvSpPr>
        <p:spPr/>
        <p:txBody>
          <a:bodyPr/>
          <a:lstStyle>
            <a:lvl1pPr>
              <a:defRPr/>
            </a:lvl1pPr>
          </a:lstStyle>
          <a:p>
            <a:pPr>
              <a:defRPr/>
            </a:pPr>
            <a:fld id="{31BC202C-4B58-4B97-806B-6DFD67755032}" type="slidenum">
              <a:rPr lang="en-US" smtClean="0"/>
              <a:pPr>
                <a:defRPr/>
              </a:pPr>
              <a:t>‹#›</a:t>
            </a:fld>
            <a:endParaRPr lang="en-US" dirty="0"/>
          </a:p>
        </p:txBody>
      </p:sp>
      <p:sp>
        <p:nvSpPr>
          <p:cNvPr id="9" name="Footer Placeholder 12"/>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51283733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1" y="274320"/>
            <a:ext cx="11019692" cy="1143000"/>
          </a:xfrm>
        </p:spPr>
        <p:txBody>
          <a:bodyPr/>
          <a:lstStyle>
            <a:lvl1pPr algn="l">
              <a:defRPr sz="4200"/>
            </a:lvl1pPr>
          </a:lstStyle>
          <a:p>
            <a:r>
              <a:rPr lang="en-US"/>
              <a:t>Click to edit Master title style</a:t>
            </a:r>
            <a:endParaRPr lang="en-US" dirty="0"/>
          </a:p>
        </p:txBody>
      </p:sp>
      <p:sp>
        <p:nvSpPr>
          <p:cNvPr id="3"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4" name="Slide Number Placeholder 7"/>
          <p:cNvSpPr>
            <a:spLocks noGrp="1"/>
          </p:cNvSpPr>
          <p:nvPr>
            <p:ph type="sldNum" sz="quarter" idx="11"/>
          </p:nvPr>
        </p:nvSpPr>
        <p:spPr/>
        <p:txBody>
          <a:bodyPr/>
          <a:lstStyle>
            <a:lvl1pPr>
              <a:defRPr/>
            </a:lvl1pPr>
          </a:lstStyle>
          <a:p>
            <a:pPr>
              <a:defRPr/>
            </a:pPr>
            <a:fld id="{6F511B9D-6F96-4F87-8B35-61163C5BB4B9}" type="slidenum">
              <a:rPr lang="en-US" smtClean="0"/>
              <a:pPr>
                <a:defRPr/>
              </a:pPr>
              <a:t>‹#›</a:t>
            </a:fld>
            <a:endParaRPr lang="en-US" dirty="0"/>
          </a:p>
        </p:txBody>
      </p:sp>
      <p:sp>
        <p:nvSpPr>
          <p:cNvPr id="5" name="Footer Placeholder 8"/>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03690405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7"/>
          <p:cNvSpPr>
            <a:spLocks noGrp="1"/>
          </p:cNvSpPr>
          <p:nvPr>
            <p:ph type="sldNum" sz="quarter" idx="10"/>
          </p:nvPr>
        </p:nvSpPr>
        <p:spPr/>
        <p:txBody>
          <a:bodyPr/>
          <a:lstStyle>
            <a:lvl1pPr>
              <a:defRPr/>
            </a:lvl1pPr>
          </a:lstStyle>
          <a:p>
            <a:pPr>
              <a:defRPr/>
            </a:pPr>
            <a:fld id="{7C26B078-5B06-4C47-BCA4-6CFF3CFEE081}" type="slidenum">
              <a:rPr lang="en-US" smtClean="0"/>
              <a:pPr>
                <a:defRPr/>
              </a:pPr>
              <a:t>‹#›</a:t>
            </a:fld>
            <a:endParaRPr lang="en-US" dirty="0"/>
          </a:p>
        </p:txBody>
      </p:sp>
    </p:spTree>
    <p:extLst>
      <p:ext uri="{BB962C8B-B14F-4D97-AF65-F5344CB8AC3E}">
        <p14:creationId xmlns:p14="http://schemas.microsoft.com/office/powerpoint/2010/main" val="198020148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23393" y="5733256"/>
            <a:ext cx="11019692" cy="541784"/>
          </a:xfrm>
        </p:spPr>
        <p:txBody>
          <a:bodyPr lIns="47891" tIns="0" rIns="47891" bIns="0" anchor="b"/>
          <a:lstStyle>
            <a:lvl1pPr marL="0" indent="0" algn="l">
              <a:buNone/>
              <a:defRPr sz="1500">
                <a:solidFill>
                  <a:schemeClr val="bg2"/>
                </a:solidFill>
              </a:defRPr>
            </a:lvl1pPr>
            <a:lvl2pPr>
              <a:buNone/>
              <a:defRPr sz="1300"/>
            </a:lvl2pPr>
            <a:lvl3pPr>
              <a:buNone/>
              <a:defRPr sz="1000"/>
            </a:lvl3pPr>
            <a:lvl4pPr>
              <a:buNone/>
              <a:defRPr sz="1000"/>
            </a:lvl4pPr>
            <a:lvl5pPr>
              <a:buNone/>
              <a:defRPr sz="1000"/>
            </a:lvl5pPr>
          </a:lstStyle>
          <a:p>
            <a:pPr lvl="0"/>
            <a:r>
              <a:rPr lang="en-US"/>
              <a:t>Click to edit Master text styles</a:t>
            </a:r>
          </a:p>
        </p:txBody>
      </p:sp>
      <p:sp>
        <p:nvSpPr>
          <p:cNvPr id="8"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9" name="Content Placeholder 2"/>
          <p:cNvSpPr>
            <a:spLocks noGrp="1"/>
          </p:cNvSpPr>
          <p:nvPr>
            <p:ph idx="1"/>
          </p:nvPr>
        </p:nvSpPr>
        <p:spPr>
          <a:xfrm>
            <a:off x="609601" y="1600201"/>
            <a:ext cx="11019367" cy="3989040"/>
          </a:xfrm>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1923A5BB-293F-4D5C-B901-F9D8AE1A5EEB}"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160896534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10"/>
            <a:ext cx="4071824" cy="1253808"/>
          </a:xfrm>
        </p:spPr>
        <p:txBody>
          <a:bodyPr anchor="b"/>
          <a:lstStyle>
            <a:lvl1pPr algn="l">
              <a:buNone/>
              <a:defRPr sz="2300" b="1">
                <a:ln>
                  <a:noFill/>
                </a:ln>
                <a:solidFill>
                  <a:srgbClr val="0039A6"/>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408979" y="2998765"/>
            <a:ext cx="4071821" cy="2663482"/>
          </a:xfrm>
        </p:spPr>
        <p:txBody>
          <a:bodyPr lIns="47891" rIns="47891"/>
          <a:lstStyle>
            <a:lvl1pPr marL="0" indent="0">
              <a:buFontTx/>
              <a:buNone/>
              <a:defRPr sz="1300"/>
            </a:lvl1pPr>
            <a:lvl2pPr>
              <a:buFontTx/>
              <a:buNone/>
              <a:defRPr sz="1300"/>
            </a:lvl2pPr>
            <a:lvl3pPr>
              <a:buFontTx/>
              <a:buNone/>
              <a:defRPr sz="1000"/>
            </a:lvl3pPr>
            <a:lvl4pPr>
              <a:buFontTx/>
              <a:buNone/>
              <a:defRPr sz="1000"/>
            </a:lvl4pPr>
            <a:lvl5pPr>
              <a:buFontTx/>
              <a:buNone/>
              <a:defRPr sz="1000"/>
            </a:lvl5pPr>
          </a:lstStyle>
          <a:p>
            <a:pPr lvl="0"/>
            <a:r>
              <a:rPr lang="en-US"/>
              <a:t>Click to edit Master text styles</a:t>
            </a:r>
          </a:p>
        </p:txBody>
      </p:sp>
      <p:sp>
        <p:nvSpPr>
          <p:cNvPr id="8" name="Picture Placeholder 2"/>
          <p:cNvSpPr>
            <a:spLocks noGrp="1"/>
          </p:cNvSpPr>
          <p:nvPr>
            <p:ph type="pic" idx="1"/>
          </p:nvPr>
        </p:nvSpPr>
        <p:spPr>
          <a:xfrm>
            <a:off x="508000" y="457203"/>
            <a:ext cx="6502400" cy="5205047"/>
          </a:xfrm>
        </p:spPr>
        <p:txBody>
          <a:bodyPr/>
          <a:lstStyle>
            <a:lvl1pPr marL="0" indent="0">
              <a:buNone/>
              <a:defRPr sz="3400"/>
            </a:lvl1pPr>
            <a:lvl2pPr marL="478908" indent="0">
              <a:buNone/>
              <a:defRPr sz="2900"/>
            </a:lvl2pPr>
            <a:lvl3pPr marL="957816" indent="0">
              <a:buNone/>
              <a:defRPr sz="2500"/>
            </a:lvl3pPr>
            <a:lvl4pPr marL="1436724" indent="0">
              <a:buNone/>
              <a:defRPr sz="2100"/>
            </a:lvl4pPr>
            <a:lvl5pPr marL="1915631" indent="0">
              <a:buNone/>
              <a:defRPr sz="2100"/>
            </a:lvl5pPr>
            <a:lvl6pPr marL="2394539" indent="0">
              <a:buNone/>
              <a:defRPr sz="2100"/>
            </a:lvl6pPr>
            <a:lvl7pPr marL="2873447" indent="0">
              <a:buNone/>
              <a:defRPr sz="2100"/>
            </a:lvl7pPr>
            <a:lvl8pPr marL="3352355" indent="0">
              <a:buNone/>
              <a:defRPr sz="2100"/>
            </a:lvl8pPr>
            <a:lvl9pPr marL="3831263" indent="0">
              <a:buNone/>
              <a:defRPr sz="2100"/>
            </a:lvl9pPr>
          </a:lstStyle>
          <a:p>
            <a:pPr lvl="0"/>
            <a:r>
              <a:rPr lang="en-US" noProof="0" dirty="0"/>
              <a:t>Click icon to add picture</a:t>
            </a:r>
          </a:p>
        </p:txBody>
      </p:sp>
      <p:sp>
        <p:nvSpPr>
          <p:cNvPr id="5" name="Date Placeholder 9"/>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10"/>
          <p:cNvSpPr>
            <a:spLocks noGrp="1"/>
          </p:cNvSpPr>
          <p:nvPr>
            <p:ph type="sldNum" sz="quarter" idx="11"/>
          </p:nvPr>
        </p:nvSpPr>
        <p:spPr/>
        <p:txBody>
          <a:bodyPr/>
          <a:lstStyle>
            <a:lvl1pPr>
              <a:defRPr/>
            </a:lvl1pPr>
          </a:lstStyle>
          <a:p>
            <a:pPr>
              <a:defRPr/>
            </a:pPr>
            <a:fld id="{A6C87B65-6A02-407B-9F4E-B0788349D648}" type="slidenum">
              <a:rPr lang="en-US" smtClean="0"/>
              <a:pPr>
                <a:defRPr/>
              </a:pPr>
              <a:t>‹#›</a:t>
            </a:fld>
            <a:endParaRPr lang="en-US" dirty="0"/>
          </a:p>
        </p:txBody>
      </p:sp>
      <p:sp>
        <p:nvSpPr>
          <p:cNvPr id="7" name="Footer Placeholder 11"/>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52881670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423F1188-2FEE-4BC8-9561-A0DA2CD1E2AE}"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286196874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41"/>
            <a:ext cx="8026400" cy="5851525"/>
          </a:xfrm>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68C6DC45-634D-456D-B655-0126A38CF048}"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05446665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61975"/>
            <a:ext cx="10972800" cy="8509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609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5569981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US" dirty="0">
              <a:solidFill>
                <a:srgbClr val="3662B5"/>
              </a:solidFill>
            </a:endParaRPr>
          </a:p>
        </p:txBody>
      </p:sp>
      <p:sp>
        <p:nvSpPr>
          <p:cNvPr id="6" name="Slide Number Placeholder 5"/>
          <p:cNvSpPr>
            <a:spLocks noGrp="1"/>
          </p:cNvSpPr>
          <p:nvPr>
            <p:ph type="sldNum" sz="quarter" idx="12"/>
          </p:nvPr>
        </p:nvSpPr>
        <p:spPr/>
        <p:txBody>
          <a:bodyPr/>
          <a:lstStyle/>
          <a:p>
            <a:pPr>
              <a:defRPr/>
            </a:pPr>
            <a:fld id="{65BFC1A1-DC94-411D-8AFC-11179DEF0288}" type="slidenum">
              <a:rPr lang="en-US" smtClean="0"/>
              <a:pPr>
                <a:defRPr/>
              </a:pPr>
              <a:t>‹#›</a:t>
            </a:fld>
            <a:endParaRPr lang="en-US" dirty="0"/>
          </a:p>
        </p:txBody>
      </p:sp>
    </p:spTree>
    <p:extLst>
      <p:ext uri="{BB962C8B-B14F-4D97-AF65-F5344CB8AC3E}">
        <p14:creationId xmlns:p14="http://schemas.microsoft.com/office/powerpoint/2010/main" val="259407393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60350"/>
            <a:ext cx="10972800" cy="850900"/>
          </a:xfrm>
        </p:spPr>
        <p:txBody>
          <a:bodyPr/>
          <a:lstStyle/>
          <a:p>
            <a:r>
              <a:rPr lang="en-US"/>
              <a:t>Click to edit Master title style</a:t>
            </a:r>
          </a:p>
        </p:txBody>
      </p:sp>
      <p:sp>
        <p:nvSpPr>
          <p:cNvPr id="3" name="Table Placeholder 2"/>
          <p:cNvSpPr>
            <a:spLocks noGrp="1"/>
          </p:cNvSpPr>
          <p:nvPr>
            <p:ph type="tbl" idx="1"/>
          </p:nvPr>
        </p:nvSpPr>
        <p:spPr>
          <a:xfrm>
            <a:off x="609600" y="1600200"/>
            <a:ext cx="10972800" cy="4276725"/>
          </a:xfrm>
        </p:spPr>
        <p:txBody>
          <a:bodyPr/>
          <a:lstStyle/>
          <a:p>
            <a:pPr lvl="0"/>
            <a:endParaRPr lang="en-US" noProof="0" dirty="0"/>
          </a:p>
        </p:txBody>
      </p:sp>
    </p:spTree>
    <p:extLst>
      <p:ext uri="{BB962C8B-B14F-4D97-AF65-F5344CB8AC3E}">
        <p14:creationId xmlns:p14="http://schemas.microsoft.com/office/powerpoint/2010/main" val="630296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 Open Minde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4282906300"/>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5" name="Picture 7" descr="The_Warwick_Uni_black.emf"/>
          <p:cNvPicPr>
            <a:picLocks noChangeAspect="1"/>
          </p:cNvPicPr>
          <p:nvPr/>
        </p:nvPicPr>
        <p:blipFill>
          <a:blip r:embed="rId4" cstate="print"/>
          <a:srcRect/>
          <a:stretch>
            <a:fillRect/>
          </a:stretch>
        </p:blipFill>
        <p:spPr bwMode="auto">
          <a:xfrm>
            <a:off x="9723967" y="6245226"/>
            <a:ext cx="1940984" cy="612775"/>
          </a:xfrm>
          <a:prstGeom prst="rect">
            <a:avLst/>
          </a:prstGeom>
          <a:noFill/>
          <a:ln w="9525">
            <a:noFill/>
            <a:miter lim="800000"/>
            <a:headEnd/>
            <a:tailEnd/>
          </a:ln>
        </p:spPr>
      </p:pic>
      <p:pic>
        <p:nvPicPr>
          <p:cNvPr id="6" name="Picture 8" descr="wbs_tab-logo_cmyk.emf"/>
          <p:cNvPicPr>
            <a:picLocks noChangeAspect="1"/>
          </p:cNvPicPr>
          <p:nvPr/>
        </p:nvPicPr>
        <p:blipFill>
          <a:blip r:embed="rId5" cstate="print"/>
          <a:srcRect/>
          <a:stretch>
            <a:fillRect/>
          </a:stretch>
        </p:blipFill>
        <p:spPr bwMode="auto">
          <a:xfrm>
            <a:off x="0" y="561976"/>
            <a:ext cx="1219200" cy="1401763"/>
          </a:xfrm>
          <a:prstGeom prst="rect">
            <a:avLst/>
          </a:prstGeom>
          <a:noFill/>
          <a:ln w="9525">
            <a:noFill/>
            <a:miter lim="800000"/>
            <a:headEnd/>
            <a:tailEnd/>
          </a:ln>
        </p:spPr>
      </p:pic>
      <p:sp>
        <p:nvSpPr>
          <p:cNvPr id="9" name="Title 8"/>
          <p:cNvSpPr>
            <a:spLocks noGrp="1"/>
          </p:cNvSpPr>
          <p:nvPr>
            <p:ph type="ctrTitle"/>
          </p:nvPr>
        </p:nvSpPr>
        <p:spPr>
          <a:xfrm>
            <a:off x="1627200" y="1524000"/>
            <a:ext cx="8788000" cy="2225040"/>
          </a:xfrm>
        </p:spPr>
        <p:txBody>
          <a:bodyPr lIns="36000" anchor="b">
            <a:normAutofit/>
          </a:bodyPr>
          <a:lstStyle>
            <a:lvl1pPr algn="l">
              <a:defRPr lang="en-US" sz="4200" b="1" cap="none" baseline="0" dirty="0">
                <a:ln w="5000" cmpd="sng">
                  <a:solidFill>
                    <a:schemeClr val="tx2">
                      <a:alpha val="50000"/>
                    </a:schemeClr>
                  </a:solidFill>
                  <a:prstDash val="solid"/>
                </a:ln>
                <a:solidFill>
                  <a:schemeClr val="bg1"/>
                </a:solidFill>
                <a:effectLst/>
                <a:latin typeface="+mj-lt"/>
                <a:cs typeface="Arial"/>
              </a:defRPr>
            </a:lvl1pPr>
          </a:lstStyle>
          <a:p>
            <a:r>
              <a:rPr lang="en-US"/>
              <a:t>Click to edit Master title style</a:t>
            </a:r>
            <a:endParaRPr lang="en-US" dirty="0"/>
          </a:p>
        </p:txBody>
      </p:sp>
      <p:sp>
        <p:nvSpPr>
          <p:cNvPr id="17" name="Subtitle 16"/>
          <p:cNvSpPr>
            <a:spLocks noGrp="1"/>
          </p:cNvSpPr>
          <p:nvPr>
            <p:ph type="subTitle" idx="1"/>
          </p:nvPr>
        </p:nvSpPr>
        <p:spPr>
          <a:xfrm>
            <a:off x="1627200" y="3749040"/>
            <a:ext cx="8788000" cy="746760"/>
          </a:xfrm>
        </p:spPr>
        <p:txBody>
          <a:bodyPr lIns="72000" tIns="0" rIns="72000" bIns="0">
            <a:normAutofit/>
          </a:bodyPr>
          <a:lstStyle>
            <a:lvl1pPr marL="0" indent="0" algn="l">
              <a:buNone/>
              <a:defRPr sz="2100">
                <a:ln w="1270" cmpd="sng">
                  <a:solidFill>
                    <a:schemeClr val="tx2">
                      <a:alpha val="40000"/>
                    </a:schemeClr>
                  </a:solidFill>
                  <a:prstDash val="solid"/>
                </a:ln>
                <a:solidFill>
                  <a:schemeClr val="bg1"/>
                </a:solidFill>
                <a:effectLst/>
              </a:defRPr>
            </a:lvl1pPr>
            <a:lvl2pPr marL="478908" indent="0" algn="ctr">
              <a:buNone/>
            </a:lvl2pPr>
            <a:lvl3pPr marL="957816" indent="0" algn="ctr">
              <a:buNone/>
            </a:lvl3pPr>
            <a:lvl4pPr marL="1436724" indent="0" algn="ctr">
              <a:buNone/>
            </a:lvl4pPr>
            <a:lvl5pPr marL="1915631" indent="0" algn="ctr">
              <a:buNone/>
            </a:lvl5pPr>
            <a:lvl6pPr marL="2394539" indent="0" algn="ctr">
              <a:buNone/>
            </a:lvl6pPr>
            <a:lvl7pPr marL="2873447" indent="0" algn="ctr">
              <a:buNone/>
            </a:lvl7pPr>
            <a:lvl8pPr marL="3352355" indent="0" algn="ctr">
              <a:buNone/>
            </a:lvl8pPr>
            <a:lvl9pPr marL="3831263" indent="0" algn="ctr">
              <a:buNone/>
            </a:lvl9pPr>
          </a:lstStyle>
          <a:p>
            <a:r>
              <a:rPr lang="en-US"/>
              <a:t>Click to edit Master subtitle style</a:t>
            </a:r>
            <a:endParaRPr lang="en-GB" dirty="0"/>
          </a:p>
        </p:txBody>
      </p:sp>
      <p:sp>
        <p:nvSpPr>
          <p:cNvPr id="36" name="Content Placeholder 35"/>
          <p:cNvSpPr>
            <a:spLocks noGrp="1"/>
          </p:cNvSpPr>
          <p:nvPr>
            <p:ph sz="quarter" idx="13"/>
          </p:nvPr>
        </p:nvSpPr>
        <p:spPr>
          <a:xfrm>
            <a:off x="1627200" y="4800600"/>
            <a:ext cx="8788400" cy="1219200"/>
          </a:xfrm>
        </p:spPr>
        <p:txBody>
          <a:bodyPr lIns="36000" rIns="36000">
            <a:noAutofit/>
          </a:bodyPr>
          <a:lstStyle>
            <a:lvl1pPr marL="0" indent="0">
              <a:buFontTx/>
              <a:buNone/>
              <a:defRPr sz="2100" baseline="0">
                <a:solidFill>
                  <a:schemeClr val="tx2"/>
                </a:solidFill>
              </a:defRPr>
            </a:lvl1pPr>
            <a:lvl2pPr marL="540000" indent="-457200">
              <a:buNone/>
              <a:defRPr sz="1800"/>
            </a:lvl2pPr>
          </a:lstStyle>
          <a:p>
            <a:pPr lvl="0"/>
            <a:r>
              <a:rPr lang="en-US"/>
              <a:t>Click to edit Master text styles</a:t>
            </a:r>
          </a:p>
        </p:txBody>
      </p:sp>
      <p:sp>
        <p:nvSpPr>
          <p:cNvPr id="7" name="Date Placeholder 26"/>
          <p:cNvSpPr>
            <a:spLocks noGrp="1"/>
          </p:cNvSpPr>
          <p:nvPr>
            <p:ph type="dt" sz="half" idx="14"/>
          </p:nvPr>
        </p:nvSpPr>
        <p:spPr/>
        <p:txBody>
          <a:bodyPr wrap="square" numCol="1" anchorCtr="0" compatLnSpc="1">
            <a:prstTxWarp prst="textNoShape">
              <a:avLst/>
            </a:prstTxWarp>
          </a:bodyPr>
          <a:lstStyle>
            <a:lvl1pPr>
              <a:defRPr/>
            </a:lvl1pPr>
          </a:lstStyle>
          <a:p>
            <a:pPr>
              <a:defRPr/>
            </a:pPr>
            <a:endParaRPr lang="en-GB" dirty="0"/>
          </a:p>
        </p:txBody>
      </p:sp>
    </p:spTree>
    <p:extLst>
      <p:ext uri="{BB962C8B-B14F-4D97-AF65-F5344CB8AC3E}">
        <p14:creationId xmlns:p14="http://schemas.microsoft.com/office/powerpoint/2010/main" val="3052767954"/>
      </p:ext>
    </p:extLst>
  </p:cSld>
  <p:clrMapOvr>
    <a:overrideClrMapping bg1="lt1" tx1="dk1" bg2="lt2" tx2="dk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882DF9D8-12EC-0046-93E0-88EA8E58089D}"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37157618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Divider">
    <p:spTree>
      <p:nvGrpSpPr>
        <p:cNvPr id="1" name=""/>
        <p:cNvGrpSpPr/>
        <p:nvPr/>
      </p:nvGrpSpPr>
      <p:grpSpPr>
        <a:xfrm>
          <a:off x="0" y="0"/>
          <a:ext cx="0" cy="0"/>
          <a:chOff x="0" y="0"/>
          <a:chExt cx="0" cy="0"/>
        </a:xfrm>
      </p:grpSpPr>
      <p:pic>
        <p:nvPicPr>
          <p:cNvPr id="4" name="Picture 7" descr="wbs_tab-logo_cmyk.emf"/>
          <p:cNvPicPr>
            <a:picLocks noChangeAspect="1"/>
          </p:cNvPicPr>
          <p:nvPr/>
        </p:nvPicPr>
        <p:blipFill>
          <a:blip r:embed="rId2" cstate="print"/>
          <a:srcRect/>
          <a:stretch>
            <a:fillRect/>
          </a:stretch>
        </p:blipFill>
        <p:spPr bwMode="auto">
          <a:xfrm>
            <a:off x="0" y="561976"/>
            <a:ext cx="1219200" cy="1401763"/>
          </a:xfrm>
          <a:prstGeom prst="rect">
            <a:avLst/>
          </a:prstGeom>
          <a:noFill/>
          <a:ln w="9525">
            <a:noFill/>
            <a:miter lim="800000"/>
            <a:headEnd/>
            <a:tailEnd/>
          </a:ln>
        </p:spPr>
      </p:pic>
      <p:sp>
        <p:nvSpPr>
          <p:cNvPr id="2" name="Title 1"/>
          <p:cNvSpPr>
            <a:spLocks noGrp="1"/>
          </p:cNvSpPr>
          <p:nvPr>
            <p:ph type="title"/>
          </p:nvPr>
        </p:nvSpPr>
        <p:spPr>
          <a:xfrm>
            <a:off x="1625600" y="1524000"/>
            <a:ext cx="8839200" cy="2224800"/>
          </a:xfrm>
        </p:spPr>
        <p:txBody>
          <a:bodyPr tIns="0" bIns="0" anchor="b">
            <a:normAutofit/>
          </a:bodyPr>
          <a:lstStyle>
            <a:lvl1pPr algn="l">
              <a:buNone/>
              <a:defRPr sz="3400" b="1" cap="none" baseline="0">
                <a:ln w="5000" cmpd="sng">
                  <a:noFill/>
                  <a:prstDash val="solid"/>
                </a:ln>
                <a:solidFill>
                  <a:srgbClr val="0039A6"/>
                </a:solidFill>
                <a:effectLst/>
                <a:latin typeface="+mj-lt"/>
                <a:cs typeface="Franklin Gothic Book (Headings)"/>
              </a:defRPr>
            </a:lvl1pPr>
          </a:lstStyle>
          <a:p>
            <a:r>
              <a:rPr lang="en-US"/>
              <a:t>Click to edit Master title style</a:t>
            </a:r>
            <a:endParaRPr lang="en-US" dirty="0"/>
          </a:p>
        </p:txBody>
      </p:sp>
      <p:sp>
        <p:nvSpPr>
          <p:cNvPr id="3" name="Text Placeholder 2"/>
          <p:cNvSpPr>
            <a:spLocks noGrp="1"/>
          </p:cNvSpPr>
          <p:nvPr>
            <p:ph type="body" idx="1"/>
          </p:nvPr>
        </p:nvSpPr>
        <p:spPr>
          <a:xfrm>
            <a:off x="1625600" y="3748800"/>
            <a:ext cx="8839200" cy="745200"/>
          </a:xfrm>
        </p:spPr>
        <p:txBody>
          <a:bodyPr lIns="72000" tIns="0" rIns="72000" bIns="0"/>
          <a:lstStyle>
            <a:lvl1pPr marL="0" indent="0" algn="l">
              <a:buNone/>
              <a:defRPr sz="2100">
                <a:ln>
                  <a:noFill/>
                </a:ln>
                <a:solidFill>
                  <a:srgbClr val="0039A6"/>
                </a:solidFill>
                <a:effectLst/>
              </a:defRPr>
            </a:lvl1pPr>
            <a:lvl2pPr>
              <a:buNone/>
              <a:defRPr sz="1900">
                <a:solidFill>
                  <a:schemeClr val="tx1">
                    <a:tint val="75000"/>
                  </a:schemeClr>
                </a:solidFill>
              </a:defRPr>
            </a:lvl2pPr>
            <a:lvl3pPr>
              <a:buNone/>
              <a:defRPr sz="16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a:r>
              <a:rPr lang="en-US"/>
              <a:t>Click to edit Master text styles</a:t>
            </a:r>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6B4017D5-2B5F-4CF8-AD1C-7C6998B960E7}"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2888712704"/>
      </p:ext>
    </p:extLst>
  </p:cSld>
  <p:clrMapOvr>
    <a:overrideClrMapping bg1="dk1" tx1="lt1" bg2="dk2" tx2="lt2" accent1="accent1" accent2="accent2" accent3="accent3" accent4="accent4" accent5="accent5" accent6="accent6" hlink="hlink" folHlink="folHlink"/>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1476"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0C6255C3-79E3-4856-B33A-844202AB7B88}"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222893477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5486400"/>
            <a:ext cx="5386917"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9" y="5486400"/>
            <a:ext cx="5389033"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1516913"/>
            <a:ext cx="5386917"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193369" y="1516913"/>
            <a:ext cx="5389033"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10"/>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8" name="Slide Number Placeholder 11"/>
          <p:cNvSpPr>
            <a:spLocks noGrp="1"/>
          </p:cNvSpPr>
          <p:nvPr>
            <p:ph type="sldNum" sz="quarter" idx="11"/>
          </p:nvPr>
        </p:nvSpPr>
        <p:spPr/>
        <p:txBody>
          <a:bodyPr/>
          <a:lstStyle>
            <a:lvl1pPr>
              <a:defRPr/>
            </a:lvl1pPr>
          </a:lstStyle>
          <a:p>
            <a:pPr>
              <a:defRPr/>
            </a:pPr>
            <a:fld id="{011525BC-8B53-49E6-A666-8C938D8ADACF}" type="slidenum">
              <a:rPr lang="en-US" smtClean="0"/>
              <a:pPr>
                <a:defRPr/>
              </a:pPr>
              <a:t>‹#›</a:t>
            </a:fld>
            <a:endParaRPr lang="en-US" dirty="0"/>
          </a:p>
        </p:txBody>
      </p:sp>
      <p:sp>
        <p:nvSpPr>
          <p:cNvPr id="9" name="Footer Placeholder 12"/>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88457908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1" y="274320"/>
            <a:ext cx="11019692" cy="1143000"/>
          </a:xfrm>
        </p:spPr>
        <p:txBody>
          <a:bodyPr/>
          <a:lstStyle>
            <a:lvl1pPr algn="l">
              <a:defRPr sz="4200"/>
            </a:lvl1pPr>
          </a:lstStyle>
          <a:p>
            <a:r>
              <a:rPr lang="en-US"/>
              <a:t>Click to edit Master title style</a:t>
            </a:r>
            <a:endParaRPr lang="en-US" dirty="0"/>
          </a:p>
        </p:txBody>
      </p:sp>
      <p:sp>
        <p:nvSpPr>
          <p:cNvPr id="3"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4" name="Slide Number Placeholder 7"/>
          <p:cNvSpPr>
            <a:spLocks noGrp="1"/>
          </p:cNvSpPr>
          <p:nvPr>
            <p:ph type="sldNum" sz="quarter" idx="11"/>
          </p:nvPr>
        </p:nvSpPr>
        <p:spPr/>
        <p:txBody>
          <a:bodyPr/>
          <a:lstStyle>
            <a:lvl1pPr>
              <a:defRPr/>
            </a:lvl1pPr>
          </a:lstStyle>
          <a:p>
            <a:pPr>
              <a:defRPr/>
            </a:pPr>
            <a:fld id="{B741C854-D127-4D7C-8A78-6DF9F19D5421}" type="slidenum">
              <a:rPr lang="en-US" smtClean="0"/>
              <a:pPr>
                <a:defRPr/>
              </a:pPr>
              <a:t>‹#›</a:t>
            </a:fld>
            <a:endParaRPr lang="en-US" dirty="0"/>
          </a:p>
        </p:txBody>
      </p:sp>
      <p:sp>
        <p:nvSpPr>
          <p:cNvPr id="5" name="Footer Placeholder 8"/>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315798010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7"/>
          <p:cNvSpPr>
            <a:spLocks noGrp="1"/>
          </p:cNvSpPr>
          <p:nvPr>
            <p:ph type="sldNum" sz="quarter" idx="10"/>
          </p:nvPr>
        </p:nvSpPr>
        <p:spPr/>
        <p:txBody>
          <a:bodyPr/>
          <a:lstStyle>
            <a:lvl1pPr>
              <a:defRPr/>
            </a:lvl1pPr>
          </a:lstStyle>
          <a:p>
            <a:pPr>
              <a:defRPr/>
            </a:pPr>
            <a:fld id="{A7FC46D1-CA55-42DE-A47B-38B5223F7BC6}" type="slidenum">
              <a:rPr lang="en-US" smtClean="0"/>
              <a:pPr>
                <a:defRPr/>
              </a:pPr>
              <a:t>‹#›</a:t>
            </a:fld>
            <a:endParaRPr lang="en-US" dirty="0"/>
          </a:p>
        </p:txBody>
      </p:sp>
    </p:spTree>
    <p:extLst>
      <p:ext uri="{BB962C8B-B14F-4D97-AF65-F5344CB8AC3E}">
        <p14:creationId xmlns:p14="http://schemas.microsoft.com/office/powerpoint/2010/main" val="166664692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23393" y="5733256"/>
            <a:ext cx="11019692" cy="541784"/>
          </a:xfrm>
        </p:spPr>
        <p:txBody>
          <a:bodyPr lIns="47891" tIns="0" rIns="47891" bIns="0" anchor="b"/>
          <a:lstStyle>
            <a:lvl1pPr marL="0" indent="0" algn="l">
              <a:buNone/>
              <a:defRPr sz="1500">
                <a:solidFill>
                  <a:schemeClr val="bg2"/>
                </a:solidFill>
              </a:defRPr>
            </a:lvl1pPr>
            <a:lvl2pPr>
              <a:buNone/>
              <a:defRPr sz="1300"/>
            </a:lvl2pPr>
            <a:lvl3pPr>
              <a:buNone/>
              <a:defRPr sz="1000"/>
            </a:lvl3pPr>
            <a:lvl4pPr>
              <a:buNone/>
              <a:defRPr sz="1000"/>
            </a:lvl4pPr>
            <a:lvl5pPr>
              <a:buNone/>
              <a:defRPr sz="1000"/>
            </a:lvl5pPr>
          </a:lstStyle>
          <a:p>
            <a:pPr lvl="0"/>
            <a:r>
              <a:rPr lang="en-US"/>
              <a:t>Click to edit Master text styles</a:t>
            </a:r>
          </a:p>
        </p:txBody>
      </p:sp>
      <p:sp>
        <p:nvSpPr>
          <p:cNvPr id="8"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9" name="Content Placeholder 2"/>
          <p:cNvSpPr>
            <a:spLocks noGrp="1"/>
          </p:cNvSpPr>
          <p:nvPr>
            <p:ph idx="1"/>
          </p:nvPr>
        </p:nvSpPr>
        <p:spPr>
          <a:xfrm>
            <a:off x="609601" y="1600201"/>
            <a:ext cx="11019367" cy="3989040"/>
          </a:xfrm>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FFA1FBB8-76F9-4F1B-A95F-DE360E9C224C}"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9236122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10"/>
            <a:ext cx="4071824" cy="1253808"/>
          </a:xfrm>
        </p:spPr>
        <p:txBody>
          <a:bodyPr anchor="b"/>
          <a:lstStyle>
            <a:lvl1pPr algn="l">
              <a:buNone/>
              <a:defRPr sz="2300" b="1">
                <a:ln>
                  <a:noFill/>
                </a:ln>
                <a:solidFill>
                  <a:srgbClr val="0039A6"/>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408979" y="2998765"/>
            <a:ext cx="4071821" cy="2663482"/>
          </a:xfrm>
        </p:spPr>
        <p:txBody>
          <a:bodyPr lIns="47891" rIns="47891"/>
          <a:lstStyle>
            <a:lvl1pPr marL="0" indent="0">
              <a:buFontTx/>
              <a:buNone/>
              <a:defRPr sz="1300"/>
            </a:lvl1pPr>
            <a:lvl2pPr>
              <a:buFontTx/>
              <a:buNone/>
              <a:defRPr sz="1300"/>
            </a:lvl2pPr>
            <a:lvl3pPr>
              <a:buFontTx/>
              <a:buNone/>
              <a:defRPr sz="1000"/>
            </a:lvl3pPr>
            <a:lvl4pPr>
              <a:buFontTx/>
              <a:buNone/>
              <a:defRPr sz="1000"/>
            </a:lvl4pPr>
            <a:lvl5pPr>
              <a:buFontTx/>
              <a:buNone/>
              <a:defRPr sz="1000"/>
            </a:lvl5pPr>
          </a:lstStyle>
          <a:p>
            <a:pPr lvl="0"/>
            <a:r>
              <a:rPr lang="en-US"/>
              <a:t>Click to edit Master text styles</a:t>
            </a:r>
          </a:p>
        </p:txBody>
      </p:sp>
      <p:sp>
        <p:nvSpPr>
          <p:cNvPr id="8" name="Picture Placeholder 2"/>
          <p:cNvSpPr>
            <a:spLocks noGrp="1"/>
          </p:cNvSpPr>
          <p:nvPr>
            <p:ph type="pic" idx="1"/>
          </p:nvPr>
        </p:nvSpPr>
        <p:spPr>
          <a:xfrm>
            <a:off x="508000" y="457203"/>
            <a:ext cx="6502400" cy="5205047"/>
          </a:xfrm>
        </p:spPr>
        <p:txBody>
          <a:bodyPr/>
          <a:lstStyle>
            <a:lvl1pPr marL="0" indent="0">
              <a:buNone/>
              <a:defRPr sz="3400"/>
            </a:lvl1pPr>
            <a:lvl2pPr marL="478908" indent="0">
              <a:buNone/>
              <a:defRPr sz="2900"/>
            </a:lvl2pPr>
            <a:lvl3pPr marL="957816" indent="0">
              <a:buNone/>
              <a:defRPr sz="2500"/>
            </a:lvl3pPr>
            <a:lvl4pPr marL="1436724" indent="0">
              <a:buNone/>
              <a:defRPr sz="2100"/>
            </a:lvl4pPr>
            <a:lvl5pPr marL="1915631" indent="0">
              <a:buNone/>
              <a:defRPr sz="2100"/>
            </a:lvl5pPr>
            <a:lvl6pPr marL="2394539" indent="0">
              <a:buNone/>
              <a:defRPr sz="2100"/>
            </a:lvl6pPr>
            <a:lvl7pPr marL="2873447" indent="0">
              <a:buNone/>
              <a:defRPr sz="2100"/>
            </a:lvl7pPr>
            <a:lvl8pPr marL="3352355" indent="0">
              <a:buNone/>
              <a:defRPr sz="2100"/>
            </a:lvl8pPr>
            <a:lvl9pPr marL="3831263" indent="0">
              <a:buNone/>
              <a:defRPr sz="2100"/>
            </a:lvl9pPr>
          </a:lstStyle>
          <a:p>
            <a:pPr lvl="0"/>
            <a:r>
              <a:rPr lang="en-US" noProof="0" dirty="0"/>
              <a:t>Click icon to add picture</a:t>
            </a:r>
          </a:p>
        </p:txBody>
      </p:sp>
      <p:sp>
        <p:nvSpPr>
          <p:cNvPr id="5" name="Date Placeholder 9"/>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10"/>
          <p:cNvSpPr>
            <a:spLocks noGrp="1"/>
          </p:cNvSpPr>
          <p:nvPr>
            <p:ph type="sldNum" sz="quarter" idx="11"/>
          </p:nvPr>
        </p:nvSpPr>
        <p:spPr/>
        <p:txBody>
          <a:bodyPr/>
          <a:lstStyle>
            <a:lvl1pPr>
              <a:defRPr/>
            </a:lvl1pPr>
          </a:lstStyle>
          <a:p>
            <a:pPr>
              <a:defRPr/>
            </a:pPr>
            <a:fld id="{4E049D79-EA88-4B9E-8C59-77A3928D4B93}" type="slidenum">
              <a:rPr lang="en-US" smtClean="0"/>
              <a:pPr>
                <a:defRPr/>
              </a:pPr>
              <a:t>‹#›</a:t>
            </a:fld>
            <a:endParaRPr lang="en-US" dirty="0"/>
          </a:p>
        </p:txBody>
      </p:sp>
      <p:sp>
        <p:nvSpPr>
          <p:cNvPr id="7" name="Footer Placeholder 11"/>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25029943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88238573-6557-453E-8633-893DB976B52D}"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3597880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lide - Problem Solver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328422200"/>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41"/>
            <a:ext cx="8026400" cy="5851525"/>
          </a:xfrm>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F5ACEFAB-F270-47F1-B746-A0566B98B8B0}"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171328677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61975"/>
            <a:ext cx="10972800" cy="8509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609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1082156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5" name="Picture 11" descr="wbs-logo.emf"/>
          <p:cNvPicPr>
            <a:picLocks noChangeAspect="1"/>
          </p:cNvPicPr>
          <p:nvPr userDrawn="1"/>
        </p:nvPicPr>
        <p:blipFill>
          <a:blip r:embed="rId4"/>
          <a:srcRect/>
          <a:stretch>
            <a:fillRect/>
          </a:stretch>
        </p:blipFill>
        <p:spPr bwMode="auto">
          <a:xfrm>
            <a:off x="9398000" y="0"/>
            <a:ext cx="1879600" cy="706438"/>
          </a:xfrm>
          <a:prstGeom prst="rect">
            <a:avLst/>
          </a:prstGeom>
          <a:noFill/>
          <a:ln w="9525">
            <a:noFill/>
            <a:miter lim="800000"/>
            <a:headEnd/>
            <a:tailEnd/>
          </a:ln>
        </p:spPr>
      </p:pic>
      <p:pic>
        <p:nvPicPr>
          <p:cNvPr id="6" name="Picture 8" descr="The_Warwick_Uni_black.emf"/>
          <p:cNvPicPr>
            <a:picLocks noChangeAspect="1"/>
          </p:cNvPicPr>
          <p:nvPr userDrawn="1"/>
        </p:nvPicPr>
        <p:blipFill>
          <a:blip r:embed="rId5"/>
          <a:srcRect/>
          <a:stretch>
            <a:fillRect/>
          </a:stretch>
        </p:blipFill>
        <p:spPr bwMode="auto">
          <a:xfrm>
            <a:off x="9378951" y="6172201"/>
            <a:ext cx="1940983" cy="612775"/>
          </a:xfrm>
          <a:prstGeom prst="rect">
            <a:avLst/>
          </a:prstGeom>
          <a:noFill/>
          <a:ln w="9525">
            <a:noFill/>
            <a:miter lim="800000"/>
            <a:headEnd/>
            <a:tailEnd/>
          </a:ln>
        </p:spPr>
      </p:pic>
      <p:sp>
        <p:nvSpPr>
          <p:cNvPr id="9" name="Title 8"/>
          <p:cNvSpPr>
            <a:spLocks noGrp="1"/>
          </p:cNvSpPr>
          <p:nvPr>
            <p:ph type="ctrTitle"/>
          </p:nvPr>
        </p:nvSpPr>
        <p:spPr>
          <a:xfrm>
            <a:off x="610000" y="1524000"/>
            <a:ext cx="8788000" cy="2225040"/>
          </a:xfrm>
        </p:spPr>
        <p:txBody>
          <a:bodyPr lIns="36000" anchor="b">
            <a:normAutofit/>
          </a:bodyPr>
          <a:lstStyle>
            <a:lvl1pPr algn="l">
              <a:defRPr lang="en-US" sz="4200" b="1" cap="none" baseline="0" dirty="0">
                <a:ln w="5000" cmpd="sng">
                  <a:noFill/>
                  <a:prstDash val="solid"/>
                </a:ln>
                <a:solidFill>
                  <a:schemeClr val="bg1"/>
                </a:solidFill>
                <a:effectLst/>
                <a:latin typeface="+mj-lt"/>
                <a:cs typeface="Arial"/>
              </a:defRPr>
            </a:lvl1pPr>
          </a:lstStyle>
          <a:p>
            <a:r>
              <a:rPr lang="en-US"/>
              <a:t>Click to edit Master title style</a:t>
            </a:r>
            <a:endParaRPr lang="en-US" dirty="0"/>
          </a:p>
        </p:txBody>
      </p:sp>
      <p:sp>
        <p:nvSpPr>
          <p:cNvPr id="17" name="Subtitle 16"/>
          <p:cNvSpPr>
            <a:spLocks noGrp="1"/>
          </p:cNvSpPr>
          <p:nvPr>
            <p:ph type="subTitle" idx="1"/>
          </p:nvPr>
        </p:nvSpPr>
        <p:spPr>
          <a:xfrm>
            <a:off x="609600" y="3749040"/>
            <a:ext cx="8788000" cy="746760"/>
          </a:xfrm>
        </p:spPr>
        <p:txBody>
          <a:bodyPr lIns="72000" tIns="0" rIns="72000" bIns="0">
            <a:normAutofit/>
          </a:bodyPr>
          <a:lstStyle>
            <a:lvl1pPr marL="0" indent="0" algn="l">
              <a:buNone/>
              <a:defRPr sz="2100">
                <a:solidFill>
                  <a:schemeClr val="bg1"/>
                </a:solidFill>
                <a:effectLst/>
              </a:defRPr>
            </a:lvl1pPr>
            <a:lvl2pPr marL="478908" indent="0" algn="ctr">
              <a:buNone/>
            </a:lvl2pPr>
            <a:lvl3pPr marL="957816" indent="0" algn="ctr">
              <a:buNone/>
            </a:lvl3pPr>
            <a:lvl4pPr marL="1436724" indent="0" algn="ctr">
              <a:buNone/>
            </a:lvl4pPr>
            <a:lvl5pPr marL="1915631" indent="0" algn="ctr">
              <a:buNone/>
            </a:lvl5pPr>
            <a:lvl6pPr marL="2394539" indent="0" algn="ctr">
              <a:buNone/>
            </a:lvl6pPr>
            <a:lvl7pPr marL="2873447" indent="0" algn="ctr">
              <a:buNone/>
            </a:lvl7pPr>
            <a:lvl8pPr marL="3352355" indent="0" algn="ctr">
              <a:buNone/>
            </a:lvl8pPr>
            <a:lvl9pPr marL="3831263" indent="0" algn="ctr">
              <a:buNone/>
            </a:lvl9pPr>
          </a:lstStyle>
          <a:p>
            <a:r>
              <a:rPr lang="en-US"/>
              <a:t>Click to edit Master subtitle style</a:t>
            </a:r>
            <a:endParaRPr lang="en-GB" dirty="0"/>
          </a:p>
        </p:txBody>
      </p:sp>
      <p:sp>
        <p:nvSpPr>
          <p:cNvPr id="36" name="Content Placeholder 35"/>
          <p:cNvSpPr>
            <a:spLocks noGrp="1"/>
          </p:cNvSpPr>
          <p:nvPr>
            <p:ph sz="quarter" idx="13"/>
          </p:nvPr>
        </p:nvSpPr>
        <p:spPr>
          <a:xfrm>
            <a:off x="609600" y="4800600"/>
            <a:ext cx="8788400" cy="1219200"/>
          </a:xfrm>
        </p:spPr>
        <p:txBody>
          <a:bodyPr lIns="36000" rIns="36000">
            <a:noAutofit/>
          </a:bodyPr>
          <a:lstStyle>
            <a:lvl1pPr>
              <a:buFontTx/>
              <a:buNone/>
              <a:defRPr sz="2100" baseline="0">
                <a:solidFill>
                  <a:srgbClr val="A71930"/>
                </a:solidFill>
              </a:defRPr>
            </a:lvl1pPr>
          </a:lstStyle>
          <a:p>
            <a:pPr lvl="0"/>
            <a:r>
              <a:rPr lang="en-US"/>
              <a:t>Click to edit Master text styles</a:t>
            </a:r>
          </a:p>
          <a:p>
            <a:pPr lvl="1"/>
            <a:r>
              <a:rPr lang="en-US"/>
              <a:t>Second level</a:t>
            </a:r>
          </a:p>
        </p:txBody>
      </p:sp>
      <p:sp>
        <p:nvSpPr>
          <p:cNvPr id="7" name="Date Placeholder 26"/>
          <p:cNvSpPr>
            <a:spLocks noGrp="1"/>
          </p:cNvSpPr>
          <p:nvPr>
            <p:ph type="dt" sz="half" idx="14"/>
          </p:nvPr>
        </p:nvSpPr>
        <p:spPr/>
        <p:txBody>
          <a:bodyPr/>
          <a:lstStyle>
            <a:lvl1pPr>
              <a:defRPr/>
            </a:lvl1pPr>
          </a:lstStyle>
          <a:p>
            <a:pPr>
              <a:defRPr/>
            </a:pPr>
            <a:endParaRPr lang="en-GB" dirty="0"/>
          </a:p>
        </p:txBody>
      </p:sp>
    </p:spTree>
    <p:extLst>
      <p:ext uri="{BB962C8B-B14F-4D97-AF65-F5344CB8AC3E}">
        <p14:creationId xmlns:p14="http://schemas.microsoft.com/office/powerpoint/2010/main" val="2968157808"/>
      </p:ext>
    </p:extLst>
  </p:cSld>
  <p:clrMapOvr>
    <a:overrideClrMapping bg1="lt1" tx1="dk1" bg2="lt2" tx2="dk2" accent1="accent1" accent2="accent2" accent3="accent3" accent4="accent4" accent5="accent5" accent6="accent6" hlink="hlink" folHlink="folHlink"/>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10"/>
            <a:ext cx="4071824" cy="1253808"/>
          </a:xfrm>
        </p:spPr>
        <p:txBody>
          <a:bodyPr anchor="b"/>
          <a:lstStyle>
            <a:lvl1pPr algn="l">
              <a:buNone/>
              <a:defRPr sz="2300" b="1">
                <a:ln>
                  <a:noFill/>
                </a:ln>
                <a:solidFill>
                  <a:schemeClr val="accent1"/>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408979" y="2998765"/>
            <a:ext cx="4071821" cy="2663482"/>
          </a:xfrm>
        </p:spPr>
        <p:txBody>
          <a:bodyPr lIns="47891" rIns="47891"/>
          <a:lstStyle>
            <a:lvl1pPr marL="0" indent="0">
              <a:buFontTx/>
              <a:buNone/>
              <a:defRPr sz="1300"/>
            </a:lvl1pPr>
            <a:lvl2pPr>
              <a:buFontTx/>
              <a:buNone/>
              <a:defRPr sz="1300"/>
            </a:lvl2pPr>
            <a:lvl3pPr>
              <a:buFontTx/>
              <a:buNone/>
              <a:defRPr sz="1000"/>
            </a:lvl3pPr>
            <a:lvl4pPr>
              <a:buFontTx/>
              <a:buNone/>
              <a:defRPr sz="1000"/>
            </a:lvl4pPr>
            <a:lvl5pPr>
              <a:buFontTx/>
              <a:buNone/>
              <a:defRPr sz="1000"/>
            </a:lvl5pPr>
          </a:lstStyle>
          <a:p>
            <a:pPr lvl="0"/>
            <a:r>
              <a:rPr lang="en-US"/>
              <a:t>Click to edit Master text styles</a:t>
            </a:r>
          </a:p>
        </p:txBody>
      </p:sp>
      <p:sp>
        <p:nvSpPr>
          <p:cNvPr id="8" name="Picture Placeholder 2"/>
          <p:cNvSpPr>
            <a:spLocks noGrp="1"/>
          </p:cNvSpPr>
          <p:nvPr>
            <p:ph type="pic" idx="1"/>
          </p:nvPr>
        </p:nvSpPr>
        <p:spPr>
          <a:xfrm>
            <a:off x="508000" y="457203"/>
            <a:ext cx="6502400" cy="5205047"/>
          </a:xfrm>
        </p:spPr>
        <p:txBody>
          <a:bodyPr/>
          <a:lstStyle>
            <a:lvl1pPr marL="0" indent="0">
              <a:buNone/>
              <a:defRPr sz="3400"/>
            </a:lvl1pPr>
            <a:lvl2pPr marL="478908" indent="0">
              <a:buNone/>
              <a:defRPr sz="2900"/>
            </a:lvl2pPr>
            <a:lvl3pPr marL="957816" indent="0">
              <a:buNone/>
              <a:defRPr sz="2500"/>
            </a:lvl3pPr>
            <a:lvl4pPr marL="1436724" indent="0">
              <a:buNone/>
              <a:defRPr sz="2100"/>
            </a:lvl4pPr>
            <a:lvl5pPr marL="1915631" indent="0">
              <a:buNone/>
              <a:defRPr sz="2100"/>
            </a:lvl5pPr>
            <a:lvl6pPr marL="2394539" indent="0">
              <a:buNone/>
              <a:defRPr sz="2100"/>
            </a:lvl6pPr>
            <a:lvl7pPr marL="2873447" indent="0">
              <a:buNone/>
              <a:defRPr sz="2100"/>
            </a:lvl7pPr>
            <a:lvl8pPr marL="3352355" indent="0">
              <a:buNone/>
              <a:defRPr sz="2100"/>
            </a:lvl8pPr>
            <a:lvl9pPr marL="3831263" indent="0">
              <a:buNone/>
              <a:defRPr sz="2100"/>
            </a:lvl9pPr>
          </a:lstStyle>
          <a:p>
            <a:pPr lvl="0"/>
            <a:r>
              <a:rPr lang="en-US" noProof="0" dirty="0"/>
              <a:t>Click icon to add picture</a:t>
            </a:r>
          </a:p>
        </p:txBody>
      </p:sp>
      <p:sp>
        <p:nvSpPr>
          <p:cNvPr id="5" name="Footer Placeholder 21"/>
          <p:cNvSpPr>
            <a:spLocks noGrp="1"/>
          </p:cNvSpPr>
          <p:nvPr>
            <p:ph type="ftr" sz="quarter" idx="10"/>
          </p:nvPr>
        </p:nvSpPr>
        <p:spPr/>
        <p:txBody>
          <a:bodyPr/>
          <a:lstStyle>
            <a:lvl1pPr>
              <a:defRPr/>
            </a:lvl1pPr>
          </a:lstStyle>
          <a:p>
            <a:pPr>
              <a:defRPr/>
            </a:pPr>
            <a:endParaRPr lang="en-US" dirty="0"/>
          </a:p>
        </p:txBody>
      </p:sp>
      <p:sp>
        <p:nvSpPr>
          <p:cNvPr id="6" name="Slide Number Placeholder 17"/>
          <p:cNvSpPr>
            <a:spLocks noGrp="1"/>
          </p:cNvSpPr>
          <p:nvPr>
            <p:ph type="sldNum" sz="quarter" idx="11"/>
          </p:nvPr>
        </p:nvSpPr>
        <p:spPr/>
        <p:txBody>
          <a:bodyPr/>
          <a:lstStyle>
            <a:lvl1pPr>
              <a:defRPr/>
            </a:lvl1pPr>
          </a:lstStyle>
          <a:p>
            <a:pPr>
              <a:defRPr/>
            </a:pPr>
            <a:fld id="{4E049D79-EA88-4B9E-8C59-77A3928D4B93}" type="slidenum">
              <a:rPr lang="en-US"/>
              <a:pPr>
                <a:defRPr/>
              </a:pPr>
              <a:t>‹#›</a:t>
            </a:fld>
            <a:endParaRPr lang="en-US" dirty="0"/>
          </a:p>
        </p:txBody>
      </p:sp>
      <p:sp>
        <p:nvSpPr>
          <p:cNvPr id="7" name="Date Placeholder 11"/>
          <p:cNvSpPr>
            <a:spLocks noGrp="1"/>
          </p:cNvSpPr>
          <p:nvPr>
            <p:ph type="dt" sz="half" idx="12"/>
          </p:nvPr>
        </p:nvSpPr>
        <p:spPr/>
        <p:txBody>
          <a:bodyPr/>
          <a:lstStyle>
            <a:lvl1pPr>
              <a:defRPr/>
            </a:lvl1pPr>
          </a:lstStyle>
          <a:p>
            <a:pPr>
              <a:defRPr/>
            </a:pPr>
            <a:endParaRPr lang="en-GB" dirty="0"/>
          </a:p>
        </p:txBody>
      </p:sp>
    </p:spTree>
    <p:extLst>
      <p:ext uri="{BB962C8B-B14F-4D97-AF65-F5344CB8AC3E}">
        <p14:creationId xmlns:p14="http://schemas.microsoft.com/office/powerpoint/2010/main" val="199830049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cSld name="Content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67644" y="226987"/>
            <a:ext cx="10671763" cy="516199"/>
          </a:xfrm>
        </p:spPr>
        <p:txBody>
          <a:bodyPr/>
          <a:lstStyle>
            <a:lvl1pPr algn="l">
              <a:defRPr sz="3200" b="0" i="0">
                <a:solidFill>
                  <a:schemeClr val="tx1"/>
                </a:solidFill>
              </a:defRPr>
            </a:lvl1pPr>
          </a:lstStyle>
          <a:p>
            <a:r>
              <a:rPr lang="en-GB" dirty="0"/>
              <a:t>Click to add title</a:t>
            </a:r>
            <a:endParaRPr lang="en-US" dirty="0"/>
          </a:p>
        </p:txBody>
      </p:sp>
      <p:sp>
        <p:nvSpPr>
          <p:cNvPr id="3" name="Subtitle 2"/>
          <p:cNvSpPr>
            <a:spLocks noGrp="1"/>
          </p:cNvSpPr>
          <p:nvPr>
            <p:ph type="subTitle" idx="1" hasCustomPrompt="1"/>
          </p:nvPr>
        </p:nvSpPr>
        <p:spPr>
          <a:xfrm>
            <a:off x="767643" y="1233311"/>
            <a:ext cx="10671764" cy="4288837"/>
          </a:xfrm>
          <a:prstGeom prst="rect">
            <a:avLst/>
          </a:prstGeom>
        </p:spPr>
        <p:txBody>
          <a:bodyPr>
            <a:norm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text</a:t>
            </a:r>
            <a:endParaRPr lang="en-US" dirty="0"/>
          </a:p>
        </p:txBody>
      </p:sp>
      <p:sp>
        <p:nvSpPr>
          <p:cNvPr id="11" name="TextBox 10"/>
          <p:cNvSpPr txBox="1"/>
          <p:nvPr userDrawn="1"/>
        </p:nvSpPr>
        <p:spPr>
          <a:xfrm>
            <a:off x="1535290" y="592667"/>
            <a:ext cx="184731" cy="369332"/>
          </a:xfrm>
          <a:prstGeom prst="rect">
            <a:avLst/>
          </a:prstGeom>
          <a:noFill/>
        </p:spPr>
        <p:txBody>
          <a:bodyPr wrap="none" rtlCol="0">
            <a:spAutoFit/>
          </a:bodyPr>
          <a:lstStyle/>
          <a:p>
            <a:pPr defTabSz="457200" fontAlgn="auto">
              <a:spcBef>
                <a:spcPts val="0"/>
              </a:spcBef>
              <a:spcAft>
                <a:spcPts val="0"/>
              </a:spcAft>
            </a:pPr>
            <a:endParaRPr lang="en-US" dirty="0">
              <a:solidFill>
                <a:prstClr val="black"/>
              </a:solidFill>
              <a:latin typeface="Calibri"/>
              <a:ea typeface=""/>
            </a:endParaRPr>
          </a:p>
        </p:txBody>
      </p:sp>
    </p:spTree>
    <p:extLst>
      <p:ext uri="{BB962C8B-B14F-4D97-AF65-F5344CB8AC3E}">
        <p14:creationId xmlns:p14="http://schemas.microsoft.com/office/powerpoint/2010/main" val="1426325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lide - World Clas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976540777"/>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2.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image" Target="../media/image1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image" Target="../media/image12.png"/><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2" Type="http://schemas.openxmlformats.org/officeDocument/2006/relationships/slideLayout" Target="../slideLayouts/slideLayout57.xml"/><Relationship Id="rId16" Type="http://schemas.openxmlformats.org/officeDocument/2006/relationships/image" Target="../media/image12.png"/><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theme" Target="../theme/theme4.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image" Target="../media/image12.png"/><Relationship Id="rId2" Type="http://schemas.openxmlformats.org/officeDocument/2006/relationships/slideLayout" Target="../slideLayouts/slideLayout71.xml"/><Relationship Id="rId16" Type="http://schemas.openxmlformats.org/officeDocument/2006/relationships/theme" Target="../theme/theme5.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6"/>
            <a:ext cx="10515600" cy="41255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8">
            <a:extLst>
              <a:ext uri="{FF2B5EF4-FFF2-40B4-BE49-F238E27FC236}">
                <a16:creationId xmlns:a16="http://schemas.microsoft.com/office/drawing/2014/main" id="{6FBC570B-A74D-8C45-83C9-95F1A529A3D2}"/>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27058501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Lst>
  <p:hf hdr="0" ftr="0" dt="0"/>
  <p:txStyles>
    <p:titleStyle>
      <a:lvl1pPr algn="l" defTabSz="822960" rtl="0" eaLnBrk="1" latinLnBrk="0" hangingPunct="1">
        <a:lnSpc>
          <a:spcPct val="90000"/>
        </a:lnSpc>
        <a:spcBef>
          <a:spcPct val="0"/>
        </a:spcBef>
        <a:buNone/>
        <a:defRPr sz="3600" b="1" i="0" kern="1200" baseline="0">
          <a:solidFill>
            <a:schemeClr val="accent1">
              <a:lumMod val="50000"/>
            </a:schemeClr>
          </a:solidFill>
          <a:latin typeface="Calibri" charset="0"/>
          <a:ea typeface="+mj-ea"/>
          <a:cs typeface="+mj-cs"/>
        </a:defRPr>
      </a:lvl1pPr>
    </p:titleStyle>
    <p:bodyStyle>
      <a:lvl1pPr marL="205740" indent="-205740" algn="l" defTabSz="822960" rtl="0" eaLnBrk="1" latinLnBrk="0" hangingPunct="1">
        <a:lnSpc>
          <a:spcPct val="90000"/>
        </a:lnSpc>
        <a:spcBef>
          <a:spcPts val="900"/>
        </a:spcBef>
        <a:buFont typeface="Arial" panose="020B0604020202020204" pitchFamily="34" charset="0"/>
        <a:buChar char="•"/>
        <a:defRPr sz="2520" kern="120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609601" y="274638"/>
            <a:ext cx="11019367" cy="1143000"/>
          </a:xfrm>
          <a:prstGeom prst="rect">
            <a:avLst/>
          </a:prstGeom>
          <a:noFill/>
          <a:ln w="9525">
            <a:noFill/>
            <a:miter lim="800000"/>
            <a:headEnd/>
            <a:tailEnd/>
          </a:ln>
        </p:spPr>
        <p:txBody>
          <a:bodyPr vert="horz" wrap="square" lIns="47891" tIns="47891" rIns="47891" bIns="47891" numCol="1" anchor="ctr" anchorCtr="0" compatLnSpc="1">
            <a:prstTxWarp prst="textNoShape">
              <a:avLst/>
            </a:prstTxWarp>
          </a:bodyPr>
          <a:lstStyle/>
          <a:p>
            <a:pPr lvl="0"/>
            <a:r>
              <a:rPr lang="en-US"/>
              <a:t>Click to edit Master title style</a:t>
            </a:r>
            <a:endParaRPr lang="en-GB"/>
          </a:p>
        </p:txBody>
      </p:sp>
      <p:sp>
        <p:nvSpPr>
          <p:cNvPr id="1027" name="Text Placeholder 29"/>
          <p:cNvSpPr>
            <a:spLocks noGrp="1"/>
          </p:cNvSpPr>
          <p:nvPr>
            <p:ph type="body" idx="1"/>
          </p:nvPr>
        </p:nvSpPr>
        <p:spPr bwMode="auto">
          <a:xfrm>
            <a:off x="609601" y="1600201"/>
            <a:ext cx="11019367" cy="4525963"/>
          </a:xfrm>
          <a:prstGeom prst="rect">
            <a:avLst/>
          </a:prstGeom>
          <a:noFill/>
          <a:ln w="9525">
            <a:noFill/>
            <a:miter lim="800000"/>
            <a:headEnd/>
            <a:tailEnd/>
          </a:ln>
        </p:spPr>
        <p:txBody>
          <a:bodyPr vert="horz" wrap="square" lIns="36000" tIns="47891" rIns="36000" bIns="4789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Footer Placeholder 21"/>
          <p:cNvSpPr>
            <a:spLocks noGrp="1"/>
          </p:cNvSpPr>
          <p:nvPr>
            <p:ph type="ftr" sz="quarter" idx="3"/>
          </p:nvPr>
        </p:nvSpPr>
        <p:spPr>
          <a:xfrm>
            <a:off x="4502152" y="6551614"/>
            <a:ext cx="5149849" cy="212725"/>
          </a:xfrm>
          <a:prstGeom prst="rect">
            <a:avLst/>
          </a:prstGeom>
        </p:spPr>
        <p:txBody>
          <a:bodyPr vert="horz" lIns="0" tIns="0" rIns="0" bIns="0" anchor="t"/>
          <a:lstStyle>
            <a:lvl1pPr algn="l" eaLnBrk="1" fontAlgn="auto" latinLnBrk="0" hangingPunct="1">
              <a:spcBef>
                <a:spcPts val="0"/>
              </a:spcBef>
              <a:spcAft>
                <a:spcPts val="0"/>
              </a:spcAft>
              <a:defRPr kumimoji="0" sz="1000">
                <a:solidFill>
                  <a:schemeClr val="accent6"/>
                </a:solidFill>
                <a:latin typeface="+mn-lt"/>
                <a:ea typeface="+mn-ea"/>
                <a:cs typeface="+mn-cs"/>
              </a:defRPr>
            </a:lvl1pPr>
          </a:lstStyle>
          <a:p>
            <a:pPr>
              <a:defRPr/>
            </a:pPr>
            <a:endParaRPr lang="en-US" dirty="0"/>
          </a:p>
        </p:txBody>
      </p:sp>
      <p:sp>
        <p:nvSpPr>
          <p:cNvPr id="18" name="Slide Number Placeholder 17"/>
          <p:cNvSpPr>
            <a:spLocks noGrp="1"/>
          </p:cNvSpPr>
          <p:nvPr>
            <p:ph type="sldNum" sz="quarter" idx="4"/>
          </p:nvPr>
        </p:nvSpPr>
        <p:spPr>
          <a:xfrm>
            <a:off x="10058401" y="6551614"/>
            <a:ext cx="554567" cy="212725"/>
          </a:xfrm>
          <a:prstGeom prst="rect">
            <a:avLst/>
          </a:prstGeom>
        </p:spPr>
        <p:txBody>
          <a:bodyPr vert="horz" wrap="square" lIns="0" tIns="0" rIns="0" bIns="0" numCol="1" anchor="t" anchorCtr="0" compatLnSpc="1">
            <a:prstTxWarp prst="textNoShape">
              <a:avLst/>
            </a:prstTxWarp>
          </a:bodyPr>
          <a:lstStyle>
            <a:lvl1pPr algn="r">
              <a:defRPr sz="1000">
                <a:solidFill>
                  <a:srgbClr val="7E848D"/>
                </a:solidFill>
                <a:latin typeface="Calibri" pitchFamily="35" charset="0"/>
              </a:defRPr>
            </a:lvl1pPr>
          </a:lstStyle>
          <a:p>
            <a:pPr>
              <a:defRPr/>
            </a:pPr>
            <a:fld id="{65BFC1A1-DC94-411D-8AFC-11179DEF0288}" type="slidenum">
              <a:rPr lang="en-US" smtClean="0"/>
              <a:pPr>
                <a:defRPr/>
              </a:pPr>
              <a:t>‹#›</a:t>
            </a:fld>
            <a:endParaRPr lang="en-US" dirty="0"/>
          </a:p>
        </p:txBody>
      </p:sp>
      <p:sp>
        <p:nvSpPr>
          <p:cNvPr id="12" name="Date Placeholder 11"/>
          <p:cNvSpPr>
            <a:spLocks noGrp="1"/>
          </p:cNvSpPr>
          <p:nvPr>
            <p:ph type="dt" sz="half" idx="2"/>
          </p:nvPr>
        </p:nvSpPr>
        <p:spPr>
          <a:xfrm>
            <a:off x="2639485" y="6551614"/>
            <a:ext cx="1517649" cy="212725"/>
          </a:xfrm>
          <a:prstGeom prst="rect">
            <a:avLst/>
          </a:prstGeom>
        </p:spPr>
        <p:txBody>
          <a:bodyPr vert="horz" lIns="0" tIns="0" rIns="0" bIns="0" rtlCol="0" anchor="t"/>
          <a:lstStyle>
            <a:lvl1pPr algn="l">
              <a:defRPr sz="1000" dirty="0">
                <a:solidFill>
                  <a:srgbClr val="7E848D"/>
                </a:solidFill>
                <a:latin typeface="+mn-lt"/>
                <a:ea typeface="Arial" pitchFamily="35" charset="0"/>
                <a:cs typeface="Arial" pitchFamily="35" charset="0"/>
              </a:defRPr>
            </a:lvl1pPr>
          </a:lstStyle>
          <a:p>
            <a:pPr>
              <a:defRPr/>
            </a:pPr>
            <a:endParaRPr lang="en-GB" dirty="0"/>
          </a:p>
        </p:txBody>
      </p:sp>
      <p:sp>
        <p:nvSpPr>
          <p:cNvPr id="7" name="Footer Placeholder 21"/>
          <p:cNvSpPr txBox="1">
            <a:spLocks/>
          </p:cNvSpPr>
          <p:nvPr/>
        </p:nvSpPr>
        <p:spPr>
          <a:xfrm>
            <a:off x="670984" y="6551614"/>
            <a:ext cx="1828800" cy="212725"/>
          </a:xfrm>
          <a:prstGeom prst="rect">
            <a:avLst/>
          </a:prstGeom>
        </p:spPr>
        <p:txBody>
          <a:bodyPr lIns="0" tIns="0" rIns="0" bIns="0"/>
          <a:lstStyle/>
          <a:p>
            <a:pPr defTabSz="477838">
              <a:defRPr/>
            </a:pPr>
            <a:r>
              <a:rPr lang="en-US" sz="1000" dirty="0">
                <a:solidFill>
                  <a:srgbClr val="3662B5"/>
                </a:solidFill>
                <a:latin typeface="Calibri" pitchFamily="35" charset="0"/>
                <a:ea typeface="+mn-ea"/>
                <a:cs typeface="Arial" charset="0"/>
              </a:rPr>
              <a:t>Warwick Business School</a:t>
            </a:r>
          </a:p>
        </p:txBody>
      </p:sp>
    </p:spTree>
    <p:extLst>
      <p:ext uri="{BB962C8B-B14F-4D97-AF65-F5344CB8AC3E}">
        <p14:creationId xmlns:p14="http://schemas.microsoft.com/office/powerpoint/2010/main" val="648371390"/>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ftr="0" dt="0"/>
  <p:txStyles>
    <p:titleStyle>
      <a:lvl1pPr algn="l" rtl="0" eaLnBrk="1" fontAlgn="base" hangingPunct="1">
        <a:spcBef>
          <a:spcPct val="0"/>
        </a:spcBef>
        <a:spcAft>
          <a:spcPct val="0"/>
        </a:spcAft>
        <a:defRPr sz="4200" b="1" kern="1200">
          <a:solidFill>
            <a:srgbClr val="0039A6"/>
          </a:solidFill>
          <a:latin typeface="+mj-lt"/>
          <a:ea typeface="ＭＳ Ｐゴシック" pitchFamily="-112" charset="-128"/>
          <a:cs typeface="ＭＳ Ｐゴシック" pitchFamily="-112" charset="-128"/>
        </a:defRPr>
      </a:lvl1pPr>
      <a:lvl2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5pPr>
      <a:lvl6pPr marL="478908"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6pPr>
      <a:lvl7pPr marL="957816"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7pPr>
      <a:lvl8pPr marL="1436724"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8pPr>
      <a:lvl9pPr marL="1915631"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9pPr>
    </p:titleStyle>
    <p:bodyStyle>
      <a:lvl1pPr marL="432000" indent="-432000" algn="l" rtl="0" eaLnBrk="1" fontAlgn="base" hangingPunct="1">
        <a:spcBef>
          <a:spcPts val="600"/>
        </a:spcBef>
        <a:spcAft>
          <a:spcPts val="200"/>
        </a:spcAft>
        <a:buSzPct val="80000"/>
        <a:buFont typeface="Wingdings 2" pitchFamily="35" charset="2"/>
        <a:buChar char=""/>
        <a:defRPr sz="3100" kern="1200">
          <a:solidFill>
            <a:srgbClr val="404040"/>
          </a:solidFill>
          <a:latin typeface="+mn-lt"/>
          <a:ea typeface="ＭＳ Ｐゴシック" pitchFamily="-112" charset="-128"/>
          <a:cs typeface="ＭＳ Ｐゴシック" pitchFamily="-112" charset="-128"/>
        </a:defRPr>
      </a:lvl1pPr>
      <a:lvl2pPr marL="702000" indent="-285750" algn="l" rtl="0" eaLnBrk="1" fontAlgn="base" hangingPunct="1">
        <a:spcBef>
          <a:spcPct val="20000"/>
        </a:spcBef>
        <a:spcAft>
          <a:spcPct val="0"/>
        </a:spcAft>
        <a:buSzPct val="90000"/>
        <a:buFont typeface="Wingdings 2" pitchFamily="35" charset="2"/>
        <a:buChar char=""/>
        <a:defRPr sz="2700" kern="1200">
          <a:solidFill>
            <a:srgbClr val="404040"/>
          </a:solidFill>
          <a:latin typeface="+mn-lt"/>
          <a:ea typeface="ＭＳ Ｐゴシック" pitchFamily="-112" charset="-128"/>
          <a:cs typeface="+mn-cs"/>
        </a:defRPr>
      </a:lvl2pPr>
      <a:lvl3pPr marL="950400" indent="-266700" algn="l" rtl="0" eaLnBrk="1" fontAlgn="base" hangingPunct="1">
        <a:spcBef>
          <a:spcPct val="20000"/>
        </a:spcBef>
        <a:spcAft>
          <a:spcPct val="0"/>
        </a:spcAft>
        <a:buSzPct val="85000"/>
        <a:buFont typeface="Arial" pitchFamily="35" charset="0"/>
        <a:buChar char="○"/>
        <a:defRPr sz="2500" kern="1200">
          <a:solidFill>
            <a:srgbClr val="404040"/>
          </a:solidFill>
          <a:latin typeface="+mn-lt"/>
          <a:ea typeface="ＭＳ Ｐゴシック" pitchFamily="-112" charset="-128"/>
          <a:cs typeface="+mn-cs"/>
        </a:defRPr>
      </a:lvl3pPr>
      <a:lvl4pPr marL="1195200" indent="-247650" algn="l" rtl="0" eaLnBrk="1" fontAlgn="base" hangingPunct="1">
        <a:spcBef>
          <a:spcPct val="20000"/>
        </a:spcBef>
        <a:spcAft>
          <a:spcPct val="0"/>
        </a:spcAft>
        <a:buSzPct val="90000"/>
        <a:buFont typeface="Wingdings 2" pitchFamily="35" charset="2"/>
        <a:buChar char=""/>
        <a:defRPr sz="2100" kern="1200">
          <a:solidFill>
            <a:srgbClr val="404040"/>
          </a:solidFill>
          <a:latin typeface="+mn-lt"/>
          <a:ea typeface="ＭＳ Ｐゴシック" pitchFamily="-112" charset="-128"/>
          <a:cs typeface="+mn-cs"/>
        </a:defRPr>
      </a:lvl4pPr>
      <a:lvl5pPr marL="1440000" indent="-190500" algn="l" rtl="0" eaLnBrk="1" fontAlgn="base" hangingPunct="1">
        <a:spcBef>
          <a:spcPct val="20000"/>
        </a:spcBef>
        <a:spcAft>
          <a:spcPct val="0"/>
        </a:spcAft>
        <a:buSzPct val="100000"/>
        <a:buFont typeface="Arial" pitchFamily="35" charset="0"/>
        <a:buChar char="-"/>
        <a:defRPr sz="2100" kern="1200">
          <a:solidFill>
            <a:srgbClr val="404040"/>
          </a:solidFill>
          <a:latin typeface="+mn-lt"/>
          <a:ea typeface="ＭＳ Ｐゴシック" pitchFamily="-112" charset="-128"/>
          <a:cs typeface="+mn-cs"/>
        </a:defRPr>
      </a:lvl5pPr>
      <a:lvl6pPr marL="1781538" indent="-191563" algn="l" rtl="0" eaLnBrk="1" latinLnBrk="0" hangingPunct="1">
        <a:spcBef>
          <a:spcPct val="20000"/>
        </a:spcBef>
        <a:buClr>
          <a:schemeClr val="accent5"/>
        </a:buClr>
        <a:buFont typeface="Arial"/>
        <a:buChar char="-"/>
        <a:defRPr kumimoji="0" sz="2100" kern="1200" baseline="0">
          <a:solidFill>
            <a:schemeClr val="tx1"/>
          </a:solidFill>
          <a:latin typeface="+mn-lt"/>
          <a:ea typeface="+mn-ea"/>
          <a:cs typeface="+mn-cs"/>
        </a:defRPr>
      </a:lvl6pPr>
      <a:lvl7pPr marL="2011413" indent="-191563" algn="l" rtl="0" eaLnBrk="1" latinLnBrk="0" hangingPunct="1">
        <a:spcBef>
          <a:spcPct val="20000"/>
        </a:spcBef>
        <a:buClr>
          <a:schemeClr val="accent6"/>
        </a:buClr>
        <a:buSzPct val="100000"/>
        <a:buFont typeface="Arial"/>
        <a:buChar char="•"/>
        <a:defRPr kumimoji="0" sz="1900" kern="1200" baseline="0">
          <a:solidFill>
            <a:schemeClr val="tx1"/>
          </a:solidFill>
          <a:latin typeface="+mn-lt"/>
          <a:ea typeface="+mn-ea"/>
          <a:cs typeface="+mn-cs"/>
        </a:defRPr>
      </a:lvl7pPr>
      <a:lvl8pPr marL="2241288"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442430"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78908" algn="l" rtl="0" eaLnBrk="1" latinLnBrk="0" hangingPunct="1">
        <a:defRPr kumimoji="0" kern="1200">
          <a:solidFill>
            <a:schemeClr val="tx1"/>
          </a:solidFill>
          <a:latin typeface="+mn-lt"/>
          <a:ea typeface="+mn-ea"/>
          <a:cs typeface="+mn-cs"/>
        </a:defRPr>
      </a:lvl2pPr>
      <a:lvl3pPr marL="957816" algn="l" rtl="0" eaLnBrk="1" latinLnBrk="0" hangingPunct="1">
        <a:defRPr kumimoji="0" kern="1200">
          <a:solidFill>
            <a:schemeClr val="tx1"/>
          </a:solidFill>
          <a:latin typeface="+mn-lt"/>
          <a:ea typeface="+mn-ea"/>
          <a:cs typeface="+mn-cs"/>
        </a:defRPr>
      </a:lvl3pPr>
      <a:lvl4pPr marL="1436724" algn="l" rtl="0" eaLnBrk="1" latinLnBrk="0" hangingPunct="1">
        <a:defRPr kumimoji="0" kern="1200">
          <a:solidFill>
            <a:schemeClr val="tx1"/>
          </a:solidFill>
          <a:latin typeface="+mn-lt"/>
          <a:ea typeface="+mn-ea"/>
          <a:cs typeface="+mn-cs"/>
        </a:defRPr>
      </a:lvl4pPr>
      <a:lvl5pPr marL="1915631" algn="l" rtl="0" eaLnBrk="1" latinLnBrk="0" hangingPunct="1">
        <a:defRPr kumimoji="0" kern="1200">
          <a:solidFill>
            <a:schemeClr val="tx1"/>
          </a:solidFill>
          <a:latin typeface="+mn-lt"/>
          <a:ea typeface="+mn-ea"/>
          <a:cs typeface="+mn-cs"/>
        </a:defRPr>
      </a:lvl5pPr>
      <a:lvl6pPr marL="2394539" algn="l" rtl="0" eaLnBrk="1" latinLnBrk="0" hangingPunct="1">
        <a:defRPr kumimoji="0" kern="1200">
          <a:solidFill>
            <a:schemeClr val="tx1"/>
          </a:solidFill>
          <a:latin typeface="+mn-lt"/>
          <a:ea typeface="+mn-ea"/>
          <a:cs typeface="+mn-cs"/>
        </a:defRPr>
      </a:lvl6pPr>
      <a:lvl7pPr marL="2873447" algn="l" rtl="0" eaLnBrk="1" latinLnBrk="0" hangingPunct="1">
        <a:defRPr kumimoji="0" kern="1200">
          <a:solidFill>
            <a:schemeClr val="tx1"/>
          </a:solidFill>
          <a:latin typeface="+mn-lt"/>
          <a:ea typeface="+mn-ea"/>
          <a:cs typeface="+mn-cs"/>
        </a:defRPr>
      </a:lvl7pPr>
      <a:lvl8pPr marL="3352355" algn="l" rtl="0" eaLnBrk="1" latinLnBrk="0" hangingPunct="1">
        <a:defRPr kumimoji="0" kern="1200">
          <a:solidFill>
            <a:schemeClr val="tx1"/>
          </a:solidFill>
          <a:latin typeface="+mn-lt"/>
          <a:ea typeface="+mn-ea"/>
          <a:cs typeface="+mn-cs"/>
        </a:defRPr>
      </a:lvl8pPr>
      <a:lvl9pPr marL="3831263"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609601" y="274638"/>
            <a:ext cx="11019367" cy="1143000"/>
          </a:xfrm>
          <a:prstGeom prst="rect">
            <a:avLst/>
          </a:prstGeom>
          <a:noFill/>
          <a:ln w="9525">
            <a:noFill/>
            <a:miter lim="800000"/>
            <a:headEnd/>
            <a:tailEnd/>
          </a:ln>
        </p:spPr>
        <p:txBody>
          <a:bodyPr vert="horz" wrap="square" lIns="47891" tIns="47891" rIns="47891" bIns="47891" numCol="1" anchor="ctr" anchorCtr="0" compatLnSpc="1">
            <a:prstTxWarp prst="textNoShape">
              <a:avLst/>
            </a:prstTxWarp>
          </a:bodyPr>
          <a:lstStyle/>
          <a:p>
            <a:pPr lvl="0"/>
            <a:r>
              <a:rPr lang="en-US"/>
              <a:t>Click to edit Master title style</a:t>
            </a:r>
            <a:endParaRPr lang="en-GB"/>
          </a:p>
        </p:txBody>
      </p:sp>
      <p:sp>
        <p:nvSpPr>
          <p:cNvPr id="1027" name="Text Placeholder 29"/>
          <p:cNvSpPr>
            <a:spLocks noGrp="1"/>
          </p:cNvSpPr>
          <p:nvPr>
            <p:ph type="body" idx="1"/>
          </p:nvPr>
        </p:nvSpPr>
        <p:spPr bwMode="auto">
          <a:xfrm>
            <a:off x="609601" y="1600201"/>
            <a:ext cx="11019367" cy="4525963"/>
          </a:xfrm>
          <a:prstGeom prst="rect">
            <a:avLst/>
          </a:prstGeom>
          <a:noFill/>
          <a:ln w="9525">
            <a:noFill/>
            <a:miter lim="800000"/>
            <a:headEnd/>
            <a:tailEnd/>
          </a:ln>
        </p:spPr>
        <p:txBody>
          <a:bodyPr vert="horz" wrap="square" lIns="36000" tIns="47891" rIns="36000" bIns="4789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Footer Placeholder 21"/>
          <p:cNvSpPr>
            <a:spLocks noGrp="1"/>
          </p:cNvSpPr>
          <p:nvPr>
            <p:ph type="ftr" sz="quarter" idx="3"/>
          </p:nvPr>
        </p:nvSpPr>
        <p:spPr>
          <a:xfrm>
            <a:off x="4502152" y="6551614"/>
            <a:ext cx="5149849" cy="212725"/>
          </a:xfrm>
          <a:prstGeom prst="rect">
            <a:avLst/>
          </a:prstGeom>
        </p:spPr>
        <p:txBody>
          <a:bodyPr vert="horz" lIns="0" tIns="0" rIns="0" bIns="0" anchor="t"/>
          <a:lstStyle>
            <a:lvl1pPr algn="l" eaLnBrk="1" fontAlgn="auto" latinLnBrk="0" hangingPunct="1">
              <a:spcBef>
                <a:spcPts val="0"/>
              </a:spcBef>
              <a:spcAft>
                <a:spcPts val="0"/>
              </a:spcAft>
              <a:defRPr kumimoji="0" sz="1000">
                <a:solidFill>
                  <a:schemeClr val="accent6"/>
                </a:solidFill>
                <a:latin typeface="+mn-lt"/>
                <a:ea typeface="+mn-ea"/>
                <a:cs typeface="+mn-cs"/>
              </a:defRPr>
            </a:lvl1pPr>
          </a:lstStyle>
          <a:p>
            <a:pPr>
              <a:defRPr/>
            </a:pPr>
            <a:endParaRPr lang="en-US" dirty="0">
              <a:solidFill>
                <a:srgbClr val="3662B5"/>
              </a:solidFill>
            </a:endParaRPr>
          </a:p>
        </p:txBody>
      </p:sp>
      <p:sp>
        <p:nvSpPr>
          <p:cNvPr id="18" name="Slide Number Placeholder 17"/>
          <p:cNvSpPr>
            <a:spLocks noGrp="1"/>
          </p:cNvSpPr>
          <p:nvPr>
            <p:ph type="sldNum" sz="quarter" idx="4"/>
          </p:nvPr>
        </p:nvSpPr>
        <p:spPr>
          <a:xfrm>
            <a:off x="10058401" y="6551614"/>
            <a:ext cx="554567" cy="212725"/>
          </a:xfrm>
          <a:prstGeom prst="rect">
            <a:avLst/>
          </a:prstGeom>
        </p:spPr>
        <p:txBody>
          <a:bodyPr vert="horz" wrap="square" lIns="0" tIns="0" rIns="0" bIns="0" numCol="1" anchor="t" anchorCtr="0" compatLnSpc="1">
            <a:prstTxWarp prst="textNoShape">
              <a:avLst/>
            </a:prstTxWarp>
          </a:bodyPr>
          <a:lstStyle>
            <a:lvl1pPr algn="r">
              <a:defRPr sz="1000">
                <a:solidFill>
                  <a:srgbClr val="7E848D"/>
                </a:solidFill>
                <a:latin typeface="Calibri" pitchFamily="35" charset="0"/>
              </a:defRPr>
            </a:lvl1pPr>
          </a:lstStyle>
          <a:p>
            <a:pPr>
              <a:defRPr/>
            </a:pPr>
            <a:fld id="{65BFC1A1-DC94-411D-8AFC-11179DEF0288}" type="slidenum">
              <a:rPr lang="en-US" smtClean="0"/>
              <a:pPr>
                <a:defRPr/>
              </a:pPr>
              <a:t>‹#›</a:t>
            </a:fld>
            <a:endParaRPr lang="en-US" dirty="0"/>
          </a:p>
        </p:txBody>
      </p:sp>
      <p:sp>
        <p:nvSpPr>
          <p:cNvPr id="12" name="Date Placeholder 11"/>
          <p:cNvSpPr>
            <a:spLocks noGrp="1"/>
          </p:cNvSpPr>
          <p:nvPr>
            <p:ph type="dt" sz="half" idx="2"/>
          </p:nvPr>
        </p:nvSpPr>
        <p:spPr>
          <a:xfrm>
            <a:off x="2639485" y="6551614"/>
            <a:ext cx="1517649" cy="212725"/>
          </a:xfrm>
          <a:prstGeom prst="rect">
            <a:avLst/>
          </a:prstGeom>
        </p:spPr>
        <p:txBody>
          <a:bodyPr vert="horz" lIns="0" tIns="0" rIns="0" bIns="0" rtlCol="0" anchor="t"/>
          <a:lstStyle>
            <a:lvl1pPr algn="l">
              <a:defRPr sz="1000" dirty="0">
                <a:solidFill>
                  <a:srgbClr val="7E848D"/>
                </a:solidFill>
                <a:latin typeface="+mn-lt"/>
                <a:ea typeface="Arial" pitchFamily="35" charset="0"/>
                <a:cs typeface="Arial" pitchFamily="35" charset="0"/>
              </a:defRPr>
            </a:lvl1pPr>
          </a:lstStyle>
          <a:p>
            <a:pPr>
              <a:defRPr/>
            </a:pPr>
            <a:endParaRPr lang="en-GB" dirty="0"/>
          </a:p>
        </p:txBody>
      </p:sp>
      <p:sp>
        <p:nvSpPr>
          <p:cNvPr id="7" name="Footer Placeholder 21"/>
          <p:cNvSpPr txBox="1">
            <a:spLocks/>
          </p:cNvSpPr>
          <p:nvPr/>
        </p:nvSpPr>
        <p:spPr>
          <a:xfrm>
            <a:off x="670984" y="6551614"/>
            <a:ext cx="1828800" cy="212725"/>
          </a:xfrm>
          <a:prstGeom prst="rect">
            <a:avLst/>
          </a:prstGeom>
        </p:spPr>
        <p:txBody>
          <a:bodyPr lIns="0" tIns="0" rIns="0" bIns="0"/>
          <a:lstStyle/>
          <a:p>
            <a:pPr>
              <a:defRPr/>
            </a:pPr>
            <a:r>
              <a:rPr lang="en-US" sz="1000" dirty="0">
                <a:solidFill>
                  <a:srgbClr val="3662B5"/>
                </a:solidFill>
                <a:latin typeface="Calibri" pitchFamily="35" charset="0"/>
                <a:ea typeface=""/>
                <a:cs typeface="Arial" charset="0"/>
              </a:rPr>
              <a:t>Warwick Business School</a:t>
            </a:r>
          </a:p>
        </p:txBody>
      </p:sp>
    </p:spTree>
    <p:extLst>
      <p:ext uri="{BB962C8B-B14F-4D97-AF65-F5344CB8AC3E}">
        <p14:creationId xmlns:p14="http://schemas.microsoft.com/office/powerpoint/2010/main" val="3523751145"/>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Lst>
  <p:hf hdr="0" ftr="0" dt="0"/>
  <p:txStyles>
    <p:titleStyle>
      <a:lvl1pPr algn="l" rtl="0" eaLnBrk="1" fontAlgn="base" hangingPunct="1">
        <a:spcBef>
          <a:spcPct val="0"/>
        </a:spcBef>
        <a:spcAft>
          <a:spcPct val="0"/>
        </a:spcAft>
        <a:defRPr sz="4200" b="1" kern="1200">
          <a:solidFill>
            <a:srgbClr val="0039A6"/>
          </a:solidFill>
          <a:latin typeface="+mj-lt"/>
          <a:ea typeface="ＭＳ Ｐゴシック" pitchFamily="-112" charset="-128"/>
          <a:cs typeface="ＭＳ Ｐゴシック" pitchFamily="-112" charset="-128"/>
        </a:defRPr>
      </a:lvl1pPr>
      <a:lvl2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5pPr>
      <a:lvl6pPr marL="478908"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6pPr>
      <a:lvl7pPr marL="957816"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7pPr>
      <a:lvl8pPr marL="1436724"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8pPr>
      <a:lvl9pPr marL="1915631"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9pPr>
    </p:titleStyle>
    <p:bodyStyle>
      <a:lvl1pPr marL="432000" indent="-432000" algn="l" rtl="0" eaLnBrk="1" fontAlgn="base" hangingPunct="1">
        <a:spcBef>
          <a:spcPts val="600"/>
        </a:spcBef>
        <a:spcAft>
          <a:spcPts val="200"/>
        </a:spcAft>
        <a:buSzPct val="80000"/>
        <a:buFont typeface="Wingdings 2" pitchFamily="35" charset="2"/>
        <a:buChar char=""/>
        <a:defRPr sz="3100" kern="1200">
          <a:solidFill>
            <a:srgbClr val="404040"/>
          </a:solidFill>
          <a:latin typeface="+mn-lt"/>
          <a:ea typeface="ＭＳ Ｐゴシック" pitchFamily="-112" charset="-128"/>
          <a:cs typeface="ＭＳ Ｐゴシック" pitchFamily="-112" charset="-128"/>
        </a:defRPr>
      </a:lvl1pPr>
      <a:lvl2pPr marL="702000" indent="-285750" algn="l" rtl="0" eaLnBrk="1" fontAlgn="base" hangingPunct="1">
        <a:spcBef>
          <a:spcPct val="20000"/>
        </a:spcBef>
        <a:spcAft>
          <a:spcPct val="0"/>
        </a:spcAft>
        <a:buSzPct val="90000"/>
        <a:buFont typeface="Wingdings 2" pitchFamily="35" charset="2"/>
        <a:buChar char=""/>
        <a:defRPr sz="2700" kern="1200">
          <a:solidFill>
            <a:srgbClr val="404040"/>
          </a:solidFill>
          <a:latin typeface="+mn-lt"/>
          <a:ea typeface="ＭＳ Ｐゴシック" pitchFamily="-112" charset="-128"/>
          <a:cs typeface="+mn-cs"/>
        </a:defRPr>
      </a:lvl2pPr>
      <a:lvl3pPr marL="950400" indent="-266700" algn="l" rtl="0" eaLnBrk="1" fontAlgn="base" hangingPunct="1">
        <a:spcBef>
          <a:spcPct val="20000"/>
        </a:spcBef>
        <a:spcAft>
          <a:spcPct val="0"/>
        </a:spcAft>
        <a:buSzPct val="85000"/>
        <a:buFont typeface="Arial" pitchFamily="35" charset="0"/>
        <a:buChar char="○"/>
        <a:defRPr sz="2500" kern="1200">
          <a:solidFill>
            <a:srgbClr val="404040"/>
          </a:solidFill>
          <a:latin typeface="+mn-lt"/>
          <a:ea typeface="ＭＳ Ｐゴシック" pitchFamily="-112" charset="-128"/>
          <a:cs typeface="+mn-cs"/>
        </a:defRPr>
      </a:lvl3pPr>
      <a:lvl4pPr marL="1195200" indent="-247650" algn="l" rtl="0" eaLnBrk="1" fontAlgn="base" hangingPunct="1">
        <a:spcBef>
          <a:spcPct val="20000"/>
        </a:spcBef>
        <a:spcAft>
          <a:spcPct val="0"/>
        </a:spcAft>
        <a:buSzPct val="90000"/>
        <a:buFont typeface="Wingdings 2" pitchFamily="35" charset="2"/>
        <a:buChar char=""/>
        <a:defRPr sz="2100" kern="1200">
          <a:solidFill>
            <a:srgbClr val="404040"/>
          </a:solidFill>
          <a:latin typeface="+mn-lt"/>
          <a:ea typeface="ＭＳ Ｐゴシック" pitchFamily="-112" charset="-128"/>
          <a:cs typeface="+mn-cs"/>
        </a:defRPr>
      </a:lvl4pPr>
      <a:lvl5pPr marL="1440000" indent="-190500" algn="l" rtl="0" eaLnBrk="1" fontAlgn="base" hangingPunct="1">
        <a:spcBef>
          <a:spcPct val="20000"/>
        </a:spcBef>
        <a:spcAft>
          <a:spcPct val="0"/>
        </a:spcAft>
        <a:buSzPct val="100000"/>
        <a:buFont typeface="Arial" pitchFamily="35" charset="0"/>
        <a:buChar char="-"/>
        <a:defRPr sz="2100" kern="1200">
          <a:solidFill>
            <a:srgbClr val="404040"/>
          </a:solidFill>
          <a:latin typeface="+mn-lt"/>
          <a:ea typeface="ＭＳ Ｐゴシック" pitchFamily="-112" charset="-128"/>
          <a:cs typeface="+mn-cs"/>
        </a:defRPr>
      </a:lvl5pPr>
      <a:lvl6pPr marL="1781538" indent="-191563" algn="l" rtl="0" eaLnBrk="1" latinLnBrk="0" hangingPunct="1">
        <a:spcBef>
          <a:spcPct val="20000"/>
        </a:spcBef>
        <a:buClr>
          <a:schemeClr val="accent5"/>
        </a:buClr>
        <a:buFont typeface="Arial"/>
        <a:buChar char="-"/>
        <a:defRPr kumimoji="0" sz="2100" kern="1200" baseline="0">
          <a:solidFill>
            <a:schemeClr val="tx1"/>
          </a:solidFill>
          <a:latin typeface="+mn-lt"/>
          <a:ea typeface="+mn-ea"/>
          <a:cs typeface="+mn-cs"/>
        </a:defRPr>
      </a:lvl6pPr>
      <a:lvl7pPr marL="2011413" indent="-191563" algn="l" rtl="0" eaLnBrk="1" latinLnBrk="0" hangingPunct="1">
        <a:spcBef>
          <a:spcPct val="20000"/>
        </a:spcBef>
        <a:buClr>
          <a:schemeClr val="accent6"/>
        </a:buClr>
        <a:buSzPct val="100000"/>
        <a:buFont typeface="Arial"/>
        <a:buChar char="•"/>
        <a:defRPr kumimoji="0" sz="1900" kern="1200" baseline="0">
          <a:solidFill>
            <a:schemeClr val="tx1"/>
          </a:solidFill>
          <a:latin typeface="+mn-lt"/>
          <a:ea typeface="+mn-ea"/>
          <a:cs typeface="+mn-cs"/>
        </a:defRPr>
      </a:lvl7pPr>
      <a:lvl8pPr marL="2241288"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442430"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78908" algn="l" rtl="0" eaLnBrk="1" latinLnBrk="0" hangingPunct="1">
        <a:defRPr kumimoji="0" kern="1200">
          <a:solidFill>
            <a:schemeClr val="tx1"/>
          </a:solidFill>
          <a:latin typeface="+mn-lt"/>
          <a:ea typeface="+mn-ea"/>
          <a:cs typeface="+mn-cs"/>
        </a:defRPr>
      </a:lvl2pPr>
      <a:lvl3pPr marL="957816" algn="l" rtl="0" eaLnBrk="1" latinLnBrk="0" hangingPunct="1">
        <a:defRPr kumimoji="0" kern="1200">
          <a:solidFill>
            <a:schemeClr val="tx1"/>
          </a:solidFill>
          <a:latin typeface="+mn-lt"/>
          <a:ea typeface="+mn-ea"/>
          <a:cs typeface="+mn-cs"/>
        </a:defRPr>
      </a:lvl3pPr>
      <a:lvl4pPr marL="1436724" algn="l" rtl="0" eaLnBrk="1" latinLnBrk="0" hangingPunct="1">
        <a:defRPr kumimoji="0" kern="1200">
          <a:solidFill>
            <a:schemeClr val="tx1"/>
          </a:solidFill>
          <a:latin typeface="+mn-lt"/>
          <a:ea typeface="+mn-ea"/>
          <a:cs typeface="+mn-cs"/>
        </a:defRPr>
      </a:lvl4pPr>
      <a:lvl5pPr marL="1915631" algn="l" rtl="0" eaLnBrk="1" latinLnBrk="0" hangingPunct="1">
        <a:defRPr kumimoji="0" kern="1200">
          <a:solidFill>
            <a:schemeClr val="tx1"/>
          </a:solidFill>
          <a:latin typeface="+mn-lt"/>
          <a:ea typeface="+mn-ea"/>
          <a:cs typeface="+mn-cs"/>
        </a:defRPr>
      </a:lvl5pPr>
      <a:lvl6pPr marL="2394539" algn="l" rtl="0" eaLnBrk="1" latinLnBrk="0" hangingPunct="1">
        <a:defRPr kumimoji="0" kern="1200">
          <a:solidFill>
            <a:schemeClr val="tx1"/>
          </a:solidFill>
          <a:latin typeface="+mn-lt"/>
          <a:ea typeface="+mn-ea"/>
          <a:cs typeface="+mn-cs"/>
        </a:defRPr>
      </a:lvl6pPr>
      <a:lvl7pPr marL="2873447" algn="l" rtl="0" eaLnBrk="1" latinLnBrk="0" hangingPunct="1">
        <a:defRPr kumimoji="0" kern="1200">
          <a:solidFill>
            <a:schemeClr val="tx1"/>
          </a:solidFill>
          <a:latin typeface="+mn-lt"/>
          <a:ea typeface="+mn-ea"/>
          <a:cs typeface="+mn-cs"/>
        </a:defRPr>
      </a:lvl7pPr>
      <a:lvl8pPr marL="3352355" algn="l" rtl="0" eaLnBrk="1" latinLnBrk="0" hangingPunct="1">
        <a:defRPr kumimoji="0" kern="1200">
          <a:solidFill>
            <a:schemeClr val="tx1"/>
          </a:solidFill>
          <a:latin typeface="+mn-lt"/>
          <a:ea typeface="+mn-ea"/>
          <a:cs typeface="+mn-cs"/>
        </a:defRPr>
      </a:lvl8pPr>
      <a:lvl9pPr marL="3831263"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609601" y="274638"/>
            <a:ext cx="11019367" cy="1143000"/>
          </a:xfrm>
          <a:prstGeom prst="rect">
            <a:avLst/>
          </a:prstGeom>
          <a:noFill/>
          <a:ln w="9525">
            <a:noFill/>
            <a:miter lim="800000"/>
            <a:headEnd/>
            <a:tailEnd/>
          </a:ln>
        </p:spPr>
        <p:txBody>
          <a:bodyPr vert="horz" wrap="square" lIns="47891" tIns="47891" rIns="47891" bIns="47891" numCol="1" anchor="ctr" anchorCtr="0" compatLnSpc="1">
            <a:prstTxWarp prst="textNoShape">
              <a:avLst/>
            </a:prstTxWarp>
          </a:bodyPr>
          <a:lstStyle/>
          <a:p>
            <a:pPr lvl="0"/>
            <a:r>
              <a:rPr lang="en-US"/>
              <a:t>Click to edit Master title style</a:t>
            </a:r>
            <a:endParaRPr lang="en-GB"/>
          </a:p>
        </p:txBody>
      </p:sp>
      <p:sp>
        <p:nvSpPr>
          <p:cNvPr id="1027" name="Text Placeholder 29"/>
          <p:cNvSpPr>
            <a:spLocks noGrp="1"/>
          </p:cNvSpPr>
          <p:nvPr>
            <p:ph type="body" idx="1"/>
          </p:nvPr>
        </p:nvSpPr>
        <p:spPr bwMode="auto">
          <a:xfrm>
            <a:off x="609601" y="1600201"/>
            <a:ext cx="11019367" cy="4525963"/>
          </a:xfrm>
          <a:prstGeom prst="rect">
            <a:avLst/>
          </a:prstGeom>
          <a:noFill/>
          <a:ln w="9525">
            <a:noFill/>
            <a:miter lim="800000"/>
            <a:headEnd/>
            <a:tailEnd/>
          </a:ln>
        </p:spPr>
        <p:txBody>
          <a:bodyPr vert="horz" wrap="square" lIns="36000" tIns="47891" rIns="36000" bIns="4789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Footer Placeholder 21"/>
          <p:cNvSpPr>
            <a:spLocks noGrp="1"/>
          </p:cNvSpPr>
          <p:nvPr>
            <p:ph type="ftr" sz="quarter" idx="3"/>
          </p:nvPr>
        </p:nvSpPr>
        <p:spPr>
          <a:xfrm>
            <a:off x="4502152" y="6551614"/>
            <a:ext cx="5149849" cy="212725"/>
          </a:xfrm>
          <a:prstGeom prst="rect">
            <a:avLst/>
          </a:prstGeom>
        </p:spPr>
        <p:txBody>
          <a:bodyPr vert="horz" lIns="0" tIns="0" rIns="0" bIns="0" anchor="t"/>
          <a:lstStyle>
            <a:lvl1pPr algn="l" eaLnBrk="1" fontAlgn="auto" latinLnBrk="0" hangingPunct="1">
              <a:spcBef>
                <a:spcPts val="0"/>
              </a:spcBef>
              <a:spcAft>
                <a:spcPts val="0"/>
              </a:spcAft>
              <a:defRPr kumimoji="0" sz="1000">
                <a:solidFill>
                  <a:schemeClr val="accent6"/>
                </a:solidFill>
                <a:latin typeface="+mn-lt"/>
                <a:ea typeface="+mn-ea"/>
                <a:cs typeface="+mn-cs"/>
              </a:defRPr>
            </a:lvl1pPr>
          </a:lstStyle>
          <a:p>
            <a:pPr defTabSz="477838">
              <a:defRPr/>
            </a:pPr>
            <a:endParaRPr lang="en-US" dirty="0">
              <a:solidFill>
                <a:srgbClr val="3662B5"/>
              </a:solidFill>
            </a:endParaRPr>
          </a:p>
        </p:txBody>
      </p:sp>
      <p:sp>
        <p:nvSpPr>
          <p:cNvPr id="18" name="Slide Number Placeholder 17"/>
          <p:cNvSpPr>
            <a:spLocks noGrp="1"/>
          </p:cNvSpPr>
          <p:nvPr>
            <p:ph type="sldNum" sz="quarter" idx="4"/>
          </p:nvPr>
        </p:nvSpPr>
        <p:spPr>
          <a:xfrm>
            <a:off x="10058401" y="6551614"/>
            <a:ext cx="554567" cy="212725"/>
          </a:xfrm>
          <a:prstGeom prst="rect">
            <a:avLst/>
          </a:prstGeom>
        </p:spPr>
        <p:txBody>
          <a:bodyPr vert="horz" wrap="square" lIns="0" tIns="0" rIns="0" bIns="0" numCol="1" anchor="t" anchorCtr="0" compatLnSpc="1">
            <a:prstTxWarp prst="textNoShape">
              <a:avLst/>
            </a:prstTxWarp>
          </a:bodyPr>
          <a:lstStyle>
            <a:lvl1pPr algn="r">
              <a:defRPr sz="1000">
                <a:solidFill>
                  <a:srgbClr val="7E848D"/>
                </a:solidFill>
                <a:latin typeface="Calibri" pitchFamily="35" charset="0"/>
              </a:defRPr>
            </a:lvl1pPr>
          </a:lstStyle>
          <a:p>
            <a:pPr defTabSz="477838" fontAlgn="base">
              <a:spcBef>
                <a:spcPct val="0"/>
              </a:spcBef>
              <a:spcAft>
                <a:spcPct val="0"/>
              </a:spcAft>
              <a:defRPr/>
            </a:pPr>
            <a:fld id="{65BFC1A1-DC94-411D-8AFC-11179DEF0288}" type="slidenum">
              <a:rPr lang="en-US" smtClean="0">
                <a:ea typeface="ＭＳ Ｐゴシック" pitchFamily="34" charset="-128"/>
              </a:rPr>
              <a:pPr defTabSz="477838" fontAlgn="base">
                <a:spcBef>
                  <a:spcPct val="0"/>
                </a:spcBef>
                <a:spcAft>
                  <a:spcPct val="0"/>
                </a:spcAft>
                <a:defRPr/>
              </a:pPr>
              <a:t>‹#›</a:t>
            </a:fld>
            <a:endParaRPr lang="en-US" dirty="0">
              <a:ea typeface="ＭＳ Ｐゴシック" pitchFamily="34" charset="-128"/>
            </a:endParaRPr>
          </a:p>
        </p:txBody>
      </p:sp>
      <p:sp>
        <p:nvSpPr>
          <p:cNvPr id="12" name="Date Placeholder 11"/>
          <p:cNvSpPr>
            <a:spLocks noGrp="1"/>
          </p:cNvSpPr>
          <p:nvPr>
            <p:ph type="dt" sz="half" idx="2"/>
          </p:nvPr>
        </p:nvSpPr>
        <p:spPr>
          <a:xfrm>
            <a:off x="2639485" y="6551614"/>
            <a:ext cx="1517649" cy="212725"/>
          </a:xfrm>
          <a:prstGeom prst="rect">
            <a:avLst/>
          </a:prstGeom>
        </p:spPr>
        <p:txBody>
          <a:bodyPr vert="horz" lIns="0" tIns="0" rIns="0" bIns="0" rtlCol="0" anchor="t"/>
          <a:lstStyle>
            <a:lvl1pPr algn="l">
              <a:defRPr sz="1000" dirty="0">
                <a:solidFill>
                  <a:srgbClr val="7E848D"/>
                </a:solidFill>
                <a:latin typeface="+mn-lt"/>
                <a:ea typeface="Arial" pitchFamily="35" charset="0"/>
                <a:cs typeface="Arial" pitchFamily="35" charset="0"/>
              </a:defRPr>
            </a:lvl1pPr>
          </a:lstStyle>
          <a:p>
            <a:pPr defTabSz="477838" fontAlgn="base">
              <a:spcBef>
                <a:spcPct val="0"/>
              </a:spcBef>
              <a:spcAft>
                <a:spcPct val="0"/>
              </a:spcAft>
              <a:defRPr/>
            </a:pPr>
            <a:endParaRPr lang="en-GB" dirty="0"/>
          </a:p>
        </p:txBody>
      </p:sp>
      <p:sp>
        <p:nvSpPr>
          <p:cNvPr id="7" name="Footer Placeholder 21"/>
          <p:cNvSpPr txBox="1">
            <a:spLocks/>
          </p:cNvSpPr>
          <p:nvPr/>
        </p:nvSpPr>
        <p:spPr>
          <a:xfrm>
            <a:off x="670984" y="6551614"/>
            <a:ext cx="1828800" cy="212725"/>
          </a:xfrm>
          <a:prstGeom prst="rect">
            <a:avLst/>
          </a:prstGeom>
        </p:spPr>
        <p:txBody>
          <a:bodyPr lIns="0" tIns="0" rIns="0" bIns="0"/>
          <a:lstStyle/>
          <a:p>
            <a:pPr defTabSz="477838" fontAlgn="base">
              <a:spcBef>
                <a:spcPct val="0"/>
              </a:spcBef>
              <a:spcAft>
                <a:spcPct val="0"/>
              </a:spcAft>
              <a:defRPr/>
            </a:pPr>
            <a:r>
              <a:rPr lang="en-US" sz="1000" dirty="0">
                <a:solidFill>
                  <a:srgbClr val="3662B5"/>
                </a:solidFill>
                <a:ea typeface="ＭＳ Ｐゴシック" pitchFamily="34" charset="-128"/>
                <a:cs typeface="Arial" charset="0"/>
              </a:rPr>
              <a:t>Warwick Business School</a:t>
            </a:r>
          </a:p>
        </p:txBody>
      </p:sp>
    </p:spTree>
    <p:extLst>
      <p:ext uri="{BB962C8B-B14F-4D97-AF65-F5344CB8AC3E}">
        <p14:creationId xmlns:p14="http://schemas.microsoft.com/office/powerpoint/2010/main" val="2908380967"/>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hf hdr="0" ftr="0" dt="0"/>
  <p:txStyles>
    <p:titleStyle>
      <a:lvl1pPr algn="l" rtl="0" eaLnBrk="1" fontAlgn="base" hangingPunct="1">
        <a:spcBef>
          <a:spcPct val="0"/>
        </a:spcBef>
        <a:spcAft>
          <a:spcPct val="0"/>
        </a:spcAft>
        <a:defRPr sz="4200" b="1" kern="1200">
          <a:solidFill>
            <a:srgbClr val="0039A6"/>
          </a:solidFill>
          <a:latin typeface="+mj-lt"/>
          <a:ea typeface="ＭＳ Ｐゴシック" pitchFamily="-112" charset="-128"/>
          <a:cs typeface="ＭＳ Ｐゴシック" pitchFamily="-112" charset="-128"/>
        </a:defRPr>
      </a:lvl1pPr>
      <a:lvl2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5pPr>
      <a:lvl6pPr marL="478908"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6pPr>
      <a:lvl7pPr marL="957816"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7pPr>
      <a:lvl8pPr marL="1436724"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8pPr>
      <a:lvl9pPr marL="1915631"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9pPr>
    </p:titleStyle>
    <p:bodyStyle>
      <a:lvl1pPr marL="432000" indent="-432000" algn="l" rtl="0" eaLnBrk="1" fontAlgn="base" hangingPunct="1">
        <a:spcBef>
          <a:spcPts val="600"/>
        </a:spcBef>
        <a:spcAft>
          <a:spcPts val="200"/>
        </a:spcAft>
        <a:buSzPct val="80000"/>
        <a:buFont typeface="Wingdings 2" pitchFamily="35" charset="2"/>
        <a:buChar char=""/>
        <a:defRPr sz="3100" kern="1200">
          <a:solidFill>
            <a:srgbClr val="404040"/>
          </a:solidFill>
          <a:latin typeface="+mn-lt"/>
          <a:ea typeface="ＭＳ Ｐゴシック" pitchFamily="-112" charset="-128"/>
          <a:cs typeface="ＭＳ Ｐゴシック" pitchFamily="-112" charset="-128"/>
        </a:defRPr>
      </a:lvl1pPr>
      <a:lvl2pPr marL="702000" indent="-285750" algn="l" rtl="0" eaLnBrk="1" fontAlgn="base" hangingPunct="1">
        <a:spcBef>
          <a:spcPct val="20000"/>
        </a:spcBef>
        <a:spcAft>
          <a:spcPct val="0"/>
        </a:spcAft>
        <a:buSzPct val="90000"/>
        <a:buFont typeface="Wingdings 2" pitchFamily="35" charset="2"/>
        <a:buChar char=""/>
        <a:defRPr sz="2700" kern="1200">
          <a:solidFill>
            <a:srgbClr val="404040"/>
          </a:solidFill>
          <a:latin typeface="+mn-lt"/>
          <a:ea typeface="ＭＳ Ｐゴシック" pitchFamily="-112" charset="-128"/>
          <a:cs typeface="+mn-cs"/>
        </a:defRPr>
      </a:lvl2pPr>
      <a:lvl3pPr marL="950400" indent="-266700" algn="l" rtl="0" eaLnBrk="1" fontAlgn="base" hangingPunct="1">
        <a:spcBef>
          <a:spcPct val="20000"/>
        </a:spcBef>
        <a:spcAft>
          <a:spcPct val="0"/>
        </a:spcAft>
        <a:buSzPct val="85000"/>
        <a:buFont typeface="Arial" pitchFamily="35" charset="0"/>
        <a:buChar char="○"/>
        <a:defRPr sz="2500" kern="1200">
          <a:solidFill>
            <a:srgbClr val="404040"/>
          </a:solidFill>
          <a:latin typeface="+mn-lt"/>
          <a:ea typeface="ＭＳ Ｐゴシック" pitchFamily="-112" charset="-128"/>
          <a:cs typeface="+mn-cs"/>
        </a:defRPr>
      </a:lvl3pPr>
      <a:lvl4pPr marL="1195200" indent="-247650" algn="l" rtl="0" eaLnBrk="1" fontAlgn="base" hangingPunct="1">
        <a:spcBef>
          <a:spcPct val="20000"/>
        </a:spcBef>
        <a:spcAft>
          <a:spcPct val="0"/>
        </a:spcAft>
        <a:buSzPct val="90000"/>
        <a:buFont typeface="Wingdings 2" pitchFamily="35" charset="2"/>
        <a:buChar char=""/>
        <a:defRPr sz="2100" kern="1200">
          <a:solidFill>
            <a:srgbClr val="404040"/>
          </a:solidFill>
          <a:latin typeface="+mn-lt"/>
          <a:ea typeface="ＭＳ Ｐゴシック" pitchFamily="-112" charset="-128"/>
          <a:cs typeface="+mn-cs"/>
        </a:defRPr>
      </a:lvl4pPr>
      <a:lvl5pPr marL="1440000" indent="-190500" algn="l" rtl="0" eaLnBrk="1" fontAlgn="base" hangingPunct="1">
        <a:spcBef>
          <a:spcPct val="20000"/>
        </a:spcBef>
        <a:spcAft>
          <a:spcPct val="0"/>
        </a:spcAft>
        <a:buSzPct val="100000"/>
        <a:buFont typeface="Arial" pitchFamily="35" charset="0"/>
        <a:buChar char="-"/>
        <a:defRPr sz="2100" kern="1200">
          <a:solidFill>
            <a:srgbClr val="404040"/>
          </a:solidFill>
          <a:latin typeface="+mn-lt"/>
          <a:ea typeface="ＭＳ Ｐゴシック" pitchFamily="-112" charset="-128"/>
          <a:cs typeface="+mn-cs"/>
        </a:defRPr>
      </a:lvl5pPr>
      <a:lvl6pPr marL="1781538" indent="-191563" algn="l" rtl="0" eaLnBrk="1" latinLnBrk="0" hangingPunct="1">
        <a:spcBef>
          <a:spcPct val="20000"/>
        </a:spcBef>
        <a:buClr>
          <a:schemeClr val="accent5"/>
        </a:buClr>
        <a:buFont typeface="Arial"/>
        <a:buChar char="-"/>
        <a:defRPr kumimoji="0" sz="2100" kern="1200" baseline="0">
          <a:solidFill>
            <a:schemeClr val="tx1"/>
          </a:solidFill>
          <a:latin typeface="+mn-lt"/>
          <a:ea typeface="+mn-ea"/>
          <a:cs typeface="+mn-cs"/>
        </a:defRPr>
      </a:lvl6pPr>
      <a:lvl7pPr marL="2011413" indent="-191563" algn="l" rtl="0" eaLnBrk="1" latinLnBrk="0" hangingPunct="1">
        <a:spcBef>
          <a:spcPct val="20000"/>
        </a:spcBef>
        <a:buClr>
          <a:schemeClr val="accent6"/>
        </a:buClr>
        <a:buSzPct val="100000"/>
        <a:buFont typeface="Arial"/>
        <a:buChar char="•"/>
        <a:defRPr kumimoji="0" sz="1900" kern="1200" baseline="0">
          <a:solidFill>
            <a:schemeClr val="tx1"/>
          </a:solidFill>
          <a:latin typeface="+mn-lt"/>
          <a:ea typeface="+mn-ea"/>
          <a:cs typeface="+mn-cs"/>
        </a:defRPr>
      </a:lvl7pPr>
      <a:lvl8pPr marL="2241288"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442430"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78908" algn="l" rtl="0" eaLnBrk="1" latinLnBrk="0" hangingPunct="1">
        <a:defRPr kumimoji="0" kern="1200">
          <a:solidFill>
            <a:schemeClr val="tx1"/>
          </a:solidFill>
          <a:latin typeface="+mn-lt"/>
          <a:ea typeface="+mn-ea"/>
          <a:cs typeface="+mn-cs"/>
        </a:defRPr>
      </a:lvl2pPr>
      <a:lvl3pPr marL="957816" algn="l" rtl="0" eaLnBrk="1" latinLnBrk="0" hangingPunct="1">
        <a:defRPr kumimoji="0" kern="1200">
          <a:solidFill>
            <a:schemeClr val="tx1"/>
          </a:solidFill>
          <a:latin typeface="+mn-lt"/>
          <a:ea typeface="+mn-ea"/>
          <a:cs typeface="+mn-cs"/>
        </a:defRPr>
      </a:lvl3pPr>
      <a:lvl4pPr marL="1436724" algn="l" rtl="0" eaLnBrk="1" latinLnBrk="0" hangingPunct="1">
        <a:defRPr kumimoji="0" kern="1200">
          <a:solidFill>
            <a:schemeClr val="tx1"/>
          </a:solidFill>
          <a:latin typeface="+mn-lt"/>
          <a:ea typeface="+mn-ea"/>
          <a:cs typeface="+mn-cs"/>
        </a:defRPr>
      </a:lvl4pPr>
      <a:lvl5pPr marL="1915631" algn="l" rtl="0" eaLnBrk="1" latinLnBrk="0" hangingPunct="1">
        <a:defRPr kumimoji="0" kern="1200">
          <a:solidFill>
            <a:schemeClr val="tx1"/>
          </a:solidFill>
          <a:latin typeface="+mn-lt"/>
          <a:ea typeface="+mn-ea"/>
          <a:cs typeface="+mn-cs"/>
        </a:defRPr>
      </a:lvl5pPr>
      <a:lvl6pPr marL="2394539" algn="l" rtl="0" eaLnBrk="1" latinLnBrk="0" hangingPunct="1">
        <a:defRPr kumimoji="0" kern="1200">
          <a:solidFill>
            <a:schemeClr val="tx1"/>
          </a:solidFill>
          <a:latin typeface="+mn-lt"/>
          <a:ea typeface="+mn-ea"/>
          <a:cs typeface="+mn-cs"/>
        </a:defRPr>
      </a:lvl6pPr>
      <a:lvl7pPr marL="2873447" algn="l" rtl="0" eaLnBrk="1" latinLnBrk="0" hangingPunct="1">
        <a:defRPr kumimoji="0" kern="1200">
          <a:solidFill>
            <a:schemeClr val="tx1"/>
          </a:solidFill>
          <a:latin typeface="+mn-lt"/>
          <a:ea typeface="+mn-ea"/>
          <a:cs typeface="+mn-cs"/>
        </a:defRPr>
      </a:lvl7pPr>
      <a:lvl8pPr marL="3352355" algn="l" rtl="0" eaLnBrk="1" latinLnBrk="0" hangingPunct="1">
        <a:defRPr kumimoji="0" kern="1200">
          <a:solidFill>
            <a:schemeClr val="tx1"/>
          </a:solidFill>
          <a:latin typeface="+mn-lt"/>
          <a:ea typeface="+mn-ea"/>
          <a:cs typeface="+mn-cs"/>
        </a:defRPr>
      </a:lvl8pPr>
      <a:lvl9pPr marL="3831263"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609601" y="274638"/>
            <a:ext cx="11019367" cy="1143000"/>
          </a:xfrm>
          <a:prstGeom prst="rect">
            <a:avLst/>
          </a:prstGeom>
          <a:noFill/>
          <a:ln w="9525">
            <a:noFill/>
            <a:miter lim="800000"/>
            <a:headEnd/>
            <a:tailEnd/>
          </a:ln>
        </p:spPr>
        <p:txBody>
          <a:bodyPr vert="horz" wrap="square" lIns="47891" tIns="47891" rIns="47891" bIns="47891" numCol="1" anchor="ctr" anchorCtr="0" compatLnSpc="1">
            <a:prstTxWarp prst="textNoShape">
              <a:avLst/>
            </a:prstTxWarp>
          </a:bodyPr>
          <a:lstStyle/>
          <a:p>
            <a:pPr lvl="0"/>
            <a:r>
              <a:rPr lang="en-US"/>
              <a:t>Click to edit Master title style</a:t>
            </a:r>
            <a:endParaRPr lang="en-GB"/>
          </a:p>
        </p:txBody>
      </p:sp>
      <p:sp>
        <p:nvSpPr>
          <p:cNvPr id="1027" name="Text Placeholder 29"/>
          <p:cNvSpPr>
            <a:spLocks noGrp="1"/>
          </p:cNvSpPr>
          <p:nvPr>
            <p:ph type="body" idx="1"/>
          </p:nvPr>
        </p:nvSpPr>
        <p:spPr bwMode="auto">
          <a:xfrm>
            <a:off x="609601" y="1600201"/>
            <a:ext cx="11019367" cy="4525963"/>
          </a:xfrm>
          <a:prstGeom prst="rect">
            <a:avLst/>
          </a:prstGeom>
          <a:noFill/>
          <a:ln w="9525">
            <a:noFill/>
            <a:miter lim="800000"/>
            <a:headEnd/>
            <a:tailEnd/>
          </a:ln>
        </p:spPr>
        <p:txBody>
          <a:bodyPr vert="horz" wrap="square" lIns="36000" tIns="47891" rIns="36000" bIns="4789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Footer Placeholder 21"/>
          <p:cNvSpPr>
            <a:spLocks noGrp="1"/>
          </p:cNvSpPr>
          <p:nvPr>
            <p:ph type="ftr" sz="quarter" idx="3"/>
          </p:nvPr>
        </p:nvSpPr>
        <p:spPr>
          <a:xfrm>
            <a:off x="4502152" y="6551614"/>
            <a:ext cx="5149849" cy="212725"/>
          </a:xfrm>
          <a:prstGeom prst="rect">
            <a:avLst/>
          </a:prstGeom>
        </p:spPr>
        <p:txBody>
          <a:bodyPr vert="horz" lIns="0" tIns="0" rIns="0" bIns="0" anchor="t"/>
          <a:lstStyle>
            <a:lvl1pPr algn="l" eaLnBrk="1" fontAlgn="auto" latinLnBrk="0" hangingPunct="1">
              <a:spcBef>
                <a:spcPts val="0"/>
              </a:spcBef>
              <a:spcAft>
                <a:spcPts val="0"/>
              </a:spcAft>
              <a:defRPr kumimoji="0" sz="1000">
                <a:solidFill>
                  <a:schemeClr val="accent6"/>
                </a:solidFill>
                <a:latin typeface="+mn-lt"/>
                <a:ea typeface="+mn-ea"/>
                <a:cs typeface="+mn-cs"/>
              </a:defRPr>
            </a:lvl1pPr>
          </a:lstStyle>
          <a:p>
            <a:pPr>
              <a:defRPr/>
            </a:pPr>
            <a:endParaRPr lang="en-US" dirty="0"/>
          </a:p>
        </p:txBody>
      </p:sp>
      <p:sp>
        <p:nvSpPr>
          <p:cNvPr id="18" name="Slide Number Placeholder 17"/>
          <p:cNvSpPr>
            <a:spLocks noGrp="1"/>
          </p:cNvSpPr>
          <p:nvPr>
            <p:ph type="sldNum" sz="quarter" idx="4"/>
          </p:nvPr>
        </p:nvSpPr>
        <p:spPr>
          <a:xfrm>
            <a:off x="10058401" y="6551614"/>
            <a:ext cx="554567" cy="212725"/>
          </a:xfrm>
          <a:prstGeom prst="rect">
            <a:avLst/>
          </a:prstGeom>
        </p:spPr>
        <p:txBody>
          <a:bodyPr vert="horz" wrap="square" lIns="0" tIns="0" rIns="0" bIns="0" numCol="1" anchor="t" anchorCtr="0" compatLnSpc="1">
            <a:prstTxWarp prst="textNoShape">
              <a:avLst/>
            </a:prstTxWarp>
          </a:bodyPr>
          <a:lstStyle>
            <a:lvl1pPr algn="r">
              <a:defRPr sz="1000">
                <a:solidFill>
                  <a:srgbClr val="7E848D"/>
                </a:solidFill>
                <a:latin typeface="Calibri" pitchFamily="35" charset="0"/>
              </a:defRPr>
            </a:lvl1pPr>
          </a:lstStyle>
          <a:p>
            <a:pPr>
              <a:defRPr/>
            </a:pPr>
            <a:fld id="{6D952CE2-0B7F-4C9C-99A8-25F8B51958E5}" type="slidenum">
              <a:rPr lang="en-US" smtClean="0"/>
              <a:pPr>
                <a:defRPr/>
              </a:pPr>
              <a:t>‹#›</a:t>
            </a:fld>
            <a:endParaRPr lang="en-US" dirty="0"/>
          </a:p>
        </p:txBody>
      </p:sp>
      <p:sp>
        <p:nvSpPr>
          <p:cNvPr id="12" name="Date Placeholder 11"/>
          <p:cNvSpPr>
            <a:spLocks noGrp="1"/>
          </p:cNvSpPr>
          <p:nvPr>
            <p:ph type="dt" sz="half" idx="2"/>
          </p:nvPr>
        </p:nvSpPr>
        <p:spPr>
          <a:xfrm>
            <a:off x="2639485" y="6551614"/>
            <a:ext cx="1517649" cy="212725"/>
          </a:xfrm>
          <a:prstGeom prst="rect">
            <a:avLst/>
          </a:prstGeom>
        </p:spPr>
        <p:txBody>
          <a:bodyPr vert="horz" lIns="0" tIns="0" rIns="0" bIns="0" rtlCol="0" anchor="t"/>
          <a:lstStyle>
            <a:lvl1pPr algn="l">
              <a:defRPr sz="1000" dirty="0">
                <a:solidFill>
                  <a:srgbClr val="7E848D"/>
                </a:solidFill>
                <a:latin typeface="+mn-lt"/>
                <a:ea typeface="Arial" pitchFamily="35" charset="0"/>
                <a:cs typeface="Arial" pitchFamily="35" charset="0"/>
              </a:defRPr>
            </a:lvl1pPr>
          </a:lstStyle>
          <a:p>
            <a:pPr>
              <a:defRPr/>
            </a:pPr>
            <a:endParaRPr lang="en-GB" dirty="0"/>
          </a:p>
        </p:txBody>
      </p:sp>
      <p:sp>
        <p:nvSpPr>
          <p:cNvPr id="7" name="Footer Placeholder 21"/>
          <p:cNvSpPr txBox="1">
            <a:spLocks/>
          </p:cNvSpPr>
          <p:nvPr/>
        </p:nvSpPr>
        <p:spPr>
          <a:xfrm>
            <a:off x="670984" y="6551614"/>
            <a:ext cx="1828800" cy="212725"/>
          </a:xfrm>
          <a:prstGeom prst="rect">
            <a:avLst/>
          </a:prstGeom>
        </p:spPr>
        <p:txBody>
          <a:bodyPr lIns="0" tIns="0" rIns="0" bIns="0"/>
          <a:lstStyle/>
          <a:p>
            <a:pPr defTabSz="477838">
              <a:defRPr/>
            </a:pPr>
            <a:r>
              <a:rPr lang="en-US" sz="1000" dirty="0">
                <a:solidFill>
                  <a:srgbClr val="3662B5"/>
                </a:solidFill>
                <a:latin typeface="Calibri" pitchFamily="35" charset="0"/>
                <a:ea typeface="+mn-ea"/>
                <a:cs typeface="Arial" charset="0"/>
              </a:rPr>
              <a:t>Warwick Business School</a:t>
            </a:r>
          </a:p>
        </p:txBody>
      </p:sp>
    </p:spTree>
    <p:extLst>
      <p:ext uri="{BB962C8B-B14F-4D97-AF65-F5344CB8AC3E}">
        <p14:creationId xmlns:p14="http://schemas.microsoft.com/office/powerpoint/2010/main" val="707109866"/>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Lst>
  <p:hf hdr="0" ftr="0" dt="0"/>
  <p:txStyles>
    <p:titleStyle>
      <a:lvl1pPr algn="l" rtl="0" eaLnBrk="1" fontAlgn="base" hangingPunct="1">
        <a:spcBef>
          <a:spcPct val="0"/>
        </a:spcBef>
        <a:spcAft>
          <a:spcPct val="0"/>
        </a:spcAft>
        <a:defRPr sz="4200" b="1" kern="1200">
          <a:solidFill>
            <a:srgbClr val="0039A6"/>
          </a:solidFill>
          <a:latin typeface="+mj-lt"/>
          <a:ea typeface="ＭＳ Ｐゴシック" pitchFamily="-112" charset="-128"/>
          <a:cs typeface="ＭＳ Ｐゴシック" pitchFamily="-112" charset="-128"/>
        </a:defRPr>
      </a:lvl1pPr>
      <a:lvl2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5pPr>
      <a:lvl6pPr marL="478908"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6pPr>
      <a:lvl7pPr marL="957816"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7pPr>
      <a:lvl8pPr marL="1436724"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8pPr>
      <a:lvl9pPr marL="1915631"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9pPr>
    </p:titleStyle>
    <p:bodyStyle>
      <a:lvl1pPr marL="432000" indent="-432000" algn="l" rtl="0" eaLnBrk="1" fontAlgn="base" hangingPunct="1">
        <a:spcBef>
          <a:spcPts val="600"/>
        </a:spcBef>
        <a:spcAft>
          <a:spcPts val="200"/>
        </a:spcAft>
        <a:buSzPct val="80000"/>
        <a:buFont typeface="Wingdings 2" pitchFamily="35" charset="2"/>
        <a:buChar char=""/>
        <a:defRPr sz="3100" kern="1200">
          <a:solidFill>
            <a:srgbClr val="404040"/>
          </a:solidFill>
          <a:latin typeface="+mn-lt"/>
          <a:ea typeface="ＭＳ Ｐゴシック" pitchFamily="-112" charset="-128"/>
          <a:cs typeface="ＭＳ Ｐゴシック" pitchFamily="-112" charset="-128"/>
        </a:defRPr>
      </a:lvl1pPr>
      <a:lvl2pPr marL="702000" indent="-285750" algn="l" rtl="0" eaLnBrk="1" fontAlgn="base" hangingPunct="1">
        <a:spcBef>
          <a:spcPct val="20000"/>
        </a:spcBef>
        <a:spcAft>
          <a:spcPct val="0"/>
        </a:spcAft>
        <a:buSzPct val="90000"/>
        <a:buFont typeface="Wingdings 2" pitchFamily="35" charset="2"/>
        <a:buChar char=""/>
        <a:defRPr sz="2700" kern="1200">
          <a:solidFill>
            <a:srgbClr val="404040"/>
          </a:solidFill>
          <a:latin typeface="+mn-lt"/>
          <a:ea typeface="ＭＳ Ｐゴシック" pitchFamily="-112" charset="-128"/>
          <a:cs typeface="+mn-cs"/>
        </a:defRPr>
      </a:lvl2pPr>
      <a:lvl3pPr marL="950400" indent="-266700" algn="l" rtl="0" eaLnBrk="1" fontAlgn="base" hangingPunct="1">
        <a:spcBef>
          <a:spcPct val="20000"/>
        </a:spcBef>
        <a:spcAft>
          <a:spcPct val="0"/>
        </a:spcAft>
        <a:buSzPct val="85000"/>
        <a:buFont typeface="Arial" pitchFamily="35" charset="0"/>
        <a:buChar char="○"/>
        <a:defRPr sz="2500" kern="1200">
          <a:solidFill>
            <a:srgbClr val="404040"/>
          </a:solidFill>
          <a:latin typeface="+mn-lt"/>
          <a:ea typeface="ＭＳ Ｐゴシック" pitchFamily="-112" charset="-128"/>
          <a:cs typeface="+mn-cs"/>
        </a:defRPr>
      </a:lvl3pPr>
      <a:lvl4pPr marL="1195200" indent="-247650" algn="l" rtl="0" eaLnBrk="1" fontAlgn="base" hangingPunct="1">
        <a:spcBef>
          <a:spcPct val="20000"/>
        </a:spcBef>
        <a:spcAft>
          <a:spcPct val="0"/>
        </a:spcAft>
        <a:buSzPct val="90000"/>
        <a:buFont typeface="Wingdings 2" pitchFamily="35" charset="2"/>
        <a:buChar char=""/>
        <a:defRPr sz="2100" kern="1200">
          <a:solidFill>
            <a:srgbClr val="404040"/>
          </a:solidFill>
          <a:latin typeface="+mn-lt"/>
          <a:ea typeface="ＭＳ Ｐゴシック" pitchFamily="-112" charset="-128"/>
          <a:cs typeface="+mn-cs"/>
        </a:defRPr>
      </a:lvl4pPr>
      <a:lvl5pPr marL="1440000" indent="-190500" algn="l" rtl="0" eaLnBrk="1" fontAlgn="base" hangingPunct="1">
        <a:spcBef>
          <a:spcPct val="20000"/>
        </a:spcBef>
        <a:spcAft>
          <a:spcPct val="0"/>
        </a:spcAft>
        <a:buSzPct val="100000"/>
        <a:buFont typeface="Arial" pitchFamily="35" charset="0"/>
        <a:buChar char="-"/>
        <a:defRPr sz="2100" kern="1200">
          <a:solidFill>
            <a:srgbClr val="404040"/>
          </a:solidFill>
          <a:latin typeface="+mn-lt"/>
          <a:ea typeface="ＭＳ Ｐゴシック" pitchFamily="-112" charset="-128"/>
          <a:cs typeface="+mn-cs"/>
        </a:defRPr>
      </a:lvl5pPr>
      <a:lvl6pPr marL="1781538" indent="-191563" algn="l" rtl="0" eaLnBrk="1" latinLnBrk="0" hangingPunct="1">
        <a:spcBef>
          <a:spcPct val="20000"/>
        </a:spcBef>
        <a:buClr>
          <a:schemeClr val="accent5"/>
        </a:buClr>
        <a:buFont typeface="Arial"/>
        <a:buChar char="-"/>
        <a:defRPr kumimoji="0" sz="2100" kern="1200" baseline="0">
          <a:solidFill>
            <a:schemeClr val="tx1"/>
          </a:solidFill>
          <a:latin typeface="+mn-lt"/>
          <a:ea typeface="+mn-ea"/>
          <a:cs typeface="+mn-cs"/>
        </a:defRPr>
      </a:lvl6pPr>
      <a:lvl7pPr marL="2011413" indent="-191563" algn="l" rtl="0" eaLnBrk="1" latinLnBrk="0" hangingPunct="1">
        <a:spcBef>
          <a:spcPct val="20000"/>
        </a:spcBef>
        <a:buClr>
          <a:schemeClr val="accent6"/>
        </a:buClr>
        <a:buSzPct val="100000"/>
        <a:buFont typeface="Arial"/>
        <a:buChar char="•"/>
        <a:defRPr kumimoji="0" sz="1900" kern="1200" baseline="0">
          <a:solidFill>
            <a:schemeClr val="tx1"/>
          </a:solidFill>
          <a:latin typeface="+mn-lt"/>
          <a:ea typeface="+mn-ea"/>
          <a:cs typeface="+mn-cs"/>
        </a:defRPr>
      </a:lvl7pPr>
      <a:lvl8pPr marL="2241288"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442430"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78908" algn="l" rtl="0" eaLnBrk="1" latinLnBrk="0" hangingPunct="1">
        <a:defRPr kumimoji="0" kern="1200">
          <a:solidFill>
            <a:schemeClr val="tx1"/>
          </a:solidFill>
          <a:latin typeface="+mn-lt"/>
          <a:ea typeface="+mn-ea"/>
          <a:cs typeface="+mn-cs"/>
        </a:defRPr>
      </a:lvl2pPr>
      <a:lvl3pPr marL="957816" algn="l" rtl="0" eaLnBrk="1" latinLnBrk="0" hangingPunct="1">
        <a:defRPr kumimoji="0" kern="1200">
          <a:solidFill>
            <a:schemeClr val="tx1"/>
          </a:solidFill>
          <a:latin typeface="+mn-lt"/>
          <a:ea typeface="+mn-ea"/>
          <a:cs typeface="+mn-cs"/>
        </a:defRPr>
      </a:lvl3pPr>
      <a:lvl4pPr marL="1436724" algn="l" rtl="0" eaLnBrk="1" latinLnBrk="0" hangingPunct="1">
        <a:defRPr kumimoji="0" kern="1200">
          <a:solidFill>
            <a:schemeClr val="tx1"/>
          </a:solidFill>
          <a:latin typeface="+mn-lt"/>
          <a:ea typeface="+mn-ea"/>
          <a:cs typeface="+mn-cs"/>
        </a:defRPr>
      </a:lvl4pPr>
      <a:lvl5pPr marL="1915631" algn="l" rtl="0" eaLnBrk="1" latinLnBrk="0" hangingPunct="1">
        <a:defRPr kumimoji="0" kern="1200">
          <a:solidFill>
            <a:schemeClr val="tx1"/>
          </a:solidFill>
          <a:latin typeface="+mn-lt"/>
          <a:ea typeface="+mn-ea"/>
          <a:cs typeface="+mn-cs"/>
        </a:defRPr>
      </a:lvl5pPr>
      <a:lvl6pPr marL="2394539" algn="l" rtl="0" eaLnBrk="1" latinLnBrk="0" hangingPunct="1">
        <a:defRPr kumimoji="0" kern="1200">
          <a:solidFill>
            <a:schemeClr val="tx1"/>
          </a:solidFill>
          <a:latin typeface="+mn-lt"/>
          <a:ea typeface="+mn-ea"/>
          <a:cs typeface="+mn-cs"/>
        </a:defRPr>
      </a:lvl6pPr>
      <a:lvl7pPr marL="2873447" algn="l" rtl="0" eaLnBrk="1" latinLnBrk="0" hangingPunct="1">
        <a:defRPr kumimoji="0" kern="1200">
          <a:solidFill>
            <a:schemeClr val="tx1"/>
          </a:solidFill>
          <a:latin typeface="+mn-lt"/>
          <a:ea typeface="+mn-ea"/>
          <a:cs typeface="+mn-cs"/>
        </a:defRPr>
      </a:lvl7pPr>
      <a:lvl8pPr marL="3352355" algn="l" rtl="0" eaLnBrk="1" latinLnBrk="0" hangingPunct="1">
        <a:defRPr kumimoji="0" kern="1200">
          <a:solidFill>
            <a:schemeClr val="tx1"/>
          </a:solidFill>
          <a:latin typeface="+mn-lt"/>
          <a:ea typeface="+mn-ea"/>
          <a:cs typeface="+mn-cs"/>
        </a:defRPr>
      </a:lvl8pPr>
      <a:lvl9pPr marL="3831263"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69958" y="5064370"/>
            <a:ext cx="6472468" cy="1123615"/>
          </a:xfrm>
        </p:spPr>
        <p:txBody>
          <a:bodyPr/>
          <a:lstStyle/>
          <a:p>
            <a:pPr algn="ctr"/>
            <a:r>
              <a:rPr lang="en-US" sz="2800" cap="all" dirty="0"/>
              <a:t>The experience of work during the covid-19 pandemic</a:t>
            </a:r>
            <a:br>
              <a:rPr lang="en-US" sz="2000" dirty="0"/>
            </a:br>
            <a:r>
              <a:rPr lang="en-US" sz="2400" b="0" cap="all" dirty="0"/>
              <a:t>Hybrid working study</a:t>
            </a:r>
            <a:r>
              <a:rPr lang="en-GB" sz="2400" b="0" cap="all" dirty="0"/>
              <a:t> at FTI Consulting</a:t>
            </a:r>
            <a:br>
              <a:rPr lang="en-GB" sz="2800" cap="all" dirty="0"/>
            </a:br>
            <a:br>
              <a:rPr lang="en-US" sz="2800" dirty="0">
                <a:solidFill>
                  <a:srgbClr val="FFFF00"/>
                </a:solidFill>
              </a:rPr>
            </a:br>
            <a:endParaRPr lang="en-US" sz="2800" dirty="0">
              <a:solidFill>
                <a:srgbClr val="FFFF00"/>
              </a:solidFill>
            </a:endParaRPr>
          </a:p>
        </p:txBody>
      </p:sp>
      <p:sp>
        <p:nvSpPr>
          <p:cNvPr id="3" name="Text Placeholder 2"/>
          <p:cNvSpPr>
            <a:spLocks noGrp="1"/>
          </p:cNvSpPr>
          <p:nvPr>
            <p:ph type="body" sz="quarter" idx="10"/>
          </p:nvPr>
        </p:nvSpPr>
        <p:spPr/>
        <p:txBody>
          <a:bodyPr>
            <a:normAutofit fontScale="92500" lnSpcReduction="10000"/>
          </a:bodyPr>
          <a:lstStyle/>
          <a:p>
            <a:r>
              <a:rPr lang="en-US" sz="2000" dirty="0"/>
              <a:t>Tina Kiefer</a:t>
            </a:r>
          </a:p>
        </p:txBody>
      </p:sp>
      <p:sp>
        <p:nvSpPr>
          <p:cNvPr id="4" name="Text Placeholder 3"/>
          <p:cNvSpPr>
            <a:spLocks noGrp="1"/>
          </p:cNvSpPr>
          <p:nvPr>
            <p:ph type="body" sz="quarter" idx="11"/>
          </p:nvPr>
        </p:nvSpPr>
        <p:spPr>
          <a:xfrm>
            <a:off x="1245286" y="3771082"/>
            <a:ext cx="3824672" cy="590842"/>
          </a:xfrm>
        </p:spPr>
        <p:txBody>
          <a:bodyPr>
            <a:normAutofit/>
          </a:bodyPr>
          <a:lstStyle/>
          <a:p>
            <a:r>
              <a:rPr lang="en-US" dirty="0"/>
              <a:t>Professor of Organizational Behaviour</a:t>
            </a:r>
          </a:p>
        </p:txBody>
      </p:sp>
      <p:sp>
        <p:nvSpPr>
          <p:cNvPr id="5" name="Text Placeholder 4"/>
          <p:cNvSpPr>
            <a:spLocks noGrp="1"/>
          </p:cNvSpPr>
          <p:nvPr>
            <p:ph type="body" sz="quarter" idx="12"/>
          </p:nvPr>
        </p:nvSpPr>
        <p:spPr>
          <a:xfrm>
            <a:off x="589733" y="5626177"/>
            <a:ext cx="2989531" cy="351400"/>
          </a:xfrm>
        </p:spPr>
        <p:txBody>
          <a:bodyPr>
            <a:normAutofit/>
          </a:bodyPr>
          <a:lstStyle/>
          <a:p>
            <a:r>
              <a:rPr lang="en-US" sz="1800" dirty="0"/>
              <a:t>4</a:t>
            </a:r>
            <a:r>
              <a:rPr lang="en-US" sz="1800" baseline="30000" dirty="0"/>
              <a:t>th</a:t>
            </a:r>
            <a:r>
              <a:rPr lang="en-US" sz="1800" dirty="0"/>
              <a:t> November 2021</a:t>
            </a:r>
          </a:p>
        </p:txBody>
      </p:sp>
      <p:sp>
        <p:nvSpPr>
          <p:cNvPr id="8" name="Rectangle 7">
            <a:extLst>
              <a:ext uri="{FF2B5EF4-FFF2-40B4-BE49-F238E27FC236}">
                <a16:creationId xmlns:a16="http://schemas.microsoft.com/office/drawing/2014/main" id="{998D9FB5-4C48-AE41-87D9-2D24486F1D68}"/>
              </a:ext>
            </a:extLst>
          </p:cNvPr>
          <p:cNvSpPr/>
          <p:nvPr/>
        </p:nvSpPr>
        <p:spPr>
          <a:xfrm>
            <a:off x="479376" y="6341336"/>
            <a:ext cx="309988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tone Sans ITC TT" pitchFamily="2" charset="0"/>
                <a:ea typeface="+mn-ea"/>
                <a:cs typeface="Arial" pitchFamily="34" charset="0"/>
              </a:rPr>
              <a:t>Tina.Kiefer@wbs.ac.uk </a:t>
            </a:r>
          </a:p>
        </p:txBody>
      </p:sp>
    </p:spTree>
    <p:extLst>
      <p:ext uri="{BB962C8B-B14F-4D97-AF65-F5344CB8AC3E}">
        <p14:creationId xmlns:p14="http://schemas.microsoft.com/office/powerpoint/2010/main" val="3962425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hart 15">
            <a:extLst>
              <a:ext uri="{FF2B5EF4-FFF2-40B4-BE49-F238E27FC236}">
                <a16:creationId xmlns:a16="http://schemas.microsoft.com/office/drawing/2014/main" id="{8549C775-9344-E344-BD40-61076CD292E1}"/>
              </a:ext>
            </a:extLst>
          </p:cNvPr>
          <p:cNvGraphicFramePr>
            <a:graphicFrameLocks/>
          </p:cNvGraphicFramePr>
          <p:nvPr>
            <p:extLst>
              <p:ext uri="{D42A27DB-BD31-4B8C-83A1-F6EECF244321}">
                <p14:modId xmlns:p14="http://schemas.microsoft.com/office/powerpoint/2010/main" val="1648210638"/>
              </p:ext>
            </p:extLst>
          </p:nvPr>
        </p:nvGraphicFramePr>
        <p:xfrm>
          <a:off x="-78925" y="669233"/>
          <a:ext cx="11936896" cy="5718867"/>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51C5A5C0-91AF-D64B-ABA5-C5BC84EAE3F9}"/>
              </a:ext>
            </a:extLst>
          </p:cNvPr>
          <p:cNvSpPr>
            <a:spLocks noGrp="1"/>
          </p:cNvSpPr>
          <p:nvPr>
            <p:ph type="title"/>
          </p:nvPr>
        </p:nvSpPr>
        <p:spPr>
          <a:xfrm>
            <a:off x="506896" y="6452"/>
            <a:ext cx="11513308" cy="1325563"/>
          </a:xfrm>
        </p:spPr>
        <p:txBody>
          <a:bodyPr>
            <a:normAutofit/>
          </a:bodyPr>
          <a:lstStyle/>
          <a:p>
            <a:r>
              <a:rPr lang="en-US" dirty="0"/>
              <a:t>Overall improvement </a:t>
            </a:r>
            <a:r>
              <a:rPr lang="en-US" sz="2400" dirty="0"/>
              <a:t>(Higher value = more improvement due to change)</a:t>
            </a:r>
            <a:br>
              <a:rPr lang="en-US" sz="2800" dirty="0"/>
            </a:br>
            <a:endParaRPr lang="en-US" dirty="0"/>
          </a:p>
        </p:txBody>
      </p:sp>
      <p:sp>
        <p:nvSpPr>
          <p:cNvPr id="14" name="Rectangle 13">
            <a:extLst>
              <a:ext uri="{FF2B5EF4-FFF2-40B4-BE49-F238E27FC236}">
                <a16:creationId xmlns:a16="http://schemas.microsoft.com/office/drawing/2014/main" id="{2EDD17F3-9E07-3840-B6A1-3671BDB7381E}"/>
              </a:ext>
            </a:extLst>
          </p:cNvPr>
          <p:cNvSpPr/>
          <p:nvPr/>
        </p:nvSpPr>
        <p:spPr>
          <a:xfrm>
            <a:off x="3213100" y="6388100"/>
            <a:ext cx="6096000" cy="338554"/>
          </a:xfrm>
          <a:prstGeom prst="rect">
            <a:avLst/>
          </a:prstGeom>
        </p:spPr>
        <p:txBody>
          <a:bodyPr>
            <a:spAutoFit/>
          </a:bodyPr>
          <a:lstStyle/>
          <a:p>
            <a:pPr algn="ctr">
              <a:defRPr sz="1400" b="0" i="0" u="none" strike="noStrike" kern="1200" spc="0" baseline="0">
                <a:solidFill>
                  <a:sysClr val="windowText" lastClr="000000">
                    <a:lumMod val="65000"/>
                    <a:lumOff val="35000"/>
                  </a:sysClr>
                </a:solidFill>
                <a:latin typeface="+mn-lt"/>
                <a:ea typeface="+mn-ea"/>
                <a:cs typeface="+mn-cs"/>
              </a:defRPr>
            </a:pPr>
            <a:r>
              <a:rPr lang="en-GB" sz="1600" dirty="0">
                <a:solidFill>
                  <a:schemeClr val="bg1"/>
                </a:solidFill>
              </a:rPr>
              <a:t>Above 0 = improvement, below 0 = worsening, 0=no change</a:t>
            </a:r>
          </a:p>
        </p:txBody>
      </p:sp>
      <p:sp>
        <p:nvSpPr>
          <p:cNvPr id="5" name="Slide Number Placeholder 4">
            <a:extLst>
              <a:ext uri="{FF2B5EF4-FFF2-40B4-BE49-F238E27FC236}">
                <a16:creationId xmlns:a16="http://schemas.microsoft.com/office/drawing/2014/main" id="{CE3140B5-1D8E-7348-97A7-6F7F417FB565}"/>
              </a:ext>
            </a:extLst>
          </p:cNvPr>
          <p:cNvSpPr>
            <a:spLocks noGrp="1"/>
          </p:cNvSpPr>
          <p:nvPr>
            <p:ph type="sldNum" sz="quarter" idx="4"/>
          </p:nvPr>
        </p:nvSpPr>
        <p:spPr/>
        <p:txBody>
          <a:bodyPr/>
          <a:lstStyle/>
          <a:p>
            <a:pPr>
              <a:defRPr/>
            </a:pPr>
            <a:fld id="{4523F335-736E-4173-BD22-3A70CF47A0B5}" type="slidenum">
              <a:rPr lang="en-US" smtClean="0"/>
              <a:pPr>
                <a:defRPr/>
              </a:pPr>
              <a:t>10</a:t>
            </a:fld>
            <a:endParaRPr lang="en-US" dirty="0"/>
          </a:p>
        </p:txBody>
      </p:sp>
      <p:cxnSp>
        <p:nvCxnSpPr>
          <p:cNvPr id="9" name="Straight Arrow Connector 8">
            <a:extLst>
              <a:ext uri="{FF2B5EF4-FFF2-40B4-BE49-F238E27FC236}">
                <a16:creationId xmlns:a16="http://schemas.microsoft.com/office/drawing/2014/main" id="{F13FEE2F-464A-AF4D-9139-AAF03D498145}"/>
              </a:ext>
            </a:extLst>
          </p:cNvPr>
          <p:cNvCxnSpPr>
            <a:cxnSpLocks/>
          </p:cNvCxnSpPr>
          <p:nvPr/>
        </p:nvCxnSpPr>
        <p:spPr>
          <a:xfrm flipH="1" flipV="1">
            <a:off x="6789123" y="4447309"/>
            <a:ext cx="724395"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1" name="TextBox 10">
            <a:extLst>
              <a:ext uri="{FF2B5EF4-FFF2-40B4-BE49-F238E27FC236}">
                <a16:creationId xmlns:a16="http://schemas.microsoft.com/office/drawing/2014/main" id="{9D0AFEEB-8A59-1E46-9036-F46CB797DA76}"/>
              </a:ext>
            </a:extLst>
          </p:cNvPr>
          <p:cNvSpPr txBox="1"/>
          <p:nvPr/>
        </p:nvSpPr>
        <p:spPr>
          <a:xfrm>
            <a:off x="7508393" y="1024238"/>
            <a:ext cx="3924534" cy="307777"/>
          </a:xfrm>
          <a:prstGeom prst="rect">
            <a:avLst/>
          </a:prstGeom>
          <a:noFill/>
        </p:spPr>
        <p:txBody>
          <a:bodyPr wrap="square">
            <a:spAutoFit/>
          </a:bodyPr>
          <a:lstStyle/>
          <a:p>
            <a:r>
              <a:rPr lang="en-US" sz="1400" dirty="0"/>
              <a:t>(* denotes significant difference between groups) </a:t>
            </a:r>
          </a:p>
        </p:txBody>
      </p:sp>
      <p:sp>
        <p:nvSpPr>
          <p:cNvPr id="12" name="TextBox 11">
            <a:extLst>
              <a:ext uri="{FF2B5EF4-FFF2-40B4-BE49-F238E27FC236}">
                <a16:creationId xmlns:a16="http://schemas.microsoft.com/office/drawing/2014/main" id="{8A80263C-2468-0E43-81A5-4AFD46AFAAE2}"/>
              </a:ext>
            </a:extLst>
          </p:cNvPr>
          <p:cNvSpPr txBox="1"/>
          <p:nvPr/>
        </p:nvSpPr>
        <p:spPr>
          <a:xfrm>
            <a:off x="1103852" y="5327130"/>
            <a:ext cx="287258" cy="338554"/>
          </a:xfrm>
          <a:prstGeom prst="rect">
            <a:avLst/>
          </a:prstGeom>
          <a:noFill/>
        </p:spPr>
        <p:txBody>
          <a:bodyPr wrap="none" rtlCol="0">
            <a:spAutoFit/>
          </a:bodyPr>
          <a:lstStyle/>
          <a:p>
            <a:r>
              <a:rPr lang="en-US" sz="1600" dirty="0">
                <a:solidFill>
                  <a:schemeClr val="bg1">
                    <a:lumMod val="50000"/>
                  </a:schemeClr>
                </a:solidFill>
              </a:rPr>
              <a:t>*</a:t>
            </a:r>
          </a:p>
        </p:txBody>
      </p:sp>
      <p:sp>
        <p:nvSpPr>
          <p:cNvPr id="13" name="TextBox 11">
            <a:extLst>
              <a:ext uri="{FF2B5EF4-FFF2-40B4-BE49-F238E27FC236}">
                <a16:creationId xmlns:a16="http://schemas.microsoft.com/office/drawing/2014/main" id="{A1629A18-CAAB-734D-9AE8-D5C84585441E}"/>
              </a:ext>
            </a:extLst>
          </p:cNvPr>
          <p:cNvSpPr txBox="1"/>
          <p:nvPr/>
        </p:nvSpPr>
        <p:spPr>
          <a:xfrm>
            <a:off x="960223" y="1858610"/>
            <a:ext cx="287258" cy="338554"/>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600" dirty="0">
                <a:solidFill>
                  <a:schemeClr val="bg1">
                    <a:lumMod val="50000"/>
                  </a:schemeClr>
                </a:solidFill>
              </a:rPr>
              <a:t>*</a:t>
            </a:r>
          </a:p>
        </p:txBody>
      </p:sp>
      <p:sp>
        <p:nvSpPr>
          <p:cNvPr id="3" name="TextBox 2">
            <a:extLst>
              <a:ext uri="{FF2B5EF4-FFF2-40B4-BE49-F238E27FC236}">
                <a16:creationId xmlns:a16="http://schemas.microsoft.com/office/drawing/2014/main" id="{88208131-6222-3C46-9FF5-58AF347BAECB}"/>
              </a:ext>
            </a:extLst>
          </p:cNvPr>
          <p:cNvSpPr txBox="1"/>
          <p:nvPr/>
        </p:nvSpPr>
        <p:spPr>
          <a:xfrm>
            <a:off x="9217341" y="3062314"/>
            <a:ext cx="2867487" cy="954107"/>
          </a:xfrm>
          <a:prstGeom prst="rect">
            <a:avLst/>
          </a:prstGeom>
          <a:noFill/>
        </p:spPr>
        <p:txBody>
          <a:bodyPr wrap="square" rtlCol="0">
            <a:spAutoFit/>
          </a:bodyPr>
          <a:lstStyle/>
          <a:p>
            <a:r>
              <a:rPr lang="en-US" sz="1400" dirty="0">
                <a:solidFill>
                  <a:srgbClr val="0070C0"/>
                </a:solidFill>
              </a:rPr>
              <a:t>Overall, participants experienced a significant amount of change, which overall was perceived as an improvement to work. </a:t>
            </a:r>
          </a:p>
        </p:txBody>
      </p:sp>
      <p:cxnSp>
        <p:nvCxnSpPr>
          <p:cNvPr id="7" name="Straight Connector 6">
            <a:extLst>
              <a:ext uri="{FF2B5EF4-FFF2-40B4-BE49-F238E27FC236}">
                <a16:creationId xmlns:a16="http://schemas.microsoft.com/office/drawing/2014/main" id="{5B568F6B-C1A3-644C-B7D7-9BFD31ABDF08}"/>
              </a:ext>
            </a:extLst>
          </p:cNvPr>
          <p:cNvCxnSpPr/>
          <p:nvPr/>
        </p:nvCxnSpPr>
        <p:spPr>
          <a:xfrm>
            <a:off x="250723" y="5368413"/>
            <a:ext cx="11076038"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D5945E5-4DD4-5740-A919-FF96B1875A35}"/>
              </a:ext>
            </a:extLst>
          </p:cNvPr>
          <p:cNvCxnSpPr/>
          <p:nvPr/>
        </p:nvCxnSpPr>
        <p:spPr>
          <a:xfrm>
            <a:off x="250723" y="4842387"/>
            <a:ext cx="11076038"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A02CF2C2-986F-F14B-953A-6239B4BD3E03}"/>
              </a:ext>
            </a:extLst>
          </p:cNvPr>
          <p:cNvCxnSpPr/>
          <p:nvPr/>
        </p:nvCxnSpPr>
        <p:spPr>
          <a:xfrm>
            <a:off x="250723" y="4286865"/>
            <a:ext cx="11076038"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160B56D1-CECF-BC4E-81AE-7116F7422E8A}"/>
              </a:ext>
            </a:extLst>
          </p:cNvPr>
          <p:cNvCxnSpPr/>
          <p:nvPr/>
        </p:nvCxnSpPr>
        <p:spPr>
          <a:xfrm>
            <a:off x="137652" y="2197164"/>
            <a:ext cx="1107603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1111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5A5C0-91AF-D64B-ABA5-C5BC84EAE3F9}"/>
              </a:ext>
            </a:extLst>
          </p:cNvPr>
          <p:cNvSpPr>
            <a:spLocks noGrp="1"/>
          </p:cNvSpPr>
          <p:nvPr>
            <p:ph type="title"/>
          </p:nvPr>
        </p:nvSpPr>
        <p:spPr/>
        <p:txBody>
          <a:bodyPr>
            <a:normAutofit/>
          </a:bodyPr>
          <a:lstStyle/>
          <a:p>
            <a:r>
              <a:rPr lang="en-US" dirty="0"/>
              <a:t>Overall, the changes were rated as improvement!</a:t>
            </a:r>
          </a:p>
        </p:txBody>
      </p:sp>
      <p:sp>
        <p:nvSpPr>
          <p:cNvPr id="4" name="Content Placeholder 3">
            <a:extLst>
              <a:ext uri="{FF2B5EF4-FFF2-40B4-BE49-F238E27FC236}">
                <a16:creationId xmlns:a16="http://schemas.microsoft.com/office/drawing/2014/main" id="{131BE0B7-38AB-FB46-AA02-A24A68EBBA8E}"/>
              </a:ext>
            </a:extLst>
          </p:cNvPr>
          <p:cNvSpPr>
            <a:spLocks noGrp="1"/>
          </p:cNvSpPr>
          <p:nvPr>
            <p:ph idx="1"/>
          </p:nvPr>
        </p:nvSpPr>
        <p:spPr/>
        <p:txBody>
          <a:bodyPr/>
          <a:lstStyle/>
          <a:p>
            <a:pPr marL="0" indent="0">
              <a:buNone/>
            </a:pPr>
            <a:r>
              <a:rPr lang="en-GB" dirty="0"/>
              <a:t>More so for: </a:t>
            </a:r>
          </a:p>
          <a:p>
            <a:pPr>
              <a:buFontTx/>
              <a:buChar char="-"/>
            </a:pPr>
            <a:r>
              <a:rPr lang="en-GB" dirty="0"/>
              <a:t>Level 1 (compared to higher levels)</a:t>
            </a:r>
          </a:p>
          <a:p>
            <a:pPr>
              <a:buFontTx/>
              <a:buChar char="-"/>
            </a:pPr>
            <a:r>
              <a:rPr lang="en-GB" dirty="0"/>
              <a:t>UAE/Qatar and Spain</a:t>
            </a:r>
          </a:p>
          <a:p>
            <a:pPr>
              <a:buFontTx/>
              <a:buChar char="-"/>
            </a:pPr>
            <a:r>
              <a:rPr lang="en-GB" dirty="0"/>
              <a:t>Female</a:t>
            </a:r>
          </a:p>
          <a:p>
            <a:pPr>
              <a:buFontTx/>
              <a:buChar char="-"/>
            </a:pPr>
            <a:r>
              <a:rPr lang="en-GB" dirty="0"/>
              <a:t>Non-billable job roles</a:t>
            </a:r>
          </a:p>
          <a:p>
            <a:pPr>
              <a:buFontTx/>
              <a:buChar char="-"/>
            </a:pPr>
            <a:endParaRPr lang="en-GB" dirty="0"/>
          </a:p>
          <a:p>
            <a:pPr marL="0" indent="0">
              <a:buNone/>
            </a:pPr>
            <a:r>
              <a:rPr lang="en-GB" dirty="0"/>
              <a:t>No difference between those working hybrid or mainly at home</a:t>
            </a:r>
          </a:p>
          <a:p>
            <a:pPr>
              <a:buFontTx/>
              <a:buChar char="-"/>
            </a:pPr>
            <a:endParaRPr lang="en-GB" dirty="0"/>
          </a:p>
          <a:p>
            <a:pPr>
              <a:buFontTx/>
              <a:buChar char="-"/>
            </a:pPr>
            <a:endParaRPr lang="en-GB" dirty="0"/>
          </a:p>
        </p:txBody>
      </p:sp>
      <p:sp>
        <p:nvSpPr>
          <p:cNvPr id="5" name="Slide Number Placeholder 4">
            <a:extLst>
              <a:ext uri="{FF2B5EF4-FFF2-40B4-BE49-F238E27FC236}">
                <a16:creationId xmlns:a16="http://schemas.microsoft.com/office/drawing/2014/main" id="{CE3140B5-1D8E-7348-97A7-6F7F417FB565}"/>
              </a:ext>
            </a:extLst>
          </p:cNvPr>
          <p:cNvSpPr>
            <a:spLocks noGrp="1"/>
          </p:cNvSpPr>
          <p:nvPr>
            <p:ph type="sldNum" sz="quarter" idx="4"/>
          </p:nvPr>
        </p:nvSpPr>
        <p:spPr/>
        <p:txBody>
          <a:bodyPr/>
          <a:lstStyle/>
          <a:p>
            <a:pPr>
              <a:defRPr/>
            </a:pPr>
            <a:fld id="{4523F335-736E-4173-BD22-3A70CF47A0B5}" type="slidenum">
              <a:rPr lang="en-US" smtClean="0"/>
              <a:pPr>
                <a:defRPr/>
              </a:pPr>
              <a:t>11</a:t>
            </a:fld>
            <a:endParaRPr lang="en-US" dirty="0"/>
          </a:p>
        </p:txBody>
      </p:sp>
      <p:sp>
        <p:nvSpPr>
          <p:cNvPr id="12" name="TextBox 11">
            <a:extLst>
              <a:ext uri="{FF2B5EF4-FFF2-40B4-BE49-F238E27FC236}">
                <a16:creationId xmlns:a16="http://schemas.microsoft.com/office/drawing/2014/main" id="{8A80263C-2468-0E43-81A5-4AFD46AFAAE2}"/>
              </a:ext>
            </a:extLst>
          </p:cNvPr>
          <p:cNvSpPr txBox="1"/>
          <p:nvPr/>
        </p:nvSpPr>
        <p:spPr>
          <a:xfrm>
            <a:off x="1099543" y="2639021"/>
            <a:ext cx="287258" cy="338554"/>
          </a:xfrm>
          <a:prstGeom prst="rect">
            <a:avLst/>
          </a:prstGeom>
          <a:noFill/>
        </p:spPr>
        <p:txBody>
          <a:bodyPr wrap="square" rtlCol="0">
            <a:spAutoFit/>
          </a:bodyPr>
          <a:lstStyle/>
          <a:p>
            <a:endParaRPr lang="en-US" sz="1600" dirty="0">
              <a:solidFill>
                <a:schemeClr val="bg1">
                  <a:lumMod val="50000"/>
                </a:schemeClr>
              </a:solidFill>
            </a:endParaRPr>
          </a:p>
        </p:txBody>
      </p:sp>
      <p:sp>
        <p:nvSpPr>
          <p:cNvPr id="14" name="Rectangle 13">
            <a:extLst>
              <a:ext uri="{FF2B5EF4-FFF2-40B4-BE49-F238E27FC236}">
                <a16:creationId xmlns:a16="http://schemas.microsoft.com/office/drawing/2014/main" id="{2EDD17F3-9E07-3840-B6A1-3671BDB7381E}"/>
              </a:ext>
            </a:extLst>
          </p:cNvPr>
          <p:cNvSpPr/>
          <p:nvPr/>
        </p:nvSpPr>
        <p:spPr>
          <a:xfrm>
            <a:off x="3213100" y="6388100"/>
            <a:ext cx="6096000" cy="338554"/>
          </a:xfrm>
          <a:prstGeom prst="rect">
            <a:avLst/>
          </a:prstGeom>
        </p:spPr>
        <p:txBody>
          <a:bodyPr>
            <a:spAutoFit/>
          </a:bodyPr>
          <a:lstStyle/>
          <a:p>
            <a:pPr algn="ctr">
              <a:defRPr sz="1400" b="0" i="0" u="none" strike="noStrike" kern="1200" spc="0" baseline="0">
                <a:solidFill>
                  <a:sysClr val="windowText" lastClr="000000">
                    <a:lumMod val="65000"/>
                    <a:lumOff val="35000"/>
                  </a:sysClr>
                </a:solidFill>
                <a:latin typeface="+mn-lt"/>
                <a:ea typeface="+mn-ea"/>
                <a:cs typeface="+mn-cs"/>
              </a:defRPr>
            </a:pPr>
            <a:r>
              <a:rPr lang="en-GB" sz="1600" dirty="0">
                <a:solidFill>
                  <a:schemeClr val="bg1"/>
                </a:solidFill>
              </a:rPr>
              <a:t>Above 0 = improvement, below 0 = worsening, 0=no change</a:t>
            </a:r>
          </a:p>
        </p:txBody>
      </p:sp>
    </p:spTree>
    <p:extLst>
      <p:ext uri="{BB962C8B-B14F-4D97-AF65-F5344CB8AC3E}">
        <p14:creationId xmlns:p14="http://schemas.microsoft.com/office/powerpoint/2010/main" val="2844311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BA12E-91FB-EC42-8C6B-4215C52A69AF}"/>
              </a:ext>
            </a:extLst>
          </p:cNvPr>
          <p:cNvSpPr>
            <a:spLocks noGrp="1"/>
          </p:cNvSpPr>
          <p:nvPr>
            <p:ph type="title"/>
          </p:nvPr>
        </p:nvSpPr>
        <p:spPr>
          <a:xfrm>
            <a:off x="139700" y="-203200"/>
            <a:ext cx="10515600" cy="1325563"/>
          </a:xfrm>
        </p:spPr>
        <p:txBody>
          <a:bodyPr>
            <a:normAutofit/>
          </a:bodyPr>
          <a:lstStyle/>
          <a:p>
            <a:r>
              <a:rPr lang="en-US" sz="2400" b="0" dirty="0"/>
              <a:t>Changes at work due to Pandemic: </a:t>
            </a:r>
            <a:r>
              <a:rPr lang="en-GB" sz="2400" dirty="0"/>
              <a:t>Gender </a:t>
            </a:r>
            <a:r>
              <a:rPr lang="en-US" sz="2400" b="0" dirty="0"/>
              <a:t> </a:t>
            </a:r>
          </a:p>
        </p:txBody>
      </p:sp>
      <p:sp>
        <p:nvSpPr>
          <p:cNvPr id="5" name="Rectangle 4">
            <a:extLst>
              <a:ext uri="{FF2B5EF4-FFF2-40B4-BE49-F238E27FC236}">
                <a16:creationId xmlns:a16="http://schemas.microsoft.com/office/drawing/2014/main" id="{0FB6003B-B8CA-C041-B136-B22CCB2D7282}"/>
              </a:ext>
            </a:extLst>
          </p:cNvPr>
          <p:cNvSpPr/>
          <p:nvPr/>
        </p:nvSpPr>
        <p:spPr>
          <a:xfrm>
            <a:off x="3213100" y="6388100"/>
            <a:ext cx="6096000" cy="338554"/>
          </a:xfrm>
          <a:prstGeom prst="rect">
            <a:avLst/>
          </a:prstGeom>
        </p:spPr>
        <p:txBody>
          <a:bodyPr>
            <a:spAutoFit/>
          </a:bodyPr>
          <a:lstStyle/>
          <a:p>
            <a:pPr algn="ctr">
              <a:defRPr sz="1400" b="0" i="0" u="none" strike="noStrike" kern="1200" spc="0" baseline="0">
                <a:solidFill>
                  <a:sysClr val="windowText" lastClr="000000">
                    <a:lumMod val="65000"/>
                    <a:lumOff val="35000"/>
                  </a:sysClr>
                </a:solidFill>
                <a:latin typeface="+mn-lt"/>
                <a:ea typeface="+mn-ea"/>
                <a:cs typeface="+mn-cs"/>
              </a:defRPr>
            </a:pPr>
            <a:r>
              <a:rPr lang="en-GB" sz="1600" dirty="0">
                <a:solidFill>
                  <a:schemeClr val="bg1"/>
                </a:solidFill>
              </a:rPr>
              <a:t>Above 0 = improvement, below 0 = worsening, 0=no change</a:t>
            </a:r>
          </a:p>
        </p:txBody>
      </p:sp>
      <p:sp>
        <p:nvSpPr>
          <p:cNvPr id="6" name="TextBox 5">
            <a:extLst>
              <a:ext uri="{FF2B5EF4-FFF2-40B4-BE49-F238E27FC236}">
                <a16:creationId xmlns:a16="http://schemas.microsoft.com/office/drawing/2014/main" id="{9A5C8F03-33F8-4143-9CE2-B258AAF5FA20}"/>
              </a:ext>
            </a:extLst>
          </p:cNvPr>
          <p:cNvSpPr txBox="1"/>
          <p:nvPr/>
        </p:nvSpPr>
        <p:spPr>
          <a:xfrm>
            <a:off x="9519602" y="5828268"/>
            <a:ext cx="26723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Scale ranges from -2 to +2 </a:t>
            </a:r>
          </a:p>
        </p:txBody>
      </p:sp>
      <p:sp>
        <p:nvSpPr>
          <p:cNvPr id="3" name="Oval 2">
            <a:extLst>
              <a:ext uri="{FF2B5EF4-FFF2-40B4-BE49-F238E27FC236}">
                <a16:creationId xmlns:a16="http://schemas.microsoft.com/office/drawing/2014/main" id="{744B6629-AA48-2E4E-AE5A-4982D95B33EE}"/>
              </a:ext>
            </a:extLst>
          </p:cNvPr>
          <p:cNvSpPr/>
          <p:nvPr/>
        </p:nvSpPr>
        <p:spPr>
          <a:xfrm rot="1041965">
            <a:off x="5209377" y="454291"/>
            <a:ext cx="3603614" cy="977900"/>
          </a:xfrm>
          <a:prstGeom prst="ellipse">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highlight>
                <a:srgbClr val="FF0000"/>
              </a:highlight>
            </a:endParaRPr>
          </a:p>
        </p:txBody>
      </p:sp>
      <p:sp>
        <p:nvSpPr>
          <p:cNvPr id="13" name="Oval 12">
            <a:extLst>
              <a:ext uri="{FF2B5EF4-FFF2-40B4-BE49-F238E27FC236}">
                <a16:creationId xmlns:a16="http://schemas.microsoft.com/office/drawing/2014/main" id="{7DC20AF9-BEB6-6C49-8549-E2E4BBB705A3}"/>
              </a:ext>
            </a:extLst>
          </p:cNvPr>
          <p:cNvSpPr/>
          <p:nvPr/>
        </p:nvSpPr>
        <p:spPr>
          <a:xfrm rot="6343522">
            <a:off x="8766429" y="2717259"/>
            <a:ext cx="3583569" cy="1502977"/>
          </a:xfrm>
          <a:prstGeom prst="ellipse">
            <a:avLst/>
          </a:prstGeom>
          <a:no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highlight>
                <a:srgbClr val="FF0000"/>
              </a:highlight>
            </a:endParaRPr>
          </a:p>
        </p:txBody>
      </p:sp>
      <p:sp>
        <p:nvSpPr>
          <p:cNvPr id="14" name="Oval 13">
            <a:extLst>
              <a:ext uri="{FF2B5EF4-FFF2-40B4-BE49-F238E27FC236}">
                <a16:creationId xmlns:a16="http://schemas.microsoft.com/office/drawing/2014/main" id="{92CA02E9-EBC6-114C-BD0F-FD6E22F2537C}"/>
              </a:ext>
            </a:extLst>
          </p:cNvPr>
          <p:cNvSpPr/>
          <p:nvPr/>
        </p:nvSpPr>
        <p:spPr>
          <a:xfrm>
            <a:off x="4194135" y="5512823"/>
            <a:ext cx="4682665" cy="866925"/>
          </a:xfrm>
          <a:prstGeom prst="ellipse">
            <a:avLst/>
          </a:prstGeom>
          <a:no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highlight>
                <a:srgbClr val="FF0000"/>
              </a:highlight>
            </a:endParaRPr>
          </a:p>
        </p:txBody>
      </p:sp>
      <p:sp>
        <p:nvSpPr>
          <p:cNvPr id="15" name="Oval 14">
            <a:extLst>
              <a:ext uri="{FF2B5EF4-FFF2-40B4-BE49-F238E27FC236}">
                <a16:creationId xmlns:a16="http://schemas.microsoft.com/office/drawing/2014/main" id="{27FFDFEF-5A22-C345-BF36-4821FF7CC5AA}"/>
              </a:ext>
            </a:extLst>
          </p:cNvPr>
          <p:cNvSpPr/>
          <p:nvPr/>
        </p:nvSpPr>
        <p:spPr>
          <a:xfrm rot="3788878">
            <a:off x="1487932" y="4296173"/>
            <a:ext cx="2063378" cy="1097084"/>
          </a:xfrm>
          <a:prstGeom prst="ellipse">
            <a:avLst/>
          </a:prstGeom>
          <a:no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highlight>
                <a:srgbClr val="FF0000"/>
              </a:highlight>
            </a:endParaRPr>
          </a:p>
        </p:txBody>
      </p:sp>
      <p:graphicFrame>
        <p:nvGraphicFramePr>
          <p:cNvPr id="12" name="Chart 11">
            <a:extLst>
              <a:ext uri="{FF2B5EF4-FFF2-40B4-BE49-F238E27FC236}">
                <a16:creationId xmlns:a16="http://schemas.microsoft.com/office/drawing/2014/main" id="{ED0CD29E-AD3E-A447-9545-6B828B7878E8}"/>
              </a:ext>
            </a:extLst>
          </p:cNvPr>
          <p:cNvGraphicFramePr>
            <a:graphicFrameLocks/>
          </p:cNvGraphicFramePr>
          <p:nvPr/>
        </p:nvGraphicFramePr>
        <p:xfrm>
          <a:off x="371474" y="660401"/>
          <a:ext cx="11680826" cy="5537200"/>
        </p:xfrm>
        <a:graphic>
          <a:graphicData uri="http://schemas.openxmlformats.org/drawingml/2006/chart">
            <c:chart xmlns:c="http://schemas.openxmlformats.org/drawingml/2006/chart" xmlns:r="http://schemas.openxmlformats.org/officeDocument/2006/relationships" r:id="rId3"/>
          </a:graphicData>
        </a:graphic>
      </p:graphicFrame>
      <p:sp>
        <p:nvSpPr>
          <p:cNvPr id="10" name="Oval 9">
            <a:extLst>
              <a:ext uri="{FF2B5EF4-FFF2-40B4-BE49-F238E27FC236}">
                <a16:creationId xmlns:a16="http://schemas.microsoft.com/office/drawing/2014/main" id="{98B736CE-9FD5-C940-8861-7339470E9AE0}"/>
              </a:ext>
            </a:extLst>
          </p:cNvPr>
          <p:cNvSpPr/>
          <p:nvPr/>
        </p:nvSpPr>
        <p:spPr>
          <a:xfrm rot="5892125">
            <a:off x="676795" y="2297793"/>
            <a:ext cx="1577150" cy="716550"/>
          </a:xfrm>
          <a:prstGeom prst="ellipse">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highlight>
                <a:srgbClr val="FF0000"/>
              </a:highlight>
            </a:endParaRPr>
          </a:p>
        </p:txBody>
      </p:sp>
      <p:sp>
        <p:nvSpPr>
          <p:cNvPr id="11" name="Oval 10">
            <a:extLst>
              <a:ext uri="{FF2B5EF4-FFF2-40B4-BE49-F238E27FC236}">
                <a16:creationId xmlns:a16="http://schemas.microsoft.com/office/drawing/2014/main" id="{ECF62A09-E93D-9843-8072-A28B36254EE9}"/>
              </a:ext>
            </a:extLst>
          </p:cNvPr>
          <p:cNvSpPr/>
          <p:nvPr/>
        </p:nvSpPr>
        <p:spPr>
          <a:xfrm rot="7853893">
            <a:off x="1502559" y="748918"/>
            <a:ext cx="1722563" cy="708308"/>
          </a:xfrm>
          <a:prstGeom prst="ellipse">
            <a:avLst/>
          </a:prstGeom>
          <a:no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highlight>
                <a:srgbClr val="FF0000"/>
              </a:highlight>
            </a:endParaRPr>
          </a:p>
        </p:txBody>
      </p:sp>
      <p:sp>
        <p:nvSpPr>
          <p:cNvPr id="16" name="TextBox 1">
            <a:extLst>
              <a:ext uri="{FF2B5EF4-FFF2-40B4-BE49-F238E27FC236}">
                <a16:creationId xmlns:a16="http://schemas.microsoft.com/office/drawing/2014/main" id="{3259851B-EAAD-7C45-9B02-B0322AB73FEB}"/>
              </a:ext>
            </a:extLst>
          </p:cNvPr>
          <p:cNvSpPr txBox="1"/>
          <p:nvPr/>
        </p:nvSpPr>
        <p:spPr>
          <a:xfrm>
            <a:off x="6712998" y="131346"/>
            <a:ext cx="1553593" cy="363987"/>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100" dirty="0"/>
              <a:t>Work pressures</a:t>
            </a:r>
          </a:p>
        </p:txBody>
      </p:sp>
      <p:sp>
        <p:nvSpPr>
          <p:cNvPr id="17" name="TextBox 1">
            <a:extLst>
              <a:ext uri="{FF2B5EF4-FFF2-40B4-BE49-F238E27FC236}">
                <a16:creationId xmlns:a16="http://schemas.microsoft.com/office/drawing/2014/main" id="{C0A8FF30-7D13-494F-9A55-14B6B49E4015}"/>
              </a:ext>
            </a:extLst>
          </p:cNvPr>
          <p:cNvSpPr txBox="1"/>
          <p:nvPr/>
        </p:nvSpPr>
        <p:spPr>
          <a:xfrm rot="14767951">
            <a:off x="902755" y="5240106"/>
            <a:ext cx="1553593" cy="363987"/>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100" dirty="0"/>
              <a:t>Meaningfulness of work</a:t>
            </a:r>
          </a:p>
        </p:txBody>
      </p:sp>
      <p:sp>
        <p:nvSpPr>
          <p:cNvPr id="18" name="TextBox 1">
            <a:extLst>
              <a:ext uri="{FF2B5EF4-FFF2-40B4-BE49-F238E27FC236}">
                <a16:creationId xmlns:a16="http://schemas.microsoft.com/office/drawing/2014/main" id="{6982856B-81A0-394A-A4C1-F79F8C390ABA}"/>
              </a:ext>
            </a:extLst>
          </p:cNvPr>
          <p:cNvSpPr txBox="1"/>
          <p:nvPr/>
        </p:nvSpPr>
        <p:spPr>
          <a:xfrm>
            <a:off x="5578136" y="6024113"/>
            <a:ext cx="1553593" cy="363987"/>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100" dirty="0"/>
              <a:t>Flexibility of work</a:t>
            </a:r>
          </a:p>
        </p:txBody>
      </p:sp>
      <p:sp>
        <p:nvSpPr>
          <p:cNvPr id="19" name="TextBox 1">
            <a:extLst>
              <a:ext uri="{FF2B5EF4-FFF2-40B4-BE49-F238E27FC236}">
                <a16:creationId xmlns:a16="http://schemas.microsoft.com/office/drawing/2014/main" id="{E2E9CCE8-4108-2243-8A51-E81192148A6B}"/>
              </a:ext>
            </a:extLst>
          </p:cNvPr>
          <p:cNvSpPr txBox="1"/>
          <p:nvPr/>
        </p:nvSpPr>
        <p:spPr>
          <a:xfrm rot="16200000">
            <a:off x="1002972" y="772720"/>
            <a:ext cx="997581" cy="363987"/>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100" dirty="0"/>
              <a:t>Relationship </a:t>
            </a:r>
            <a:br>
              <a:rPr lang="en-US" sz="1100" dirty="0"/>
            </a:br>
            <a:r>
              <a:rPr lang="en-US" sz="1100" dirty="0"/>
              <a:t>with org</a:t>
            </a:r>
          </a:p>
        </p:txBody>
      </p:sp>
      <p:sp>
        <p:nvSpPr>
          <p:cNvPr id="4" name="Slide Number Placeholder 3">
            <a:extLst>
              <a:ext uri="{FF2B5EF4-FFF2-40B4-BE49-F238E27FC236}">
                <a16:creationId xmlns:a16="http://schemas.microsoft.com/office/drawing/2014/main" id="{9FD44B46-2A77-E64C-A575-FFA1FDBE29E3}"/>
              </a:ext>
            </a:extLst>
          </p:cNvPr>
          <p:cNvSpPr>
            <a:spLocks noGrp="1"/>
          </p:cNvSpPr>
          <p:nvPr>
            <p:ph type="sldNum" sz="quarter" idx="4"/>
          </p:nvPr>
        </p:nvSpPr>
        <p:spPr/>
        <p:txBody>
          <a:bodyPr/>
          <a:lstStyle/>
          <a:p>
            <a:pPr>
              <a:defRPr/>
            </a:pPr>
            <a:fld id="{4523F335-736E-4173-BD22-3A70CF47A0B5}" type="slidenum">
              <a:rPr lang="en-US" smtClean="0"/>
              <a:pPr>
                <a:defRPr/>
              </a:pPr>
              <a:t>12</a:t>
            </a:fld>
            <a:endParaRPr lang="en-US" dirty="0"/>
          </a:p>
        </p:txBody>
      </p:sp>
    </p:spTree>
    <p:extLst>
      <p:ext uri="{BB962C8B-B14F-4D97-AF65-F5344CB8AC3E}">
        <p14:creationId xmlns:p14="http://schemas.microsoft.com/office/powerpoint/2010/main" val="471688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bldP spid="14" grpId="0" animBg="1"/>
      <p:bldP spid="15" grpId="0" animBg="1"/>
      <p:bldP spid="10" grpId="0" animBg="1"/>
      <p:bldP spid="11" grpId="0" animBg="1"/>
      <p:bldP spid="16" grpId="0"/>
      <p:bldP spid="17" grpId="0"/>
      <p:bldP spid="18"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BA12E-91FB-EC42-8C6B-4215C52A69AF}"/>
              </a:ext>
            </a:extLst>
          </p:cNvPr>
          <p:cNvSpPr>
            <a:spLocks noGrp="1"/>
          </p:cNvSpPr>
          <p:nvPr>
            <p:ph type="title"/>
          </p:nvPr>
        </p:nvSpPr>
        <p:spPr>
          <a:xfrm>
            <a:off x="139700" y="-203200"/>
            <a:ext cx="10515600" cy="1325563"/>
          </a:xfrm>
        </p:spPr>
        <p:txBody>
          <a:bodyPr>
            <a:normAutofit/>
          </a:bodyPr>
          <a:lstStyle/>
          <a:p>
            <a:r>
              <a:rPr lang="en-US" sz="2400" b="0" dirty="0"/>
              <a:t>Changes at work due to Pandemic: </a:t>
            </a:r>
            <a:r>
              <a:rPr lang="en-GB" sz="2400" dirty="0"/>
              <a:t>Billable jobs versus other </a:t>
            </a:r>
            <a:r>
              <a:rPr lang="en-US" sz="2400" b="0" dirty="0"/>
              <a:t> </a:t>
            </a:r>
          </a:p>
        </p:txBody>
      </p:sp>
      <p:sp>
        <p:nvSpPr>
          <p:cNvPr id="5" name="Rectangle 4">
            <a:extLst>
              <a:ext uri="{FF2B5EF4-FFF2-40B4-BE49-F238E27FC236}">
                <a16:creationId xmlns:a16="http://schemas.microsoft.com/office/drawing/2014/main" id="{0FB6003B-B8CA-C041-B136-B22CCB2D7282}"/>
              </a:ext>
            </a:extLst>
          </p:cNvPr>
          <p:cNvSpPr/>
          <p:nvPr/>
        </p:nvSpPr>
        <p:spPr>
          <a:xfrm>
            <a:off x="3213100" y="6388100"/>
            <a:ext cx="6096000" cy="338554"/>
          </a:xfrm>
          <a:prstGeom prst="rect">
            <a:avLst/>
          </a:prstGeom>
        </p:spPr>
        <p:txBody>
          <a:bodyPr>
            <a:spAutoFit/>
          </a:bodyPr>
          <a:lstStyle/>
          <a:p>
            <a:pPr algn="ctr">
              <a:defRPr sz="1400" b="0" i="0" u="none" strike="noStrike" kern="1200" spc="0" baseline="0">
                <a:solidFill>
                  <a:sysClr val="windowText" lastClr="000000">
                    <a:lumMod val="65000"/>
                    <a:lumOff val="35000"/>
                  </a:sysClr>
                </a:solidFill>
                <a:latin typeface="+mn-lt"/>
                <a:ea typeface="+mn-ea"/>
                <a:cs typeface="+mn-cs"/>
              </a:defRPr>
            </a:pPr>
            <a:r>
              <a:rPr lang="en-GB" sz="1600" dirty="0">
                <a:solidFill>
                  <a:schemeClr val="bg1"/>
                </a:solidFill>
              </a:rPr>
              <a:t>Above 0 = improvement, below 0 = worsening, 0=no change</a:t>
            </a:r>
          </a:p>
        </p:txBody>
      </p:sp>
      <p:sp>
        <p:nvSpPr>
          <p:cNvPr id="6" name="TextBox 5">
            <a:extLst>
              <a:ext uri="{FF2B5EF4-FFF2-40B4-BE49-F238E27FC236}">
                <a16:creationId xmlns:a16="http://schemas.microsoft.com/office/drawing/2014/main" id="{9A5C8F03-33F8-4143-9CE2-B258AAF5FA20}"/>
              </a:ext>
            </a:extLst>
          </p:cNvPr>
          <p:cNvSpPr txBox="1"/>
          <p:nvPr/>
        </p:nvSpPr>
        <p:spPr>
          <a:xfrm>
            <a:off x="9519602" y="5828268"/>
            <a:ext cx="26723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Scale ranges from -2 to +2 </a:t>
            </a:r>
          </a:p>
        </p:txBody>
      </p:sp>
      <p:graphicFrame>
        <p:nvGraphicFramePr>
          <p:cNvPr id="8" name="Chart 7">
            <a:extLst>
              <a:ext uri="{FF2B5EF4-FFF2-40B4-BE49-F238E27FC236}">
                <a16:creationId xmlns:a16="http://schemas.microsoft.com/office/drawing/2014/main" id="{0D9D9451-97AE-B740-B83C-B60E8B34E7DA}"/>
              </a:ext>
            </a:extLst>
          </p:cNvPr>
          <p:cNvGraphicFramePr>
            <a:graphicFrameLocks/>
          </p:cNvGraphicFramePr>
          <p:nvPr/>
        </p:nvGraphicFramePr>
        <p:xfrm>
          <a:off x="-190970" y="-955168"/>
          <a:ext cx="12904139" cy="8768336"/>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a:extLst>
              <a:ext uri="{FF2B5EF4-FFF2-40B4-BE49-F238E27FC236}">
                <a16:creationId xmlns:a16="http://schemas.microsoft.com/office/drawing/2014/main" id="{D1D48518-3BD5-F14C-BC56-58CFFF279848}"/>
              </a:ext>
            </a:extLst>
          </p:cNvPr>
          <p:cNvSpPr>
            <a:spLocks noGrp="1"/>
          </p:cNvSpPr>
          <p:nvPr>
            <p:ph type="sldNum" sz="quarter" idx="4"/>
          </p:nvPr>
        </p:nvSpPr>
        <p:spPr/>
        <p:txBody>
          <a:bodyPr/>
          <a:lstStyle/>
          <a:p>
            <a:pPr>
              <a:defRPr/>
            </a:pPr>
            <a:fld id="{4523F335-736E-4173-BD22-3A70CF47A0B5}" type="slidenum">
              <a:rPr lang="en-US" smtClean="0"/>
              <a:pPr>
                <a:defRPr/>
              </a:pPr>
              <a:t>13</a:t>
            </a:fld>
            <a:endParaRPr lang="en-US" dirty="0"/>
          </a:p>
        </p:txBody>
      </p:sp>
    </p:spTree>
    <p:extLst>
      <p:ext uri="{BB962C8B-B14F-4D97-AF65-F5344CB8AC3E}">
        <p14:creationId xmlns:p14="http://schemas.microsoft.com/office/powerpoint/2010/main" val="94987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BA12E-91FB-EC42-8C6B-4215C52A69AF}"/>
              </a:ext>
            </a:extLst>
          </p:cNvPr>
          <p:cNvSpPr>
            <a:spLocks noGrp="1"/>
          </p:cNvSpPr>
          <p:nvPr>
            <p:ph type="title"/>
          </p:nvPr>
        </p:nvSpPr>
        <p:spPr>
          <a:xfrm>
            <a:off x="162615" y="-310774"/>
            <a:ext cx="11866770" cy="1325563"/>
          </a:xfrm>
        </p:spPr>
        <p:txBody>
          <a:bodyPr>
            <a:normAutofit/>
          </a:bodyPr>
          <a:lstStyle/>
          <a:p>
            <a:r>
              <a:rPr lang="en-US" sz="2400" b="0" dirty="0"/>
              <a:t>Changes at work due to Pandemic: </a:t>
            </a:r>
            <a:r>
              <a:rPr lang="en-GB" sz="2400" dirty="0"/>
              <a:t>Segment</a:t>
            </a:r>
            <a:endParaRPr lang="en-US" sz="2400" b="0" dirty="0"/>
          </a:p>
        </p:txBody>
      </p:sp>
      <p:sp>
        <p:nvSpPr>
          <p:cNvPr id="5" name="Rectangle 4">
            <a:extLst>
              <a:ext uri="{FF2B5EF4-FFF2-40B4-BE49-F238E27FC236}">
                <a16:creationId xmlns:a16="http://schemas.microsoft.com/office/drawing/2014/main" id="{0FB6003B-B8CA-C041-B136-B22CCB2D7282}"/>
              </a:ext>
            </a:extLst>
          </p:cNvPr>
          <p:cNvSpPr/>
          <p:nvPr/>
        </p:nvSpPr>
        <p:spPr>
          <a:xfrm>
            <a:off x="3213100" y="6388100"/>
            <a:ext cx="6096000" cy="338554"/>
          </a:xfrm>
          <a:prstGeom prst="rect">
            <a:avLst/>
          </a:prstGeom>
        </p:spPr>
        <p:txBody>
          <a:bodyPr>
            <a:spAutoFit/>
          </a:bodyPr>
          <a:lstStyle/>
          <a:p>
            <a:pPr algn="ctr">
              <a:defRPr sz="1400" b="0" i="0" u="none" strike="noStrike" kern="1200" spc="0" baseline="0">
                <a:solidFill>
                  <a:sysClr val="windowText" lastClr="000000">
                    <a:lumMod val="65000"/>
                    <a:lumOff val="35000"/>
                  </a:sysClr>
                </a:solidFill>
                <a:latin typeface="+mn-lt"/>
                <a:ea typeface="+mn-ea"/>
                <a:cs typeface="+mn-cs"/>
              </a:defRPr>
            </a:pPr>
            <a:r>
              <a:rPr lang="en-GB" sz="1600" dirty="0">
                <a:solidFill>
                  <a:schemeClr val="bg1"/>
                </a:solidFill>
              </a:rPr>
              <a:t>Above 0 = improvement, below 0 = worsening, 0=no change</a:t>
            </a:r>
          </a:p>
        </p:txBody>
      </p:sp>
      <p:sp>
        <p:nvSpPr>
          <p:cNvPr id="6" name="TextBox 5">
            <a:extLst>
              <a:ext uri="{FF2B5EF4-FFF2-40B4-BE49-F238E27FC236}">
                <a16:creationId xmlns:a16="http://schemas.microsoft.com/office/drawing/2014/main" id="{9A5C8F03-33F8-4143-9CE2-B258AAF5FA20}"/>
              </a:ext>
            </a:extLst>
          </p:cNvPr>
          <p:cNvSpPr txBox="1"/>
          <p:nvPr/>
        </p:nvSpPr>
        <p:spPr>
          <a:xfrm>
            <a:off x="9519602" y="5828268"/>
            <a:ext cx="26723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Scale ranges from -2 to +2 </a:t>
            </a:r>
          </a:p>
        </p:txBody>
      </p:sp>
      <p:sp>
        <p:nvSpPr>
          <p:cNvPr id="3" name="Slide Number Placeholder 2">
            <a:extLst>
              <a:ext uri="{FF2B5EF4-FFF2-40B4-BE49-F238E27FC236}">
                <a16:creationId xmlns:a16="http://schemas.microsoft.com/office/drawing/2014/main" id="{EC2413A3-C740-BC46-80E7-B79771110339}"/>
              </a:ext>
            </a:extLst>
          </p:cNvPr>
          <p:cNvSpPr>
            <a:spLocks noGrp="1"/>
          </p:cNvSpPr>
          <p:nvPr>
            <p:ph type="sldNum" sz="quarter" idx="4"/>
          </p:nvPr>
        </p:nvSpPr>
        <p:spPr/>
        <p:txBody>
          <a:bodyPr/>
          <a:lstStyle/>
          <a:p>
            <a:pPr>
              <a:defRPr/>
            </a:pPr>
            <a:fld id="{4523F335-736E-4173-BD22-3A70CF47A0B5}" type="slidenum">
              <a:rPr lang="en-US" smtClean="0"/>
              <a:pPr>
                <a:defRPr/>
              </a:pPr>
              <a:t>14</a:t>
            </a:fld>
            <a:endParaRPr lang="en-US" dirty="0"/>
          </a:p>
        </p:txBody>
      </p:sp>
      <p:graphicFrame>
        <p:nvGraphicFramePr>
          <p:cNvPr id="9" name="Chart 8">
            <a:extLst>
              <a:ext uri="{FF2B5EF4-FFF2-40B4-BE49-F238E27FC236}">
                <a16:creationId xmlns:a16="http://schemas.microsoft.com/office/drawing/2014/main" id="{30FB8226-14DA-3E4B-8DAE-285E2C40314F}"/>
              </a:ext>
            </a:extLst>
          </p:cNvPr>
          <p:cNvGraphicFramePr>
            <a:graphicFrameLocks/>
          </p:cNvGraphicFramePr>
          <p:nvPr/>
        </p:nvGraphicFramePr>
        <p:xfrm>
          <a:off x="-121590" y="563479"/>
          <a:ext cx="12150975" cy="61742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69573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BA12E-91FB-EC42-8C6B-4215C52A69AF}"/>
              </a:ext>
            </a:extLst>
          </p:cNvPr>
          <p:cNvSpPr>
            <a:spLocks noGrp="1"/>
          </p:cNvSpPr>
          <p:nvPr>
            <p:ph type="title"/>
          </p:nvPr>
        </p:nvSpPr>
        <p:spPr>
          <a:xfrm>
            <a:off x="139700" y="-203200"/>
            <a:ext cx="11866770" cy="1325563"/>
          </a:xfrm>
        </p:spPr>
        <p:txBody>
          <a:bodyPr>
            <a:normAutofit/>
          </a:bodyPr>
          <a:lstStyle/>
          <a:p>
            <a:r>
              <a:rPr lang="en-US" sz="2400" b="0" dirty="0"/>
              <a:t>Changes at work due to Pandemic: </a:t>
            </a:r>
            <a:r>
              <a:rPr lang="en-GB" sz="2400" dirty="0"/>
              <a:t>Country differences (groups under 30 responses omitted)</a:t>
            </a:r>
            <a:endParaRPr lang="en-US" sz="2400" b="0" dirty="0"/>
          </a:p>
        </p:txBody>
      </p:sp>
      <p:sp>
        <p:nvSpPr>
          <p:cNvPr id="5" name="Rectangle 4">
            <a:extLst>
              <a:ext uri="{FF2B5EF4-FFF2-40B4-BE49-F238E27FC236}">
                <a16:creationId xmlns:a16="http://schemas.microsoft.com/office/drawing/2014/main" id="{0FB6003B-B8CA-C041-B136-B22CCB2D7282}"/>
              </a:ext>
            </a:extLst>
          </p:cNvPr>
          <p:cNvSpPr/>
          <p:nvPr/>
        </p:nvSpPr>
        <p:spPr>
          <a:xfrm>
            <a:off x="3213100" y="6388100"/>
            <a:ext cx="6096000" cy="338554"/>
          </a:xfrm>
          <a:prstGeom prst="rect">
            <a:avLst/>
          </a:prstGeom>
        </p:spPr>
        <p:txBody>
          <a:bodyPr>
            <a:spAutoFit/>
          </a:bodyPr>
          <a:lstStyle/>
          <a:p>
            <a:pPr algn="ctr">
              <a:defRPr sz="1400" b="0" i="0" u="none" strike="noStrike" kern="1200" spc="0" baseline="0">
                <a:solidFill>
                  <a:sysClr val="windowText" lastClr="000000">
                    <a:lumMod val="65000"/>
                    <a:lumOff val="35000"/>
                  </a:sysClr>
                </a:solidFill>
                <a:latin typeface="+mn-lt"/>
                <a:ea typeface="+mn-ea"/>
                <a:cs typeface="+mn-cs"/>
              </a:defRPr>
            </a:pPr>
            <a:r>
              <a:rPr lang="en-GB" sz="1600" dirty="0">
                <a:solidFill>
                  <a:schemeClr val="bg1"/>
                </a:solidFill>
              </a:rPr>
              <a:t>Above 0 = improvement, below 0 = worsening, 0=no change</a:t>
            </a:r>
          </a:p>
        </p:txBody>
      </p:sp>
      <p:sp>
        <p:nvSpPr>
          <p:cNvPr id="6" name="TextBox 5">
            <a:extLst>
              <a:ext uri="{FF2B5EF4-FFF2-40B4-BE49-F238E27FC236}">
                <a16:creationId xmlns:a16="http://schemas.microsoft.com/office/drawing/2014/main" id="{9A5C8F03-33F8-4143-9CE2-B258AAF5FA20}"/>
              </a:ext>
            </a:extLst>
          </p:cNvPr>
          <p:cNvSpPr txBox="1"/>
          <p:nvPr/>
        </p:nvSpPr>
        <p:spPr>
          <a:xfrm>
            <a:off x="9519602" y="5828268"/>
            <a:ext cx="26723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Scale ranges from -2 to +2 </a:t>
            </a:r>
          </a:p>
        </p:txBody>
      </p:sp>
      <p:graphicFrame>
        <p:nvGraphicFramePr>
          <p:cNvPr id="7" name="Chart 6">
            <a:extLst>
              <a:ext uri="{FF2B5EF4-FFF2-40B4-BE49-F238E27FC236}">
                <a16:creationId xmlns:a16="http://schemas.microsoft.com/office/drawing/2014/main" id="{2D260FDE-051C-8C48-9BA2-ADC8304F5167}"/>
              </a:ext>
            </a:extLst>
          </p:cNvPr>
          <p:cNvGraphicFramePr>
            <a:graphicFrameLocks/>
          </p:cNvGraphicFramePr>
          <p:nvPr/>
        </p:nvGraphicFramePr>
        <p:xfrm>
          <a:off x="0" y="-203200"/>
          <a:ext cx="11866770" cy="7061201"/>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EC2413A3-C740-BC46-80E7-B79771110339}"/>
              </a:ext>
            </a:extLst>
          </p:cNvPr>
          <p:cNvSpPr>
            <a:spLocks noGrp="1"/>
          </p:cNvSpPr>
          <p:nvPr>
            <p:ph type="sldNum" sz="quarter" idx="4"/>
          </p:nvPr>
        </p:nvSpPr>
        <p:spPr/>
        <p:txBody>
          <a:bodyPr/>
          <a:lstStyle/>
          <a:p>
            <a:pPr>
              <a:defRPr/>
            </a:pPr>
            <a:fld id="{4523F335-736E-4173-BD22-3A70CF47A0B5}" type="slidenum">
              <a:rPr lang="en-US" smtClean="0"/>
              <a:pPr>
                <a:defRPr/>
              </a:pPr>
              <a:t>15</a:t>
            </a:fld>
            <a:endParaRPr lang="en-US" dirty="0"/>
          </a:p>
        </p:txBody>
      </p:sp>
    </p:spTree>
    <p:extLst>
      <p:ext uri="{BB962C8B-B14F-4D97-AF65-F5344CB8AC3E}">
        <p14:creationId xmlns:p14="http://schemas.microsoft.com/office/powerpoint/2010/main" val="4015450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87C0F2F-A145-F446-B8B6-74060C1CAF7E}"/>
              </a:ext>
            </a:extLst>
          </p:cNvPr>
          <p:cNvSpPr/>
          <p:nvPr/>
        </p:nvSpPr>
        <p:spPr>
          <a:xfrm>
            <a:off x="434788" y="1073289"/>
            <a:ext cx="3984812" cy="514971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56FE8C93-561C-ED48-B4CE-DD70C00D7493}"/>
              </a:ext>
            </a:extLst>
          </p:cNvPr>
          <p:cNvSpPr txBox="1"/>
          <p:nvPr/>
        </p:nvSpPr>
        <p:spPr>
          <a:xfrm>
            <a:off x="800846" y="1073290"/>
            <a:ext cx="11220451" cy="5632311"/>
          </a:xfrm>
          <a:prstGeom prst="rect">
            <a:avLst/>
          </a:prstGeom>
          <a:noFill/>
        </p:spPr>
        <p:txBody>
          <a:bodyPr wrap="square" rtlCol="0">
            <a:spAutoFit/>
          </a:bodyPr>
          <a:lstStyle/>
          <a:p>
            <a:pPr lvl="0">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Effectiveness of working   	</a:t>
            </a:r>
            <a:r>
              <a:rPr lang="en-US" sz="2400" b="1" dirty="0">
                <a:solidFill>
                  <a:srgbClr val="70AD47">
                    <a:lumMod val="75000"/>
                  </a:srgbClr>
                </a:solidFill>
                <a:sym typeface="Wingdings" pitchFamily="2" charset="2"/>
              </a:rPr>
              <a:t>  IMPROVED </a:t>
            </a:r>
            <a:r>
              <a:rPr lang="en-US" sz="2400" dirty="0">
                <a:solidFill>
                  <a:srgbClr val="70AD47">
                    <a:lumMod val="75000"/>
                  </a:srgbClr>
                </a:solidFill>
                <a:sym typeface="Wingdings" pitchFamily="2" charset="2"/>
              </a:rPr>
              <a:t>(more for females, non-billable, non-UK)</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sym typeface="Wingdings" pitchFamily="2" charset="2"/>
              </a:rPr>
              <a:t>	</a:t>
            </a:r>
            <a:b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(DOING THE JOB)						</a:t>
            </a:r>
            <a:endParaRPr lang="en-US" sz="2800" dirty="0">
              <a:solidFill>
                <a:srgbClr val="C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Meaningfulness of work 	</a:t>
            </a:r>
            <a:r>
              <a:rPr kumimoji="0" lang="en-US" sz="2400" b="1" i="0" u="none" strike="noStrike" kern="1200" cap="none" spc="0" normalizeH="0" baseline="0" noProof="0" dirty="0">
                <a:ln>
                  <a:noFill/>
                </a:ln>
                <a:solidFill>
                  <a:srgbClr val="70AD47">
                    <a:lumMod val="75000"/>
                  </a:srgbClr>
                </a:solidFill>
                <a:effectLst/>
                <a:uLnTx/>
                <a:uFillTx/>
                <a:latin typeface="Calibri" panose="020F0502020204030204"/>
                <a:ea typeface="+mn-ea"/>
                <a:cs typeface="+mn-cs"/>
                <a:sym typeface="Wingdings" pitchFamily="2" charset="2"/>
              </a:rPr>
              <a:t> IMPROVED </a:t>
            </a:r>
            <a:r>
              <a:rPr kumimoji="0" lang="en-US" sz="2400" b="0" i="0" u="none" strike="noStrike" kern="1200" cap="none" spc="0" normalizeH="0" baseline="0" noProof="0" dirty="0">
                <a:ln>
                  <a:noFill/>
                </a:ln>
                <a:solidFill>
                  <a:srgbClr val="70AD47">
                    <a:lumMod val="75000"/>
                  </a:srgbClr>
                </a:solidFill>
                <a:effectLst/>
                <a:uLnTx/>
                <a:uFillTx/>
                <a:latin typeface="Calibri" panose="020F0502020204030204"/>
                <a:ea typeface="+mn-ea"/>
                <a:cs typeface="+mn-cs"/>
                <a:sym typeface="Wingdings" pitchFamily="2" charset="2"/>
              </a:rPr>
              <a:t>(more for females, non-billable, non-UK, 	</a:t>
            </a:r>
          </a:p>
          <a:p>
            <a:pPr>
              <a:defRPr/>
            </a:pPr>
            <a:r>
              <a:rPr lang="en-US" sz="2400" dirty="0">
                <a:solidFill>
                  <a:prstClr val="black"/>
                </a:solidFill>
              </a:rPr>
              <a:t>(VALUE OF THE JOB)	</a:t>
            </a:r>
            <a:r>
              <a:rPr kumimoji="0" lang="en-US" sz="2400" b="0" i="0" u="none" strike="noStrike" kern="1200" cap="none" spc="0" normalizeH="0" baseline="0" noProof="0" dirty="0">
                <a:ln>
                  <a:noFill/>
                </a:ln>
                <a:solidFill>
                  <a:srgbClr val="70AD47">
                    <a:lumMod val="75000"/>
                  </a:srgbClr>
                </a:solidFill>
                <a:effectLst/>
                <a:uLnTx/>
                <a:uFillTx/>
                <a:latin typeface="Calibri" panose="020F0502020204030204"/>
                <a:ea typeface="+mn-ea"/>
                <a:cs typeface="+mn-cs"/>
                <a:sym typeface="Wingdings" pitchFamily="2" charset="2"/>
              </a:rPr>
              <a:t>	     </a:t>
            </a: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sym typeface="Wingdings" pitchFamily="2" charset="2"/>
              </a:rPr>
              <a:t>worsened for E&amp;F consulting</a:t>
            </a:r>
            <a:r>
              <a:rPr kumimoji="0" lang="en-US" sz="2400" b="0" i="0" u="none" strike="noStrike" kern="1200" cap="none" spc="0" normalizeH="0" baseline="0" noProof="0" dirty="0">
                <a:ln>
                  <a:noFill/>
                </a:ln>
                <a:solidFill>
                  <a:srgbClr val="70AD47">
                    <a:lumMod val="75000"/>
                  </a:srgbClr>
                </a:solidFill>
                <a:effectLst/>
                <a:uLnTx/>
                <a:uFillTx/>
                <a:latin typeface="Calibri" panose="020F0502020204030204"/>
                <a:ea typeface="+mn-ea"/>
                <a:cs typeface="+mn-cs"/>
                <a:sym typeface="Wingdings" pitchFamily="2" charset="2"/>
              </a:rPr>
              <a:t>)</a:t>
            </a:r>
            <a:endParaRPr kumimoji="0" lang="en-US" sz="2400" b="0" i="0" u="none" strike="noStrike" kern="1200" cap="none" spc="0" normalizeH="0" baseline="0" noProof="0" dirty="0">
              <a:ln>
                <a:noFill/>
              </a:ln>
              <a:solidFill>
                <a:srgbClr val="70AD47">
                  <a:lumMod val="75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endParaRPr>
          </a:p>
          <a:p>
            <a:pPr>
              <a:defRPr/>
            </a:pPr>
            <a:r>
              <a:rPr lang="en-US" sz="2400" b="1" dirty="0">
                <a:solidFill>
                  <a:prstClr val="black"/>
                </a:solidFill>
                <a:latin typeface="Calibri" panose="020F0502020204030204"/>
              </a:rPr>
              <a:t>Relationship</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 with org		</a:t>
            </a:r>
            <a:r>
              <a:rPr kumimoji="0" lang="en-US" sz="2400" b="1" i="0" u="none" strike="noStrike" kern="1200" cap="none" spc="0" normalizeH="0" baseline="0" noProof="0" dirty="0">
                <a:ln>
                  <a:noFill/>
                </a:ln>
                <a:solidFill>
                  <a:srgbClr val="70AD47">
                    <a:lumMod val="75000"/>
                  </a:srgbClr>
                </a:solidFill>
                <a:effectLst/>
                <a:uLnTx/>
                <a:uFillTx/>
                <a:latin typeface="Calibri" panose="020F0502020204030204"/>
                <a:ea typeface="+mn-ea"/>
                <a:cs typeface="+mn-cs"/>
                <a:sym typeface="Wingdings" pitchFamily="2" charset="2"/>
              </a:rPr>
              <a:t></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sym typeface="Wingdings" pitchFamily="2" charset="2"/>
              </a:rPr>
              <a:t> </a:t>
            </a:r>
            <a:r>
              <a:rPr lang="en-US" sz="2400" dirty="0">
                <a:solidFill>
                  <a:srgbClr val="70AD47">
                    <a:lumMod val="75000"/>
                  </a:srgbClr>
                </a:solidFill>
                <a:sym typeface="Wingdings" pitchFamily="2" charset="2"/>
              </a:rPr>
              <a:t>IMPROVED (more strongly for non-billable and Tech)</a:t>
            </a:r>
            <a:endParaRPr kumimoji="0" lang="en-US" sz="2400" b="0" i="0" u="none" strike="noStrike" kern="1200" cap="none" spc="0" normalizeH="0" baseline="0" noProof="0" dirty="0">
              <a:ln>
                <a:noFill/>
              </a:ln>
              <a:solidFill>
                <a:srgbClr val="70AD47">
                  <a:lumMod val="75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(FULFILLED EXPECTATIONS)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Flexibility of work		</a:t>
            </a:r>
            <a:r>
              <a:rPr kumimoji="0" lang="en-US" sz="2400" b="1" i="0" u="none" strike="noStrike" kern="1200" cap="none" spc="0" normalizeH="0" baseline="0" noProof="0" dirty="0">
                <a:ln>
                  <a:noFill/>
                </a:ln>
                <a:solidFill>
                  <a:srgbClr val="70AD47">
                    <a:lumMod val="75000"/>
                  </a:srgbClr>
                </a:solidFill>
                <a:effectLst/>
                <a:uLnTx/>
                <a:uFillTx/>
                <a:latin typeface="Calibri" panose="020F0502020204030204"/>
                <a:ea typeface="+mn-ea"/>
                <a:cs typeface="+mn-cs"/>
                <a:sym typeface="Wingdings" pitchFamily="2" charset="2"/>
              </a:rPr>
              <a:t> </a:t>
            </a:r>
            <a:r>
              <a:rPr kumimoji="0" lang="en-US" sz="2400" b="0" i="0" u="none" strike="noStrike" kern="1200" cap="none" spc="0" normalizeH="0" baseline="0" noProof="0" dirty="0">
                <a:ln>
                  <a:noFill/>
                </a:ln>
                <a:solidFill>
                  <a:srgbClr val="70AD47">
                    <a:lumMod val="75000"/>
                  </a:srgbClr>
                </a:solidFill>
                <a:effectLst/>
                <a:uLnTx/>
                <a:uFillTx/>
                <a:latin typeface="Calibri" panose="020F0502020204030204"/>
                <a:ea typeface="+mn-ea"/>
                <a:cs typeface="+mn-cs"/>
                <a:sym typeface="Wingdings" pitchFamily="2" charset="2"/>
              </a:rPr>
              <a:t>IMPROVED </a:t>
            </a:r>
            <a:r>
              <a:rPr lang="en-US" sz="2400" dirty="0">
                <a:solidFill>
                  <a:srgbClr val="70AD47">
                    <a:lumMod val="75000"/>
                  </a:srgbClr>
                </a:solidFill>
                <a:latin typeface="Calibri" panose="020F0502020204030204"/>
                <a:sym typeface="Wingdings" pitchFamily="2" charset="2"/>
              </a:rPr>
              <a:t>(very strongly for all, less for level 5/6)</a:t>
            </a:r>
            <a:b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sym typeface="Wingdings" pitchFamily="2" charset="2"/>
              </a:rPr>
            </a:b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(WORKING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prstClr val="black"/>
              </a:solidFill>
              <a:latin typeface="Calibri" panose="020F0502020204030204"/>
            </a:endParaRPr>
          </a:p>
          <a:p>
            <a:pPr lvl="0">
              <a:defRPr/>
            </a:pPr>
            <a:r>
              <a:rPr lang="en-US" sz="2400" b="1" dirty="0">
                <a:solidFill>
                  <a:prstClr val="black"/>
                </a:solidFill>
              </a:rPr>
              <a:t>Work pressures		</a:t>
            </a:r>
            <a:r>
              <a:rPr lang="en-US" sz="2400" b="1" dirty="0">
                <a:solidFill>
                  <a:srgbClr val="C00000"/>
                </a:solidFill>
                <a:sym typeface="Wingdings" pitchFamily="2" charset="2"/>
              </a:rPr>
              <a:t>  WORSENED </a:t>
            </a:r>
            <a:r>
              <a:rPr lang="en-US" sz="2400" dirty="0">
                <a:solidFill>
                  <a:srgbClr val="C00000"/>
                </a:solidFill>
                <a:sym typeface="Wingdings" pitchFamily="2" charset="2"/>
              </a:rPr>
              <a:t>(more so for billable, level 1, Strat Comm)</a:t>
            </a:r>
            <a:r>
              <a:rPr lang="en-US" sz="2400" b="1" dirty="0">
                <a:solidFill>
                  <a:prstClr val="black"/>
                </a:solidFill>
                <a:sym typeface="Wingdings" pitchFamily="2" charset="2"/>
              </a:rPr>
              <a:t> </a:t>
            </a:r>
            <a:endParaRPr lang="en-US" sz="2400" b="1" dirty="0">
              <a:solidFill>
                <a:prstClr val="black"/>
              </a:solidFill>
            </a:endParaRPr>
          </a:p>
          <a:p>
            <a:pPr>
              <a:defRPr/>
            </a:pPr>
            <a:r>
              <a:rPr lang="en-US" sz="2400" dirty="0">
                <a:solidFill>
                  <a:prstClr val="black"/>
                </a:solidFill>
              </a:rPr>
              <a:t>(WORKLOAD)</a:t>
            </a:r>
          </a:p>
          <a:p>
            <a:pPr lvl="0">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99E17B19-83B1-104B-85A0-423E3D7BD23A}"/>
              </a:ext>
            </a:extLst>
          </p:cNvPr>
          <p:cNvSpPr txBox="1"/>
          <p:nvPr/>
        </p:nvSpPr>
        <p:spPr>
          <a:xfrm>
            <a:off x="434788" y="338794"/>
            <a:ext cx="796750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Improvement and worsening of aggregated questions</a:t>
            </a:r>
          </a:p>
        </p:txBody>
      </p:sp>
      <p:sp>
        <p:nvSpPr>
          <p:cNvPr id="2" name="Slide Number Placeholder 1">
            <a:extLst>
              <a:ext uri="{FF2B5EF4-FFF2-40B4-BE49-F238E27FC236}">
                <a16:creationId xmlns:a16="http://schemas.microsoft.com/office/drawing/2014/main" id="{58B37BD4-2D67-994A-B9ED-27E8E198F85A}"/>
              </a:ext>
            </a:extLst>
          </p:cNvPr>
          <p:cNvSpPr>
            <a:spLocks noGrp="1"/>
          </p:cNvSpPr>
          <p:nvPr>
            <p:ph type="sldNum" sz="quarter" idx="4"/>
          </p:nvPr>
        </p:nvSpPr>
        <p:spPr/>
        <p:txBody>
          <a:bodyPr/>
          <a:lstStyle/>
          <a:p>
            <a:pPr>
              <a:defRPr/>
            </a:pPr>
            <a:fld id="{4523F335-736E-4173-BD22-3A70CF47A0B5}" type="slidenum">
              <a:rPr lang="en-US" smtClean="0"/>
              <a:pPr>
                <a:defRPr/>
              </a:pPr>
              <a:t>16</a:t>
            </a:fld>
            <a:endParaRPr lang="en-US" dirty="0"/>
          </a:p>
        </p:txBody>
      </p:sp>
    </p:spTree>
    <p:extLst>
      <p:ext uri="{BB962C8B-B14F-4D97-AF65-F5344CB8AC3E}">
        <p14:creationId xmlns:p14="http://schemas.microsoft.com/office/powerpoint/2010/main" val="3324504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FB296-7CBA-A14C-AE21-A508D1577D94}"/>
              </a:ext>
            </a:extLst>
          </p:cNvPr>
          <p:cNvSpPr>
            <a:spLocks noGrp="1"/>
          </p:cNvSpPr>
          <p:nvPr>
            <p:ph type="title"/>
          </p:nvPr>
        </p:nvSpPr>
        <p:spPr>
          <a:xfrm>
            <a:off x="838200" y="120318"/>
            <a:ext cx="10515600" cy="1325563"/>
          </a:xfrm>
        </p:spPr>
        <p:txBody>
          <a:bodyPr/>
          <a:lstStyle/>
          <a:p>
            <a:r>
              <a:rPr lang="en-US" b="0" dirty="0"/>
              <a:t>CHANGES EXPERIENCED AT WORK DUE TO COVID </a:t>
            </a:r>
            <a:r>
              <a:rPr lang="en-US" sz="2800" b="0" dirty="0"/>
              <a:t>(worsening vs improving of work aspects)</a:t>
            </a:r>
            <a:endParaRPr lang="en-US" b="0" dirty="0"/>
          </a:p>
        </p:txBody>
      </p:sp>
      <p:sp>
        <p:nvSpPr>
          <p:cNvPr id="3" name="Content Placeholder 2">
            <a:extLst>
              <a:ext uri="{FF2B5EF4-FFF2-40B4-BE49-F238E27FC236}">
                <a16:creationId xmlns:a16="http://schemas.microsoft.com/office/drawing/2014/main" id="{26647473-226C-C949-AEE5-55350A5BEE1B}"/>
              </a:ext>
            </a:extLst>
          </p:cNvPr>
          <p:cNvSpPr>
            <a:spLocks noGrp="1"/>
          </p:cNvSpPr>
          <p:nvPr>
            <p:ph idx="1"/>
          </p:nvPr>
        </p:nvSpPr>
        <p:spPr>
          <a:xfrm>
            <a:off x="838200" y="1348207"/>
            <a:ext cx="10515600" cy="5046995"/>
          </a:xfrm>
        </p:spPr>
        <p:txBody>
          <a:bodyPr>
            <a:normAutofit fontScale="85000" lnSpcReduction="20000"/>
          </a:bodyPr>
          <a:lstStyle/>
          <a:p>
            <a:r>
              <a:rPr lang="en-US" dirty="0"/>
              <a:t>The perception of being able to work effectively has </a:t>
            </a:r>
            <a:r>
              <a:rPr lang="en-US" u="sng" dirty="0"/>
              <a:t>improved </a:t>
            </a:r>
            <a:r>
              <a:rPr lang="en-US" dirty="0"/>
              <a:t>since the pandemic. This stands in contrast to data collected from a random sample of employees in May 2020 who reported a worsening of effectiveness. </a:t>
            </a:r>
          </a:p>
          <a:p>
            <a:r>
              <a:rPr lang="en-US" b="1" dirty="0"/>
              <a:t>Women</a:t>
            </a:r>
            <a:r>
              <a:rPr lang="en-US" dirty="0"/>
              <a:t> report overall more improvements and less worsening compared to men (except for ‘feeling the pressure to be available’). In particular, women report more improvement on effectiveness of working and meaningfulness of work. </a:t>
            </a:r>
          </a:p>
          <a:p>
            <a:r>
              <a:rPr lang="en-US" dirty="0"/>
              <a:t>Those in </a:t>
            </a:r>
            <a:r>
              <a:rPr lang="en-US" b="1" dirty="0"/>
              <a:t>billable jobs </a:t>
            </a:r>
            <a:r>
              <a:rPr lang="en-US" dirty="0"/>
              <a:t>report significantly </a:t>
            </a:r>
            <a:r>
              <a:rPr lang="en-US" u="sng" dirty="0"/>
              <a:t>more worsening </a:t>
            </a:r>
            <a:r>
              <a:rPr lang="en-US" dirty="0"/>
              <a:t>and </a:t>
            </a:r>
            <a:r>
              <a:rPr lang="en-US" u="sng" dirty="0"/>
              <a:t>less improving</a:t>
            </a:r>
            <a:r>
              <a:rPr lang="en-US" dirty="0"/>
              <a:t> on nearly all dimensions compared to those in other jobs (expect flexibility of work). Noticeably, they report feeling less connected to others than before the pandemic, while those in other jobs report an improvement or no change. </a:t>
            </a:r>
          </a:p>
          <a:p>
            <a:r>
              <a:rPr lang="en-US" b="1" dirty="0"/>
              <a:t>UK</a:t>
            </a:r>
            <a:r>
              <a:rPr lang="en-US" dirty="0"/>
              <a:t> report </a:t>
            </a:r>
            <a:r>
              <a:rPr lang="en-US" u="sng" dirty="0"/>
              <a:t>less improvement</a:t>
            </a:r>
            <a:r>
              <a:rPr lang="en-US" dirty="0"/>
              <a:t> on effectiveness of working and meaningfulness of work. </a:t>
            </a:r>
          </a:p>
          <a:p>
            <a:r>
              <a:rPr lang="en-US" b="1" dirty="0"/>
              <a:t>Segment:</a:t>
            </a:r>
            <a:r>
              <a:rPr lang="en-US" dirty="0"/>
              <a:t> Those working in </a:t>
            </a:r>
            <a:r>
              <a:rPr lang="en-US" u="sng" dirty="0"/>
              <a:t>Economic and Financial consulting </a:t>
            </a:r>
            <a:r>
              <a:rPr lang="en-US" dirty="0"/>
              <a:t>report significant worsening of meaningfulness (while all other segments report significant improvement)and no improvement in effective working, but higher improvement of flexibility. </a:t>
            </a:r>
            <a:r>
              <a:rPr lang="en-US" u="sng" dirty="0"/>
              <a:t>Strategic Comms </a:t>
            </a:r>
            <a:r>
              <a:rPr lang="en-US" dirty="0"/>
              <a:t>reports more worsening of work pressures. Technology shows overall the most improvement. </a:t>
            </a:r>
          </a:p>
          <a:p>
            <a:r>
              <a:rPr lang="en-US" dirty="0"/>
              <a:t>Those with </a:t>
            </a:r>
            <a:r>
              <a:rPr lang="en-US" b="1" dirty="0"/>
              <a:t>a preference to work from home </a:t>
            </a:r>
            <a:r>
              <a:rPr lang="en-US" dirty="0"/>
              <a:t>experienced more improvement to their work experience on all but one dimension. See next section.</a:t>
            </a:r>
          </a:p>
        </p:txBody>
      </p:sp>
      <p:sp>
        <p:nvSpPr>
          <p:cNvPr id="4" name="Slide Number Placeholder 3">
            <a:extLst>
              <a:ext uri="{FF2B5EF4-FFF2-40B4-BE49-F238E27FC236}">
                <a16:creationId xmlns:a16="http://schemas.microsoft.com/office/drawing/2014/main" id="{C870E0B7-B54E-CA40-8D5C-700A93CAEDFE}"/>
              </a:ext>
            </a:extLst>
          </p:cNvPr>
          <p:cNvSpPr>
            <a:spLocks noGrp="1"/>
          </p:cNvSpPr>
          <p:nvPr>
            <p:ph type="sldNum" sz="quarter" idx="4"/>
          </p:nvPr>
        </p:nvSpPr>
        <p:spPr/>
        <p:txBody>
          <a:bodyPr/>
          <a:lstStyle/>
          <a:p>
            <a:pPr>
              <a:defRPr/>
            </a:pPr>
            <a:fld id="{4523F335-736E-4173-BD22-3A70CF47A0B5}" type="slidenum">
              <a:rPr lang="en-US" smtClean="0"/>
              <a:pPr>
                <a:defRPr/>
              </a:pPr>
              <a:t>17</a:t>
            </a:fld>
            <a:endParaRPr lang="en-US" dirty="0"/>
          </a:p>
        </p:txBody>
      </p:sp>
    </p:spTree>
    <p:extLst>
      <p:ext uri="{BB962C8B-B14F-4D97-AF65-F5344CB8AC3E}">
        <p14:creationId xmlns:p14="http://schemas.microsoft.com/office/powerpoint/2010/main" val="2768899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7A2E614-E655-1841-B47F-AD068300831B}"/>
              </a:ext>
            </a:extLst>
          </p:cNvPr>
          <p:cNvSpPr>
            <a:spLocks noGrp="1"/>
          </p:cNvSpPr>
          <p:nvPr>
            <p:ph idx="1"/>
          </p:nvPr>
        </p:nvSpPr>
        <p:spPr>
          <a:xfrm>
            <a:off x="1048524" y="2164564"/>
            <a:ext cx="10978375" cy="4125595"/>
          </a:xfrm>
        </p:spPr>
        <p:txBody>
          <a:bodyPr>
            <a:normAutofit/>
          </a:bodyPr>
          <a:lstStyle/>
          <a:p>
            <a:pPr marL="0" indent="0">
              <a:buNone/>
            </a:pPr>
            <a:endParaRPr lang="en-US" sz="3600" dirty="0">
              <a:solidFill>
                <a:schemeClr val="accent1">
                  <a:lumMod val="50000"/>
                </a:schemeClr>
              </a:solidFill>
              <a:latin typeface="Calibri" charset="0"/>
              <a:ea typeface="+mj-ea"/>
              <a:cs typeface="+mj-cs"/>
            </a:endParaRPr>
          </a:p>
          <a:p>
            <a:pPr marL="0" indent="0">
              <a:buNone/>
            </a:pPr>
            <a:r>
              <a:rPr lang="en-US" sz="2800" dirty="0"/>
              <a:t>5. What are views on flexible working and new hybrid working principles (HWP)?</a:t>
            </a:r>
          </a:p>
        </p:txBody>
      </p:sp>
      <p:sp>
        <p:nvSpPr>
          <p:cNvPr id="2" name="Slide Number Placeholder 1">
            <a:extLst>
              <a:ext uri="{FF2B5EF4-FFF2-40B4-BE49-F238E27FC236}">
                <a16:creationId xmlns:a16="http://schemas.microsoft.com/office/drawing/2014/main" id="{D260FABC-3950-8749-9EF2-633AC02E8E66}"/>
              </a:ext>
            </a:extLst>
          </p:cNvPr>
          <p:cNvSpPr>
            <a:spLocks noGrp="1"/>
          </p:cNvSpPr>
          <p:nvPr>
            <p:ph type="sldNum" sz="quarter" idx="4"/>
          </p:nvPr>
        </p:nvSpPr>
        <p:spPr/>
        <p:txBody>
          <a:bodyPr/>
          <a:lstStyle/>
          <a:p>
            <a:pPr>
              <a:defRPr/>
            </a:pPr>
            <a:fld id="{4523F335-736E-4173-BD22-3A70CF47A0B5}" type="slidenum">
              <a:rPr lang="en-US" smtClean="0"/>
              <a:pPr>
                <a:defRPr/>
              </a:pPr>
              <a:t>18</a:t>
            </a:fld>
            <a:endParaRPr lang="en-US" dirty="0"/>
          </a:p>
        </p:txBody>
      </p:sp>
    </p:spTree>
    <p:extLst>
      <p:ext uri="{BB962C8B-B14F-4D97-AF65-F5344CB8AC3E}">
        <p14:creationId xmlns:p14="http://schemas.microsoft.com/office/powerpoint/2010/main" val="3230480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0CA72-1948-384D-A6C9-4CA9C1F04295}"/>
              </a:ext>
            </a:extLst>
          </p:cNvPr>
          <p:cNvSpPr>
            <a:spLocks noGrp="1"/>
          </p:cNvSpPr>
          <p:nvPr>
            <p:ph type="title"/>
          </p:nvPr>
        </p:nvSpPr>
        <p:spPr/>
        <p:txBody>
          <a:bodyPr>
            <a:normAutofit/>
          </a:bodyPr>
          <a:lstStyle/>
          <a:p>
            <a:r>
              <a:rPr lang="en-US" dirty="0"/>
              <a:t>Views on hybrid working principles (HWP): Measures</a:t>
            </a:r>
          </a:p>
        </p:txBody>
      </p:sp>
      <p:sp>
        <p:nvSpPr>
          <p:cNvPr id="3" name="Text Placeholder 2">
            <a:extLst>
              <a:ext uri="{FF2B5EF4-FFF2-40B4-BE49-F238E27FC236}">
                <a16:creationId xmlns:a16="http://schemas.microsoft.com/office/drawing/2014/main" id="{77A2E614-E655-1841-B47F-AD068300831B}"/>
              </a:ext>
            </a:extLst>
          </p:cNvPr>
          <p:cNvSpPr>
            <a:spLocks noGrp="1"/>
          </p:cNvSpPr>
          <p:nvPr>
            <p:ph idx="1"/>
          </p:nvPr>
        </p:nvSpPr>
        <p:spPr>
          <a:xfrm>
            <a:off x="838200" y="1499053"/>
            <a:ext cx="10932886" cy="4771118"/>
          </a:xfrm>
        </p:spPr>
        <p:txBody>
          <a:bodyPr>
            <a:normAutofit/>
          </a:bodyPr>
          <a:lstStyle/>
          <a:p>
            <a:pPr marL="457200" indent="-457200">
              <a:buFont typeface="+mj-lt"/>
              <a:buAutoNum type="arabicPeriod"/>
            </a:pPr>
            <a:r>
              <a:rPr lang="en-US" sz="2300" dirty="0"/>
              <a:t>Participants indicated their </a:t>
            </a:r>
            <a:r>
              <a:rPr lang="en-US" sz="2300" u="sng" dirty="0"/>
              <a:t>current practice</a:t>
            </a:r>
            <a:r>
              <a:rPr lang="en-US" sz="2300" dirty="0"/>
              <a:t> and their </a:t>
            </a:r>
            <a:r>
              <a:rPr lang="en-US" sz="2300" u="sng" dirty="0"/>
              <a:t>preference</a:t>
            </a:r>
            <a:r>
              <a:rPr lang="en-US" sz="2300" dirty="0"/>
              <a:t> for HW in the future</a:t>
            </a:r>
          </a:p>
          <a:p>
            <a:pPr marL="457200" indent="-457200">
              <a:buFont typeface="+mj-lt"/>
              <a:buAutoNum type="arabicPeriod"/>
            </a:pPr>
            <a:r>
              <a:rPr lang="en-US" sz="2300" u="sng" dirty="0"/>
              <a:t>Satisfaction with HWP</a:t>
            </a:r>
            <a:r>
              <a:rPr lang="en-US" sz="2300" dirty="0"/>
              <a:t>: Degree to which the new HWP ‘are a good thing’. </a:t>
            </a:r>
          </a:p>
          <a:p>
            <a:pPr marL="457200" indent="-457200">
              <a:buFont typeface="+mj-lt"/>
              <a:buAutoNum type="arabicPeriod"/>
            </a:pPr>
            <a:r>
              <a:rPr lang="en-US" sz="2300" u="sng" dirty="0"/>
              <a:t>Anticipatory justice of implementation of HWP</a:t>
            </a:r>
            <a:r>
              <a:rPr lang="en-US" sz="2300" dirty="0"/>
              <a:t>: Participants were asked how fair they expect the implementation of the new HWP to be. This includes 4 dimensions.</a:t>
            </a:r>
            <a:br>
              <a:rPr lang="en-US" sz="2300" dirty="0"/>
            </a:br>
            <a:endParaRPr lang="en-US" sz="2300" dirty="0"/>
          </a:p>
          <a:p>
            <a:r>
              <a:rPr lang="en-US" sz="2200" b="1" dirty="0">
                <a:solidFill>
                  <a:schemeClr val="bg1">
                    <a:lumMod val="50000"/>
                  </a:schemeClr>
                </a:solidFill>
              </a:rPr>
              <a:t>Distributive Justice</a:t>
            </a:r>
            <a:r>
              <a:rPr lang="en-US" sz="2200" dirty="0">
                <a:solidFill>
                  <a:schemeClr val="bg1">
                    <a:lumMod val="50000"/>
                  </a:schemeClr>
                </a:solidFill>
              </a:rPr>
              <a:t>: Anticipation that the HWP will create a situation where resources are allocated in a fair way (my outcome justifies my input)</a:t>
            </a:r>
          </a:p>
          <a:p>
            <a:r>
              <a:rPr lang="en-US" sz="2200" b="1" dirty="0">
                <a:solidFill>
                  <a:schemeClr val="bg1">
                    <a:lumMod val="50000"/>
                  </a:schemeClr>
                </a:solidFill>
              </a:rPr>
              <a:t>Procedural Justice</a:t>
            </a:r>
            <a:r>
              <a:rPr lang="en-US" sz="2200" dirty="0">
                <a:solidFill>
                  <a:schemeClr val="bg1">
                    <a:lumMod val="50000"/>
                  </a:schemeClr>
                </a:solidFill>
              </a:rPr>
              <a:t>: The process by which the HWP will be implemented are going to be fair</a:t>
            </a:r>
          </a:p>
          <a:p>
            <a:r>
              <a:rPr lang="en-US" sz="2200" b="1" dirty="0">
                <a:solidFill>
                  <a:schemeClr val="bg1">
                    <a:lumMod val="50000"/>
                  </a:schemeClr>
                </a:solidFill>
              </a:rPr>
              <a:t>Informational Justice</a:t>
            </a:r>
            <a:r>
              <a:rPr lang="en-US" sz="2200" dirty="0">
                <a:solidFill>
                  <a:schemeClr val="bg1">
                    <a:lumMod val="50000"/>
                  </a:schemeClr>
                </a:solidFill>
              </a:rPr>
              <a:t>: The communication about HWP and its implementation are going to be adequate </a:t>
            </a:r>
          </a:p>
          <a:p>
            <a:r>
              <a:rPr lang="en-US" sz="2200" b="1" dirty="0">
                <a:solidFill>
                  <a:schemeClr val="bg1">
                    <a:lumMod val="50000"/>
                  </a:schemeClr>
                </a:solidFill>
              </a:rPr>
              <a:t>Interactional Justice</a:t>
            </a:r>
            <a:r>
              <a:rPr lang="en-US" sz="2200" dirty="0">
                <a:solidFill>
                  <a:schemeClr val="bg1">
                    <a:lumMod val="50000"/>
                  </a:schemeClr>
                </a:solidFill>
              </a:rPr>
              <a:t>: Employees will be treated with dignity and respect by their supervisor in the process of implementing the HWP. </a:t>
            </a:r>
          </a:p>
        </p:txBody>
      </p:sp>
      <p:sp>
        <p:nvSpPr>
          <p:cNvPr id="4" name="Slide Number Placeholder 3">
            <a:extLst>
              <a:ext uri="{FF2B5EF4-FFF2-40B4-BE49-F238E27FC236}">
                <a16:creationId xmlns:a16="http://schemas.microsoft.com/office/drawing/2014/main" id="{9AFC8008-A521-B04B-A638-AB72AEC9D7E6}"/>
              </a:ext>
            </a:extLst>
          </p:cNvPr>
          <p:cNvSpPr>
            <a:spLocks noGrp="1"/>
          </p:cNvSpPr>
          <p:nvPr>
            <p:ph type="sldNum" sz="quarter" idx="4"/>
          </p:nvPr>
        </p:nvSpPr>
        <p:spPr/>
        <p:txBody>
          <a:bodyPr/>
          <a:lstStyle/>
          <a:p>
            <a:pPr>
              <a:defRPr/>
            </a:pPr>
            <a:fld id="{4523F335-736E-4173-BD22-3A70CF47A0B5}" type="slidenum">
              <a:rPr lang="en-US" smtClean="0"/>
              <a:pPr>
                <a:defRPr/>
              </a:pPr>
              <a:t>19</a:t>
            </a:fld>
            <a:endParaRPr lang="en-US" dirty="0"/>
          </a:p>
        </p:txBody>
      </p:sp>
    </p:spTree>
    <p:extLst>
      <p:ext uri="{BB962C8B-B14F-4D97-AF65-F5344CB8AC3E}">
        <p14:creationId xmlns:p14="http://schemas.microsoft.com/office/powerpoint/2010/main" val="1591347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ECFA1-CA73-B54C-9806-734B6BFADF86}"/>
              </a:ext>
            </a:extLst>
          </p:cNvPr>
          <p:cNvSpPr>
            <a:spLocks noGrp="1"/>
          </p:cNvSpPr>
          <p:nvPr>
            <p:ph type="title"/>
          </p:nvPr>
        </p:nvSpPr>
        <p:spPr/>
        <p:txBody>
          <a:bodyPr>
            <a:normAutofit/>
          </a:bodyPr>
          <a:lstStyle/>
          <a:p>
            <a:r>
              <a:rPr lang="en-US" dirty="0"/>
              <a:t>Contents</a:t>
            </a:r>
          </a:p>
        </p:txBody>
      </p:sp>
      <p:sp>
        <p:nvSpPr>
          <p:cNvPr id="3" name="Subtitle 2">
            <a:extLst>
              <a:ext uri="{FF2B5EF4-FFF2-40B4-BE49-F238E27FC236}">
                <a16:creationId xmlns:a16="http://schemas.microsoft.com/office/drawing/2014/main" id="{687ACB11-386F-BA4E-BB0B-5610384B31D8}"/>
              </a:ext>
            </a:extLst>
          </p:cNvPr>
          <p:cNvSpPr>
            <a:spLocks noGrp="1"/>
          </p:cNvSpPr>
          <p:nvPr>
            <p:ph idx="1"/>
          </p:nvPr>
        </p:nvSpPr>
        <p:spPr>
          <a:xfrm>
            <a:off x="838199" y="1499053"/>
            <a:ext cx="10988041" cy="4467032"/>
          </a:xfrm>
        </p:spPr>
        <p:txBody>
          <a:bodyPr vert="horz" lIns="91440" tIns="45720" rIns="91440" bIns="45720" rtlCol="0" anchor="t">
            <a:normAutofit lnSpcReduction="10000"/>
          </a:bodyPr>
          <a:lstStyle/>
          <a:p>
            <a:pPr marL="514350" indent="-514350">
              <a:buFont typeface="+mj-lt"/>
              <a:buAutoNum type="arabicPeriod"/>
            </a:pPr>
            <a:r>
              <a:rPr lang="en-US" sz="2600" dirty="0"/>
              <a:t>Background 										3-5</a:t>
            </a:r>
            <a:endParaRPr lang="en-US" dirty="0"/>
          </a:p>
          <a:p>
            <a:pPr marL="514350" indent="-514350">
              <a:buFont typeface="+mj-lt"/>
              <a:buAutoNum type="arabicPeriod"/>
            </a:pPr>
            <a:r>
              <a:rPr lang="en-US" dirty="0"/>
              <a:t>Participation and dropout rate							6</a:t>
            </a:r>
          </a:p>
          <a:p>
            <a:pPr marL="514350" indent="-514350">
              <a:buFont typeface="+mj-lt"/>
              <a:buAutoNum type="arabicPeriod"/>
            </a:pPr>
            <a:r>
              <a:rPr lang="en-US" dirty="0"/>
              <a:t>Sample											7-8</a:t>
            </a:r>
          </a:p>
          <a:p>
            <a:pPr marL="457200" indent="-457200">
              <a:buFont typeface="+mj-lt"/>
              <a:buAutoNum type="arabicPeriod"/>
            </a:pPr>
            <a:r>
              <a:rPr lang="en-US" sz="2600" dirty="0"/>
              <a:t>Changes at work experienced due to pandemic [RQ1]			9-17</a:t>
            </a:r>
            <a:endParaRPr lang="en-US" sz="2600" dirty="0">
              <a:cs typeface="Calibri"/>
            </a:endParaRPr>
          </a:p>
          <a:p>
            <a:pPr marL="457200" indent="-457200">
              <a:buFont typeface="+mj-lt"/>
              <a:buAutoNum type="arabicPeriod"/>
            </a:pPr>
            <a:r>
              <a:rPr lang="en-GB" sz="2600" dirty="0"/>
              <a:t>Perceptions of </a:t>
            </a:r>
            <a:r>
              <a:rPr lang="en-US" sz="2600" dirty="0"/>
              <a:t>Hybrid Working Principles [RQ2]				18-32</a:t>
            </a:r>
            <a:endParaRPr lang="en-US" sz="2600" dirty="0">
              <a:cs typeface="Calibri"/>
            </a:endParaRPr>
          </a:p>
          <a:p>
            <a:pPr marL="457200" indent="-457200">
              <a:buFont typeface="+mj-lt"/>
              <a:buAutoNum type="arabicPeriod"/>
            </a:pPr>
            <a:r>
              <a:rPr lang="en-US" dirty="0"/>
              <a:t>Relationship between pandemic-related changes/views on HWP and employee wellbeing? 								33-37</a:t>
            </a:r>
          </a:p>
          <a:p>
            <a:pPr marL="457200" indent="-457200">
              <a:buFont typeface="+mj-lt"/>
              <a:buAutoNum type="arabicPeriod"/>
            </a:pPr>
            <a:r>
              <a:rPr lang="en-US" dirty="0"/>
              <a:t>The role of leadership								38-40</a:t>
            </a:r>
          </a:p>
          <a:p>
            <a:pPr marL="457200" indent="-457200">
              <a:buFont typeface="+mj-lt"/>
              <a:buAutoNum type="arabicPeriod"/>
            </a:pPr>
            <a:r>
              <a:rPr lang="en-US" dirty="0"/>
              <a:t>Implications, questions for next data collection and conclusions 	41-42</a:t>
            </a:r>
          </a:p>
          <a:p>
            <a:pPr marL="0" indent="0">
              <a:buNone/>
            </a:pPr>
            <a:r>
              <a:rPr lang="en-US" dirty="0"/>
              <a:t>APPENDIX  											43-47</a:t>
            </a:r>
          </a:p>
        </p:txBody>
      </p:sp>
      <p:sp>
        <p:nvSpPr>
          <p:cNvPr id="4" name="Slide Number Placeholder 3">
            <a:extLst>
              <a:ext uri="{FF2B5EF4-FFF2-40B4-BE49-F238E27FC236}">
                <a16:creationId xmlns:a16="http://schemas.microsoft.com/office/drawing/2014/main" id="{9BCD93B2-F769-8F4E-83D1-2EE305B2369E}"/>
              </a:ext>
            </a:extLst>
          </p:cNvPr>
          <p:cNvSpPr>
            <a:spLocks noGrp="1"/>
          </p:cNvSpPr>
          <p:nvPr>
            <p:ph type="sldNum" sz="quarter" idx="4"/>
          </p:nvPr>
        </p:nvSpPr>
        <p:spPr/>
        <p:txBody>
          <a:bodyPr/>
          <a:lstStyle/>
          <a:p>
            <a:pPr>
              <a:defRPr/>
            </a:pPr>
            <a:fld id="{4523F335-736E-4173-BD22-3A70CF47A0B5}" type="slidenum">
              <a:rPr lang="en-US" smtClean="0"/>
              <a:pPr>
                <a:defRPr/>
              </a:pPr>
              <a:t>2</a:t>
            </a:fld>
            <a:endParaRPr lang="en-US" dirty="0"/>
          </a:p>
        </p:txBody>
      </p:sp>
    </p:spTree>
    <p:extLst>
      <p:ext uri="{BB962C8B-B14F-4D97-AF65-F5344CB8AC3E}">
        <p14:creationId xmlns:p14="http://schemas.microsoft.com/office/powerpoint/2010/main" val="3923387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a:extLst>
              <a:ext uri="{FF2B5EF4-FFF2-40B4-BE49-F238E27FC236}">
                <a16:creationId xmlns:a16="http://schemas.microsoft.com/office/drawing/2014/main" id="{C118C787-9C76-2648-80F5-5FF2219A1F30}"/>
              </a:ext>
            </a:extLst>
          </p:cNvPr>
          <p:cNvGraphicFramePr>
            <a:graphicFrameLocks/>
          </p:cNvGraphicFramePr>
          <p:nvPr/>
        </p:nvGraphicFramePr>
        <p:xfrm>
          <a:off x="653101" y="563990"/>
          <a:ext cx="10858500" cy="6073118"/>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Connector 5">
            <a:extLst>
              <a:ext uri="{FF2B5EF4-FFF2-40B4-BE49-F238E27FC236}">
                <a16:creationId xmlns:a16="http://schemas.microsoft.com/office/drawing/2014/main" id="{4AB87B89-CE7B-E14C-98C6-05C47B1FAE4B}"/>
              </a:ext>
            </a:extLst>
          </p:cNvPr>
          <p:cNvCxnSpPr/>
          <p:nvPr/>
        </p:nvCxnSpPr>
        <p:spPr>
          <a:xfrm>
            <a:off x="653101" y="2401316"/>
            <a:ext cx="11173216"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1E7E16BA-C7D2-F040-89AB-C3699E6ADCA1}"/>
              </a:ext>
            </a:extLst>
          </p:cNvPr>
          <p:cNvCxnSpPr/>
          <p:nvPr/>
        </p:nvCxnSpPr>
        <p:spPr>
          <a:xfrm>
            <a:off x="653101" y="4673045"/>
            <a:ext cx="11173216"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E36A307F-9E94-4546-94F5-213F95E4C675}"/>
              </a:ext>
            </a:extLst>
          </p:cNvPr>
          <p:cNvCxnSpPr/>
          <p:nvPr/>
        </p:nvCxnSpPr>
        <p:spPr>
          <a:xfrm>
            <a:off x="653101" y="5799244"/>
            <a:ext cx="11173216"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1BF69995-33DB-B547-99C4-BDE57C39B2CE}"/>
              </a:ext>
            </a:extLst>
          </p:cNvPr>
          <p:cNvCxnSpPr/>
          <p:nvPr/>
        </p:nvCxnSpPr>
        <p:spPr>
          <a:xfrm>
            <a:off x="653101" y="5258042"/>
            <a:ext cx="11173216" cy="0"/>
          </a:xfrm>
          <a:prstGeom prst="line">
            <a:avLst/>
          </a:prstGeom>
        </p:spPr>
        <p:style>
          <a:lnRef idx="1">
            <a:schemeClr val="dk1"/>
          </a:lnRef>
          <a:fillRef idx="0">
            <a:schemeClr val="dk1"/>
          </a:fillRef>
          <a:effectRef idx="0">
            <a:schemeClr val="dk1"/>
          </a:effectRef>
          <a:fontRef idx="minor">
            <a:schemeClr val="tx1"/>
          </a:fontRef>
        </p:style>
      </p:cxnSp>
      <p:sp>
        <p:nvSpPr>
          <p:cNvPr id="5" name="Title 4">
            <a:extLst>
              <a:ext uri="{FF2B5EF4-FFF2-40B4-BE49-F238E27FC236}">
                <a16:creationId xmlns:a16="http://schemas.microsoft.com/office/drawing/2014/main" id="{45BE7D69-6476-764A-A650-E55713C03C3E}"/>
              </a:ext>
            </a:extLst>
          </p:cNvPr>
          <p:cNvSpPr>
            <a:spLocks noGrp="1"/>
          </p:cNvSpPr>
          <p:nvPr>
            <p:ph type="title"/>
          </p:nvPr>
        </p:nvSpPr>
        <p:spPr>
          <a:xfrm>
            <a:off x="338385" y="-300734"/>
            <a:ext cx="10962622" cy="1325563"/>
          </a:xfrm>
        </p:spPr>
        <p:txBody>
          <a:bodyPr>
            <a:normAutofit/>
          </a:bodyPr>
          <a:lstStyle/>
          <a:p>
            <a:r>
              <a:rPr lang="en-US" sz="2400" dirty="0"/>
              <a:t>Satisfaction with hybrid working principles across groups is high (mean=3.9, sd=.99)</a:t>
            </a:r>
          </a:p>
        </p:txBody>
      </p:sp>
      <p:sp>
        <p:nvSpPr>
          <p:cNvPr id="2" name="TextBox 1">
            <a:extLst>
              <a:ext uri="{FF2B5EF4-FFF2-40B4-BE49-F238E27FC236}">
                <a16:creationId xmlns:a16="http://schemas.microsoft.com/office/drawing/2014/main" id="{4FEFB5C4-B4D1-3344-9BF3-59AE1005FE9B}"/>
              </a:ext>
            </a:extLst>
          </p:cNvPr>
          <p:cNvSpPr txBox="1"/>
          <p:nvPr/>
        </p:nvSpPr>
        <p:spPr>
          <a:xfrm>
            <a:off x="1315092" y="5758148"/>
            <a:ext cx="287258"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t>
            </a:r>
          </a:p>
        </p:txBody>
      </p:sp>
      <p:sp>
        <p:nvSpPr>
          <p:cNvPr id="11" name="TextBox 10">
            <a:extLst>
              <a:ext uri="{FF2B5EF4-FFF2-40B4-BE49-F238E27FC236}">
                <a16:creationId xmlns:a16="http://schemas.microsoft.com/office/drawing/2014/main" id="{5B56EB42-924D-2A48-851B-4C150CCF0D9F}"/>
              </a:ext>
            </a:extLst>
          </p:cNvPr>
          <p:cNvSpPr txBox="1"/>
          <p:nvPr/>
        </p:nvSpPr>
        <p:spPr>
          <a:xfrm>
            <a:off x="8267466" y="711892"/>
            <a:ext cx="3924534"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denotes significant difference between groups) </a:t>
            </a:r>
          </a:p>
        </p:txBody>
      </p:sp>
      <p:sp>
        <p:nvSpPr>
          <p:cNvPr id="3" name="TextBox 2">
            <a:extLst>
              <a:ext uri="{FF2B5EF4-FFF2-40B4-BE49-F238E27FC236}">
                <a16:creationId xmlns:a16="http://schemas.microsoft.com/office/drawing/2014/main" id="{EEA136AF-4A6D-AB4D-9AE2-E121488FEF20}"/>
              </a:ext>
            </a:extLst>
          </p:cNvPr>
          <p:cNvSpPr txBox="1"/>
          <p:nvPr/>
        </p:nvSpPr>
        <p:spPr>
          <a:xfrm>
            <a:off x="10033686" y="3534032"/>
            <a:ext cx="1902941" cy="584775"/>
          </a:xfrm>
          <a:prstGeom prst="rect">
            <a:avLst/>
          </a:prstGeom>
          <a:noFill/>
        </p:spPr>
        <p:txBody>
          <a:bodyPr wrap="square" rtlCol="0">
            <a:spAutoFit/>
          </a:bodyPr>
          <a:lstStyle/>
          <a:p>
            <a:r>
              <a:rPr lang="en-GB" sz="1600" dirty="0">
                <a:solidFill>
                  <a:schemeClr val="accent1">
                    <a:lumMod val="50000"/>
                  </a:schemeClr>
                </a:solidFill>
              </a:rPr>
              <a:t>No differences between Segments</a:t>
            </a:r>
          </a:p>
        </p:txBody>
      </p:sp>
    </p:spTree>
    <p:extLst>
      <p:ext uri="{BB962C8B-B14F-4D97-AF65-F5344CB8AC3E}">
        <p14:creationId xmlns:p14="http://schemas.microsoft.com/office/powerpoint/2010/main" val="3896254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3C46-FE57-BB4C-8E18-3DB1AC3894B5}"/>
              </a:ext>
            </a:extLst>
          </p:cNvPr>
          <p:cNvSpPr>
            <a:spLocks noGrp="1"/>
          </p:cNvSpPr>
          <p:nvPr>
            <p:ph type="title"/>
          </p:nvPr>
        </p:nvSpPr>
        <p:spPr>
          <a:xfrm>
            <a:off x="215348" y="0"/>
            <a:ext cx="10515600" cy="1325563"/>
          </a:xfrm>
        </p:spPr>
        <p:txBody>
          <a:bodyPr>
            <a:normAutofit/>
          </a:bodyPr>
          <a:lstStyle/>
          <a:p>
            <a:r>
              <a:rPr lang="en-US" sz="3200" b="0" dirty="0"/>
              <a:t>Hybrid Working Principles: Current Practice and Preference </a:t>
            </a:r>
            <a:r>
              <a:rPr lang="en-US" sz="2400" b="0" dirty="0"/>
              <a:t>(possible to choose multiple)</a:t>
            </a:r>
            <a:endParaRPr lang="en-US" sz="3200" b="0" dirty="0"/>
          </a:p>
        </p:txBody>
      </p:sp>
      <p:sp>
        <p:nvSpPr>
          <p:cNvPr id="6" name="Rectangle 5">
            <a:extLst>
              <a:ext uri="{FF2B5EF4-FFF2-40B4-BE49-F238E27FC236}">
                <a16:creationId xmlns:a16="http://schemas.microsoft.com/office/drawing/2014/main" id="{FEECB6C7-3819-5A44-8406-C720BFE7DE03}"/>
              </a:ext>
            </a:extLst>
          </p:cNvPr>
          <p:cNvSpPr/>
          <p:nvPr/>
        </p:nvSpPr>
        <p:spPr>
          <a:xfrm>
            <a:off x="443343" y="4959748"/>
            <a:ext cx="11305313" cy="923330"/>
          </a:xfrm>
          <a:prstGeom prst="rect">
            <a:avLst/>
          </a:prstGeom>
        </p:spPr>
        <p:txBody>
          <a:bodyPr wrap="square">
            <a:spAutoFit/>
          </a:bodyPr>
          <a:lstStyle/>
          <a:p>
            <a:r>
              <a:rPr lang="en-US" dirty="0">
                <a:solidFill>
                  <a:schemeClr val="accent1">
                    <a:lumMod val="50000"/>
                  </a:schemeClr>
                </a:solidFill>
                <a:sym typeface="Wingdings" pitchFamily="2" charset="2"/>
              </a:rPr>
              <a:t> As expected, most participants (65%) still worked from home in July/August, but the majority would prefer to return to the office at least some days. Only 9% would prefer to work from the office most or all the time.  Given the choice, 58% indicate they would like a fully flexible schedule. </a:t>
            </a:r>
            <a:endParaRPr lang="en-US" dirty="0">
              <a:solidFill>
                <a:schemeClr val="accent1">
                  <a:lumMod val="50000"/>
                </a:schemeClr>
              </a:solidFill>
            </a:endParaRPr>
          </a:p>
        </p:txBody>
      </p:sp>
      <p:graphicFrame>
        <p:nvGraphicFramePr>
          <p:cNvPr id="11" name="Chart 10">
            <a:extLst>
              <a:ext uri="{FF2B5EF4-FFF2-40B4-BE49-F238E27FC236}">
                <a16:creationId xmlns:a16="http://schemas.microsoft.com/office/drawing/2014/main" id="{B9BBE269-D427-6A40-B672-91ACE4BB8933}"/>
              </a:ext>
            </a:extLst>
          </p:cNvPr>
          <p:cNvGraphicFramePr>
            <a:graphicFrameLocks/>
          </p:cNvGraphicFramePr>
          <p:nvPr/>
        </p:nvGraphicFramePr>
        <p:xfrm>
          <a:off x="215348" y="1150286"/>
          <a:ext cx="11761304" cy="3809462"/>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5390BD49-671F-2A44-8FE1-BA78FCC8F446}"/>
              </a:ext>
            </a:extLst>
          </p:cNvPr>
          <p:cNvSpPr>
            <a:spLocks noGrp="1"/>
          </p:cNvSpPr>
          <p:nvPr>
            <p:ph type="sldNum" sz="quarter" idx="4"/>
          </p:nvPr>
        </p:nvSpPr>
        <p:spPr/>
        <p:txBody>
          <a:bodyPr/>
          <a:lstStyle/>
          <a:p>
            <a:pPr>
              <a:defRPr/>
            </a:pPr>
            <a:fld id="{4523F335-736E-4173-BD22-3A70CF47A0B5}" type="slidenum">
              <a:rPr lang="en-US" smtClean="0"/>
              <a:pPr>
                <a:defRPr/>
              </a:pPr>
              <a:t>21</a:t>
            </a:fld>
            <a:endParaRPr lang="en-US" dirty="0"/>
          </a:p>
        </p:txBody>
      </p:sp>
    </p:spTree>
    <p:extLst>
      <p:ext uri="{BB962C8B-B14F-4D97-AF65-F5344CB8AC3E}">
        <p14:creationId xmlns:p14="http://schemas.microsoft.com/office/powerpoint/2010/main" val="2271672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3C46-FE57-BB4C-8E18-3DB1AC3894B5}"/>
              </a:ext>
            </a:extLst>
          </p:cNvPr>
          <p:cNvSpPr>
            <a:spLocks noGrp="1"/>
          </p:cNvSpPr>
          <p:nvPr>
            <p:ph type="title"/>
          </p:nvPr>
        </p:nvSpPr>
        <p:spPr>
          <a:xfrm>
            <a:off x="215348" y="0"/>
            <a:ext cx="11671852" cy="1325563"/>
          </a:xfrm>
        </p:spPr>
        <p:txBody>
          <a:bodyPr>
            <a:normAutofit/>
          </a:bodyPr>
          <a:lstStyle/>
          <a:p>
            <a:r>
              <a:rPr lang="en-US" sz="3200" b="0" dirty="0"/>
              <a:t>Perceptions of Hybrid Working Principles: Justice of implementation</a:t>
            </a:r>
          </a:p>
        </p:txBody>
      </p:sp>
      <p:sp>
        <p:nvSpPr>
          <p:cNvPr id="6" name="Rectangle 5">
            <a:extLst>
              <a:ext uri="{FF2B5EF4-FFF2-40B4-BE49-F238E27FC236}">
                <a16:creationId xmlns:a16="http://schemas.microsoft.com/office/drawing/2014/main" id="{FEECB6C7-3819-5A44-8406-C720BFE7DE03}"/>
              </a:ext>
            </a:extLst>
          </p:cNvPr>
          <p:cNvSpPr/>
          <p:nvPr/>
        </p:nvSpPr>
        <p:spPr>
          <a:xfrm>
            <a:off x="443343" y="4959748"/>
            <a:ext cx="11305313" cy="1200329"/>
          </a:xfrm>
          <a:prstGeom prst="rect">
            <a:avLst/>
          </a:prstGeom>
        </p:spPr>
        <p:txBody>
          <a:bodyPr wrap="square">
            <a:spAutoFit/>
          </a:bodyPr>
          <a:lstStyle/>
          <a:p>
            <a:r>
              <a:rPr lang="en-US" dirty="0">
                <a:solidFill>
                  <a:schemeClr val="accent1">
                    <a:lumMod val="50000"/>
                  </a:schemeClr>
                </a:solidFill>
                <a:sym typeface="Wingdings" pitchFamily="2" charset="2"/>
              </a:rPr>
              <a:t> </a:t>
            </a:r>
            <a:r>
              <a:rPr lang="en-US" dirty="0">
                <a:solidFill>
                  <a:schemeClr val="accent1">
                    <a:lumMod val="50000"/>
                  </a:schemeClr>
                </a:solidFill>
              </a:rPr>
              <a:t>The implementation of the new HWP are expected to be fair overall. This sets a positive tone for the implementation of the new HWP. The flipside is that when expectations are very high/positive, the perceived breaches of these expectations can have negative implications for the relationship with the organization. </a:t>
            </a:r>
          </a:p>
          <a:p>
            <a:endParaRPr lang="en-US" dirty="0">
              <a:solidFill>
                <a:schemeClr val="accent1">
                  <a:lumMod val="50000"/>
                </a:schemeClr>
              </a:solidFill>
            </a:endParaRPr>
          </a:p>
        </p:txBody>
      </p:sp>
      <p:sp>
        <p:nvSpPr>
          <p:cNvPr id="8" name="TextBox 7">
            <a:extLst>
              <a:ext uri="{FF2B5EF4-FFF2-40B4-BE49-F238E27FC236}">
                <a16:creationId xmlns:a16="http://schemas.microsoft.com/office/drawing/2014/main" id="{A4D0E4E3-1D36-4C4A-A8CE-680BA00F53AE}"/>
              </a:ext>
            </a:extLst>
          </p:cNvPr>
          <p:cNvSpPr txBox="1"/>
          <p:nvPr/>
        </p:nvSpPr>
        <p:spPr>
          <a:xfrm>
            <a:off x="7279311" y="4381711"/>
            <a:ext cx="412978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accent5">
                    <a:lumMod val="75000"/>
                  </a:schemeClr>
                </a:solidFill>
                <a:effectLst/>
                <a:uLnTx/>
                <a:uFillTx/>
                <a:latin typeface="Calibri" panose="020F0502020204030204"/>
                <a:ea typeface="+mn-ea"/>
                <a:cs typeface="+mn-cs"/>
              </a:rPr>
              <a:t>Scale ranges from </a:t>
            </a:r>
            <a:r>
              <a:rPr lang="en-US" sz="1600" dirty="0">
                <a:solidFill>
                  <a:schemeClr val="accent5">
                    <a:lumMod val="75000"/>
                  </a:schemeClr>
                </a:solidFill>
                <a:latin typeface="Calibri" panose="020F0502020204030204"/>
              </a:rPr>
              <a:t>1</a:t>
            </a:r>
            <a:r>
              <a:rPr kumimoji="0" lang="en-US" sz="1600" b="0" i="0" u="none" strike="noStrike" kern="1200" cap="none" spc="0" normalizeH="0" baseline="0" noProof="0" dirty="0">
                <a:ln>
                  <a:noFill/>
                </a:ln>
                <a:solidFill>
                  <a:schemeClr val="accent5">
                    <a:lumMod val="75000"/>
                  </a:schemeClr>
                </a:solidFill>
                <a:effectLst/>
                <a:uLnTx/>
                <a:uFillTx/>
                <a:latin typeface="Calibri" panose="020F0502020204030204"/>
                <a:ea typeface="+mn-ea"/>
                <a:cs typeface="+mn-cs"/>
              </a:rPr>
              <a:t> (not at all) to </a:t>
            </a:r>
            <a:r>
              <a:rPr lang="en-US" sz="1600" dirty="0">
                <a:solidFill>
                  <a:schemeClr val="accent5">
                    <a:lumMod val="75000"/>
                  </a:schemeClr>
                </a:solidFill>
                <a:latin typeface="Calibri" panose="020F0502020204030204"/>
              </a:rPr>
              <a:t>5</a:t>
            </a:r>
            <a:r>
              <a:rPr kumimoji="0" lang="en-US" sz="1600" b="0" i="0" u="none" strike="noStrike" kern="1200" cap="none" spc="0" normalizeH="0" baseline="0" noProof="0" dirty="0">
                <a:ln>
                  <a:noFill/>
                </a:ln>
                <a:solidFill>
                  <a:schemeClr val="accent5">
                    <a:lumMod val="75000"/>
                  </a:schemeClr>
                </a:solidFill>
                <a:effectLst/>
                <a:uLnTx/>
                <a:uFillTx/>
                <a:latin typeface="Calibri" panose="020F0502020204030204"/>
                <a:ea typeface="+mn-ea"/>
                <a:cs typeface="+mn-cs"/>
              </a:rPr>
              <a:t> (very much)</a:t>
            </a:r>
          </a:p>
        </p:txBody>
      </p:sp>
      <p:graphicFrame>
        <p:nvGraphicFramePr>
          <p:cNvPr id="10" name="Chart 9">
            <a:extLst>
              <a:ext uri="{FF2B5EF4-FFF2-40B4-BE49-F238E27FC236}">
                <a16:creationId xmlns:a16="http://schemas.microsoft.com/office/drawing/2014/main" id="{A67ED40B-79A1-8E40-AAAA-7BE729EDFED4}"/>
              </a:ext>
            </a:extLst>
          </p:cNvPr>
          <p:cNvGraphicFramePr>
            <a:graphicFrameLocks/>
          </p:cNvGraphicFramePr>
          <p:nvPr/>
        </p:nvGraphicFramePr>
        <p:xfrm>
          <a:off x="745724" y="1121664"/>
          <a:ext cx="8922532" cy="3043642"/>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F43B3BAE-54E3-CB46-BE3B-5251E9988BA8}"/>
              </a:ext>
            </a:extLst>
          </p:cNvPr>
          <p:cNvSpPr>
            <a:spLocks noGrp="1"/>
          </p:cNvSpPr>
          <p:nvPr>
            <p:ph type="sldNum" sz="quarter" idx="4"/>
          </p:nvPr>
        </p:nvSpPr>
        <p:spPr/>
        <p:txBody>
          <a:bodyPr/>
          <a:lstStyle/>
          <a:p>
            <a:pPr>
              <a:defRPr/>
            </a:pPr>
            <a:fld id="{4523F335-736E-4173-BD22-3A70CF47A0B5}" type="slidenum">
              <a:rPr lang="en-US" smtClean="0"/>
              <a:pPr>
                <a:defRPr/>
              </a:pPr>
              <a:t>22</a:t>
            </a:fld>
            <a:endParaRPr lang="en-US" dirty="0"/>
          </a:p>
        </p:txBody>
      </p:sp>
    </p:spTree>
    <p:extLst>
      <p:ext uri="{BB962C8B-B14F-4D97-AF65-F5344CB8AC3E}">
        <p14:creationId xmlns:p14="http://schemas.microsoft.com/office/powerpoint/2010/main" val="2284800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8098662-FB39-5A4C-84A9-A9E40A6D1115}"/>
              </a:ext>
            </a:extLst>
          </p:cNvPr>
          <p:cNvSpPr>
            <a:spLocks noGrp="1"/>
          </p:cNvSpPr>
          <p:nvPr>
            <p:ph type="title"/>
          </p:nvPr>
        </p:nvSpPr>
        <p:spPr>
          <a:xfrm>
            <a:off x="657225" y="-139115"/>
            <a:ext cx="10515600" cy="1325563"/>
          </a:xfrm>
        </p:spPr>
        <p:txBody>
          <a:bodyPr>
            <a:normAutofit/>
          </a:bodyPr>
          <a:lstStyle/>
          <a:p>
            <a:r>
              <a:rPr lang="en-US" sz="2800" b="0" dirty="0"/>
              <a:t>Relationship between HWP Practice &amp; Preferences and experienced pandemic-related changes</a:t>
            </a:r>
          </a:p>
        </p:txBody>
      </p:sp>
      <p:sp>
        <p:nvSpPr>
          <p:cNvPr id="8" name="Content Placeholder 7">
            <a:extLst>
              <a:ext uri="{FF2B5EF4-FFF2-40B4-BE49-F238E27FC236}">
                <a16:creationId xmlns:a16="http://schemas.microsoft.com/office/drawing/2014/main" id="{46E6BD59-CB3F-334C-BB7A-D2AB80051381}"/>
              </a:ext>
            </a:extLst>
          </p:cNvPr>
          <p:cNvSpPr>
            <a:spLocks noGrp="1"/>
          </p:cNvSpPr>
          <p:nvPr>
            <p:ph sz="half" idx="1"/>
          </p:nvPr>
        </p:nvSpPr>
        <p:spPr>
          <a:xfrm>
            <a:off x="548367" y="1891804"/>
            <a:ext cx="5366658" cy="4125594"/>
          </a:xfrm>
        </p:spPr>
        <p:txBody>
          <a:bodyPr>
            <a:normAutofit lnSpcReduction="10000"/>
          </a:bodyPr>
          <a:lstStyle/>
          <a:p>
            <a:pPr marL="0" indent="0">
              <a:buNone/>
            </a:pPr>
            <a:r>
              <a:rPr lang="en-US" sz="2400" u="sng" dirty="0"/>
              <a:t>Currently working hybrid </a:t>
            </a:r>
            <a:r>
              <a:rPr lang="en-US" sz="2400" dirty="0"/>
              <a:t>(2 days from home and 2 days from the office) (N=100)</a:t>
            </a:r>
          </a:p>
          <a:p>
            <a:pPr marL="0" indent="0">
              <a:buNone/>
            </a:pPr>
            <a:endParaRPr lang="en-US" sz="2400" dirty="0"/>
          </a:p>
          <a:p>
            <a:pPr marL="0" indent="0">
              <a:buNone/>
            </a:pPr>
            <a:r>
              <a:rPr lang="en-US" sz="2400" u="sng" dirty="0"/>
              <a:t>Preference to work hybrid </a:t>
            </a:r>
            <a:r>
              <a:rPr lang="en-US" sz="2400" dirty="0"/>
              <a:t>(2 days from home and 2 days from the office) (N=300)</a:t>
            </a:r>
          </a:p>
          <a:p>
            <a:pPr marL="0" indent="0">
              <a:buNone/>
            </a:pPr>
            <a:endParaRPr lang="en-US" sz="2400" dirty="0"/>
          </a:p>
          <a:p>
            <a:pPr marL="0" indent="0">
              <a:buNone/>
            </a:pPr>
            <a:r>
              <a:rPr lang="en-US" sz="2400" u="sng" dirty="0"/>
              <a:t>Preference to work from home </a:t>
            </a:r>
            <a:r>
              <a:rPr lang="en-US" sz="2400" dirty="0"/>
              <a:t>most of the time (N=222)</a:t>
            </a:r>
            <a:endParaRPr lang="en-US" sz="2400" dirty="0">
              <a:highlight>
                <a:srgbClr val="FFFF00"/>
              </a:highlight>
            </a:endParaRPr>
          </a:p>
          <a:p>
            <a:pPr marL="0" indent="0">
              <a:buNone/>
            </a:pPr>
            <a:endParaRPr lang="en-US" sz="2400" dirty="0"/>
          </a:p>
          <a:p>
            <a:pPr marL="0" indent="0">
              <a:buNone/>
            </a:pPr>
            <a:r>
              <a:rPr lang="en-US" sz="2400" u="sng" dirty="0"/>
              <a:t>Preference to work from the office</a:t>
            </a:r>
            <a:r>
              <a:rPr lang="en-US" sz="2400" dirty="0"/>
              <a:t> all the time (N=50) </a:t>
            </a:r>
          </a:p>
        </p:txBody>
      </p:sp>
      <p:sp>
        <p:nvSpPr>
          <p:cNvPr id="13" name="TextBox 12">
            <a:extLst>
              <a:ext uri="{FF2B5EF4-FFF2-40B4-BE49-F238E27FC236}">
                <a16:creationId xmlns:a16="http://schemas.microsoft.com/office/drawing/2014/main" id="{E3D841FC-F193-F24B-9F3E-24D262D84B15}"/>
              </a:ext>
            </a:extLst>
          </p:cNvPr>
          <p:cNvSpPr txBox="1"/>
          <p:nvPr/>
        </p:nvSpPr>
        <p:spPr>
          <a:xfrm>
            <a:off x="6094096" y="1806654"/>
            <a:ext cx="6097904" cy="1015663"/>
          </a:xfrm>
          <a:prstGeom prst="rect">
            <a:avLst/>
          </a:prstGeom>
          <a:noFill/>
        </p:spPr>
        <p:txBody>
          <a:bodyPr wrap="square">
            <a:spAutoFit/>
          </a:bodyPr>
          <a:lstStyle/>
          <a:p>
            <a:pPr marL="342900" indent="-342900">
              <a:buFont typeface="Wingdings" pitchFamily="2" charset="2"/>
              <a:buChar char="à"/>
            </a:pPr>
            <a:r>
              <a:rPr lang="en-US" sz="2000" b="1" dirty="0">
                <a:solidFill>
                  <a:srgbClr val="70AD47">
                    <a:lumMod val="75000"/>
                  </a:srgbClr>
                </a:solidFill>
                <a:sym typeface="Wingdings" pitchFamily="2" charset="2"/>
              </a:rPr>
              <a:t>IMPROVED </a:t>
            </a:r>
            <a:r>
              <a:rPr lang="en-US" sz="2000" dirty="0"/>
              <a:t>(higher on </a:t>
            </a:r>
            <a:r>
              <a:rPr lang="en-US" sz="2000" i="1" dirty="0"/>
              <a:t>ability to serve clients, meaningfulness and purpose, met expectations and promises, belonging</a:t>
            </a:r>
            <a:r>
              <a:rPr lang="en-US" sz="2000" dirty="0"/>
              <a:t>)</a:t>
            </a:r>
            <a:r>
              <a:rPr lang="en-US" sz="2000" b="1" dirty="0">
                <a:solidFill>
                  <a:srgbClr val="70AD47">
                    <a:lumMod val="75000"/>
                  </a:srgbClr>
                </a:solidFill>
                <a:sym typeface="Wingdings" pitchFamily="2" charset="2"/>
              </a:rPr>
              <a:t> </a:t>
            </a:r>
            <a:r>
              <a:rPr lang="en-US" sz="2000" dirty="0">
                <a:solidFill>
                  <a:srgbClr val="0070C0"/>
                </a:solidFill>
                <a:sym typeface="Wingdings" pitchFamily="2" charset="2"/>
              </a:rPr>
              <a:t> Little change for this group</a:t>
            </a:r>
          </a:p>
        </p:txBody>
      </p:sp>
      <p:sp>
        <p:nvSpPr>
          <p:cNvPr id="14" name="TextBox 13">
            <a:extLst>
              <a:ext uri="{FF2B5EF4-FFF2-40B4-BE49-F238E27FC236}">
                <a16:creationId xmlns:a16="http://schemas.microsoft.com/office/drawing/2014/main" id="{821AE35F-97C7-F545-9875-9BA537641EF2}"/>
              </a:ext>
            </a:extLst>
          </p:cNvPr>
          <p:cNvSpPr txBox="1"/>
          <p:nvPr/>
        </p:nvSpPr>
        <p:spPr>
          <a:xfrm>
            <a:off x="6094096" y="2938284"/>
            <a:ext cx="6097904" cy="3077766"/>
          </a:xfrm>
          <a:prstGeom prst="rect">
            <a:avLst/>
          </a:prstGeom>
          <a:noFill/>
        </p:spPr>
        <p:txBody>
          <a:bodyPr wrap="square">
            <a:spAutoFit/>
          </a:bodyPr>
          <a:lstStyle/>
          <a:p>
            <a:pPr marL="342900" indent="-342900">
              <a:buFont typeface="Wingdings" pitchFamily="2" charset="2"/>
              <a:buChar char="à"/>
            </a:pPr>
            <a:r>
              <a:rPr lang="en-US" sz="2000" b="1" dirty="0">
                <a:solidFill>
                  <a:srgbClr val="C00000"/>
                </a:solidFill>
                <a:sym typeface="Wingdings" pitchFamily="2" charset="2"/>
              </a:rPr>
              <a:t>WORSENED </a:t>
            </a:r>
            <a:r>
              <a:rPr lang="en-US" sz="2000" dirty="0"/>
              <a:t>(lower on </a:t>
            </a:r>
            <a:r>
              <a:rPr lang="en-US" sz="2000" i="1" dirty="0"/>
              <a:t>work-life balance, switch off, workload, pressure, effective working</a:t>
            </a:r>
            <a:r>
              <a:rPr lang="en-US" sz="2000" dirty="0"/>
              <a:t>) </a:t>
            </a:r>
            <a:r>
              <a:rPr lang="en-US" sz="2000" dirty="0">
                <a:solidFill>
                  <a:srgbClr val="0070C0"/>
                </a:solidFill>
                <a:sym typeface="Wingdings" pitchFamily="2" charset="2"/>
              </a:rPr>
              <a:t> Aligned with HWP; Suffering from pressure?</a:t>
            </a:r>
            <a:br>
              <a:rPr lang="en-US" sz="2000" dirty="0">
                <a:solidFill>
                  <a:srgbClr val="0070C0"/>
                </a:solidFill>
                <a:sym typeface="Wingdings" pitchFamily="2" charset="2"/>
              </a:rPr>
            </a:br>
            <a:endParaRPr lang="en-US" sz="2000" dirty="0"/>
          </a:p>
          <a:p>
            <a:pPr marL="342900" indent="-342900">
              <a:buFont typeface="Wingdings" pitchFamily="2" charset="2"/>
              <a:buChar char="à"/>
            </a:pPr>
            <a:r>
              <a:rPr lang="en-US" sz="2000" b="1" dirty="0">
                <a:solidFill>
                  <a:srgbClr val="70AD47">
                    <a:lumMod val="75000"/>
                  </a:srgbClr>
                </a:solidFill>
                <a:sym typeface="Wingdings" pitchFamily="2" charset="2"/>
              </a:rPr>
              <a:t>IMPROVED</a:t>
            </a:r>
            <a:r>
              <a:rPr lang="en-US" sz="2000" b="1" dirty="0">
                <a:solidFill>
                  <a:srgbClr val="C00000"/>
                </a:solidFill>
                <a:sym typeface="Wingdings" pitchFamily="2" charset="2"/>
              </a:rPr>
              <a:t> </a:t>
            </a:r>
            <a:r>
              <a:rPr lang="en-US" sz="2000" dirty="0">
                <a:sym typeface="Wingdings" pitchFamily="2" charset="2"/>
              </a:rPr>
              <a:t>(higher across all dimensions, except one for </a:t>
            </a:r>
            <a:r>
              <a:rPr lang="en-US" sz="2000" i="1" dirty="0"/>
              <a:t>fulfilled promises</a:t>
            </a:r>
            <a:r>
              <a:rPr lang="en-US" sz="2000" dirty="0">
                <a:sym typeface="Wingdings" pitchFamily="2" charset="2"/>
              </a:rPr>
              <a:t>) </a:t>
            </a:r>
            <a:r>
              <a:rPr lang="en-US" sz="2000" dirty="0">
                <a:solidFill>
                  <a:srgbClr val="0070C0"/>
                </a:solidFill>
                <a:sym typeface="Wingdings" pitchFamily="2" charset="2"/>
              </a:rPr>
              <a:t> wanting hang on to the benefits?</a:t>
            </a:r>
            <a:br>
              <a:rPr lang="en-US" sz="1400" dirty="0">
                <a:sym typeface="Wingdings" pitchFamily="2" charset="2"/>
              </a:rPr>
            </a:br>
            <a:endParaRPr lang="en-US" sz="1400" dirty="0">
              <a:sym typeface="Wingdings" pitchFamily="2" charset="2"/>
            </a:endParaRPr>
          </a:p>
          <a:p>
            <a:pPr marL="342900" indent="-342900">
              <a:buFont typeface="Wingdings" pitchFamily="2" charset="2"/>
              <a:buChar char="à"/>
            </a:pPr>
            <a:r>
              <a:rPr lang="en-US" sz="2000" b="1" dirty="0">
                <a:solidFill>
                  <a:srgbClr val="C00000"/>
                </a:solidFill>
                <a:sym typeface="Wingdings" pitchFamily="2" charset="2"/>
              </a:rPr>
              <a:t>WORSENED </a:t>
            </a:r>
            <a:r>
              <a:rPr lang="en-US" sz="2000" dirty="0">
                <a:sym typeface="Wingdings" pitchFamily="2" charset="2"/>
              </a:rPr>
              <a:t>(lower across all dimensions) </a:t>
            </a:r>
            <a:r>
              <a:rPr lang="en-US" sz="2000" dirty="0">
                <a:solidFill>
                  <a:srgbClr val="0070C0"/>
                </a:solidFill>
                <a:sym typeface="Wingdings" pitchFamily="2" charset="2"/>
              </a:rPr>
              <a:t> not thriving in current context – back to the old normal?</a:t>
            </a:r>
            <a:endParaRPr lang="en-US" sz="2000" dirty="0">
              <a:sym typeface="Wingdings" pitchFamily="2" charset="2"/>
            </a:endParaRPr>
          </a:p>
        </p:txBody>
      </p:sp>
      <p:sp>
        <p:nvSpPr>
          <p:cNvPr id="9" name="TextBox 8">
            <a:extLst>
              <a:ext uri="{FF2B5EF4-FFF2-40B4-BE49-F238E27FC236}">
                <a16:creationId xmlns:a16="http://schemas.microsoft.com/office/drawing/2014/main" id="{2FFD0237-0461-4644-950A-6113D2362C0B}"/>
              </a:ext>
            </a:extLst>
          </p:cNvPr>
          <p:cNvSpPr txBox="1"/>
          <p:nvPr/>
        </p:nvSpPr>
        <p:spPr>
          <a:xfrm>
            <a:off x="548367" y="1250925"/>
            <a:ext cx="4050266" cy="461665"/>
          </a:xfrm>
          <a:prstGeom prst="rect">
            <a:avLst/>
          </a:prstGeom>
          <a:noFill/>
        </p:spPr>
        <p:txBody>
          <a:bodyPr wrap="square">
            <a:spAutoFit/>
          </a:bodyPr>
          <a:lstStyle/>
          <a:p>
            <a:r>
              <a:rPr lang="en-US" sz="2400" dirty="0">
                <a:solidFill>
                  <a:schemeClr val="accent1">
                    <a:lumMod val="50000"/>
                  </a:schemeClr>
                </a:solidFill>
                <a:latin typeface="Calibri" charset="0"/>
                <a:ea typeface="+mj-ea"/>
                <a:cs typeface="+mj-cs"/>
              </a:rPr>
              <a:t>HWP Practice &amp; Preferences </a:t>
            </a:r>
          </a:p>
        </p:txBody>
      </p:sp>
      <p:sp>
        <p:nvSpPr>
          <p:cNvPr id="10" name="TextBox 9">
            <a:extLst>
              <a:ext uri="{FF2B5EF4-FFF2-40B4-BE49-F238E27FC236}">
                <a16:creationId xmlns:a16="http://schemas.microsoft.com/office/drawing/2014/main" id="{058C31B5-8071-EC49-950D-7E5096C45CF5}"/>
              </a:ext>
            </a:extLst>
          </p:cNvPr>
          <p:cNvSpPr txBox="1"/>
          <p:nvPr/>
        </p:nvSpPr>
        <p:spPr>
          <a:xfrm>
            <a:off x="6094096" y="1229022"/>
            <a:ext cx="4887582" cy="461665"/>
          </a:xfrm>
          <a:prstGeom prst="rect">
            <a:avLst/>
          </a:prstGeom>
          <a:noFill/>
        </p:spPr>
        <p:txBody>
          <a:bodyPr wrap="square">
            <a:spAutoFit/>
          </a:bodyPr>
          <a:lstStyle/>
          <a:p>
            <a:r>
              <a:rPr lang="en-US" sz="2400" dirty="0">
                <a:solidFill>
                  <a:schemeClr val="accent1">
                    <a:lumMod val="50000"/>
                  </a:schemeClr>
                </a:solidFill>
                <a:latin typeface="Calibri" charset="0"/>
                <a:ea typeface="+mj-ea"/>
                <a:cs typeface="+mj-cs"/>
              </a:rPr>
              <a:t>Pandemic-related changes to work</a:t>
            </a:r>
          </a:p>
        </p:txBody>
      </p:sp>
      <p:sp>
        <p:nvSpPr>
          <p:cNvPr id="2" name="Slide Number Placeholder 1">
            <a:extLst>
              <a:ext uri="{FF2B5EF4-FFF2-40B4-BE49-F238E27FC236}">
                <a16:creationId xmlns:a16="http://schemas.microsoft.com/office/drawing/2014/main" id="{00EC330D-C091-174F-BC51-0F4BF0503A40}"/>
              </a:ext>
            </a:extLst>
          </p:cNvPr>
          <p:cNvSpPr>
            <a:spLocks noGrp="1"/>
          </p:cNvSpPr>
          <p:nvPr>
            <p:ph type="sldNum" sz="quarter" idx="4"/>
          </p:nvPr>
        </p:nvSpPr>
        <p:spPr/>
        <p:txBody>
          <a:bodyPr/>
          <a:lstStyle/>
          <a:p>
            <a:pPr>
              <a:defRPr/>
            </a:pPr>
            <a:fld id="{4523F335-736E-4173-BD22-3A70CF47A0B5}" type="slidenum">
              <a:rPr lang="en-US" smtClean="0"/>
              <a:pPr>
                <a:defRPr/>
              </a:pPr>
              <a:t>23</a:t>
            </a:fld>
            <a:endParaRPr lang="en-US" dirty="0"/>
          </a:p>
        </p:txBody>
      </p:sp>
      <p:sp>
        <p:nvSpPr>
          <p:cNvPr id="11" name="TextBox 10">
            <a:extLst>
              <a:ext uri="{FF2B5EF4-FFF2-40B4-BE49-F238E27FC236}">
                <a16:creationId xmlns:a16="http://schemas.microsoft.com/office/drawing/2014/main" id="{8454173F-3D70-F345-94FD-6E14367E3511}"/>
              </a:ext>
            </a:extLst>
          </p:cNvPr>
          <p:cNvSpPr txBox="1"/>
          <p:nvPr/>
        </p:nvSpPr>
        <p:spPr>
          <a:xfrm>
            <a:off x="409577" y="2854718"/>
            <a:ext cx="11734800" cy="1109727"/>
          </a:xfrm>
          <a:prstGeom prst="rect">
            <a:avLst/>
          </a:prstGeom>
          <a:solidFill>
            <a:schemeClr val="bg1"/>
          </a:solidFill>
          <a:ln>
            <a:noFill/>
          </a:ln>
        </p:spPr>
        <p:txBody>
          <a:bodyPr wrap="square" rtlCol="0">
            <a:spAutoFit/>
          </a:bodyPr>
          <a:lstStyle/>
          <a:p>
            <a:endParaRPr lang="en-GB" dirty="0"/>
          </a:p>
        </p:txBody>
      </p:sp>
      <p:sp>
        <p:nvSpPr>
          <p:cNvPr id="12" name="TextBox 11">
            <a:extLst>
              <a:ext uri="{FF2B5EF4-FFF2-40B4-BE49-F238E27FC236}">
                <a16:creationId xmlns:a16="http://schemas.microsoft.com/office/drawing/2014/main" id="{F78DE735-CC4F-0443-90FC-DA5C0D5DD15D}"/>
              </a:ext>
            </a:extLst>
          </p:cNvPr>
          <p:cNvSpPr txBox="1"/>
          <p:nvPr/>
        </p:nvSpPr>
        <p:spPr>
          <a:xfrm>
            <a:off x="441441" y="4143659"/>
            <a:ext cx="11734800" cy="1109727"/>
          </a:xfrm>
          <a:prstGeom prst="rect">
            <a:avLst/>
          </a:prstGeom>
          <a:solidFill>
            <a:schemeClr val="bg1"/>
          </a:solidFill>
          <a:ln>
            <a:noFill/>
          </a:ln>
        </p:spPr>
        <p:txBody>
          <a:bodyPr wrap="square" rtlCol="0">
            <a:spAutoFit/>
          </a:bodyPr>
          <a:lstStyle/>
          <a:p>
            <a:endParaRPr lang="en-GB" dirty="0"/>
          </a:p>
        </p:txBody>
      </p:sp>
      <p:sp>
        <p:nvSpPr>
          <p:cNvPr id="15" name="TextBox 14">
            <a:extLst>
              <a:ext uri="{FF2B5EF4-FFF2-40B4-BE49-F238E27FC236}">
                <a16:creationId xmlns:a16="http://schemas.microsoft.com/office/drawing/2014/main" id="{E0FD1EE9-1679-3842-A104-6105A30EBA34}"/>
              </a:ext>
            </a:extLst>
          </p:cNvPr>
          <p:cNvSpPr txBox="1"/>
          <p:nvPr/>
        </p:nvSpPr>
        <p:spPr>
          <a:xfrm>
            <a:off x="409577" y="5169820"/>
            <a:ext cx="11734800" cy="1109727"/>
          </a:xfrm>
          <a:prstGeom prst="rect">
            <a:avLst/>
          </a:prstGeom>
          <a:solidFill>
            <a:schemeClr val="bg1"/>
          </a:solidFill>
          <a:ln>
            <a:noFill/>
          </a:ln>
        </p:spPr>
        <p:txBody>
          <a:bodyPr wrap="square" rtlCol="0">
            <a:spAutoFit/>
          </a:bodyPr>
          <a:lstStyle/>
          <a:p>
            <a:endParaRPr lang="en-GB" dirty="0"/>
          </a:p>
        </p:txBody>
      </p:sp>
    </p:spTree>
    <p:extLst>
      <p:ext uri="{BB962C8B-B14F-4D97-AF65-F5344CB8AC3E}">
        <p14:creationId xmlns:p14="http://schemas.microsoft.com/office/powerpoint/2010/main" val="401830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8098662-FB39-5A4C-84A9-A9E40A6D1115}"/>
              </a:ext>
            </a:extLst>
          </p:cNvPr>
          <p:cNvSpPr>
            <a:spLocks noGrp="1"/>
          </p:cNvSpPr>
          <p:nvPr>
            <p:ph type="title"/>
          </p:nvPr>
        </p:nvSpPr>
        <p:spPr>
          <a:xfrm>
            <a:off x="657225" y="-139115"/>
            <a:ext cx="10515600" cy="1325563"/>
          </a:xfrm>
        </p:spPr>
        <p:txBody>
          <a:bodyPr>
            <a:normAutofit/>
          </a:bodyPr>
          <a:lstStyle/>
          <a:p>
            <a:r>
              <a:rPr lang="en-US" sz="2800" b="0" dirty="0"/>
              <a:t>Relationship between HWP Practice &amp; Preferences and experienced pandemic-related changes</a:t>
            </a:r>
          </a:p>
        </p:txBody>
      </p:sp>
      <p:sp>
        <p:nvSpPr>
          <p:cNvPr id="8" name="Content Placeholder 7">
            <a:extLst>
              <a:ext uri="{FF2B5EF4-FFF2-40B4-BE49-F238E27FC236}">
                <a16:creationId xmlns:a16="http://schemas.microsoft.com/office/drawing/2014/main" id="{46E6BD59-CB3F-334C-BB7A-D2AB80051381}"/>
              </a:ext>
            </a:extLst>
          </p:cNvPr>
          <p:cNvSpPr>
            <a:spLocks noGrp="1"/>
          </p:cNvSpPr>
          <p:nvPr>
            <p:ph sz="half" idx="1"/>
          </p:nvPr>
        </p:nvSpPr>
        <p:spPr>
          <a:xfrm>
            <a:off x="548367" y="1891804"/>
            <a:ext cx="5366658" cy="4125594"/>
          </a:xfrm>
        </p:spPr>
        <p:txBody>
          <a:bodyPr>
            <a:normAutofit lnSpcReduction="10000"/>
          </a:bodyPr>
          <a:lstStyle/>
          <a:p>
            <a:pPr marL="0" indent="0">
              <a:buNone/>
            </a:pPr>
            <a:r>
              <a:rPr lang="en-US" sz="2400" u="sng" dirty="0"/>
              <a:t>Currently working hybrid </a:t>
            </a:r>
            <a:r>
              <a:rPr lang="en-US" sz="2400" dirty="0"/>
              <a:t>(2 days from home and 2 days from the office) (N=100)</a:t>
            </a:r>
          </a:p>
          <a:p>
            <a:pPr marL="0" indent="0">
              <a:buNone/>
            </a:pPr>
            <a:endParaRPr lang="en-US" sz="2400" dirty="0"/>
          </a:p>
          <a:p>
            <a:pPr marL="0" indent="0">
              <a:buNone/>
            </a:pPr>
            <a:r>
              <a:rPr lang="en-US" sz="2400" u="sng" dirty="0"/>
              <a:t>Preference to work hybrid </a:t>
            </a:r>
            <a:r>
              <a:rPr lang="en-US" sz="2400" dirty="0"/>
              <a:t>(2 days from home and 2 days from the office) (N=300)</a:t>
            </a:r>
          </a:p>
          <a:p>
            <a:pPr marL="0" indent="0">
              <a:buNone/>
            </a:pPr>
            <a:endParaRPr lang="en-US" sz="2400" dirty="0"/>
          </a:p>
          <a:p>
            <a:pPr marL="0" indent="0">
              <a:buNone/>
            </a:pPr>
            <a:r>
              <a:rPr lang="en-US" sz="2400" u="sng" dirty="0"/>
              <a:t>Preference to work from home </a:t>
            </a:r>
            <a:r>
              <a:rPr lang="en-US" sz="2400" dirty="0"/>
              <a:t>most of the time (N=222)</a:t>
            </a:r>
            <a:endParaRPr lang="en-US" sz="2400" dirty="0">
              <a:highlight>
                <a:srgbClr val="FFFF00"/>
              </a:highlight>
            </a:endParaRPr>
          </a:p>
          <a:p>
            <a:pPr marL="0" indent="0">
              <a:buNone/>
            </a:pPr>
            <a:endParaRPr lang="en-US" sz="2400" dirty="0"/>
          </a:p>
          <a:p>
            <a:pPr marL="0" indent="0">
              <a:buNone/>
            </a:pPr>
            <a:r>
              <a:rPr lang="en-US" sz="2400" u="sng" dirty="0"/>
              <a:t>Preference to work from the office</a:t>
            </a:r>
            <a:r>
              <a:rPr lang="en-US" sz="2400" dirty="0"/>
              <a:t> all the time (N=50) </a:t>
            </a:r>
          </a:p>
        </p:txBody>
      </p:sp>
      <p:sp>
        <p:nvSpPr>
          <p:cNvPr id="13" name="TextBox 12">
            <a:extLst>
              <a:ext uri="{FF2B5EF4-FFF2-40B4-BE49-F238E27FC236}">
                <a16:creationId xmlns:a16="http://schemas.microsoft.com/office/drawing/2014/main" id="{E3D841FC-F193-F24B-9F3E-24D262D84B15}"/>
              </a:ext>
            </a:extLst>
          </p:cNvPr>
          <p:cNvSpPr txBox="1"/>
          <p:nvPr/>
        </p:nvSpPr>
        <p:spPr>
          <a:xfrm>
            <a:off x="6094096" y="1806654"/>
            <a:ext cx="6097904" cy="1015663"/>
          </a:xfrm>
          <a:prstGeom prst="rect">
            <a:avLst/>
          </a:prstGeom>
          <a:noFill/>
        </p:spPr>
        <p:txBody>
          <a:bodyPr wrap="square">
            <a:spAutoFit/>
          </a:bodyPr>
          <a:lstStyle/>
          <a:p>
            <a:pPr marL="342900" indent="-342900">
              <a:buFont typeface="Wingdings" pitchFamily="2" charset="2"/>
              <a:buChar char="à"/>
            </a:pPr>
            <a:r>
              <a:rPr lang="en-US" sz="2000" b="1" dirty="0">
                <a:solidFill>
                  <a:srgbClr val="70AD47">
                    <a:lumMod val="75000"/>
                  </a:srgbClr>
                </a:solidFill>
                <a:sym typeface="Wingdings" pitchFamily="2" charset="2"/>
              </a:rPr>
              <a:t>IMPROVED </a:t>
            </a:r>
            <a:r>
              <a:rPr lang="en-US" sz="2000" dirty="0"/>
              <a:t>(higher on </a:t>
            </a:r>
            <a:r>
              <a:rPr lang="en-US" sz="2000" i="1" dirty="0"/>
              <a:t>ability to serve clients, meaningfulness and purpose, met expectations and promises, belonging</a:t>
            </a:r>
            <a:r>
              <a:rPr lang="en-US" sz="2000" dirty="0"/>
              <a:t>)</a:t>
            </a:r>
            <a:r>
              <a:rPr lang="en-US" sz="2000" b="1" dirty="0">
                <a:solidFill>
                  <a:srgbClr val="70AD47">
                    <a:lumMod val="75000"/>
                  </a:srgbClr>
                </a:solidFill>
                <a:sym typeface="Wingdings" pitchFamily="2" charset="2"/>
              </a:rPr>
              <a:t> </a:t>
            </a:r>
            <a:r>
              <a:rPr lang="en-US" sz="2000" dirty="0">
                <a:solidFill>
                  <a:srgbClr val="0070C0"/>
                </a:solidFill>
                <a:sym typeface="Wingdings" pitchFamily="2" charset="2"/>
              </a:rPr>
              <a:t> Little change for this group</a:t>
            </a:r>
          </a:p>
        </p:txBody>
      </p:sp>
      <p:sp>
        <p:nvSpPr>
          <p:cNvPr id="14" name="TextBox 13">
            <a:extLst>
              <a:ext uri="{FF2B5EF4-FFF2-40B4-BE49-F238E27FC236}">
                <a16:creationId xmlns:a16="http://schemas.microsoft.com/office/drawing/2014/main" id="{821AE35F-97C7-F545-9875-9BA537641EF2}"/>
              </a:ext>
            </a:extLst>
          </p:cNvPr>
          <p:cNvSpPr txBox="1"/>
          <p:nvPr/>
        </p:nvSpPr>
        <p:spPr>
          <a:xfrm>
            <a:off x="6094096" y="2938284"/>
            <a:ext cx="6097904" cy="3077766"/>
          </a:xfrm>
          <a:prstGeom prst="rect">
            <a:avLst/>
          </a:prstGeom>
          <a:noFill/>
        </p:spPr>
        <p:txBody>
          <a:bodyPr wrap="square">
            <a:spAutoFit/>
          </a:bodyPr>
          <a:lstStyle/>
          <a:p>
            <a:pPr marL="342900" indent="-342900">
              <a:buFont typeface="Wingdings" pitchFamily="2" charset="2"/>
              <a:buChar char="à"/>
            </a:pPr>
            <a:r>
              <a:rPr lang="en-US" sz="2000" b="1" dirty="0">
                <a:solidFill>
                  <a:srgbClr val="C00000"/>
                </a:solidFill>
                <a:sym typeface="Wingdings" pitchFamily="2" charset="2"/>
              </a:rPr>
              <a:t>WORSENED </a:t>
            </a:r>
            <a:r>
              <a:rPr lang="en-US" sz="2000" dirty="0"/>
              <a:t>(lower on </a:t>
            </a:r>
            <a:r>
              <a:rPr lang="en-US" sz="2000" i="1" dirty="0"/>
              <a:t>work-life balance, switch off, workload, pressure, effective working</a:t>
            </a:r>
            <a:r>
              <a:rPr lang="en-US" sz="2000" dirty="0"/>
              <a:t>) </a:t>
            </a:r>
            <a:r>
              <a:rPr lang="en-US" sz="2000" dirty="0">
                <a:solidFill>
                  <a:srgbClr val="0070C0"/>
                </a:solidFill>
                <a:sym typeface="Wingdings" pitchFamily="2" charset="2"/>
              </a:rPr>
              <a:t> Aligned with HWP; Suffering from pressure?</a:t>
            </a:r>
            <a:br>
              <a:rPr lang="en-US" sz="2000" dirty="0">
                <a:solidFill>
                  <a:srgbClr val="0070C0"/>
                </a:solidFill>
                <a:sym typeface="Wingdings" pitchFamily="2" charset="2"/>
              </a:rPr>
            </a:br>
            <a:endParaRPr lang="en-US" sz="2000" dirty="0"/>
          </a:p>
          <a:p>
            <a:pPr marL="342900" indent="-342900">
              <a:buFont typeface="Wingdings" pitchFamily="2" charset="2"/>
              <a:buChar char="à"/>
            </a:pPr>
            <a:r>
              <a:rPr lang="en-US" sz="2000" b="1" dirty="0">
                <a:solidFill>
                  <a:srgbClr val="70AD47">
                    <a:lumMod val="75000"/>
                  </a:srgbClr>
                </a:solidFill>
                <a:sym typeface="Wingdings" pitchFamily="2" charset="2"/>
              </a:rPr>
              <a:t>IMPROVED</a:t>
            </a:r>
            <a:r>
              <a:rPr lang="en-US" sz="2000" b="1" dirty="0">
                <a:solidFill>
                  <a:srgbClr val="C00000"/>
                </a:solidFill>
                <a:sym typeface="Wingdings" pitchFamily="2" charset="2"/>
              </a:rPr>
              <a:t> </a:t>
            </a:r>
            <a:r>
              <a:rPr lang="en-US" sz="2000" dirty="0">
                <a:sym typeface="Wingdings" pitchFamily="2" charset="2"/>
              </a:rPr>
              <a:t>(higher across all dimensions, except one for </a:t>
            </a:r>
            <a:r>
              <a:rPr lang="en-US" sz="2000" i="1" dirty="0"/>
              <a:t>fulfilled promises</a:t>
            </a:r>
            <a:r>
              <a:rPr lang="en-US" sz="2000" dirty="0">
                <a:sym typeface="Wingdings" pitchFamily="2" charset="2"/>
              </a:rPr>
              <a:t>) </a:t>
            </a:r>
            <a:r>
              <a:rPr lang="en-US" sz="2000" dirty="0">
                <a:solidFill>
                  <a:srgbClr val="0070C0"/>
                </a:solidFill>
                <a:sym typeface="Wingdings" pitchFamily="2" charset="2"/>
              </a:rPr>
              <a:t> wanting hang on to the benefits?</a:t>
            </a:r>
            <a:br>
              <a:rPr lang="en-US" sz="1400" dirty="0">
                <a:sym typeface="Wingdings" pitchFamily="2" charset="2"/>
              </a:rPr>
            </a:br>
            <a:endParaRPr lang="en-US" sz="1400" dirty="0">
              <a:sym typeface="Wingdings" pitchFamily="2" charset="2"/>
            </a:endParaRPr>
          </a:p>
          <a:p>
            <a:pPr marL="342900" indent="-342900">
              <a:buFont typeface="Wingdings" pitchFamily="2" charset="2"/>
              <a:buChar char="à"/>
            </a:pPr>
            <a:r>
              <a:rPr lang="en-US" sz="2000" b="1" dirty="0">
                <a:solidFill>
                  <a:srgbClr val="C00000"/>
                </a:solidFill>
                <a:sym typeface="Wingdings" pitchFamily="2" charset="2"/>
              </a:rPr>
              <a:t>WORSENED </a:t>
            </a:r>
            <a:r>
              <a:rPr lang="en-US" sz="2000" dirty="0">
                <a:sym typeface="Wingdings" pitchFamily="2" charset="2"/>
              </a:rPr>
              <a:t>(lower across all dimensions) </a:t>
            </a:r>
            <a:r>
              <a:rPr lang="en-US" sz="2000" dirty="0">
                <a:solidFill>
                  <a:srgbClr val="0070C0"/>
                </a:solidFill>
                <a:sym typeface="Wingdings" pitchFamily="2" charset="2"/>
              </a:rPr>
              <a:t> not thriving in current context – back to the old normal?</a:t>
            </a:r>
            <a:endParaRPr lang="en-US" sz="2000" dirty="0">
              <a:sym typeface="Wingdings" pitchFamily="2" charset="2"/>
            </a:endParaRPr>
          </a:p>
        </p:txBody>
      </p:sp>
      <p:sp>
        <p:nvSpPr>
          <p:cNvPr id="9" name="TextBox 8">
            <a:extLst>
              <a:ext uri="{FF2B5EF4-FFF2-40B4-BE49-F238E27FC236}">
                <a16:creationId xmlns:a16="http://schemas.microsoft.com/office/drawing/2014/main" id="{2FFD0237-0461-4644-950A-6113D2362C0B}"/>
              </a:ext>
            </a:extLst>
          </p:cNvPr>
          <p:cNvSpPr txBox="1"/>
          <p:nvPr/>
        </p:nvSpPr>
        <p:spPr>
          <a:xfrm>
            <a:off x="548367" y="1250925"/>
            <a:ext cx="4050266" cy="461665"/>
          </a:xfrm>
          <a:prstGeom prst="rect">
            <a:avLst/>
          </a:prstGeom>
          <a:noFill/>
        </p:spPr>
        <p:txBody>
          <a:bodyPr wrap="square">
            <a:spAutoFit/>
          </a:bodyPr>
          <a:lstStyle/>
          <a:p>
            <a:r>
              <a:rPr lang="en-US" sz="2400" dirty="0">
                <a:solidFill>
                  <a:schemeClr val="accent1">
                    <a:lumMod val="50000"/>
                  </a:schemeClr>
                </a:solidFill>
                <a:latin typeface="Calibri" charset="0"/>
                <a:ea typeface="+mj-ea"/>
                <a:cs typeface="+mj-cs"/>
              </a:rPr>
              <a:t>HWP Practice &amp; Preferences </a:t>
            </a:r>
          </a:p>
        </p:txBody>
      </p:sp>
      <p:sp>
        <p:nvSpPr>
          <p:cNvPr id="10" name="TextBox 9">
            <a:extLst>
              <a:ext uri="{FF2B5EF4-FFF2-40B4-BE49-F238E27FC236}">
                <a16:creationId xmlns:a16="http://schemas.microsoft.com/office/drawing/2014/main" id="{058C31B5-8071-EC49-950D-7E5096C45CF5}"/>
              </a:ext>
            </a:extLst>
          </p:cNvPr>
          <p:cNvSpPr txBox="1"/>
          <p:nvPr/>
        </p:nvSpPr>
        <p:spPr>
          <a:xfrm>
            <a:off x="6094096" y="1229022"/>
            <a:ext cx="4887582" cy="461665"/>
          </a:xfrm>
          <a:prstGeom prst="rect">
            <a:avLst/>
          </a:prstGeom>
          <a:noFill/>
        </p:spPr>
        <p:txBody>
          <a:bodyPr wrap="square">
            <a:spAutoFit/>
          </a:bodyPr>
          <a:lstStyle/>
          <a:p>
            <a:r>
              <a:rPr lang="en-US" sz="2400" dirty="0">
                <a:solidFill>
                  <a:schemeClr val="accent1">
                    <a:lumMod val="50000"/>
                  </a:schemeClr>
                </a:solidFill>
                <a:latin typeface="Calibri" charset="0"/>
                <a:ea typeface="+mj-ea"/>
                <a:cs typeface="+mj-cs"/>
              </a:rPr>
              <a:t>Pandemic-related changes to work</a:t>
            </a:r>
          </a:p>
        </p:txBody>
      </p:sp>
      <p:sp>
        <p:nvSpPr>
          <p:cNvPr id="2" name="Slide Number Placeholder 1">
            <a:extLst>
              <a:ext uri="{FF2B5EF4-FFF2-40B4-BE49-F238E27FC236}">
                <a16:creationId xmlns:a16="http://schemas.microsoft.com/office/drawing/2014/main" id="{00EC330D-C091-174F-BC51-0F4BF0503A40}"/>
              </a:ext>
            </a:extLst>
          </p:cNvPr>
          <p:cNvSpPr>
            <a:spLocks noGrp="1"/>
          </p:cNvSpPr>
          <p:nvPr>
            <p:ph type="sldNum" sz="quarter" idx="4"/>
          </p:nvPr>
        </p:nvSpPr>
        <p:spPr/>
        <p:txBody>
          <a:bodyPr/>
          <a:lstStyle/>
          <a:p>
            <a:pPr>
              <a:defRPr/>
            </a:pPr>
            <a:fld id="{4523F335-736E-4173-BD22-3A70CF47A0B5}" type="slidenum">
              <a:rPr lang="en-US" smtClean="0"/>
              <a:pPr>
                <a:defRPr/>
              </a:pPr>
              <a:t>24</a:t>
            </a:fld>
            <a:endParaRPr lang="en-US" dirty="0"/>
          </a:p>
        </p:txBody>
      </p:sp>
    </p:spTree>
    <p:extLst>
      <p:ext uri="{BB962C8B-B14F-4D97-AF65-F5344CB8AC3E}">
        <p14:creationId xmlns:p14="http://schemas.microsoft.com/office/powerpoint/2010/main" val="4897418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64C29-D14D-384D-BB6D-CD213900C543}"/>
              </a:ext>
            </a:extLst>
          </p:cNvPr>
          <p:cNvSpPr>
            <a:spLocks noGrp="1"/>
          </p:cNvSpPr>
          <p:nvPr>
            <p:ph type="title"/>
          </p:nvPr>
        </p:nvSpPr>
        <p:spPr>
          <a:xfrm>
            <a:off x="112183" y="-159862"/>
            <a:ext cx="10515600" cy="1325563"/>
          </a:xfrm>
        </p:spPr>
        <p:txBody>
          <a:bodyPr>
            <a:normAutofit/>
          </a:bodyPr>
          <a:lstStyle/>
          <a:p>
            <a:r>
              <a:rPr lang="en-US" sz="3200" dirty="0"/>
              <a:t>Experienced changes and preference to work from home</a:t>
            </a:r>
          </a:p>
        </p:txBody>
      </p:sp>
      <p:graphicFrame>
        <p:nvGraphicFramePr>
          <p:cNvPr id="4" name="Chart 3">
            <a:extLst>
              <a:ext uri="{FF2B5EF4-FFF2-40B4-BE49-F238E27FC236}">
                <a16:creationId xmlns:a16="http://schemas.microsoft.com/office/drawing/2014/main" id="{6BC57078-734B-694F-A962-1CF9670F1E19}"/>
              </a:ext>
            </a:extLst>
          </p:cNvPr>
          <p:cNvGraphicFramePr>
            <a:graphicFrameLocks/>
          </p:cNvGraphicFramePr>
          <p:nvPr/>
        </p:nvGraphicFramePr>
        <p:xfrm>
          <a:off x="996576" y="120317"/>
          <a:ext cx="11607800" cy="6794500"/>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EEF42C4C-0EC5-6347-B9F1-4E8E29BA736A}"/>
              </a:ext>
            </a:extLst>
          </p:cNvPr>
          <p:cNvSpPr>
            <a:spLocks noGrp="1"/>
          </p:cNvSpPr>
          <p:nvPr>
            <p:ph type="sldNum" sz="quarter" idx="4"/>
          </p:nvPr>
        </p:nvSpPr>
        <p:spPr/>
        <p:txBody>
          <a:bodyPr/>
          <a:lstStyle/>
          <a:p>
            <a:pPr>
              <a:defRPr/>
            </a:pPr>
            <a:fld id="{4523F335-736E-4173-BD22-3A70CF47A0B5}" type="slidenum">
              <a:rPr lang="en-US" smtClean="0"/>
              <a:pPr>
                <a:defRPr/>
              </a:pPr>
              <a:t>25</a:t>
            </a:fld>
            <a:endParaRPr lang="en-US" dirty="0"/>
          </a:p>
        </p:txBody>
      </p:sp>
    </p:spTree>
    <p:extLst>
      <p:ext uri="{BB962C8B-B14F-4D97-AF65-F5344CB8AC3E}">
        <p14:creationId xmlns:p14="http://schemas.microsoft.com/office/powerpoint/2010/main" val="2575260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77FEA-D204-E148-BE44-654859D4B208}"/>
              </a:ext>
            </a:extLst>
          </p:cNvPr>
          <p:cNvSpPr>
            <a:spLocks noGrp="1"/>
          </p:cNvSpPr>
          <p:nvPr>
            <p:ph type="title"/>
          </p:nvPr>
        </p:nvSpPr>
        <p:spPr>
          <a:xfrm>
            <a:off x="838200" y="0"/>
            <a:ext cx="10515600" cy="1325563"/>
          </a:xfrm>
        </p:spPr>
        <p:txBody>
          <a:bodyPr/>
          <a:lstStyle/>
          <a:p>
            <a:r>
              <a:rPr lang="en-US" dirty="0"/>
              <a:t>Qualitative analysis</a:t>
            </a:r>
          </a:p>
        </p:txBody>
      </p:sp>
      <p:sp>
        <p:nvSpPr>
          <p:cNvPr id="3" name="Content Placeholder 2">
            <a:extLst>
              <a:ext uri="{FF2B5EF4-FFF2-40B4-BE49-F238E27FC236}">
                <a16:creationId xmlns:a16="http://schemas.microsoft.com/office/drawing/2014/main" id="{0E9AC687-6317-274E-9723-FD148B99AA45}"/>
              </a:ext>
            </a:extLst>
          </p:cNvPr>
          <p:cNvSpPr>
            <a:spLocks noGrp="1"/>
          </p:cNvSpPr>
          <p:nvPr>
            <p:ph idx="1"/>
          </p:nvPr>
        </p:nvSpPr>
        <p:spPr>
          <a:xfrm>
            <a:off x="838199" y="1325563"/>
            <a:ext cx="10799233" cy="4702704"/>
          </a:xfrm>
        </p:spPr>
        <p:txBody>
          <a:bodyPr>
            <a:normAutofit fontScale="77500" lnSpcReduction="20000"/>
          </a:bodyPr>
          <a:lstStyle/>
          <a:p>
            <a:pPr marL="0" indent="0">
              <a:buNone/>
            </a:pPr>
            <a:r>
              <a:rPr lang="en-GB" dirty="0"/>
              <a:t>Focus on two questions about returning to work in the office:</a:t>
            </a:r>
          </a:p>
          <a:p>
            <a:r>
              <a:rPr lang="en-GB" b="1" dirty="0"/>
              <a:t>Q 1:</a:t>
            </a:r>
            <a:r>
              <a:rPr lang="en-GB" dirty="0"/>
              <a:t> Overall, to what extent do you think the new hybrid working principles are a good thing? </a:t>
            </a:r>
            <a:endParaRPr lang="en-GB" dirty="0">
              <a:solidFill>
                <a:schemeClr val="accent1">
                  <a:lumMod val="75000"/>
                </a:schemeClr>
              </a:solidFill>
            </a:endParaRPr>
          </a:p>
          <a:p>
            <a:pPr marL="0" indent="0">
              <a:buNone/>
            </a:pPr>
            <a:r>
              <a:rPr lang="en-GB" dirty="0">
                <a:solidFill>
                  <a:schemeClr val="accent1">
                    <a:lumMod val="75000"/>
                  </a:schemeClr>
                </a:solidFill>
                <a:sym typeface="Wingdings" pitchFamily="2" charset="2"/>
              </a:rPr>
              <a:t> </a:t>
            </a:r>
            <a:r>
              <a:rPr lang="en-GB" dirty="0">
                <a:solidFill>
                  <a:schemeClr val="accent1">
                    <a:lumMod val="75000"/>
                  </a:schemeClr>
                </a:solidFill>
              </a:rPr>
              <a:t>HWP Satisfaction Scale (1 to 5)</a:t>
            </a:r>
            <a:endParaRPr lang="en-GB" dirty="0"/>
          </a:p>
          <a:p>
            <a:r>
              <a:rPr lang="en-GB" b="1" dirty="0"/>
              <a:t>Q 2:</a:t>
            </a:r>
            <a:r>
              <a:rPr lang="en-GB" dirty="0"/>
              <a:t> Is there anything you feel FTI Consulting could or should do differently with respect to hybrid working to help you improve your work situation?</a:t>
            </a:r>
            <a:r>
              <a:rPr lang="en-GB" dirty="0">
                <a:solidFill>
                  <a:schemeClr val="accent1">
                    <a:lumMod val="50000"/>
                  </a:schemeClr>
                </a:solidFill>
              </a:rPr>
              <a:t> </a:t>
            </a:r>
          </a:p>
          <a:p>
            <a:pPr>
              <a:buFont typeface="Wingdings" pitchFamily="2" charset="2"/>
              <a:buChar char="à"/>
            </a:pPr>
            <a:r>
              <a:rPr lang="en-GB" dirty="0">
                <a:solidFill>
                  <a:schemeClr val="accent1">
                    <a:lumMod val="75000"/>
                  </a:schemeClr>
                </a:solidFill>
              </a:rPr>
              <a:t> 47% responded to this qualitative question (N=251). They generally expressed slightly less satisfaction at the HWP principles than those who did not respond. </a:t>
            </a:r>
          </a:p>
          <a:p>
            <a:pPr marL="0" indent="0">
              <a:buNone/>
            </a:pPr>
            <a:endParaRPr lang="en-GB" dirty="0"/>
          </a:p>
          <a:p>
            <a:pPr marL="0" indent="0">
              <a:buNone/>
            </a:pPr>
            <a:r>
              <a:rPr lang="en-GB" u="sng" dirty="0"/>
              <a:t>Approach to qualitative analysis: </a:t>
            </a:r>
            <a:endParaRPr lang="en-GB" u="sng" dirty="0">
              <a:solidFill>
                <a:schemeClr val="accent1">
                  <a:lumMod val="75000"/>
                </a:schemeClr>
              </a:solidFill>
            </a:endParaRPr>
          </a:p>
          <a:p>
            <a:r>
              <a:rPr lang="en-GB" dirty="0"/>
              <a:t>Responses whether coded according to 15 themes</a:t>
            </a:r>
          </a:p>
          <a:p>
            <a:r>
              <a:rPr lang="en-GB" dirty="0"/>
              <a:t>Each respondent can be recorded as mentioning multiple themes (max is 4)</a:t>
            </a:r>
          </a:p>
          <a:p>
            <a:r>
              <a:rPr lang="en-GB" dirty="0"/>
              <a:t>Themes are categorised into 4 theme factors for interpretation</a:t>
            </a:r>
          </a:p>
          <a:p>
            <a:r>
              <a:rPr lang="en-GB" dirty="0"/>
              <a:t>Provides additional insight into the quantitative data – and identify insights for survey 2. </a:t>
            </a:r>
          </a:p>
          <a:p>
            <a:pPr>
              <a:buFont typeface="Wingdings" pitchFamily="2" charset="2"/>
              <a:buChar char="à"/>
            </a:pPr>
            <a:endParaRPr lang="en-GB" sz="2400" dirty="0">
              <a:solidFill>
                <a:srgbClr val="0070C0"/>
              </a:solidFill>
              <a:sym typeface="Wingdings" pitchFamily="2" charset="2"/>
            </a:endParaRPr>
          </a:p>
          <a:p>
            <a:pPr marL="0" indent="0">
              <a:buNone/>
            </a:pPr>
            <a:r>
              <a:rPr lang="en-GB" sz="2400" dirty="0"/>
              <a:t>Background context: knowledge of HWP was generally high throughout the sample</a:t>
            </a:r>
          </a:p>
        </p:txBody>
      </p:sp>
      <p:sp>
        <p:nvSpPr>
          <p:cNvPr id="4" name="Slide Number Placeholder 3">
            <a:extLst>
              <a:ext uri="{FF2B5EF4-FFF2-40B4-BE49-F238E27FC236}">
                <a16:creationId xmlns:a16="http://schemas.microsoft.com/office/drawing/2014/main" id="{6BE44308-D77D-AB41-9A89-BA864CE5067B}"/>
              </a:ext>
            </a:extLst>
          </p:cNvPr>
          <p:cNvSpPr>
            <a:spLocks noGrp="1"/>
          </p:cNvSpPr>
          <p:nvPr>
            <p:ph type="sldNum" sz="quarter" idx="4"/>
          </p:nvPr>
        </p:nvSpPr>
        <p:spPr/>
        <p:txBody>
          <a:bodyPr/>
          <a:lstStyle/>
          <a:p>
            <a:pPr>
              <a:defRPr/>
            </a:pPr>
            <a:fld id="{4523F335-736E-4173-BD22-3A70CF47A0B5}" type="slidenum">
              <a:rPr lang="en-US" smtClean="0"/>
              <a:pPr>
                <a:defRPr/>
              </a:pPr>
              <a:t>26</a:t>
            </a:fld>
            <a:endParaRPr lang="en-US" dirty="0"/>
          </a:p>
        </p:txBody>
      </p:sp>
    </p:spTree>
    <p:extLst>
      <p:ext uri="{BB962C8B-B14F-4D97-AF65-F5344CB8AC3E}">
        <p14:creationId xmlns:p14="http://schemas.microsoft.com/office/powerpoint/2010/main" val="3366998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A8BC8F-40A1-6D4F-B813-25DEEFC79B93}"/>
              </a:ext>
            </a:extLst>
          </p:cNvPr>
          <p:cNvSpPr txBox="1"/>
          <p:nvPr/>
        </p:nvSpPr>
        <p:spPr>
          <a:xfrm>
            <a:off x="307110" y="5840506"/>
            <a:ext cx="11884890" cy="307777"/>
          </a:xfrm>
          <a:prstGeom prst="rect">
            <a:avLst/>
          </a:prstGeom>
          <a:noFill/>
        </p:spPr>
        <p:txBody>
          <a:bodyPr wrap="square" rtlCol="0">
            <a:spAutoFit/>
          </a:bodyPr>
          <a:lstStyle/>
          <a:p>
            <a:r>
              <a:rPr lang="en-US" sz="1400" i="1" dirty="0"/>
              <a:t>N is the number of times a respondent mentioned the theme. % is the proportion of responses mentioning a theme as a total (46% of overall survey respondents)</a:t>
            </a:r>
          </a:p>
        </p:txBody>
      </p:sp>
      <p:sp>
        <p:nvSpPr>
          <p:cNvPr id="3" name="Slide Number Placeholder 2">
            <a:extLst>
              <a:ext uri="{FF2B5EF4-FFF2-40B4-BE49-F238E27FC236}">
                <a16:creationId xmlns:a16="http://schemas.microsoft.com/office/drawing/2014/main" id="{BDF5C967-C029-314E-AB7D-830D15647DED}"/>
              </a:ext>
            </a:extLst>
          </p:cNvPr>
          <p:cNvSpPr>
            <a:spLocks noGrp="1"/>
          </p:cNvSpPr>
          <p:nvPr>
            <p:ph type="sldNum" sz="quarter" idx="4"/>
          </p:nvPr>
        </p:nvSpPr>
        <p:spPr/>
        <p:txBody>
          <a:bodyPr/>
          <a:lstStyle/>
          <a:p>
            <a:pPr>
              <a:defRPr/>
            </a:pPr>
            <a:fld id="{4523F335-736E-4173-BD22-3A70CF47A0B5}" type="slidenum">
              <a:rPr lang="en-US" smtClean="0"/>
              <a:pPr>
                <a:defRPr/>
              </a:pPr>
              <a:t>27</a:t>
            </a:fld>
            <a:endParaRPr lang="en-US" dirty="0"/>
          </a:p>
        </p:txBody>
      </p:sp>
      <p:graphicFrame>
        <p:nvGraphicFramePr>
          <p:cNvPr id="6" name="Table 5">
            <a:extLst>
              <a:ext uri="{FF2B5EF4-FFF2-40B4-BE49-F238E27FC236}">
                <a16:creationId xmlns:a16="http://schemas.microsoft.com/office/drawing/2014/main" id="{E1E87F4E-1B21-DE4D-8EA5-AB586AB650B8}"/>
              </a:ext>
            </a:extLst>
          </p:cNvPr>
          <p:cNvGraphicFramePr>
            <a:graphicFrameLocks noGrp="1"/>
          </p:cNvGraphicFramePr>
          <p:nvPr/>
        </p:nvGraphicFramePr>
        <p:xfrm>
          <a:off x="360558" y="1049249"/>
          <a:ext cx="6578125" cy="4785360"/>
        </p:xfrm>
        <a:graphic>
          <a:graphicData uri="http://schemas.openxmlformats.org/drawingml/2006/table">
            <a:tbl>
              <a:tblPr>
                <a:tableStyleId>{5C22544A-7EE6-4342-B048-85BDC9FD1C3A}</a:tableStyleId>
              </a:tblPr>
              <a:tblGrid>
                <a:gridCol w="4171101">
                  <a:extLst>
                    <a:ext uri="{9D8B030D-6E8A-4147-A177-3AD203B41FA5}">
                      <a16:colId xmlns:a16="http://schemas.microsoft.com/office/drawing/2014/main" val="777170911"/>
                    </a:ext>
                  </a:extLst>
                </a:gridCol>
                <a:gridCol w="995082">
                  <a:extLst>
                    <a:ext uri="{9D8B030D-6E8A-4147-A177-3AD203B41FA5}">
                      <a16:colId xmlns:a16="http://schemas.microsoft.com/office/drawing/2014/main" val="3499062387"/>
                    </a:ext>
                  </a:extLst>
                </a:gridCol>
                <a:gridCol w="1411942">
                  <a:extLst>
                    <a:ext uri="{9D8B030D-6E8A-4147-A177-3AD203B41FA5}">
                      <a16:colId xmlns:a16="http://schemas.microsoft.com/office/drawing/2014/main" val="1571280094"/>
                    </a:ext>
                  </a:extLst>
                </a:gridCol>
              </a:tblGrid>
              <a:tr h="174124">
                <a:tc>
                  <a:txBody>
                    <a:bodyPr/>
                    <a:lstStyle/>
                    <a:p>
                      <a:pPr algn="l" fontAlgn="b"/>
                      <a:r>
                        <a:rPr lang="en-GB" sz="1600" b="1" u="none" strike="noStrike" dirty="0">
                          <a:effectLst/>
                        </a:rPr>
                        <a:t>Theme</a:t>
                      </a:r>
                      <a:endParaRPr lang="en-GB" sz="1600" b="1"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effectLst/>
                        </a:rPr>
                        <a:t>N</a:t>
                      </a:r>
                      <a:endParaRPr lang="en-GB" sz="1600" b="1"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effectLst/>
                        </a:rPr>
                        <a:t>% of responses</a:t>
                      </a:r>
                      <a:endParaRPr lang="en-GB" sz="1600" b="1"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1601019"/>
                  </a:ext>
                </a:extLst>
              </a:tr>
              <a:tr h="265901">
                <a:tc>
                  <a:txBody>
                    <a:bodyPr/>
                    <a:lstStyle/>
                    <a:p>
                      <a:pPr algn="l" fontAlgn="b"/>
                      <a:r>
                        <a:rPr lang="en-GB" sz="1800" b="0" i="0" u="none" strike="noStrike" dirty="0">
                          <a:solidFill>
                            <a:srgbClr val="C00000"/>
                          </a:solidFill>
                          <a:effectLst/>
                          <a:latin typeface="Calibri" panose="020F0502020204030204" pitchFamily="34" charset="0"/>
                        </a:rPr>
                        <a:t>Desire for greater flexibility than in HWP</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GB" sz="1600" b="0" i="0" u="none" strike="noStrike" dirty="0">
                          <a:solidFill>
                            <a:srgbClr val="C00000"/>
                          </a:solidFill>
                          <a:effectLst/>
                          <a:latin typeface="Calibri" panose="020F0502020204030204" pitchFamily="34" charset="0"/>
                        </a:rPr>
                        <a:t>121</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GB" sz="1600" b="0" i="0" u="none" strike="noStrike">
                          <a:solidFill>
                            <a:srgbClr val="C00000"/>
                          </a:solidFill>
                          <a:effectLst/>
                          <a:latin typeface="Calibri" panose="020F0502020204030204" pitchFamily="34" charset="0"/>
                        </a:rPr>
                        <a:t>45%</a:t>
                      </a: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65236598"/>
                  </a:ext>
                </a:extLst>
              </a:tr>
              <a:tr h="265901">
                <a:tc>
                  <a:txBody>
                    <a:bodyPr/>
                    <a:lstStyle/>
                    <a:p>
                      <a:pPr algn="l" fontAlgn="b"/>
                      <a:r>
                        <a:rPr lang="en-GB" sz="1800" b="0" i="0" u="none" strike="noStrike" dirty="0">
                          <a:solidFill>
                            <a:srgbClr val="C00000"/>
                          </a:solidFill>
                          <a:effectLst/>
                          <a:latin typeface="Calibri" panose="020F0502020204030204" pitchFamily="34" charset="0"/>
                        </a:rPr>
                        <a:t>No uniformity in needs and experiences</a:t>
                      </a:r>
                    </a:p>
                  </a:txBody>
                  <a:tcPr marL="9525" marR="9525" marT="9525" marB="0" anchor="b"/>
                </a:tc>
                <a:tc>
                  <a:txBody>
                    <a:bodyPr/>
                    <a:lstStyle/>
                    <a:p>
                      <a:pPr algn="ctr" fontAlgn="b"/>
                      <a:r>
                        <a:rPr lang="en-GB" sz="1600" b="0" i="0" u="none" strike="noStrike" dirty="0">
                          <a:solidFill>
                            <a:srgbClr val="C00000"/>
                          </a:solidFill>
                          <a:effectLst/>
                          <a:latin typeface="Calibri" panose="020F0502020204030204" pitchFamily="34" charset="0"/>
                        </a:rPr>
                        <a:t>52</a:t>
                      </a:r>
                    </a:p>
                  </a:txBody>
                  <a:tcPr marL="9525" marR="9525" marT="9525" marB="0" anchor="b"/>
                </a:tc>
                <a:tc>
                  <a:txBody>
                    <a:bodyPr/>
                    <a:lstStyle/>
                    <a:p>
                      <a:pPr algn="ctr" fontAlgn="b"/>
                      <a:r>
                        <a:rPr lang="en-GB" sz="1600" b="0" i="0" u="none" strike="noStrike">
                          <a:solidFill>
                            <a:srgbClr val="C00000"/>
                          </a:solidFill>
                          <a:effectLst/>
                          <a:latin typeface="Calibri" panose="020F0502020204030204" pitchFamily="34" charset="0"/>
                        </a:rPr>
                        <a:t>19%</a:t>
                      </a:r>
                    </a:p>
                  </a:txBody>
                  <a:tcPr marL="9525" marR="9525" marT="9525" marB="0" anchor="b"/>
                </a:tc>
                <a:extLst>
                  <a:ext uri="{0D108BD9-81ED-4DB2-BD59-A6C34878D82A}">
                    <a16:rowId xmlns:a16="http://schemas.microsoft.com/office/drawing/2014/main" val="1990230160"/>
                  </a:ext>
                </a:extLst>
              </a:tr>
              <a:tr h="265901">
                <a:tc>
                  <a:txBody>
                    <a:bodyPr/>
                    <a:lstStyle/>
                    <a:p>
                      <a:pPr algn="l" fontAlgn="b"/>
                      <a:r>
                        <a:rPr lang="en-GB" sz="1800" b="0" i="0" u="none" strike="noStrike" dirty="0">
                          <a:solidFill>
                            <a:schemeClr val="accent1">
                              <a:lumMod val="75000"/>
                            </a:schemeClr>
                          </a:solidFill>
                          <a:effectLst/>
                          <a:latin typeface="Calibri" panose="020F0502020204030204" pitchFamily="34" charset="0"/>
                        </a:rPr>
                        <a:t>Equipment / IT / cost support</a:t>
                      </a:r>
                    </a:p>
                  </a:txBody>
                  <a:tcPr marL="9525" marR="9525" marT="9525" marB="0" anchor="b"/>
                </a:tc>
                <a:tc>
                  <a:txBody>
                    <a:bodyPr/>
                    <a:lstStyle/>
                    <a:p>
                      <a:pPr algn="ctr" fontAlgn="b"/>
                      <a:r>
                        <a:rPr lang="en-GB" sz="1600" b="0" i="0" u="none" strike="noStrike" dirty="0">
                          <a:solidFill>
                            <a:schemeClr val="accent1">
                              <a:lumMod val="75000"/>
                            </a:schemeClr>
                          </a:solidFill>
                          <a:effectLst/>
                          <a:latin typeface="Calibri" panose="020F0502020204030204" pitchFamily="34" charset="0"/>
                        </a:rPr>
                        <a:t>32</a:t>
                      </a:r>
                    </a:p>
                  </a:txBody>
                  <a:tcPr marL="9525" marR="9525" marT="9525" marB="0" anchor="b"/>
                </a:tc>
                <a:tc>
                  <a:txBody>
                    <a:bodyPr/>
                    <a:lstStyle/>
                    <a:p>
                      <a:pPr algn="ctr" fontAlgn="b"/>
                      <a:r>
                        <a:rPr lang="en-GB" sz="1600" b="0" i="0" u="none" strike="noStrike" dirty="0">
                          <a:solidFill>
                            <a:schemeClr val="accent1">
                              <a:lumMod val="75000"/>
                            </a:schemeClr>
                          </a:solidFill>
                          <a:effectLst/>
                          <a:latin typeface="Calibri" panose="020F0502020204030204" pitchFamily="34" charset="0"/>
                        </a:rPr>
                        <a:t>12%</a:t>
                      </a:r>
                    </a:p>
                  </a:txBody>
                  <a:tcPr marL="9525" marR="9525" marT="9525" marB="0" anchor="b"/>
                </a:tc>
                <a:extLst>
                  <a:ext uri="{0D108BD9-81ED-4DB2-BD59-A6C34878D82A}">
                    <a16:rowId xmlns:a16="http://schemas.microsoft.com/office/drawing/2014/main" val="3591498415"/>
                  </a:ext>
                </a:extLst>
              </a:tr>
              <a:tr h="265901">
                <a:tc>
                  <a:txBody>
                    <a:bodyPr/>
                    <a:lstStyle/>
                    <a:p>
                      <a:pPr algn="l" fontAlgn="b"/>
                      <a:r>
                        <a:rPr lang="en-GB" sz="1800" b="0" i="0" u="none" strike="noStrike" dirty="0">
                          <a:solidFill>
                            <a:schemeClr val="accent6">
                              <a:lumMod val="75000"/>
                            </a:schemeClr>
                          </a:solidFill>
                          <a:effectLst/>
                          <a:latin typeface="Calibri" panose="020F0502020204030204" pitchFamily="34" charset="0"/>
                        </a:rPr>
                        <a:t>Commitment and buy-in</a:t>
                      </a:r>
                    </a:p>
                  </a:txBody>
                  <a:tcPr marL="9525" marR="9525" marT="9525" marB="0" anchor="b"/>
                </a:tc>
                <a:tc>
                  <a:txBody>
                    <a:bodyPr/>
                    <a:lstStyle/>
                    <a:p>
                      <a:pPr algn="ctr" fontAlgn="b"/>
                      <a:r>
                        <a:rPr lang="en-GB" sz="1600" b="0" i="0" u="none" strike="noStrike">
                          <a:solidFill>
                            <a:schemeClr val="accent6">
                              <a:lumMod val="75000"/>
                            </a:schemeClr>
                          </a:solidFill>
                          <a:effectLst/>
                          <a:latin typeface="Calibri" panose="020F0502020204030204" pitchFamily="34" charset="0"/>
                        </a:rPr>
                        <a:t>28</a:t>
                      </a:r>
                    </a:p>
                  </a:txBody>
                  <a:tcPr marL="9525" marR="9525" marT="9525" marB="0" anchor="b"/>
                </a:tc>
                <a:tc>
                  <a:txBody>
                    <a:bodyPr/>
                    <a:lstStyle/>
                    <a:p>
                      <a:pPr algn="ctr" fontAlgn="b"/>
                      <a:r>
                        <a:rPr lang="en-GB" sz="1600" b="0" i="0" u="none" strike="noStrike" dirty="0">
                          <a:solidFill>
                            <a:schemeClr val="accent6">
                              <a:lumMod val="75000"/>
                            </a:schemeClr>
                          </a:solidFill>
                          <a:effectLst/>
                          <a:latin typeface="Calibri" panose="020F0502020204030204" pitchFamily="34" charset="0"/>
                        </a:rPr>
                        <a:t>10%</a:t>
                      </a:r>
                    </a:p>
                  </a:txBody>
                  <a:tcPr marL="9525" marR="9525" marT="9525" marB="0" anchor="b"/>
                </a:tc>
                <a:extLst>
                  <a:ext uri="{0D108BD9-81ED-4DB2-BD59-A6C34878D82A}">
                    <a16:rowId xmlns:a16="http://schemas.microsoft.com/office/drawing/2014/main" val="2452783611"/>
                  </a:ext>
                </a:extLst>
              </a:tr>
              <a:tr h="265901">
                <a:tc>
                  <a:txBody>
                    <a:bodyPr/>
                    <a:lstStyle/>
                    <a:p>
                      <a:pPr algn="l" fontAlgn="b"/>
                      <a:r>
                        <a:rPr lang="en-GB" sz="1800" b="0" i="0" u="none" strike="noStrike" dirty="0">
                          <a:solidFill>
                            <a:schemeClr val="accent1">
                              <a:lumMod val="75000"/>
                            </a:schemeClr>
                          </a:solidFill>
                          <a:effectLst/>
                          <a:latin typeface="Calibri" panose="020F0502020204030204" pitchFamily="34" charset="0"/>
                        </a:rPr>
                        <a:t>Communication and clarity of HWP</a:t>
                      </a:r>
                    </a:p>
                  </a:txBody>
                  <a:tcPr marL="9525" marR="9525" marT="9525" marB="0" anchor="b"/>
                </a:tc>
                <a:tc>
                  <a:txBody>
                    <a:bodyPr/>
                    <a:lstStyle/>
                    <a:p>
                      <a:pPr algn="ctr" fontAlgn="b"/>
                      <a:r>
                        <a:rPr lang="en-GB" sz="1600" b="0" i="0" u="none" strike="noStrike" dirty="0">
                          <a:solidFill>
                            <a:schemeClr val="accent1">
                              <a:lumMod val="75000"/>
                            </a:schemeClr>
                          </a:solidFill>
                          <a:effectLst/>
                          <a:latin typeface="Calibri" panose="020F0502020204030204" pitchFamily="34" charset="0"/>
                        </a:rPr>
                        <a:t>25</a:t>
                      </a:r>
                    </a:p>
                  </a:txBody>
                  <a:tcPr marL="9525" marR="9525" marT="9525" marB="0" anchor="b"/>
                </a:tc>
                <a:tc>
                  <a:txBody>
                    <a:bodyPr/>
                    <a:lstStyle/>
                    <a:p>
                      <a:pPr algn="ctr" fontAlgn="b"/>
                      <a:r>
                        <a:rPr lang="en-GB" sz="1600" b="0" i="0" u="none" strike="noStrike" dirty="0">
                          <a:solidFill>
                            <a:schemeClr val="accent1">
                              <a:lumMod val="75000"/>
                            </a:schemeClr>
                          </a:solidFill>
                          <a:effectLst/>
                          <a:latin typeface="Calibri" panose="020F0502020204030204" pitchFamily="34" charset="0"/>
                        </a:rPr>
                        <a:t>9%</a:t>
                      </a:r>
                    </a:p>
                  </a:txBody>
                  <a:tcPr marL="9525" marR="9525" marT="9525" marB="0" anchor="b"/>
                </a:tc>
                <a:extLst>
                  <a:ext uri="{0D108BD9-81ED-4DB2-BD59-A6C34878D82A}">
                    <a16:rowId xmlns:a16="http://schemas.microsoft.com/office/drawing/2014/main" val="4269819734"/>
                  </a:ext>
                </a:extLst>
              </a:tr>
              <a:tr h="265901">
                <a:tc>
                  <a:txBody>
                    <a:bodyPr/>
                    <a:lstStyle/>
                    <a:p>
                      <a:pPr algn="l" fontAlgn="b"/>
                      <a:r>
                        <a:rPr lang="en-GB" sz="1800" b="0" i="0" u="none" strike="noStrike" dirty="0">
                          <a:solidFill>
                            <a:srgbClr val="C00000"/>
                          </a:solidFill>
                          <a:effectLst/>
                          <a:latin typeface="Calibri" panose="020F0502020204030204" pitchFamily="34" charset="0"/>
                        </a:rPr>
                        <a:t>Work-life balance of flexible work</a:t>
                      </a:r>
                    </a:p>
                  </a:txBody>
                  <a:tcPr marL="9525" marR="9525" marT="9525" marB="0" anchor="b"/>
                </a:tc>
                <a:tc>
                  <a:txBody>
                    <a:bodyPr/>
                    <a:lstStyle/>
                    <a:p>
                      <a:pPr algn="ctr" fontAlgn="b"/>
                      <a:r>
                        <a:rPr lang="en-GB" sz="1600" b="0" i="0" u="none" strike="noStrike" dirty="0">
                          <a:solidFill>
                            <a:srgbClr val="C00000"/>
                          </a:solidFill>
                          <a:effectLst/>
                          <a:latin typeface="Calibri" panose="020F0502020204030204" pitchFamily="34" charset="0"/>
                        </a:rPr>
                        <a:t>23</a:t>
                      </a:r>
                    </a:p>
                  </a:txBody>
                  <a:tcPr marL="9525" marR="9525" marT="9525" marB="0" anchor="b"/>
                </a:tc>
                <a:tc>
                  <a:txBody>
                    <a:bodyPr/>
                    <a:lstStyle/>
                    <a:p>
                      <a:pPr algn="ctr" fontAlgn="b"/>
                      <a:r>
                        <a:rPr lang="en-GB" sz="1600" b="0" i="0" u="none" strike="noStrike" dirty="0">
                          <a:solidFill>
                            <a:srgbClr val="C00000"/>
                          </a:solidFill>
                          <a:effectLst/>
                          <a:latin typeface="Calibri" panose="020F0502020204030204" pitchFamily="34" charset="0"/>
                        </a:rPr>
                        <a:t>9%</a:t>
                      </a:r>
                    </a:p>
                  </a:txBody>
                  <a:tcPr marL="9525" marR="9525" marT="9525" marB="0" anchor="b"/>
                </a:tc>
                <a:extLst>
                  <a:ext uri="{0D108BD9-81ED-4DB2-BD59-A6C34878D82A}">
                    <a16:rowId xmlns:a16="http://schemas.microsoft.com/office/drawing/2014/main" val="3560790129"/>
                  </a:ext>
                </a:extLst>
              </a:tr>
              <a:tr h="265901">
                <a:tc>
                  <a:txBody>
                    <a:bodyPr/>
                    <a:lstStyle/>
                    <a:p>
                      <a:pPr algn="l" fontAlgn="b"/>
                      <a:r>
                        <a:rPr lang="en-GB" sz="1800" b="0" i="0" u="none" strike="noStrike" dirty="0">
                          <a:solidFill>
                            <a:schemeClr val="accent1">
                              <a:lumMod val="75000"/>
                            </a:schemeClr>
                          </a:solidFill>
                          <a:effectLst/>
                          <a:latin typeface="Calibri" panose="020F0502020204030204" pitchFamily="34" charset="0"/>
                        </a:rPr>
                        <a:t>Rethinking the office space</a:t>
                      </a:r>
                    </a:p>
                  </a:txBody>
                  <a:tcPr marL="9525" marR="9525" marT="9525" marB="0" anchor="b"/>
                </a:tc>
                <a:tc>
                  <a:txBody>
                    <a:bodyPr/>
                    <a:lstStyle/>
                    <a:p>
                      <a:pPr algn="ctr" fontAlgn="b"/>
                      <a:r>
                        <a:rPr lang="en-GB" sz="1600" b="0" i="0" u="none" strike="noStrike" dirty="0">
                          <a:solidFill>
                            <a:schemeClr val="accent1">
                              <a:lumMod val="75000"/>
                            </a:schemeClr>
                          </a:solidFill>
                          <a:effectLst/>
                          <a:latin typeface="Calibri" panose="020F0502020204030204" pitchFamily="34" charset="0"/>
                        </a:rPr>
                        <a:t>20</a:t>
                      </a:r>
                    </a:p>
                  </a:txBody>
                  <a:tcPr marL="9525" marR="9525" marT="9525" marB="0" anchor="b"/>
                </a:tc>
                <a:tc>
                  <a:txBody>
                    <a:bodyPr/>
                    <a:lstStyle/>
                    <a:p>
                      <a:pPr algn="ctr" fontAlgn="b"/>
                      <a:r>
                        <a:rPr lang="en-GB" sz="1600" b="0" i="0" u="none" strike="noStrike" dirty="0">
                          <a:solidFill>
                            <a:schemeClr val="accent1">
                              <a:lumMod val="75000"/>
                            </a:schemeClr>
                          </a:solidFill>
                          <a:effectLst/>
                          <a:latin typeface="Calibri" panose="020F0502020204030204" pitchFamily="34" charset="0"/>
                        </a:rPr>
                        <a:t>7%</a:t>
                      </a:r>
                    </a:p>
                  </a:txBody>
                  <a:tcPr marL="9525" marR="9525" marT="9525" marB="0" anchor="b"/>
                </a:tc>
                <a:extLst>
                  <a:ext uri="{0D108BD9-81ED-4DB2-BD59-A6C34878D82A}">
                    <a16:rowId xmlns:a16="http://schemas.microsoft.com/office/drawing/2014/main" val="2352807237"/>
                  </a:ext>
                </a:extLst>
              </a:tr>
              <a:tr h="265901">
                <a:tc>
                  <a:txBody>
                    <a:bodyPr/>
                    <a:lstStyle/>
                    <a:p>
                      <a:pPr algn="l" fontAlgn="b"/>
                      <a:r>
                        <a:rPr lang="en-GB" sz="1800" b="0" i="0" u="none" strike="noStrike" dirty="0">
                          <a:solidFill>
                            <a:schemeClr val="accent4">
                              <a:lumMod val="75000"/>
                            </a:schemeClr>
                          </a:solidFill>
                          <a:effectLst/>
                          <a:latin typeface="Calibri" panose="020F0502020204030204" pitchFamily="34" charset="0"/>
                        </a:rPr>
                        <a:t>Work pressures and guidelines for online work</a:t>
                      </a:r>
                    </a:p>
                  </a:txBody>
                  <a:tcPr marL="9525" marR="9525" marT="9525" marB="0" anchor="b"/>
                </a:tc>
                <a:tc>
                  <a:txBody>
                    <a:bodyPr/>
                    <a:lstStyle/>
                    <a:p>
                      <a:pPr algn="ctr" fontAlgn="b"/>
                      <a:r>
                        <a:rPr lang="en-GB" sz="1600" b="0" i="0" u="none" strike="noStrike" dirty="0">
                          <a:solidFill>
                            <a:schemeClr val="accent4">
                              <a:lumMod val="75000"/>
                            </a:schemeClr>
                          </a:solidFill>
                          <a:effectLst/>
                          <a:latin typeface="Calibri" panose="020F0502020204030204" pitchFamily="34" charset="0"/>
                        </a:rPr>
                        <a:t>16</a:t>
                      </a:r>
                    </a:p>
                  </a:txBody>
                  <a:tcPr marL="9525" marR="9525" marT="9525" marB="0" anchor="b"/>
                </a:tc>
                <a:tc>
                  <a:txBody>
                    <a:bodyPr/>
                    <a:lstStyle/>
                    <a:p>
                      <a:pPr algn="ctr" fontAlgn="b"/>
                      <a:r>
                        <a:rPr lang="en-GB" sz="1600" b="0" i="0" u="none" strike="noStrike" dirty="0">
                          <a:solidFill>
                            <a:schemeClr val="accent4">
                              <a:lumMod val="75000"/>
                            </a:schemeClr>
                          </a:solidFill>
                          <a:effectLst/>
                          <a:latin typeface="Calibri" panose="020F0502020204030204" pitchFamily="34" charset="0"/>
                        </a:rPr>
                        <a:t>6%</a:t>
                      </a:r>
                    </a:p>
                  </a:txBody>
                  <a:tcPr marL="9525" marR="9525" marT="9525" marB="0" anchor="b"/>
                </a:tc>
                <a:extLst>
                  <a:ext uri="{0D108BD9-81ED-4DB2-BD59-A6C34878D82A}">
                    <a16:rowId xmlns:a16="http://schemas.microsoft.com/office/drawing/2014/main" val="502544750"/>
                  </a:ext>
                </a:extLst>
              </a:tr>
              <a:tr h="265901">
                <a:tc>
                  <a:txBody>
                    <a:bodyPr/>
                    <a:lstStyle/>
                    <a:p>
                      <a:pPr algn="l" fontAlgn="b"/>
                      <a:r>
                        <a:rPr lang="en-GB" sz="1800" b="0" i="0" u="none" strike="noStrike" dirty="0">
                          <a:solidFill>
                            <a:schemeClr val="accent6">
                              <a:lumMod val="75000"/>
                            </a:schemeClr>
                          </a:solidFill>
                          <a:effectLst/>
                          <a:latin typeface="Calibri" panose="020F0502020204030204" pitchFamily="34" charset="0"/>
                        </a:rPr>
                        <a:t>Trusting employees and responsibility</a:t>
                      </a:r>
                    </a:p>
                  </a:txBody>
                  <a:tcPr marL="9525" marR="9525" marT="9525" marB="0" anchor="b"/>
                </a:tc>
                <a:tc>
                  <a:txBody>
                    <a:bodyPr/>
                    <a:lstStyle/>
                    <a:p>
                      <a:pPr algn="ctr" fontAlgn="b"/>
                      <a:r>
                        <a:rPr lang="en-GB" sz="1600" b="0" i="0" u="none" strike="noStrike" dirty="0">
                          <a:solidFill>
                            <a:schemeClr val="accent6">
                              <a:lumMod val="75000"/>
                            </a:schemeClr>
                          </a:solidFill>
                          <a:effectLst/>
                          <a:latin typeface="Calibri" panose="020F0502020204030204" pitchFamily="34" charset="0"/>
                        </a:rPr>
                        <a:t>15</a:t>
                      </a:r>
                    </a:p>
                  </a:txBody>
                  <a:tcPr marL="9525" marR="9525" marT="9525" marB="0" anchor="b"/>
                </a:tc>
                <a:tc>
                  <a:txBody>
                    <a:bodyPr/>
                    <a:lstStyle/>
                    <a:p>
                      <a:pPr algn="ctr" fontAlgn="b"/>
                      <a:r>
                        <a:rPr lang="en-GB" sz="1600" b="0" i="0" u="none" strike="noStrike" dirty="0">
                          <a:solidFill>
                            <a:schemeClr val="accent6">
                              <a:lumMod val="75000"/>
                            </a:schemeClr>
                          </a:solidFill>
                          <a:effectLst/>
                          <a:latin typeface="Calibri" panose="020F0502020204030204" pitchFamily="34" charset="0"/>
                        </a:rPr>
                        <a:t>6%</a:t>
                      </a:r>
                    </a:p>
                  </a:txBody>
                  <a:tcPr marL="9525" marR="9525" marT="9525" marB="0" anchor="b"/>
                </a:tc>
                <a:extLst>
                  <a:ext uri="{0D108BD9-81ED-4DB2-BD59-A6C34878D82A}">
                    <a16:rowId xmlns:a16="http://schemas.microsoft.com/office/drawing/2014/main" val="1334487958"/>
                  </a:ext>
                </a:extLst>
              </a:tr>
              <a:tr h="265901">
                <a:tc>
                  <a:txBody>
                    <a:bodyPr/>
                    <a:lstStyle/>
                    <a:p>
                      <a:pPr algn="l" fontAlgn="b"/>
                      <a:r>
                        <a:rPr lang="en-GB" sz="1800" b="0" i="0" u="none" strike="noStrike" dirty="0">
                          <a:solidFill>
                            <a:schemeClr val="accent6">
                              <a:lumMod val="75000"/>
                            </a:schemeClr>
                          </a:solidFill>
                          <a:effectLst/>
                          <a:latin typeface="Calibri" panose="020F0502020204030204" pitchFamily="34" charset="0"/>
                        </a:rPr>
                        <a:t>Satisfaction with direction taken</a:t>
                      </a:r>
                    </a:p>
                  </a:txBody>
                  <a:tcPr marL="9525" marR="9525" marT="9525" marB="0" anchor="b"/>
                </a:tc>
                <a:tc>
                  <a:txBody>
                    <a:bodyPr/>
                    <a:lstStyle/>
                    <a:p>
                      <a:pPr algn="ctr" fontAlgn="b"/>
                      <a:r>
                        <a:rPr lang="en-GB" sz="1600" b="0" i="0" u="none" strike="noStrike" dirty="0">
                          <a:solidFill>
                            <a:schemeClr val="accent6">
                              <a:lumMod val="75000"/>
                            </a:schemeClr>
                          </a:solidFill>
                          <a:effectLst/>
                          <a:latin typeface="Calibri" panose="020F0502020204030204" pitchFamily="34" charset="0"/>
                        </a:rPr>
                        <a:t>15</a:t>
                      </a:r>
                    </a:p>
                  </a:txBody>
                  <a:tcPr marL="9525" marR="9525" marT="9525" marB="0" anchor="b"/>
                </a:tc>
                <a:tc>
                  <a:txBody>
                    <a:bodyPr/>
                    <a:lstStyle/>
                    <a:p>
                      <a:pPr algn="ctr" fontAlgn="b"/>
                      <a:r>
                        <a:rPr lang="en-GB" sz="1600" b="0" i="0" u="none" strike="noStrike" dirty="0">
                          <a:solidFill>
                            <a:schemeClr val="accent6">
                              <a:lumMod val="75000"/>
                            </a:schemeClr>
                          </a:solidFill>
                          <a:effectLst/>
                          <a:latin typeface="Calibri" panose="020F0502020204030204" pitchFamily="34" charset="0"/>
                        </a:rPr>
                        <a:t>6%</a:t>
                      </a:r>
                    </a:p>
                  </a:txBody>
                  <a:tcPr marL="9525" marR="9525" marT="9525" marB="0" anchor="b"/>
                </a:tc>
                <a:extLst>
                  <a:ext uri="{0D108BD9-81ED-4DB2-BD59-A6C34878D82A}">
                    <a16:rowId xmlns:a16="http://schemas.microsoft.com/office/drawing/2014/main" val="3020489294"/>
                  </a:ext>
                </a:extLst>
              </a:tr>
              <a:tr h="265901">
                <a:tc>
                  <a:txBody>
                    <a:bodyPr/>
                    <a:lstStyle/>
                    <a:p>
                      <a:pPr algn="l" fontAlgn="b"/>
                      <a:r>
                        <a:rPr lang="en-GB" sz="1800" b="0" i="0" u="none" strike="noStrike" dirty="0">
                          <a:solidFill>
                            <a:schemeClr val="accent1">
                              <a:lumMod val="75000"/>
                            </a:schemeClr>
                          </a:solidFill>
                          <a:effectLst/>
                          <a:latin typeface="Calibri" panose="020F0502020204030204" pitchFamily="34" charset="0"/>
                        </a:rPr>
                        <a:t>Missing interpersonal connection</a:t>
                      </a:r>
                    </a:p>
                  </a:txBody>
                  <a:tcPr marL="9525" marR="9525" marT="9525" marB="0" anchor="b"/>
                </a:tc>
                <a:tc>
                  <a:txBody>
                    <a:bodyPr/>
                    <a:lstStyle/>
                    <a:p>
                      <a:pPr algn="ctr" fontAlgn="b"/>
                      <a:r>
                        <a:rPr lang="en-GB" sz="1600" b="0" i="0" u="none" strike="noStrike" dirty="0">
                          <a:solidFill>
                            <a:schemeClr val="accent1">
                              <a:lumMod val="75000"/>
                            </a:schemeClr>
                          </a:solidFill>
                          <a:effectLst/>
                          <a:latin typeface="Calibri" panose="020F0502020204030204" pitchFamily="34" charset="0"/>
                        </a:rPr>
                        <a:t>13</a:t>
                      </a:r>
                    </a:p>
                  </a:txBody>
                  <a:tcPr marL="9525" marR="9525" marT="9525" marB="0" anchor="b"/>
                </a:tc>
                <a:tc>
                  <a:txBody>
                    <a:bodyPr/>
                    <a:lstStyle/>
                    <a:p>
                      <a:pPr algn="ctr" fontAlgn="b"/>
                      <a:r>
                        <a:rPr lang="en-GB" sz="1600" b="0" i="0" u="none" strike="noStrike" dirty="0">
                          <a:solidFill>
                            <a:schemeClr val="accent1">
                              <a:lumMod val="75000"/>
                            </a:schemeClr>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3421384166"/>
                  </a:ext>
                </a:extLst>
              </a:tr>
              <a:tr h="265901">
                <a:tc>
                  <a:txBody>
                    <a:bodyPr/>
                    <a:lstStyle/>
                    <a:p>
                      <a:pPr algn="l" fontAlgn="b"/>
                      <a:r>
                        <a:rPr lang="en-GB" sz="1800" b="0" i="0" u="none" strike="noStrike" dirty="0">
                          <a:solidFill>
                            <a:schemeClr val="accent6">
                              <a:lumMod val="75000"/>
                            </a:schemeClr>
                          </a:solidFill>
                          <a:effectLst/>
                          <a:latin typeface="Calibri" panose="020F0502020204030204" pitchFamily="34" charset="0"/>
                        </a:rPr>
                        <a:t>Comparison to market and competition</a:t>
                      </a:r>
                    </a:p>
                  </a:txBody>
                  <a:tcPr marL="9525" marR="9525" marT="9525" marB="0" anchor="b"/>
                </a:tc>
                <a:tc>
                  <a:txBody>
                    <a:bodyPr/>
                    <a:lstStyle/>
                    <a:p>
                      <a:pPr algn="ctr" fontAlgn="b"/>
                      <a:r>
                        <a:rPr lang="en-GB" sz="1600" b="0" i="0" u="none" strike="noStrike" dirty="0">
                          <a:solidFill>
                            <a:schemeClr val="accent6">
                              <a:lumMod val="75000"/>
                            </a:schemeClr>
                          </a:solidFill>
                          <a:effectLst/>
                          <a:latin typeface="Calibri" panose="020F0502020204030204" pitchFamily="34" charset="0"/>
                        </a:rPr>
                        <a:t>11</a:t>
                      </a:r>
                    </a:p>
                  </a:txBody>
                  <a:tcPr marL="9525" marR="9525" marT="9525" marB="0" anchor="b"/>
                </a:tc>
                <a:tc>
                  <a:txBody>
                    <a:bodyPr/>
                    <a:lstStyle/>
                    <a:p>
                      <a:pPr algn="ctr" fontAlgn="b"/>
                      <a:r>
                        <a:rPr lang="en-GB" sz="1600" b="0" i="0" u="none" strike="noStrike" dirty="0">
                          <a:solidFill>
                            <a:schemeClr val="accent6">
                              <a:lumMod val="75000"/>
                            </a:schemeClr>
                          </a:solidFill>
                          <a:effectLst/>
                          <a:latin typeface="Calibri" panose="020F0502020204030204" pitchFamily="34" charset="0"/>
                        </a:rPr>
                        <a:t>4%</a:t>
                      </a:r>
                    </a:p>
                  </a:txBody>
                  <a:tcPr marL="9525" marR="9525" marT="9525" marB="0" anchor="b"/>
                </a:tc>
                <a:extLst>
                  <a:ext uri="{0D108BD9-81ED-4DB2-BD59-A6C34878D82A}">
                    <a16:rowId xmlns:a16="http://schemas.microsoft.com/office/drawing/2014/main" val="2755808079"/>
                  </a:ext>
                </a:extLst>
              </a:tr>
              <a:tr h="265901">
                <a:tc>
                  <a:txBody>
                    <a:bodyPr/>
                    <a:lstStyle/>
                    <a:p>
                      <a:pPr algn="l" fontAlgn="b"/>
                      <a:r>
                        <a:rPr lang="en-GB" sz="1800" b="0" i="0" u="none" strike="noStrike" dirty="0">
                          <a:solidFill>
                            <a:schemeClr val="accent4">
                              <a:lumMod val="75000"/>
                            </a:schemeClr>
                          </a:solidFill>
                          <a:effectLst/>
                          <a:latin typeface="Calibri" panose="020F0502020204030204" pitchFamily="34" charset="0"/>
                        </a:rPr>
                        <a:t>Client requirement pressures</a:t>
                      </a:r>
                    </a:p>
                  </a:txBody>
                  <a:tcPr marL="9525" marR="9525" marT="9525" marB="0" anchor="b"/>
                </a:tc>
                <a:tc>
                  <a:txBody>
                    <a:bodyPr/>
                    <a:lstStyle/>
                    <a:p>
                      <a:pPr algn="ctr" fontAlgn="b"/>
                      <a:r>
                        <a:rPr lang="en-GB" sz="1600" b="0" i="0" u="none" strike="noStrike">
                          <a:solidFill>
                            <a:schemeClr val="accent4">
                              <a:lumMod val="75000"/>
                            </a:schemeClr>
                          </a:solidFill>
                          <a:effectLst/>
                          <a:latin typeface="Calibri" panose="020F0502020204030204" pitchFamily="34" charset="0"/>
                        </a:rPr>
                        <a:t>10</a:t>
                      </a:r>
                    </a:p>
                  </a:txBody>
                  <a:tcPr marL="9525" marR="9525" marT="9525" marB="0" anchor="b"/>
                </a:tc>
                <a:tc>
                  <a:txBody>
                    <a:bodyPr/>
                    <a:lstStyle/>
                    <a:p>
                      <a:pPr algn="ctr" fontAlgn="b"/>
                      <a:r>
                        <a:rPr lang="en-GB" sz="1600" b="0" i="0" u="none" strike="noStrike" dirty="0">
                          <a:solidFill>
                            <a:schemeClr val="accent4">
                              <a:lumMod val="75000"/>
                            </a:schemeClr>
                          </a:solidFill>
                          <a:effectLst/>
                          <a:latin typeface="Calibri" panose="020F0502020204030204" pitchFamily="34" charset="0"/>
                        </a:rPr>
                        <a:t>4%</a:t>
                      </a:r>
                    </a:p>
                  </a:txBody>
                  <a:tcPr marL="9525" marR="9525" marT="9525" marB="0" anchor="b"/>
                </a:tc>
                <a:extLst>
                  <a:ext uri="{0D108BD9-81ED-4DB2-BD59-A6C34878D82A}">
                    <a16:rowId xmlns:a16="http://schemas.microsoft.com/office/drawing/2014/main" val="365163815"/>
                  </a:ext>
                </a:extLst>
              </a:tr>
              <a:tr h="265901">
                <a:tc>
                  <a:txBody>
                    <a:bodyPr/>
                    <a:lstStyle/>
                    <a:p>
                      <a:pPr algn="l" fontAlgn="b"/>
                      <a:r>
                        <a:rPr lang="en-GB" sz="1800" b="0" i="0" u="none" strike="noStrike" dirty="0">
                          <a:solidFill>
                            <a:schemeClr val="accent1">
                              <a:lumMod val="75000"/>
                            </a:schemeClr>
                          </a:solidFill>
                          <a:effectLst/>
                          <a:latin typeface="Calibri" panose="020F0502020204030204" pitchFamily="34" charset="0"/>
                        </a:rPr>
                        <a:t>Effectiveness of home working</a:t>
                      </a:r>
                    </a:p>
                  </a:txBody>
                  <a:tcPr marL="9525" marR="9525" marT="9525" marB="0" anchor="b"/>
                </a:tc>
                <a:tc>
                  <a:txBody>
                    <a:bodyPr/>
                    <a:lstStyle/>
                    <a:p>
                      <a:pPr algn="ctr" fontAlgn="b"/>
                      <a:r>
                        <a:rPr lang="en-GB" sz="1600" b="0" i="0" u="none" strike="noStrike" dirty="0">
                          <a:solidFill>
                            <a:schemeClr val="accent1">
                              <a:lumMod val="75000"/>
                            </a:schemeClr>
                          </a:solidFill>
                          <a:effectLst/>
                          <a:latin typeface="Calibri" panose="020F0502020204030204" pitchFamily="34" charset="0"/>
                        </a:rPr>
                        <a:t>5</a:t>
                      </a:r>
                    </a:p>
                  </a:txBody>
                  <a:tcPr marL="9525" marR="9525" marT="9525" marB="0" anchor="b"/>
                </a:tc>
                <a:tc>
                  <a:txBody>
                    <a:bodyPr/>
                    <a:lstStyle/>
                    <a:p>
                      <a:pPr algn="ctr" fontAlgn="b"/>
                      <a:r>
                        <a:rPr lang="en-GB" sz="1600" b="0" i="0" u="none" strike="noStrike" dirty="0">
                          <a:solidFill>
                            <a:schemeClr val="accent1">
                              <a:lumMod val="75000"/>
                            </a:schemeClr>
                          </a:solidFill>
                          <a:effectLst/>
                          <a:latin typeface="Calibri" panose="020F0502020204030204" pitchFamily="34" charset="0"/>
                        </a:rPr>
                        <a:t>2%</a:t>
                      </a:r>
                    </a:p>
                  </a:txBody>
                  <a:tcPr marL="9525" marR="9525" marT="9525" marB="0" anchor="b"/>
                </a:tc>
                <a:extLst>
                  <a:ext uri="{0D108BD9-81ED-4DB2-BD59-A6C34878D82A}">
                    <a16:rowId xmlns:a16="http://schemas.microsoft.com/office/drawing/2014/main" val="2517206192"/>
                  </a:ext>
                </a:extLst>
              </a:tr>
              <a:tr h="265901">
                <a:tc>
                  <a:txBody>
                    <a:bodyPr/>
                    <a:lstStyle/>
                    <a:p>
                      <a:pPr algn="l" fontAlgn="b"/>
                      <a:r>
                        <a:rPr lang="en-GB" sz="1800" b="0" i="0" u="none" strike="noStrike" dirty="0">
                          <a:solidFill>
                            <a:schemeClr val="bg2">
                              <a:lumMod val="25000"/>
                            </a:schemeClr>
                          </a:solidFill>
                          <a:effectLst/>
                          <a:latin typeface="Calibri" panose="020F0502020204030204" pitchFamily="34" charset="0"/>
                        </a:rPr>
                        <a:t>Safety concerns of returning to office</a:t>
                      </a:r>
                    </a:p>
                  </a:txBody>
                  <a:tcPr marL="9525" marR="9525" marT="9525" marB="0" anchor="b"/>
                </a:tc>
                <a:tc>
                  <a:txBody>
                    <a:bodyPr/>
                    <a:lstStyle/>
                    <a:p>
                      <a:pPr algn="ctr" fontAlgn="b"/>
                      <a:r>
                        <a:rPr lang="en-GB" sz="1600" b="0" i="0" u="none" strike="noStrike" dirty="0">
                          <a:solidFill>
                            <a:schemeClr val="bg2">
                              <a:lumMod val="25000"/>
                            </a:schemeClr>
                          </a:solidFill>
                          <a:effectLst/>
                          <a:latin typeface="Calibri" panose="020F0502020204030204" pitchFamily="34" charset="0"/>
                        </a:rPr>
                        <a:t>5</a:t>
                      </a:r>
                    </a:p>
                  </a:txBody>
                  <a:tcPr marL="9525" marR="9525" marT="9525" marB="0" anchor="b"/>
                </a:tc>
                <a:tc>
                  <a:txBody>
                    <a:bodyPr/>
                    <a:lstStyle/>
                    <a:p>
                      <a:pPr algn="ctr" fontAlgn="b"/>
                      <a:r>
                        <a:rPr lang="en-GB" sz="1600" b="0" i="0" u="none" strike="noStrike" dirty="0">
                          <a:solidFill>
                            <a:schemeClr val="bg2">
                              <a:lumMod val="25000"/>
                            </a:schemeClr>
                          </a:solidFill>
                          <a:effectLst/>
                          <a:latin typeface="Calibri" panose="020F0502020204030204" pitchFamily="34" charset="0"/>
                        </a:rPr>
                        <a:t>2%</a:t>
                      </a:r>
                    </a:p>
                  </a:txBody>
                  <a:tcPr marL="9525" marR="9525" marT="9525" marB="0" anchor="b"/>
                </a:tc>
                <a:extLst>
                  <a:ext uri="{0D108BD9-81ED-4DB2-BD59-A6C34878D82A}">
                    <a16:rowId xmlns:a16="http://schemas.microsoft.com/office/drawing/2014/main" val="1421981451"/>
                  </a:ext>
                </a:extLst>
              </a:tr>
            </a:tbl>
          </a:graphicData>
        </a:graphic>
      </p:graphicFrame>
      <p:sp>
        <p:nvSpPr>
          <p:cNvPr id="14" name="TextBox 13">
            <a:extLst>
              <a:ext uri="{FF2B5EF4-FFF2-40B4-BE49-F238E27FC236}">
                <a16:creationId xmlns:a16="http://schemas.microsoft.com/office/drawing/2014/main" id="{7C39D881-E6B4-BA4C-B260-635C9C9B2D01}"/>
              </a:ext>
            </a:extLst>
          </p:cNvPr>
          <p:cNvSpPr txBox="1"/>
          <p:nvPr/>
        </p:nvSpPr>
        <p:spPr>
          <a:xfrm>
            <a:off x="307110" y="735575"/>
            <a:ext cx="11781796" cy="338554"/>
          </a:xfrm>
          <a:prstGeom prst="rect">
            <a:avLst/>
          </a:prstGeom>
          <a:noFill/>
        </p:spPr>
        <p:txBody>
          <a:bodyPr wrap="square" rtlCol="0">
            <a:spAutoFit/>
          </a:bodyPr>
          <a:lstStyle/>
          <a:p>
            <a:r>
              <a:rPr lang="en-GB" sz="1600" i="1" dirty="0"/>
              <a:t>Is there anything FTI Consulting could or should do differently with respect to hybrid working to help you improve your work situation?</a:t>
            </a:r>
          </a:p>
        </p:txBody>
      </p:sp>
      <p:sp>
        <p:nvSpPr>
          <p:cNvPr id="13" name="Title 1">
            <a:extLst>
              <a:ext uri="{FF2B5EF4-FFF2-40B4-BE49-F238E27FC236}">
                <a16:creationId xmlns:a16="http://schemas.microsoft.com/office/drawing/2014/main" id="{60DCA85F-9653-2249-9274-6801DF359650}"/>
              </a:ext>
            </a:extLst>
          </p:cNvPr>
          <p:cNvSpPr txBox="1">
            <a:spLocks/>
          </p:cNvSpPr>
          <p:nvPr/>
        </p:nvSpPr>
        <p:spPr>
          <a:xfrm>
            <a:off x="572655" y="-104529"/>
            <a:ext cx="10515600" cy="1325563"/>
          </a:xfrm>
          <a:prstGeom prst="rect">
            <a:avLst/>
          </a:prstGeom>
        </p:spPr>
        <p:txBody>
          <a:bodyPr vert="horz" lIns="91440" tIns="45720" rIns="91440" bIns="45720" rtlCol="0" anchor="ctr">
            <a:normAutofit/>
          </a:bodyPr>
          <a:lstStyle>
            <a:lvl1pPr algn="l" defTabSz="822960" rtl="0" eaLnBrk="1" latinLnBrk="0" hangingPunct="1">
              <a:lnSpc>
                <a:spcPct val="90000"/>
              </a:lnSpc>
              <a:spcBef>
                <a:spcPct val="0"/>
              </a:spcBef>
              <a:buNone/>
              <a:defRPr sz="3600" b="0" i="0" kern="1200" baseline="0">
                <a:solidFill>
                  <a:schemeClr val="accent1">
                    <a:lumMod val="50000"/>
                  </a:schemeClr>
                </a:solidFill>
                <a:latin typeface="Calibri" charset="0"/>
                <a:ea typeface="+mj-ea"/>
                <a:cs typeface="+mj-cs"/>
              </a:defRPr>
            </a:lvl1pPr>
          </a:lstStyle>
          <a:p>
            <a:r>
              <a:rPr lang="en-US" sz="2800" dirty="0"/>
              <a:t>Percentage of responses mentioning each of the 15 themes</a:t>
            </a:r>
          </a:p>
        </p:txBody>
      </p:sp>
      <p:graphicFrame>
        <p:nvGraphicFramePr>
          <p:cNvPr id="8" name="Table 7">
            <a:extLst>
              <a:ext uri="{FF2B5EF4-FFF2-40B4-BE49-F238E27FC236}">
                <a16:creationId xmlns:a16="http://schemas.microsoft.com/office/drawing/2014/main" id="{89C0DEA1-42FC-A445-951A-4E71F60C8251}"/>
              </a:ext>
            </a:extLst>
          </p:cNvPr>
          <p:cNvGraphicFramePr>
            <a:graphicFrameLocks noGrp="1"/>
          </p:cNvGraphicFramePr>
          <p:nvPr/>
        </p:nvGraphicFramePr>
        <p:xfrm>
          <a:off x="7070912" y="2794265"/>
          <a:ext cx="4988859" cy="1614017"/>
        </p:xfrm>
        <a:graphic>
          <a:graphicData uri="http://schemas.openxmlformats.org/drawingml/2006/table">
            <a:tbl>
              <a:tblPr>
                <a:tableStyleId>{5C22544A-7EE6-4342-B048-85BDC9FD1C3A}</a:tableStyleId>
              </a:tblPr>
              <a:tblGrid>
                <a:gridCol w="3551148">
                  <a:extLst>
                    <a:ext uri="{9D8B030D-6E8A-4147-A177-3AD203B41FA5}">
                      <a16:colId xmlns:a16="http://schemas.microsoft.com/office/drawing/2014/main" val="777170911"/>
                    </a:ext>
                  </a:extLst>
                </a:gridCol>
                <a:gridCol w="531953">
                  <a:extLst>
                    <a:ext uri="{9D8B030D-6E8A-4147-A177-3AD203B41FA5}">
                      <a16:colId xmlns:a16="http://schemas.microsoft.com/office/drawing/2014/main" val="3499062387"/>
                    </a:ext>
                  </a:extLst>
                </a:gridCol>
                <a:gridCol w="905758">
                  <a:extLst>
                    <a:ext uri="{9D8B030D-6E8A-4147-A177-3AD203B41FA5}">
                      <a16:colId xmlns:a16="http://schemas.microsoft.com/office/drawing/2014/main" val="1571280094"/>
                    </a:ext>
                  </a:extLst>
                </a:gridCol>
              </a:tblGrid>
              <a:tr h="304969">
                <a:tc>
                  <a:txBody>
                    <a:bodyPr/>
                    <a:lstStyle/>
                    <a:p>
                      <a:pPr algn="l" fontAlgn="b"/>
                      <a:r>
                        <a:rPr lang="en-GB" sz="1800" b="1" u="none" strike="noStrike" dirty="0">
                          <a:effectLst/>
                        </a:rPr>
                        <a:t>Theme Factor mentioned</a:t>
                      </a:r>
                      <a:endParaRPr lang="en-GB" sz="1800" b="1" i="0" u="none" strike="noStrike" dirty="0">
                        <a:solidFill>
                          <a:srgbClr val="000000"/>
                        </a:solidFill>
                        <a:effectLst/>
                        <a:latin typeface="Calibri" panose="020F0502020204030204" pitchFamily="34" charset="0"/>
                      </a:endParaRPr>
                    </a:p>
                  </a:txBody>
                  <a:tcPr marL="7571" marR="7571" marT="7571" marB="0" anchor="b">
                    <a:lnB w="12700" cap="flat" cmpd="sng" algn="ctr">
                      <a:solidFill>
                        <a:schemeClr val="tx1"/>
                      </a:solidFill>
                      <a:prstDash val="solid"/>
                      <a:round/>
                      <a:headEnd type="none" w="med" len="med"/>
                      <a:tailEnd type="none" w="med" len="med"/>
                    </a:lnB>
                  </a:tcPr>
                </a:tc>
                <a:tc>
                  <a:txBody>
                    <a:bodyPr/>
                    <a:lstStyle/>
                    <a:p>
                      <a:pPr algn="ctr" fontAlgn="b"/>
                      <a:r>
                        <a:rPr lang="en-GB" sz="1800" b="1" u="none" strike="noStrike" dirty="0">
                          <a:effectLst/>
                        </a:rPr>
                        <a:t>N</a:t>
                      </a:r>
                      <a:endParaRPr lang="en-GB" sz="1800" b="1" i="0" u="none" strike="noStrike" dirty="0">
                        <a:solidFill>
                          <a:srgbClr val="000000"/>
                        </a:solidFill>
                        <a:effectLst/>
                        <a:latin typeface="Calibri" panose="020F0502020204030204" pitchFamily="34" charset="0"/>
                      </a:endParaRPr>
                    </a:p>
                  </a:txBody>
                  <a:tcPr marL="7571" marR="7571" marT="7571" marB="0" anchor="b">
                    <a:lnB w="12700" cap="flat" cmpd="sng" algn="ctr">
                      <a:solidFill>
                        <a:schemeClr val="tx1"/>
                      </a:solidFill>
                      <a:prstDash val="solid"/>
                      <a:round/>
                      <a:headEnd type="none" w="med" len="med"/>
                      <a:tailEnd type="none" w="med" len="med"/>
                    </a:lnB>
                  </a:tcPr>
                </a:tc>
                <a:tc>
                  <a:txBody>
                    <a:bodyPr/>
                    <a:lstStyle/>
                    <a:p>
                      <a:pPr algn="ctr" fontAlgn="b"/>
                      <a:r>
                        <a:rPr lang="en-GB" sz="1800" b="1" u="none" strike="noStrike" dirty="0">
                          <a:effectLst/>
                        </a:rPr>
                        <a:t>%</a:t>
                      </a:r>
                      <a:endParaRPr lang="en-GB" sz="1800" b="1" i="0" u="none" strike="noStrike" dirty="0">
                        <a:solidFill>
                          <a:srgbClr val="000000"/>
                        </a:solidFill>
                        <a:effectLst/>
                        <a:latin typeface="Calibri" panose="020F0502020204030204" pitchFamily="34" charset="0"/>
                      </a:endParaRPr>
                    </a:p>
                  </a:txBody>
                  <a:tcPr marL="7571" marR="7571" marT="7571"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1601019"/>
                  </a:ext>
                </a:extLst>
              </a:tr>
              <a:tr h="327262">
                <a:tc>
                  <a:txBody>
                    <a:bodyPr/>
                    <a:lstStyle/>
                    <a:p>
                      <a:pPr algn="l" fontAlgn="b"/>
                      <a:r>
                        <a:rPr lang="en-GB" sz="2000" b="0" i="0" u="none" strike="noStrike" dirty="0">
                          <a:solidFill>
                            <a:srgbClr val="C00000"/>
                          </a:solidFill>
                          <a:effectLst/>
                          <a:latin typeface="Calibri" panose="020F0502020204030204" pitchFamily="34" charset="0"/>
                        </a:rPr>
                        <a:t>TF 1 : Flexibility of work</a:t>
                      </a:r>
                    </a:p>
                  </a:txBody>
                  <a:tcPr marL="11851" marR="11851" marT="11851" marB="0" anchor="b">
                    <a:lnT w="12700" cap="flat" cmpd="sng" algn="ctr">
                      <a:solidFill>
                        <a:schemeClr val="tx1"/>
                      </a:solidFill>
                      <a:prstDash val="solid"/>
                      <a:round/>
                      <a:headEnd type="none" w="med" len="med"/>
                      <a:tailEnd type="none" w="med" len="med"/>
                    </a:lnT>
                  </a:tcPr>
                </a:tc>
                <a:tc>
                  <a:txBody>
                    <a:bodyPr/>
                    <a:lstStyle/>
                    <a:p>
                      <a:pPr algn="ctr" fontAlgn="b"/>
                      <a:r>
                        <a:rPr lang="en-GB" sz="1800" b="0" i="0" u="none" strike="noStrike" dirty="0">
                          <a:solidFill>
                            <a:srgbClr val="C00000"/>
                          </a:solidFill>
                          <a:effectLst/>
                          <a:latin typeface="Calibri" panose="020F0502020204030204" pitchFamily="34" charset="0"/>
                        </a:rPr>
                        <a:t>153</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GB" sz="1800" b="0" i="0" u="none" strike="noStrike" dirty="0">
                          <a:solidFill>
                            <a:srgbClr val="C00000"/>
                          </a:solidFill>
                          <a:effectLst/>
                          <a:latin typeface="Calibri" panose="020F0502020204030204" pitchFamily="34" charset="0"/>
                        </a:rPr>
                        <a:t>57%</a:t>
                      </a: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65236598"/>
                  </a:ext>
                </a:extLst>
              </a:tr>
              <a:tr h="327262">
                <a:tc>
                  <a:txBody>
                    <a:bodyPr/>
                    <a:lstStyle/>
                    <a:p>
                      <a:pPr algn="l" fontAlgn="b"/>
                      <a:r>
                        <a:rPr lang="en-GB" sz="2000" b="0" i="0" u="none" strike="noStrike" dirty="0">
                          <a:solidFill>
                            <a:schemeClr val="accent6">
                              <a:lumMod val="75000"/>
                            </a:schemeClr>
                          </a:solidFill>
                          <a:effectLst/>
                          <a:latin typeface="Calibri" panose="020F0502020204030204" pitchFamily="34" charset="0"/>
                        </a:rPr>
                        <a:t>TF 2 : Relationship to organisation</a:t>
                      </a:r>
                    </a:p>
                  </a:txBody>
                  <a:tcPr marL="11851" marR="11851" marT="11851" marB="0" anchor="b"/>
                </a:tc>
                <a:tc>
                  <a:txBody>
                    <a:bodyPr/>
                    <a:lstStyle/>
                    <a:p>
                      <a:pPr algn="ctr" fontAlgn="b"/>
                      <a:r>
                        <a:rPr lang="en-GB" sz="1800" b="0" i="0" u="none" strike="noStrike" dirty="0">
                          <a:solidFill>
                            <a:schemeClr val="accent6">
                              <a:lumMod val="75000"/>
                            </a:schemeClr>
                          </a:solidFill>
                          <a:effectLst/>
                          <a:latin typeface="Calibri" panose="020F0502020204030204" pitchFamily="34" charset="0"/>
                        </a:rPr>
                        <a:t>65</a:t>
                      </a:r>
                    </a:p>
                  </a:txBody>
                  <a:tcPr marL="9525" marR="9525" marT="9525" marB="0" anchor="b"/>
                </a:tc>
                <a:tc>
                  <a:txBody>
                    <a:bodyPr/>
                    <a:lstStyle/>
                    <a:p>
                      <a:pPr algn="ctr" fontAlgn="b"/>
                      <a:r>
                        <a:rPr lang="en-GB" sz="1800" b="0" i="0" u="none" strike="noStrike" dirty="0">
                          <a:solidFill>
                            <a:schemeClr val="accent6">
                              <a:lumMod val="75000"/>
                            </a:schemeClr>
                          </a:solidFill>
                          <a:effectLst/>
                          <a:latin typeface="Calibri" panose="020F0502020204030204" pitchFamily="34" charset="0"/>
                        </a:rPr>
                        <a:t>24%</a:t>
                      </a:r>
                    </a:p>
                  </a:txBody>
                  <a:tcPr marL="9525" marR="9525" marT="9525" marB="0" anchor="b"/>
                </a:tc>
                <a:extLst>
                  <a:ext uri="{0D108BD9-81ED-4DB2-BD59-A6C34878D82A}">
                    <a16:rowId xmlns:a16="http://schemas.microsoft.com/office/drawing/2014/main" val="1990230160"/>
                  </a:ext>
                </a:extLst>
              </a:tr>
              <a:tr h="327262">
                <a:tc>
                  <a:txBody>
                    <a:bodyPr/>
                    <a:lstStyle/>
                    <a:p>
                      <a:pPr algn="l" fontAlgn="b"/>
                      <a:r>
                        <a:rPr lang="en-GB" sz="2000" b="0" i="0" u="none" strike="noStrike" dirty="0">
                          <a:solidFill>
                            <a:schemeClr val="accent1">
                              <a:lumMod val="75000"/>
                            </a:schemeClr>
                          </a:solidFill>
                          <a:effectLst/>
                          <a:latin typeface="Calibri" panose="020F0502020204030204" pitchFamily="34" charset="0"/>
                        </a:rPr>
                        <a:t>TF 3 : Effectiveness</a:t>
                      </a:r>
                    </a:p>
                  </a:txBody>
                  <a:tcPr marL="11851" marR="11851" marT="11851" marB="0" anchor="b"/>
                </a:tc>
                <a:tc>
                  <a:txBody>
                    <a:bodyPr/>
                    <a:lstStyle/>
                    <a:p>
                      <a:pPr algn="ctr" fontAlgn="b"/>
                      <a:r>
                        <a:rPr lang="en-GB" sz="1800" b="0" i="0" u="none" strike="noStrike" dirty="0">
                          <a:solidFill>
                            <a:schemeClr val="accent1">
                              <a:lumMod val="75000"/>
                            </a:schemeClr>
                          </a:solidFill>
                          <a:effectLst/>
                          <a:latin typeface="Calibri" panose="020F0502020204030204" pitchFamily="34" charset="0"/>
                        </a:rPr>
                        <a:t>63</a:t>
                      </a:r>
                    </a:p>
                  </a:txBody>
                  <a:tcPr marL="9525" marR="9525" marT="9525" marB="0" anchor="b"/>
                </a:tc>
                <a:tc>
                  <a:txBody>
                    <a:bodyPr/>
                    <a:lstStyle/>
                    <a:p>
                      <a:pPr algn="ctr" fontAlgn="b"/>
                      <a:r>
                        <a:rPr lang="en-GB" sz="1800" b="0" i="0" u="none" strike="noStrike" dirty="0">
                          <a:solidFill>
                            <a:schemeClr val="accent1">
                              <a:lumMod val="75000"/>
                            </a:schemeClr>
                          </a:solidFill>
                          <a:effectLst/>
                          <a:latin typeface="Calibri" panose="020F0502020204030204" pitchFamily="34" charset="0"/>
                        </a:rPr>
                        <a:t>23%</a:t>
                      </a:r>
                    </a:p>
                  </a:txBody>
                  <a:tcPr marL="9525" marR="9525" marT="9525" marB="0" anchor="b"/>
                </a:tc>
                <a:extLst>
                  <a:ext uri="{0D108BD9-81ED-4DB2-BD59-A6C34878D82A}">
                    <a16:rowId xmlns:a16="http://schemas.microsoft.com/office/drawing/2014/main" val="3591498415"/>
                  </a:ext>
                </a:extLst>
              </a:tr>
              <a:tr h="327262">
                <a:tc>
                  <a:txBody>
                    <a:bodyPr/>
                    <a:lstStyle/>
                    <a:p>
                      <a:pPr algn="l" fontAlgn="b"/>
                      <a:r>
                        <a:rPr lang="en-GB" sz="2000" b="0" i="0" u="none" strike="noStrike" dirty="0">
                          <a:solidFill>
                            <a:schemeClr val="accent4">
                              <a:lumMod val="75000"/>
                            </a:schemeClr>
                          </a:solidFill>
                          <a:effectLst/>
                          <a:latin typeface="Calibri" panose="020F0502020204030204" pitchFamily="34" charset="0"/>
                        </a:rPr>
                        <a:t>TF 4 : Work pressures</a:t>
                      </a:r>
                    </a:p>
                  </a:txBody>
                  <a:tcPr marL="11851" marR="11851" marT="11851" marB="0" anchor="b"/>
                </a:tc>
                <a:tc>
                  <a:txBody>
                    <a:bodyPr/>
                    <a:lstStyle/>
                    <a:p>
                      <a:pPr algn="ctr" fontAlgn="b"/>
                      <a:r>
                        <a:rPr lang="en-GB" sz="1800" b="0" i="0" u="none" strike="noStrike" dirty="0">
                          <a:solidFill>
                            <a:schemeClr val="accent4">
                              <a:lumMod val="75000"/>
                            </a:schemeClr>
                          </a:solidFill>
                          <a:effectLst/>
                          <a:latin typeface="Calibri" panose="020F0502020204030204" pitchFamily="34" charset="0"/>
                        </a:rPr>
                        <a:t>25</a:t>
                      </a:r>
                    </a:p>
                  </a:txBody>
                  <a:tcPr marL="9525" marR="9525" marT="9525" marB="0" anchor="b"/>
                </a:tc>
                <a:tc>
                  <a:txBody>
                    <a:bodyPr/>
                    <a:lstStyle/>
                    <a:p>
                      <a:pPr algn="ctr" fontAlgn="b"/>
                      <a:r>
                        <a:rPr lang="en-GB" sz="1800" b="0" i="0" u="none" strike="noStrike" dirty="0">
                          <a:solidFill>
                            <a:schemeClr val="accent4">
                              <a:lumMod val="75000"/>
                            </a:schemeClr>
                          </a:solidFill>
                          <a:effectLst/>
                          <a:latin typeface="Calibri" panose="020F0502020204030204" pitchFamily="34" charset="0"/>
                        </a:rPr>
                        <a:t>9%</a:t>
                      </a:r>
                    </a:p>
                  </a:txBody>
                  <a:tcPr marL="9525" marR="9525" marT="9525" marB="0" anchor="b"/>
                </a:tc>
                <a:extLst>
                  <a:ext uri="{0D108BD9-81ED-4DB2-BD59-A6C34878D82A}">
                    <a16:rowId xmlns:a16="http://schemas.microsoft.com/office/drawing/2014/main" val="2452783611"/>
                  </a:ext>
                </a:extLst>
              </a:tr>
            </a:tbl>
          </a:graphicData>
        </a:graphic>
      </p:graphicFrame>
    </p:spTree>
    <p:extLst>
      <p:ext uri="{BB962C8B-B14F-4D97-AF65-F5344CB8AC3E}">
        <p14:creationId xmlns:p14="http://schemas.microsoft.com/office/powerpoint/2010/main" val="2631681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3C46-FE57-BB4C-8E18-3DB1AC3894B5}"/>
              </a:ext>
            </a:extLst>
          </p:cNvPr>
          <p:cNvSpPr>
            <a:spLocks noGrp="1"/>
          </p:cNvSpPr>
          <p:nvPr>
            <p:ph type="title"/>
          </p:nvPr>
        </p:nvSpPr>
        <p:spPr>
          <a:xfrm>
            <a:off x="215348" y="0"/>
            <a:ext cx="10515600" cy="1325563"/>
          </a:xfrm>
        </p:spPr>
        <p:txBody>
          <a:bodyPr>
            <a:normAutofit/>
          </a:bodyPr>
          <a:lstStyle/>
          <a:p>
            <a:r>
              <a:rPr lang="en-US" sz="3200" b="0" dirty="0"/>
              <a:t>HWP satisfaction by t</a:t>
            </a:r>
            <a:r>
              <a:rPr lang="en-US" sz="3200" dirty="0"/>
              <a:t>heme factor</a:t>
            </a:r>
            <a:endParaRPr lang="en-US" sz="3200" b="0" dirty="0"/>
          </a:p>
        </p:txBody>
      </p:sp>
      <p:sp>
        <p:nvSpPr>
          <p:cNvPr id="3" name="Slide Number Placeholder 2">
            <a:extLst>
              <a:ext uri="{FF2B5EF4-FFF2-40B4-BE49-F238E27FC236}">
                <a16:creationId xmlns:a16="http://schemas.microsoft.com/office/drawing/2014/main" id="{5390BD49-671F-2A44-8FE1-BA78FCC8F446}"/>
              </a:ext>
            </a:extLst>
          </p:cNvPr>
          <p:cNvSpPr>
            <a:spLocks noGrp="1"/>
          </p:cNvSpPr>
          <p:nvPr>
            <p:ph type="sldNum" sz="quarter" idx="4"/>
          </p:nvPr>
        </p:nvSpPr>
        <p:spPr/>
        <p:txBody>
          <a:bodyPr/>
          <a:lstStyle/>
          <a:p>
            <a:pPr>
              <a:defRPr/>
            </a:pPr>
            <a:fld id="{4523F335-736E-4173-BD22-3A70CF47A0B5}" type="slidenum">
              <a:rPr lang="en-US" smtClean="0"/>
              <a:pPr>
                <a:defRPr/>
              </a:pPr>
              <a:t>28</a:t>
            </a:fld>
            <a:endParaRPr lang="en-US" dirty="0"/>
          </a:p>
        </p:txBody>
      </p:sp>
      <p:graphicFrame>
        <p:nvGraphicFramePr>
          <p:cNvPr id="7" name="Chart 6">
            <a:extLst>
              <a:ext uri="{FF2B5EF4-FFF2-40B4-BE49-F238E27FC236}">
                <a16:creationId xmlns:a16="http://schemas.microsoft.com/office/drawing/2014/main" id="{022DD877-E3CB-2649-9DBD-597B73AD92B4}"/>
              </a:ext>
            </a:extLst>
          </p:cNvPr>
          <p:cNvGraphicFramePr>
            <a:graphicFrameLocks/>
          </p:cNvGraphicFramePr>
          <p:nvPr/>
        </p:nvGraphicFramePr>
        <p:xfrm>
          <a:off x="932347" y="1204332"/>
          <a:ext cx="7888267" cy="4715054"/>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ECB7FB95-DE7F-A147-8EB5-D84730944443}"/>
              </a:ext>
            </a:extLst>
          </p:cNvPr>
          <p:cNvSpPr txBox="1"/>
          <p:nvPr/>
        </p:nvSpPr>
        <p:spPr>
          <a:xfrm>
            <a:off x="8309551" y="1757406"/>
            <a:ext cx="3495149" cy="1200329"/>
          </a:xfrm>
          <a:prstGeom prst="rect">
            <a:avLst/>
          </a:prstGeom>
          <a:solidFill>
            <a:schemeClr val="bg1"/>
          </a:solidFill>
        </p:spPr>
        <p:txBody>
          <a:bodyPr wrap="square" rtlCol="0">
            <a:spAutoFit/>
          </a:bodyPr>
          <a:lstStyle/>
          <a:p>
            <a:r>
              <a:rPr lang="en-GB" dirty="0">
                <a:solidFill>
                  <a:schemeClr val="accent5">
                    <a:lumMod val="75000"/>
                  </a:schemeClr>
                </a:solidFill>
              </a:rPr>
              <a:t>Those who responded to Question 2 report significantly lower overall satisfaction with HWP than those who didn’t respond</a:t>
            </a:r>
          </a:p>
        </p:txBody>
      </p:sp>
      <p:sp>
        <p:nvSpPr>
          <p:cNvPr id="10" name="TextBox 9">
            <a:extLst>
              <a:ext uri="{FF2B5EF4-FFF2-40B4-BE49-F238E27FC236}">
                <a16:creationId xmlns:a16="http://schemas.microsoft.com/office/drawing/2014/main" id="{1058478F-6A98-DA44-9731-543963228CFF}"/>
              </a:ext>
            </a:extLst>
          </p:cNvPr>
          <p:cNvSpPr txBox="1"/>
          <p:nvPr/>
        </p:nvSpPr>
        <p:spPr>
          <a:xfrm>
            <a:off x="8419567" y="4024366"/>
            <a:ext cx="3495149" cy="1477328"/>
          </a:xfrm>
          <a:prstGeom prst="rect">
            <a:avLst/>
          </a:prstGeom>
          <a:solidFill>
            <a:schemeClr val="bg1"/>
          </a:solidFill>
        </p:spPr>
        <p:txBody>
          <a:bodyPr wrap="square" rtlCol="0">
            <a:spAutoFit/>
          </a:bodyPr>
          <a:lstStyle/>
          <a:p>
            <a:r>
              <a:rPr lang="en-GB" dirty="0">
                <a:solidFill>
                  <a:schemeClr val="accent6">
                    <a:lumMod val="75000"/>
                  </a:schemeClr>
                </a:solidFill>
              </a:rPr>
              <a:t>In particular, those mentioning concerns over effectiveness or flexibility report significantly lower overall satisfaction with the HWP than all other survey respondents</a:t>
            </a:r>
          </a:p>
        </p:txBody>
      </p:sp>
    </p:spTree>
    <p:extLst>
      <p:ext uri="{BB962C8B-B14F-4D97-AF65-F5344CB8AC3E}">
        <p14:creationId xmlns:p14="http://schemas.microsoft.com/office/powerpoint/2010/main" val="2522895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3C46-FE57-BB4C-8E18-3DB1AC3894B5}"/>
              </a:ext>
            </a:extLst>
          </p:cNvPr>
          <p:cNvSpPr>
            <a:spLocks noGrp="1"/>
          </p:cNvSpPr>
          <p:nvPr>
            <p:ph type="title"/>
          </p:nvPr>
        </p:nvSpPr>
        <p:spPr>
          <a:xfrm>
            <a:off x="215348" y="0"/>
            <a:ext cx="10515600" cy="1325563"/>
          </a:xfrm>
        </p:spPr>
        <p:txBody>
          <a:bodyPr>
            <a:normAutofit/>
          </a:bodyPr>
          <a:lstStyle/>
          <a:p>
            <a:r>
              <a:rPr lang="en-US" sz="3000" b="0" dirty="0"/>
              <a:t>Theme factor 1: Flexibility of work (57% of respondents, N=153)</a:t>
            </a:r>
          </a:p>
        </p:txBody>
      </p:sp>
      <p:sp>
        <p:nvSpPr>
          <p:cNvPr id="6" name="Rectangle 5">
            <a:extLst>
              <a:ext uri="{FF2B5EF4-FFF2-40B4-BE49-F238E27FC236}">
                <a16:creationId xmlns:a16="http://schemas.microsoft.com/office/drawing/2014/main" id="{FEECB6C7-3819-5A44-8406-C720BFE7DE03}"/>
              </a:ext>
            </a:extLst>
          </p:cNvPr>
          <p:cNvSpPr/>
          <p:nvPr/>
        </p:nvSpPr>
        <p:spPr>
          <a:xfrm>
            <a:off x="447203" y="1196174"/>
            <a:ext cx="5648797" cy="2308324"/>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Desire for greater flexibility than in current HWP</a:t>
            </a:r>
            <a:r>
              <a:rPr lang="en-US" sz="1600" dirty="0">
                <a:solidFill>
                  <a:schemeClr val="accent1">
                    <a:lumMod val="50000"/>
                  </a:schemeClr>
                </a:solidFill>
                <a:sym typeface="Wingdings" pitchFamily="2" charset="2"/>
              </a:rPr>
              <a:t>: </a:t>
            </a:r>
          </a:p>
          <a:p>
            <a:pPr algn="just"/>
            <a:r>
              <a:rPr lang="en-US" sz="1600" dirty="0">
                <a:solidFill>
                  <a:schemeClr val="accent1">
                    <a:lumMod val="50000"/>
                  </a:schemeClr>
                </a:solidFill>
                <a:sym typeface="Wingdings" pitchFamily="2" charset="2"/>
              </a:rPr>
              <a:t>(mentioned by 42%)</a:t>
            </a:r>
            <a:endParaRPr lang="en-US" sz="1600" dirty="0">
              <a:solidFill>
                <a:schemeClr val="accent1">
                  <a:lumMod val="50000"/>
                </a:schemeClr>
              </a:solidFill>
            </a:endParaRP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Strong preference for more flexibility than HWP allows</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Prefer a 2 office/3 home split, if any?</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Allow days in office per month rather than week, or weeks per month</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Greater flexibility of location (cities, countries)</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Experiment with 4-day work week; more flexibility in number of hours and when required to be working (e.g. part time)</a:t>
            </a:r>
            <a:endParaRPr lang="en-GB" sz="1600" dirty="0">
              <a:solidFill>
                <a:schemeClr val="accent1">
                  <a:lumMod val="50000"/>
                </a:schemeClr>
              </a:solidFill>
              <a:highlight>
                <a:srgbClr val="FF0000"/>
              </a:highlight>
              <a:sym typeface="Wingdings" pitchFamily="2" charset="2"/>
            </a:endParaRPr>
          </a:p>
        </p:txBody>
      </p:sp>
      <p:sp>
        <p:nvSpPr>
          <p:cNvPr id="3" name="Slide Number Placeholder 2">
            <a:extLst>
              <a:ext uri="{FF2B5EF4-FFF2-40B4-BE49-F238E27FC236}">
                <a16:creationId xmlns:a16="http://schemas.microsoft.com/office/drawing/2014/main" id="{5390BD49-671F-2A44-8FE1-BA78FCC8F446}"/>
              </a:ext>
            </a:extLst>
          </p:cNvPr>
          <p:cNvSpPr>
            <a:spLocks noGrp="1"/>
          </p:cNvSpPr>
          <p:nvPr>
            <p:ph type="sldNum" sz="quarter" idx="4"/>
          </p:nvPr>
        </p:nvSpPr>
        <p:spPr/>
        <p:txBody>
          <a:bodyPr/>
          <a:lstStyle/>
          <a:p>
            <a:pPr>
              <a:defRPr/>
            </a:pPr>
            <a:fld id="{4523F335-736E-4173-BD22-3A70CF47A0B5}" type="slidenum">
              <a:rPr lang="en-US" smtClean="0"/>
              <a:pPr>
                <a:defRPr/>
              </a:pPr>
              <a:t>29</a:t>
            </a:fld>
            <a:endParaRPr lang="en-US" dirty="0"/>
          </a:p>
        </p:txBody>
      </p:sp>
      <p:sp>
        <p:nvSpPr>
          <p:cNvPr id="7" name="Rectangle 6">
            <a:extLst>
              <a:ext uri="{FF2B5EF4-FFF2-40B4-BE49-F238E27FC236}">
                <a16:creationId xmlns:a16="http://schemas.microsoft.com/office/drawing/2014/main" id="{B4D3F6FA-DCB8-8F4E-B415-00B68218568C}"/>
              </a:ext>
            </a:extLst>
          </p:cNvPr>
          <p:cNvSpPr/>
          <p:nvPr/>
        </p:nvSpPr>
        <p:spPr>
          <a:xfrm>
            <a:off x="6327854" y="2059394"/>
            <a:ext cx="5648797" cy="2308324"/>
          </a:xfrm>
          <a:prstGeom prst="rect">
            <a:avLst/>
          </a:prstGeom>
        </p:spPr>
        <p:txBody>
          <a:bodyPr wrap="square">
            <a:spAutoFit/>
          </a:bodyPr>
          <a:lstStyle/>
          <a:p>
            <a:r>
              <a:rPr lang="en-US" sz="1600" u="sng" dirty="0">
                <a:solidFill>
                  <a:schemeClr val="accent1">
                    <a:lumMod val="50000"/>
                  </a:schemeClr>
                </a:solidFill>
                <a:sym typeface="Wingdings" pitchFamily="2" charset="2"/>
              </a:rPr>
              <a:t>No uniformity in needs and experiences</a:t>
            </a:r>
            <a:r>
              <a:rPr lang="en-US" sz="1600" dirty="0">
                <a:solidFill>
                  <a:schemeClr val="accent1">
                    <a:lumMod val="50000"/>
                  </a:schemeClr>
                </a:solidFill>
                <a:sym typeface="Wingdings" pitchFamily="2" charset="2"/>
              </a:rPr>
              <a:t>: </a:t>
            </a:r>
          </a:p>
          <a:p>
            <a:r>
              <a:rPr lang="en-US" sz="1600" dirty="0">
                <a:solidFill>
                  <a:schemeClr val="accent1">
                    <a:lumMod val="50000"/>
                  </a:schemeClr>
                </a:solidFill>
                <a:sym typeface="Wingdings" pitchFamily="2" charset="2"/>
              </a:rPr>
              <a:t>(mentioned by 20%)</a:t>
            </a:r>
            <a:endParaRPr lang="en-US" sz="1600" dirty="0">
              <a:solidFill>
                <a:schemeClr val="accent1">
                  <a:lumMod val="50000"/>
                </a:schemeClr>
              </a:solidFill>
            </a:endParaRPr>
          </a:p>
          <a:p>
            <a:pPr marL="285750" indent="-285750">
              <a:buFont typeface="Arial" panose="020B0604020202020204" pitchFamily="34" charset="0"/>
              <a:buChar char="•"/>
            </a:pPr>
            <a:r>
              <a:rPr lang="en-GB" sz="1600" dirty="0">
                <a:solidFill>
                  <a:schemeClr val="accent1">
                    <a:lumMod val="50000"/>
                  </a:schemeClr>
                </a:solidFill>
                <a:sym typeface="Wingdings" pitchFamily="2" charset="2"/>
              </a:rPr>
              <a:t>Differences in personal/home and job requirement needs: ”no one-size-fits-all approach”</a:t>
            </a:r>
          </a:p>
          <a:p>
            <a:pPr marL="285750" indent="-285750">
              <a:buFont typeface="Arial" panose="020B0604020202020204" pitchFamily="34" charset="0"/>
              <a:buChar char="•"/>
            </a:pPr>
            <a:r>
              <a:rPr lang="en-GB" sz="1600" dirty="0">
                <a:solidFill>
                  <a:schemeClr val="accent1">
                    <a:lumMod val="50000"/>
                  </a:schemeClr>
                </a:solidFill>
                <a:sym typeface="Wingdings" pitchFamily="2" charset="2"/>
              </a:rPr>
              <a:t>Individuals/teams/department heads should be given autonomy to decide what works for them</a:t>
            </a:r>
          </a:p>
          <a:p>
            <a:pPr marL="285750" indent="-285750">
              <a:buFont typeface="Arial" panose="020B0604020202020204" pitchFamily="34" charset="0"/>
              <a:buChar char="•"/>
            </a:pPr>
            <a:r>
              <a:rPr lang="en-GB" sz="1600" dirty="0">
                <a:solidFill>
                  <a:schemeClr val="accent1">
                    <a:lumMod val="50000"/>
                  </a:schemeClr>
                </a:solidFill>
                <a:sym typeface="Wingdings" pitchFamily="2" charset="2"/>
              </a:rPr>
              <a:t>HWP 2 days home/3 days office split is seen as arbitrary given differences in team/project requirements</a:t>
            </a:r>
          </a:p>
          <a:p>
            <a:pPr marL="285750" indent="-285750">
              <a:buFont typeface="Arial" panose="020B0604020202020204" pitchFamily="34" charset="0"/>
              <a:buChar char="•"/>
            </a:pPr>
            <a:r>
              <a:rPr lang="en-GB" sz="1600" dirty="0">
                <a:solidFill>
                  <a:schemeClr val="accent1">
                    <a:lumMod val="50000"/>
                  </a:schemeClr>
                </a:solidFill>
                <a:sym typeface="Wingdings" pitchFamily="2" charset="2"/>
              </a:rPr>
              <a:t>Often mentioned together with preference for more flexibility</a:t>
            </a:r>
          </a:p>
        </p:txBody>
      </p:sp>
      <p:sp>
        <p:nvSpPr>
          <p:cNvPr id="10" name="Rectangle 9">
            <a:extLst>
              <a:ext uri="{FF2B5EF4-FFF2-40B4-BE49-F238E27FC236}">
                <a16:creationId xmlns:a16="http://schemas.microsoft.com/office/drawing/2014/main" id="{6AB7365F-1FC9-194A-A828-66EAE9A532B6}"/>
              </a:ext>
            </a:extLst>
          </p:cNvPr>
          <p:cNvSpPr/>
          <p:nvPr/>
        </p:nvSpPr>
        <p:spPr>
          <a:xfrm>
            <a:off x="447202" y="3759724"/>
            <a:ext cx="5648797" cy="2062103"/>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Work-life balance of flexible work</a:t>
            </a:r>
            <a:r>
              <a:rPr lang="en-US" sz="1600" dirty="0">
                <a:solidFill>
                  <a:schemeClr val="accent1">
                    <a:lumMod val="50000"/>
                  </a:schemeClr>
                </a:solidFill>
                <a:sym typeface="Wingdings" pitchFamily="2" charset="2"/>
              </a:rPr>
              <a:t>: </a:t>
            </a:r>
          </a:p>
          <a:p>
            <a:pPr algn="just"/>
            <a:r>
              <a:rPr lang="en-US" sz="1600" dirty="0">
                <a:solidFill>
                  <a:schemeClr val="accent1">
                    <a:lumMod val="50000"/>
                  </a:schemeClr>
                </a:solidFill>
                <a:sym typeface="Wingdings" pitchFamily="2" charset="2"/>
              </a:rPr>
              <a:t>(mentioned by 9%)</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Flexibility greatly enhanced work-life balance, especially through commuting reductions and ability to organize work day to suit tasks required at the time</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Significant improvement to wellbeing</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Improvement with relationships at home (family/partners)</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Maintaining work-life balance a priority going forward</a:t>
            </a:r>
            <a:endParaRPr lang="en-US" sz="1600" dirty="0">
              <a:solidFill>
                <a:schemeClr val="accent1">
                  <a:lumMod val="50000"/>
                </a:schemeClr>
              </a:solidFill>
            </a:endParaRPr>
          </a:p>
        </p:txBody>
      </p:sp>
      <p:sp>
        <p:nvSpPr>
          <p:cNvPr id="11" name="Rounded Rectangle 10">
            <a:extLst>
              <a:ext uri="{FF2B5EF4-FFF2-40B4-BE49-F238E27FC236}">
                <a16:creationId xmlns:a16="http://schemas.microsoft.com/office/drawing/2014/main" id="{4EB8C3F9-AECA-564E-8A35-A9198C683D91}"/>
              </a:ext>
            </a:extLst>
          </p:cNvPr>
          <p:cNvSpPr/>
          <p:nvPr/>
        </p:nvSpPr>
        <p:spPr>
          <a:xfrm>
            <a:off x="6738257" y="980164"/>
            <a:ext cx="5006540" cy="432019"/>
          </a:xfrm>
          <a:prstGeom prst="round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6">
                    <a:lumMod val="75000"/>
                  </a:schemeClr>
                </a:solidFill>
              </a:rPr>
              <a:t>HWP satisfaction average of 3.65 (vs 3.92 for total)</a:t>
            </a:r>
          </a:p>
        </p:txBody>
      </p:sp>
    </p:spTree>
    <p:extLst>
      <p:ext uri="{BB962C8B-B14F-4D97-AF65-F5344CB8AC3E}">
        <p14:creationId xmlns:p14="http://schemas.microsoft.com/office/powerpoint/2010/main" val="3805027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C05E5-EEB1-534A-9D60-7B4793434515}"/>
              </a:ext>
            </a:extLst>
          </p:cNvPr>
          <p:cNvSpPr>
            <a:spLocks noGrp="1"/>
          </p:cNvSpPr>
          <p:nvPr>
            <p:ph type="title"/>
          </p:nvPr>
        </p:nvSpPr>
        <p:spPr>
          <a:xfrm>
            <a:off x="838200" y="365125"/>
            <a:ext cx="10515600" cy="1325563"/>
          </a:xfrm>
        </p:spPr>
        <p:txBody>
          <a:bodyPr anchor="ctr">
            <a:normAutofit/>
          </a:bodyPr>
          <a:lstStyle/>
          <a:p>
            <a:r>
              <a:rPr lang="en-US" dirty="0"/>
              <a:t>1. Background: </a:t>
            </a:r>
            <a:r>
              <a:rPr lang="en-GB" dirty="0"/>
              <a:t>Why the study?</a:t>
            </a:r>
          </a:p>
        </p:txBody>
      </p:sp>
      <p:sp>
        <p:nvSpPr>
          <p:cNvPr id="13" name="Content Placeholder 2">
            <a:extLst>
              <a:ext uri="{FF2B5EF4-FFF2-40B4-BE49-F238E27FC236}">
                <a16:creationId xmlns:a16="http://schemas.microsoft.com/office/drawing/2014/main" id="{7221CB29-8305-4AAD-A177-C0F7FB86044B}"/>
              </a:ext>
            </a:extLst>
          </p:cNvPr>
          <p:cNvSpPr>
            <a:spLocks noGrp="1"/>
          </p:cNvSpPr>
          <p:nvPr>
            <p:ph sz="half" idx="1"/>
          </p:nvPr>
        </p:nvSpPr>
        <p:spPr>
          <a:xfrm>
            <a:off x="838199" y="2269608"/>
            <a:ext cx="7163554" cy="2995119"/>
          </a:xfrm>
        </p:spPr>
        <p:txBody>
          <a:bodyPr/>
          <a:lstStyle/>
          <a:p>
            <a:pPr>
              <a:buFont typeface="Wingdings" pitchFamily="2" charset="2"/>
              <a:buChar char="à"/>
            </a:pPr>
            <a:r>
              <a:rPr lang="en-US" dirty="0">
                <a:sym typeface="Wingdings" pitchFamily="2" charset="2"/>
              </a:rPr>
              <a:t> Shift in expectations</a:t>
            </a:r>
          </a:p>
          <a:p>
            <a:pPr>
              <a:buFont typeface="Wingdings" pitchFamily="2" charset="2"/>
              <a:buChar char="à"/>
            </a:pPr>
            <a:r>
              <a:rPr lang="en-US" dirty="0">
                <a:sym typeface="Wingdings" pitchFamily="2" charset="2"/>
              </a:rPr>
              <a:t> Often implicit</a:t>
            </a:r>
          </a:p>
          <a:p>
            <a:pPr>
              <a:buFont typeface="Wingdings" pitchFamily="2" charset="2"/>
              <a:buChar char="à"/>
            </a:pPr>
            <a:r>
              <a:rPr lang="en-US" dirty="0">
                <a:sym typeface="Wingdings" pitchFamily="2" charset="2"/>
              </a:rPr>
              <a:t> No uniform experiences</a:t>
            </a:r>
          </a:p>
          <a:p>
            <a:pPr>
              <a:buFont typeface="Wingdings" pitchFamily="2" charset="2"/>
              <a:buChar char="à"/>
            </a:pPr>
            <a:r>
              <a:rPr lang="en-US" dirty="0">
                <a:sym typeface="Wingdings" pitchFamily="2" charset="2"/>
              </a:rPr>
              <a:t> Opportunity for change, but danger of alienating part of the work force </a:t>
            </a:r>
            <a:endParaRPr lang="en-US" dirty="0"/>
          </a:p>
        </p:txBody>
      </p:sp>
      <p:sp>
        <p:nvSpPr>
          <p:cNvPr id="4" name="Slide Number Placeholder 3">
            <a:extLst>
              <a:ext uri="{FF2B5EF4-FFF2-40B4-BE49-F238E27FC236}">
                <a16:creationId xmlns:a16="http://schemas.microsoft.com/office/drawing/2014/main" id="{9C30C984-B4BF-7D4A-A570-4021791027F0}"/>
              </a:ext>
            </a:extLst>
          </p:cNvPr>
          <p:cNvSpPr>
            <a:spLocks noGrp="1"/>
          </p:cNvSpPr>
          <p:nvPr>
            <p:ph type="sldNum" sz="quarter" idx="4"/>
          </p:nvPr>
        </p:nvSpPr>
        <p:spPr>
          <a:xfrm>
            <a:off x="11637433" y="6395202"/>
            <a:ext cx="554567" cy="342481"/>
          </a:xfrm>
        </p:spPr>
        <p:txBody>
          <a:bodyPr>
            <a:normAutofit/>
          </a:bodyPr>
          <a:lstStyle/>
          <a:p>
            <a:pPr>
              <a:lnSpc>
                <a:spcPct val="90000"/>
              </a:lnSpc>
              <a:spcAft>
                <a:spcPts val="600"/>
              </a:spcAft>
              <a:defRPr/>
            </a:pPr>
            <a:fld id="{4523F335-736E-4173-BD22-3A70CF47A0B5}" type="slidenum">
              <a:rPr lang="en-US" smtClean="0"/>
              <a:pPr>
                <a:lnSpc>
                  <a:spcPct val="90000"/>
                </a:lnSpc>
                <a:spcAft>
                  <a:spcPts val="600"/>
                </a:spcAft>
                <a:defRPr/>
              </a:pPr>
              <a:t>3</a:t>
            </a:fld>
            <a:endParaRPr lang="en-US" dirty="0"/>
          </a:p>
        </p:txBody>
      </p:sp>
      <p:pic>
        <p:nvPicPr>
          <p:cNvPr id="8" name="Content Placeholder 5" descr="Text&#10;&#10;Description automatically generated">
            <a:extLst>
              <a:ext uri="{FF2B5EF4-FFF2-40B4-BE49-F238E27FC236}">
                <a16:creationId xmlns:a16="http://schemas.microsoft.com/office/drawing/2014/main" id="{F303A9B9-8CA6-F845-AE67-6C174CFCB59A}"/>
              </a:ext>
            </a:extLst>
          </p:cNvPr>
          <p:cNvPicPr>
            <a:picLocks noGrp="1" noChangeAspect="1"/>
          </p:cNvPicPr>
          <p:nvPr>
            <p:ph sz="half" idx="2"/>
          </p:nvPr>
        </p:nvPicPr>
        <p:blipFill>
          <a:blip r:embed="rId2"/>
          <a:stretch>
            <a:fillRect/>
          </a:stretch>
        </p:blipFill>
        <p:spPr>
          <a:xfrm>
            <a:off x="8285388" y="1027906"/>
            <a:ext cx="3352045" cy="4125594"/>
          </a:xfrm>
          <a:noFill/>
        </p:spPr>
      </p:pic>
      <p:sp>
        <p:nvSpPr>
          <p:cNvPr id="7" name="TextBox 6">
            <a:extLst>
              <a:ext uri="{FF2B5EF4-FFF2-40B4-BE49-F238E27FC236}">
                <a16:creationId xmlns:a16="http://schemas.microsoft.com/office/drawing/2014/main" id="{85B4D6E5-E724-AE4A-AF7F-9B75BC7ABDDC}"/>
              </a:ext>
            </a:extLst>
          </p:cNvPr>
          <p:cNvSpPr txBox="1"/>
          <p:nvPr/>
        </p:nvSpPr>
        <p:spPr>
          <a:xfrm>
            <a:off x="9502297" y="5318161"/>
            <a:ext cx="2135136" cy="369332"/>
          </a:xfrm>
          <a:prstGeom prst="rect">
            <a:avLst/>
          </a:prstGeom>
          <a:noFill/>
        </p:spPr>
        <p:txBody>
          <a:bodyPr wrap="none" rtlCol="0">
            <a:spAutoFit/>
          </a:bodyPr>
          <a:lstStyle/>
          <a:p>
            <a:pPr algn="r"/>
            <a:r>
              <a:rPr lang="en-GB" dirty="0"/>
              <a:t>Cover page Oct 2021</a:t>
            </a:r>
          </a:p>
        </p:txBody>
      </p:sp>
    </p:spTree>
    <p:extLst>
      <p:ext uri="{BB962C8B-B14F-4D97-AF65-F5344CB8AC3E}">
        <p14:creationId xmlns:p14="http://schemas.microsoft.com/office/powerpoint/2010/main" val="31770638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3C46-FE57-BB4C-8E18-3DB1AC3894B5}"/>
              </a:ext>
            </a:extLst>
          </p:cNvPr>
          <p:cNvSpPr>
            <a:spLocks noGrp="1"/>
          </p:cNvSpPr>
          <p:nvPr>
            <p:ph type="title"/>
          </p:nvPr>
        </p:nvSpPr>
        <p:spPr>
          <a:xfrm>
            <a:off x="215347" y="0"/>
            <a:ext cx="11529449" cy="1325563"/>
          </a:xfrm>
        </p:spPr>
        <p:txBody>
          <a:bodyPr>
            <a:normAutofit/>
          </a:bodyPr>
          <a:lstStyle/>
          <a:p>
            <a:r>
              <a:rPr lang="en-US" sz="3000" b="0" dirty="0"/>
              <a:t>Theme factor 2: Relationship to organization (24% of respondents, N=65)</a:t>
            </a:r>
          </a:p>
        </p:txBody>
      </p:sp>
      <p:sp>
        <p:nvSpPr>
          <p:cNvPr id="3" name="Slide Number Placeholder 2">
            <a:extLst>
              <a:ext uri="{FF2B5EF4-FFF2-40B4-BE49-F238E27FC236}">
                <a16:creationId xmlns:a16="http://schemas.microsoft.com/office/drawing/2014/main" id="{5390BD49-671F-2A44-8FE1-BA78FCC8F446}"/>
              </a:ext>
            </a:extLst>
          </p:cNvPr>
          <p:cNvSpPr>
            <a:spLocks noGrp="1"/>
          </p:cNvSpPr>
          <p:nvPr>
            <p:ph type="sldNum" sz="quarter" idx="4"/>
          </p:nvPr>
        </p:nvSpPr>
        <p:spPr/>
        <p:txBody>
          <a:bodyPr/>
          <a:lstStyle/>
          <a:p>
            <a:pPr>
              <a:defRPr/>
            </a:pPr>
            <a:fld id="{4523F335-736E-4173-BD22-3A70CF47A0B5}" type="slidenum">
              <a:rPr lang="en-US" smtClean="0"/>
              <a:pPr>
                <a:defRPr/>
              </a:pPr>
              <a:t>30</a:t>
            </a:fld>
            <a:endParaRPr lang="en-US" dirty="0"/>
          </a:p>
        </p:txBody>
      </p:sp>
      <p:sp>
        <p:nvSpPr>
          <p:cNvPr id="6" name="Rectangle 5">
            <a:extLst>
              <a:ext uri="{FF2B5EF4-FFF2-40B4-BE49-F238E27FC236}">
                <a16:creationId xmlns:a16="http://schemas.microsoft.com/office/drawing/2014/main" id="{F085E953-522A-8E44-89C5-8A60B549B0B7}"/>
              </a:ext>
            </a:extLst>
          </p:cNvPr>
          <p:cNvSpPr/>
          <p:nvPr/>
        </p:nvSpPr>
        <p:spPr>
          <a:xfrm>
            <a:off x="6327855" y="1818006"/>
            <a:ext cx="5648797" cy="2062103"/>
          </a:xfrm>
          <a:prstGeom prst="rect">
            <a:avLst/>
          </a:prstGeom>
        </p:spPr>
        <p:txBody>
          <a:bodyPr wrap="square">
            <a:spAutoFit/>
          </a:bodyPr>
          <a:lstStyle/>
          <a:p>
            <a:r>
              <a:rPr lang="en-US" sz="1600" u="sng" dirty="0">
                <a:solidFill>
                  <a:schemeClr val="accent1">
                    <a:lumMod val="50000"/>
                  </a:schemeClr>
                </a:solidFill>
                <a:sym typeface="Wingdings" pitchFamily="2" charset="2"/>
              </a:rPr>
              <a:t>Trusting employees and responsibility: </a:t>
            </a:r>
          </a:p>
          <a:p>
            <a:pPr marL="285750" indent="-285750">
              <a:buFont typeface="Arial" panose="020B0604020202020204" pitchFamily="34" charset="0"/>
              <a:buChar char="•"/>
            </a:pPr>
            <a:r>
              <a:rPr lang="en-US" sz="1600" dirty="0">
                <a:solidFill>
                  <a:schemeClr val="accent1">
                    <a:lumMod val="50000"/>
                  </a:schemeClr>
                </a:solidFill>
                <a:sym typeface="Wingdings" pitchFamily="2" charset="2"/>
              </a:rPr>
              <a:t>Trusting employees to get the work done, whatever location</a:t>
            </a:r>
          </a:p>
          <a:p>
            <a:pPr marL="285750" indent="-285750">
              <a:buFont typeface="Arial" panose="020B0604020202020204" pitchFamily="34" charset="0"/>
              <a:buChar char="•"/>
            </a:pPr>
            <a:r>
              <a:rPr lang="en-US" sz="1600" dirty="0">
                <a:solidFill>
                  <a:schemeClr val="accent1">
                    <a:lumMod val="50000"/>
                  </a:schemeClr>
                </a:solidFill>
                <a:sym typeface="Wingdings" pitchFamily="2" charset="2"/>
              </a:rPr>
              <a:t>Feeling that employees have proved that fully remote working is possible and effective through pandemic</a:t>
            </a:r>
          </a:p>
          <a:p>
            <a:pPr marL="285750" indent="-285750">
              <a:buFont typeface="Arial" panose="020B0604020202020204" pitchFamily="34" charset="0"/>
              <a:buChar char="•"/>
            </a:pPr>
            <a:r>
              <a:rPr lang="en-US" sz="1600" dirty="0">
                <a:solidFill>
                  <a:schemeClr val="accent1">
                    <a:lumMod val="50000"/>
                  </a:schemeClr>
                </a:solidFill>
                <a:sym typeface="Wingdings" pitchFamily="2" charset="2"/>
              </a:rPr>
              <a:t>Empowering employees is about giving them the responsibility to decide for themselves how to work</a:t>
            </a:r>
          </a:p>
          <a:p>
            <a:pPr marL="285750" indent="-285750">
              <a:buFont typeface="Arial" panose="020B0604020202020204" pitchFamily="34" charset="0"/>
              <a:buChar char="•"/>
            </a:pPr>
            <a:r>
              <a:rPr lang="en-US" sz="1600" dirty="0">
                <a:solidFill>
                  <a:schemeClr val="accent1">
                    <a:lumMod val="50000"/>
                  </a:schemeClr>
                </a:solidFill>
                <a:sym typeface="Wingdings" pitchFamily="2" charset="2"/>
              </a:rPr>
              <a:t>Being prescriptive about/making mandatory work days goes against ethos of what the HWP is about</a:t>
            </a:r>
          </a:p>
        </p:txBody>
      </p:sp>
      <p:sp>
        <p:nvSpPr>
          <p:cNvPr id="7" name="Rectangle 6">
            <a:extLst>
              <a:ext uri="{FF2B5EF4-FFF2-40B4-BE49-F238E27FC236}">
                <a16:creationId xmlns:a16="http://schemas.microsoft.com/office/drawing/2014/main" id="{83610234-01F1-774B-8ADB-693EF7D29BD9}"/>
              </a:ext>
            </a:extLst>
          </p:cNvPr>
          <p:cNvSpPr/>
          <p:nvPr/>
        </p:nvSpPr>
        <p:spPr>
          <a:xfrm>
            <a:off x="447203" y="1198148"/>
            <a:ext cx="5648797" cy="3293209"/>
          </a:xfrm>
          <a:prstGeom prst="rect">
            <a:avLst/>
          </a:prstGeom>
        </p:spPr>
        <p:txBody>
          <a:bodyPr wrap="square">
            <a:spAutoFit/>
          </a:bodyPr>
          <a:lstStyle/>
          <a:p>
            <a:r>
              <a:rPr lang="en-US" sz="1600" u="sng" dirty="0">
                <a:solidFill>
                  <a:schemeClr val="accent1">
                    <a:lumMod val="50000"/>
                  </a:schemeClr>
                </a:solidFill>
                <a:sym typeface="Wingdings" pitchFamily="2" charset="2"/>
              </a:rPr>
              <a:t>Commitment and buy-in</a:t>
            </a:r>
            <a:r>
              <a:rPr lang="en-US" sz="1600" dirty="0">
                <a:solidFill>
                  <a:schemeClr val="accent1">
                    <a:lumMod val="50000"/>
                  </a:schemeClr>
                </a:solidFill>
                <a:sym typeface="Wingdings" pitchFamily="2" charset="2"/>
              </a:rPr>
              <a:t>:</a:t>
            </a:r>
          </a:p>
          <a:p>
            <a:pPr marL="285750" indent="-285750">
              <a:buFont typeface="Arial" panose="020B0604020202020204" pitchFamily="34" charset="0"/>
              <a:buChar char="•"/>
            </a:pPr>
            <a:r>
              <a:rPr lang="en-US" sz="1600" dirty="0">
                <a:solidFill>
                  <a:schemeClr val="accent1">
                    <a:lumMod val="50000"/>
                  </a:schemeClr>
                </a:solidFill>
                <a:sym typeface="Wingdings" pitchFamily="2" charset="2"/>
              </a:rPr>
              <a:t>Strong need for leadership support in implementing HWP, including consistency across senior employees and regions and inclusivity of all staff roles</a:t>
            </a:r>
          </a:p>
          <a:p>
            <a:pPr marL="285750" indent="-285750">
              <a:buFont typeface="Arial" panose="020B0604020202020204" pitchFamily="34" charset="0"/>
              <a:buChar char="•"/>
            </a:pPr>
            <a:r>
              <a:rPr lang="en-US" sz="1600" dirty="0">
                <a:solidFill>
                  <a:schemeClr val="accent1">
                    <a:lumMod val="50000"/>
                  </a:schemeClr>
                </a:solidFill>
                <a:sym typeface="Wingdings" pitchFamily="2" charset="2"/>
              </a:rPr>
              <a:t>Pressures to still be back in office, despite HWP</a:t>
            </a:r>
          </a:p>
          <a:p>
            <a:pPr marL="285750" indent="-285750">
              <a:buFont typeface="Arial" panose="020B0604020202020204" pitchFamily="34" charset="0"/>
              <a:buChar char="•"/>
            </a:pPr>
            <a:r>
              <a:rPr lang="en-US" sz="1600" dirty="0">
                <a:solidFill>
                  <a:schemeClr val="accent1">
                    <a:lumMod val="50000"/>
                  </a:schemeClr>
                </a:solidFill>
                <a:sym typeface="Wingdings" pitchFamily="2" charset="2"/>
              </a:rPr>
              <a:t>Fairness in developing work schedules (juniors’ needs and living situations to be considered)</a:t>
            </a:r>
          </a:p>
          <a:p>
            <a:pPr marL="285750" indent="-285750">
              <a:buFont typeface="Arial" panose="020B0604020202020204" pitchFamily="34" charset="0"/>
              <a:buChar char="•"/>
            </a:pPr>
            <a:r>
              <a:rPr lang="en-US" sz="1600" dirty="0">
                <a:solidFill>
                  <a:schemeClr val="accent1">
                    <a:lumMod val="50000"/>
                  </a:schemeClr>
                </a:solidFill>
                <a:sym typeface="Wingdings" pitchFamily="2" charset="2"/>
              </a:rPr>
              <a:t>Fairness in implementation (not unfairly biasing against those who work from home more) </a:t>
            </a:r>
          </a:p>
          <a:p>
            <a:pPr marL="285750" indent="-285750">
              <a:buFont typeface="Arial" panose="020B0604020202020204" pitchFamily="34" charset="0"/>
              <a:buChar char="•"/>
            </a:pPr>
            <a:r>
              <a:rPr lang="en-US" sz="1600" dirty="0">
                <a:solidFill>
                  <a:schemeClr val="accent1">
                    <a:lumMod val="50000"/>
                  </a:schemeClr>
                </a:solidFill>
                <a:sym typeface="Wingdings" pitchFamily="2" charset="2"/>
              </a:rPr>
              <a:t>Support and counsel needed for senior managers in managing the HWP process</a:t>
            </a:r>
          </a:p>
          <a:p>
            <a:pPr marL="285750" indent="-285750">
              <a:buFont typeface="Arial" panose="020B0604020202020204" pitchFamily="34" charset="0"/>
              <a:buChar char="•"/>
            </a:pPr>
            <a:r>
              <a:rPr lang="en-US" sz="1600" dirty="0">
                <a:solidFill>
                  <a:schemeClr val="accent1">
                    <a:lumMod val="50000"/>
                  </a:schemeClr>
                </a:solidFill>
                <a:sym typeface="Wingdings" pitchFamily="2" charset="2"/>
              </a:rPr>
              <a:t>Company must show courage and leadership in furthering the HWP policy</a:t>
            </a:r>
          </a:p>
        </p:txBody>
      </p:sp>
      <p:sp>
        <p:nvSpPr>
          <p:cNvPr id="8" name="Rounded Rectangle 7">
            <a:extLst>
              <a:ext uri="{FF2B5EF4-FFF2-40B4-BE49-F238E27FC236}">
                <a16:creationId xmlns:a16="http://schemas.microsoft.com/office/drawing/2014/main" id="{D1C397AB-47F8-834E-A2BB-4C4BB9DBCA19}"/>
              </a:ext>
            </a:extLst>
          </p:cNvPr>
          <p:cNvSpPr/>
          <p:nvPr/>
        </p:nvSpPr>
        <p:spPr>
          <a:xfrm>
            <a:off x="7043057" y="943483"/>
            <a:ext cx="4979502" cy="432019"/>
          </a:xfrm>
          <a:prstGeom prst="round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6">
                    <a:lumMod val="75000"/>
                  </a:schemeClr>
                </a:solidFill>
              </a:rPr>
              <a:t>HWP satisfaction average 3.84 (vs 3.92 for total)</a:t>
            </a:r>
          </a:p>
        </p:txBody>
      </p:sp>
      <p:sp>
        <p:nvSpPr>
          <p:cNvPr id="10" name="Rectangle 9">
            <a:extLst>
              <a:ext uri="{FF2B5EF4-FFF2-40B4-BE49-F238E27FC236}">
                <a16:creationId xmlns:a16="http://schemas.microsoft.com/office/drawing/2014/main" id="{1B6E95B3-C45D-9A43-A097-472B02F3CA27}"/>
              </a:ext>
            </a:extLst>
          </p:cNvPr>
          <p:cNvSpPr/>
          <p:nvPr/>
        </p:nvSpPr>
        <p:spPr>
          <a:xfrm>
            <a:off x="447203" y="4579320"/>
            <a:ext cx="5648797" cy="1569660"/>
          </a:xfrm>
          <a:prstGeom prst="rect">
            <a:avLst/>
          </a:prstGeom>
        </p:spPr>
        <p:txBody>
          <a:bodyPr wrap="square">
            <a:spAutoFit/>
          </a:bodyPr>
          <a:lstStyle/>
          <a:p>
            <a:r>
              <a:rPr lang="en-US" sz="1600" u="sng" dirty="0">
                <a:solidFill>
                  <a:schemeClr val="accent1">
                    <a:lumMod val="50000"/>
                  </a:schemeClr>
                </a:solidFill>
                <a:sym typeface="Wingdings" pitchFamily="2" charset="2"/>
              </a:rPr>
              <a:t>Comparison to market and competition: </a:t>
            </a:r>
          </a:p>
          <a:p>
            <a:pPr marL="285750" indent="-285750">
              <a:buFont typeface="Arial" panose="020B0604020202020204" pitchFamily="34" charset="0"/>
              <a:buChar char="•"/>
            </a:pPr>
            <a:r>
              <a:rPr lang="en-US" sz="1600" dirty="0">
                <a:solidFill>
                  <a:schemeClr val="accent1">
                    <a:lumMod val="50000"/>
                  </a:schemeClr>
                </a:solidFill>
                <a:sym typeface="Wingdings" pitchFamily="2" charset="2"/>
              </a:rPr>
              <a:t>Reference to competitors who offer more flexibility (some including 100% flexibility)</a:t>
            </a:r>
          </a:p>
          <a:p>
            <a:pPr marL="285750" indent="-285750">
              <a:buFont typeface="Arial" panose="020B0604020202020204" pitchFamily="34" charset="0"/>
              <a:buChar char="•"/>
            </a:pPr>
            <a:r>
              <a:rPr lang="en-US" sz="1600" dirty="0">
                <a:solidFill>
                  <a:schemeClr val="accent1">
                    <a:lumMod val="50000"/>
                  </a:schemeClr>
                </a:solidFill>
                <a:sym typeface="Wingdings" pitchFamily="2" charset="2"/>
              </a:rPr>
              <a:t>Flexibility might be prioritized over company when employees are choosing who to work for</a:t>
            </a:r>
          </a:p>
          <a:p>
            <a:pPr marL="285750" indent="-285750">
              <a:buFont typeface="Arial" panose="020B0604020202020204" pitchFamily="34" charset="0"/>
              <a:buChar char="•"/>
            </a:pPr>
            <a:r>
              <a:rPr lang="en-US" sz="1600" dirty="0">
                <a:solidFill>
                  <a:schemeClr val="accent1">
                    <a:lumMod val="50000"/>
                  </a:schemeClr>
                </a:solidFill>
                <a:sym typeface="Wingdings" pitchFamily="2" charset="2"/>
              </a:rPr>
              <a:t>Expect to see attrition if more flexibility isn’t allowed</a:t>
            </a:r>
          </a:p>
        </p:txBody>
      </p:sp>
      <p:sp>
        <p:nvSpPr>
          <p:cNvPr id="11" name="Rectangle 10">
            <a:extLst>
              <a:ext uri="{FF2B5EF4-FFF2-40B4-BE49-F238E27FC236}">
                <a16:creationId xmlns:a16="http://schemas.microsoft.com/office/drawing/2014/main" id="{CFC921C9-9F53-264A-8407-CE01B5C22E39}"/>
              </a:ext>
            </a:extLst>
          </p:cNvPr>
          <p:cNvSpPr/>
          <p:nvPr/>
        </p:nvSpPr>
        <p:spPr>
          <a:xfrm>
            <a:off x="6327854" y="4333099"/>
            <a:ext cx="5648797" cy="1323439"/>
          </a:xfrm>
          <a:prstGeom prst="rect">
            <a:avLst/>
          </a:prstGeom>
        </p:spPr>
        <p:txBody>
          <a:bodyPr wrap="square">
            <a:spAutoFit/>
          </a:bodyPr>
          <a:lstStyle/>
          <a:p>
            <a:r>
              <a:rPr lang="en-US" sz="1600" u="sng" dirty="0">
                <a:solidFill>
                  <a:schemeClr val="accent1">
                    <a:lumMod val="50000"/>
                  </a:schemeClr>
                </a:solidFill>
                <a:sym typeface="Wingdings" pitchFamily="2" charset="2"/>
              </a:rPr>
              <a:t>Satisfaction with direction taken:</a:t>
            </a:r>
            <a:endParaRPr lang="en-US" sz="1600" dirty="0">
              <a:solidFill>
                <a:schemeClr val="accent1">
                  <a:lumMod val="50000"/>
                </a:schemeClr>
              </a:solidFill>
              <a:sym typeface="Wingdings" pitchFamily="2" charset="2"/>
            </a:endParaRPr>
          </a:p>
          <a:p>
            <a:pPr marL="285750" indent="-285750">
              <a:buFont typeface="Arial" panose="020B0604020202020204" pitchFamily="34" charset="0"/>
              <a:buChar char="•"/>
            </a:pPr>
            <a:r>
              <a:rPr lang="en-GB" sz="1600" dirty="0">
                <a:solidFill>
                  <a:schemeClr val="accent1">
                    <a:lumMod val="50000"/>
                  </a:schemeClr>
                </a:solidFill>
                <a:sym typeface="Wingdings" pitchFamily="2" charset="2"/>
              </a:rPr>
              <a:t>Happy with direction taken</a:t>
            </a:r>
          </a:p>
          <a:p>
            <a:pPr marL="285750" indent="-285750">
              <a:buFont typeface="Arial" panose="020B0604020202020204" pitchFamily="34" charset="0"/>
              <a:buChar char="•"/>
            </a:pPr>
            <a:r>
              <a:rPr lang="en-GB" sz="1600" dirty="0">
                <a:solidFill>
                  <a:schemeClr val="accent1">
                    <a:lumMod val="50000"/>
                  </a:schemeClr>
                </a:solidFill>
                <a:sym typeface="Wingdings" pitchFamily="2" charset="2"/>
              </a:rPr>
              <a:t>Company is supportive and innovative with this policy</a:t>
            </a:r>
          </a:p>
          <a:p>
            <a:pPr marL="285750" indent="-285750">
              <a:buFont typeface="Arial" panose="020B0604020202020204" pitchFamily="34" charset="0"/>
              <a:buChar char="•"/>
            </a:pPr>
            <a:r>
              <a:rPr lang="en-GB" sz="1600" dirty="0">
                <a:solidFill>
                  <a:schemeClr val="accent1">
                    <a:lumMod val="50000"/>
                  </a:schemeClr>
                </a:solidFill>
                <a:sym typeface="Wingdings" pitchFamily="2" charset="2"/>
              </a:rPr>
              <a:t>Supportive of more office working, primarily for effectiveness and interpersonal interaction </a:t>
            </a:r>
          </a:p>
        </p:txBody>
      </p:sp>
    </p:spTree>
    <p:extLst>
      <p:ext uri="{BB962C8B-B14F-4D97-AF65-F5344CB8AC3E}">
        <p14:creationId xmlns:p14="http://schemas.microsoft.com/office/powerpoint/2010/main" val="7264156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3C46-FE57-BB4C-8E18-3DB1AC3894B5}"/>
              </a:ext>
            </a:extLst>
          </p:cNvPr>
          <p:cNvSpPr>
            <a:spLocks noGrp="1"/>
          </p:cNvSpPr>
          <p:nvPr>
            <p:ph type="title"/>
          </p:nvPr>
        </p:nvSpPr>
        <p:spPr>
          <a:xfrm>
            <a:off x="215348" y="0"/>
            <a:ext cx="10515600" cy="1325563"/>
          </a:xfrm>
        </p:spPr>
        <p:txBody>
          <a:bodyPr>
            <a:normAutofit/>
          </a:bodyPr>
          <a:lstStyle/>
          <a:p>
            <a:r>
              <a:rPr lang="en-US" sz="3200" b="0" dirty="0"/>
              <a:t>Theme factor 3: Effectiveness (23% of respondents, N=63)</a:t>
            </a:r>
          </a:p>
        </p:txBody>
      </p:sp>
      <p:sp>
        <p:nvSpPr>
          <p:cNvPr id="3" name="Slide Number Placeholder 2">
            <a:extLst>
              <a:ext uri="{FF2B5EF4-FFF2-40B4-BE49-F238E27FC236}">
                <a16:creationId xmlns:a16="http://schemas.microsoft.com/office/drawing/2014/main" id="{5390BD49-671F-2A44-8FE1-BA78FCC8F446}"/>
              </a:ext>
            </a:extLst>
          </p:cNvPr>
          <p:cNvSpPr>
            <a:spLocks noGrp="1"/>
          </p:cNvSpPr>
          <p:nvPr>
            <p:ph type="sldNum" sz="quarter" idx="4"/>
          </p:nvPr>
        </p:nvSpPr>
        <p:spPr/>
        <p:txBody>
          <a:bodyPr/>
          <a:lstStyle/>
          <a:p>
            <a:pPr>
              <a:defRPr/>
            </a:pPr>
            <a:fld id="{4523F335-736E-4173-BD22-3A70CF47A0B5}" type="slidenum">
              <a:rPr lang="en-US" smtClean="0"/>
              <a:pPr>
                <a:defRPr/>
              </a:pPr>
              <a:t>31</a:t>
            </a:fld>
            <a:endParaRPr lang="en-US" dirty="0"/>
          </a:p>
        </p:txBody>
      </p:sp>
      <p:sp>
        <p:nvSpPr>
          <p:cNvPr id="9" name="Rounded Rectangle 8">
            <a:extLst>
              <a:ext uri="{FF2B5EF4-FFF2-40B4-BE49-F238E27FC236}">
                <a16:creationId xmlns:a16="http://schemas.microsoft.com/office/drawing/2014/main" id="{A1FDC6E8-3165-9341-9C3D-A514887CF8D2}"/>
              </a:ext>
            </a:extLst>
          </p:cNvPr>
          <p:cNvSpPr/>
          <p:nvPr/>
        </p:nvSpPr>
        <p:spPr>
          <a:xfrm>
            <a:off x="7239000" y="1019453"/>
            <a:ext cx="4838008" cy="432019"/>
          </a:xfrm>
          <a:prstGeom prst="round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6">
                    <a:lumMod val="75000"/>
                  </a:schemeClr>
                </a:solidFill>
              </a:rPr>
              <a:t>HWP satisfaction average 3.68 (vs 3.92 for total)</a:t>
            </a:r>
          </a:p>
        </p:txBody>
      </p:sp>
      <p:sp>
        <p:nvSpPr>
          <p:cNvPr id="5" name="Rectangle 4">
            <a:extLst>
              <a:ext uri="{FF2B5EF4-FFF2-40B4-BE49-F238E27FC236}">
                <a16:creationId xmlns:a16="http://schemas.microsoft.com/office/drawing/2014/main" id="{CAA15AC9-A18E-E74F-B611-3C332F11ED61}"/>
              </a:ext>
            </a:extLst>
          </p:cNvPr>
          <p:cNvSpPr/>
          <p:nvPr/>
        </p:nvSpPr>
        <p:spPr>
          <a:xfrm>
            <a:off x="322087" y="5057240"/>
            <a:ext cx="5648797" cy="1077218"/>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Effectiveness of home working</a:t>
            </a:r>
            <a:r>
              <a:rPr lang="en-US" sz="1600" dirty="0">
                <a:solidFill>
                  <a:schemeClr val="accent1">
                    <a:lumMod val="50000"/>
                  </a:schemeClr>
                </a:solidFill>
                <a:sym typeface="Wingdings" pitchFamily="2" charset="2"/>
              </a:rPr>
              <a:t>: </a:t>
            </a:r>
          </a:p>
          <a:p>
            <a:pPr marL="285750" indent="-285750">
              <a:buFont typeface="Arial" panose="020B0604020202020204" pitchFamily="34" charset="0"/>
              <a:buChar char="•"/>
            </a:pPr>
            <a:r>
              <a:rPr lang="en-US" sz="1600" dirty="0">
                <a:solidFill>
                  <a:schemeClr val="accent1">
                    <a:lumMod val="50000"/>
                  </a:schemeClr>
                </a:solidFill>
              </a:rPr>
              <a:t>Home provides the kind of focus and lack of distractions which have boosted productivity, and skeptical about the office being able to do the same</a:t>
            </a:r>
          </a:p>
        </p:txBody>
      </p:sp>
      <p:sp>
        <p:nvSpPr>
          <p:cNvPr id="6" name="Rectangle 5">
            <a:extLst>
              <a:ext uri="{FF2B5EF4-FFF2-40B4-BE49-F238E27FC236}">
                <a16:creationId xmlns:a16="http://schemas.microsoft.com/office/drawing/2014/main" id="{DCA90E71-A8DB-8B41-ABCE-9991A51454D6}"/>
              </a:ext>
            </a:extLst>
          </p:cNvPr>
          <p:cNvSpPr/>
          <p:nvPr/>
        </p:nvSpPr>
        <p:spPr>
          <a:xfrm>
            <a:off x="322088" y="990691"/>
            <a:ext cx="5648797" cy="2554545"/>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Rethinking the office space: </a:t>
            </a:r>
          </a:p>
          <a:p>
            <a:pPr marL="285750" indent="-285750">
              <a:buFont typeface="Arial" panose="020B0604020202020204" pitchFamily="34" charset="0"/>
              <a:buChar char="•"/>
            </a:pPr>
            <a:r>
              <a:rPr lang="en-US" sz="1600" dirty="0">
                <a:solidFill>
                  <a:schemeClr val="accent1">
                    <a:lumMod val="50000"/>
                  </a:schemeClr>
                </a:solidFill>
                <a:sym typeface="Wingdings" pitchFamily="2" charset="2"/>
              </a:rPr>
              <a:t>Better use of office space needed if people are coming back in</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Make offices more attractive to be in (vs home comfort)</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Concerns around sufficient desk space (e.g. if want to work in office full time) &gt; better desk booking tools</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Concerns around office conductivity to zoom meetings (issue of open plan) &gt; more private ‘pods’ for dialing out</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Promote social aspects of office (social events, lunch)</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Dedicate in-office days to team needs, e.g. brainstorms, client pitches &gt; provide more collaboration spaces in office</a:t>
            </a:r>
          </a:p>
        </p:txBody>
      </p:sp>
      <p:sp>
        <p:nvSpPr>
          <p:cNvPr id="7" name="Rectangle 6">
            <a:extLst>
              <a:ext uri="{FF2B5EF4-FFF2-40B4-BE49-F238E27FC236}">
                <a16:creationId xmlns:a16="http://schemas.microsoft.com/office/drawing/2014/main" id="{66F3DF84-59B1-574B-BB14-8D62E042DDF3}"/>
              </a:ext>
            </a:extLst>
          </p:cNvPr>
          <p:cNvSpPr/>
          <p:nvPr/>
        </p:nvSpPr>
        <p:spPr>
          <a:xfrm>
            <a:off x="322088" y="3592846"/>
            <a:ext cx="5648797" cy="1323439"/>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Equipment / IT / cost support at home</a:t>
            </a:r>
            <a:r>
              <a:rPr lang="en-US" sz="1600" dirty="0">
                <a:solidFill>
                  <a:schemeClr val="accent1">
                    <a:lumMod val="50000"/>
                  </a:schemeClr>
                </a:solidFill>
                <a:sym typeface="Wingdings" pitchFamily="2" charset="2"/>
              </a:rPr>
              <a:t>: </a:t>
            </a:r>
          </a:p>
          <a:p>
            <a:pPr marL="285750" indent="-285750">
              <a:buFont typeface="Arial" panose="020B0604020202020204" pitchFamily="34" charset="0"/>
              <a:buChar char="•"/>
            </a:pPr>
            <a:r>
              <a:rPr lang="en-US" sz="1600" dirty="0">
                <a:solidFill>
                  <a:schemeClr val="accent1">
                    <a:lumMod val="50000"/>
                  </a:schemeClr>
                </a:solidFill>
                <a:sym typeface="Wingdings" pitchFamily="2" charset="2"/>
              </a:rPr>
              <a:t>More material support for those working from home (e.g. chairs, internet costs, travel costs for those coming to office)</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Better online collaboration tools</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Clarity on allowances</a:t>
            </a:r>
          </a:p>
        </p:txBody>
      </p:sp>
      <p:sp>
        <p:nvSpPr>
          <p:cNvPr id="8" name="Rectangle 7">
            <a:extLst>
              <a:ext uri="{FF2B5EF4-FFF2-40B4-BE49-F238E27FC236}">
                <a16:creationId xmlns:a16="http://schemas.microsoft.com/office/drawing/2014/main" id="{09342AF9-038E-7845-8028-5B88F3706D25}"/>
              </a:ext>
            </a:extLst>
          </p:cNvPr>
          <p:cNvSpPr/>
          <p:nvPr/>
        </p:nvSpPr>
        <p:spPr>
          <a:xfrm>
            <a:off x="6327850" y="4149299"/>
            <a:ext cx="5648797" cy="1815882"/>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Communication and clarity</a:t>
            </a:r>
            <a:r>
              <a:rPr lang="en-US" sz="1600" dirty="0">
                <a:solidFill>
                  <a:schemeClr val="accent1">
                    <a:lumMod val="50000"/>
                  </a:schemeClr>
                </a:solidFill>
                <a:sym typeface="Wingdings" pitchFamily="2" charset="2"/>
              </a:rPr>
              <a:t>: </a:t>
            </a:r>
          </a:p>
          <a:p>
            <a:pPr marL="285750" indent="-285750">
              <a:buFont typeface="Arial" panose="020B0604020202020204" pitchFamily="34" charset="0"/>
              <a:buChar char="•"/>
            </a:pPr>
            <a:r>
              <a:rPr lang="en-US" sz="1600" dirty="0">
                <a:solidFill>
                  <a:schemeClr val="accent1">
                    <a:lumMod val="50000"/>
                  </a:schemeClr>
                </a:solidFill>
                <a:sym typeface="Wingdings" pitchFamily="2" charset="2"/>
              </a:rPr>
              <a:t>Clarity in policy application and enforcement, including which staff are covered (e.g. part time workers)</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Consultation at all levels in setting team requirements</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Ensure policy is regularly reviewed and be open to it changing over time in light of what is learned from experience about what works best for work and personal outcomes</a:t>
            </a:r>
          </a:p>
        </p:txBody>
      </p:sp>
      <p:sp>
        <p:nvSpPr>
          <p:cNvPr id="10" name="Rectangle 9">
            <a:extLst>
              <a:ext uri="{FF2B5EF4-FFF2-40B4-BE49-F238E27FC236}">
                <a16:creationId xmlns:a16="http://schemas.microsoft.com/office/drawing/2014/main" id="{CE4B3766-6514-1E42-BCDD-A19C0CCF93B8}"/>
              </a:ext>
            </a:extLst>
          </p:cNvPr>
          <p:cNvSpPr/>
          <p:nvPr/>
        </p:nvSpPr>
        <p:spPr>
          <a:xfrm>
            <a:off x="6327852" y="2345016"/>
            <a:ext cx="5648797" cy="1569660"/>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Missing interpersonal connection:</a:t>
            </a:r>
            <a:endParaRPr lang="en-US" sz="1600" dirty="0">
              <a:solidFill>
                <a:schemeClr val="accent1">
                  <a:lumMod val="50000"/>
                </a:schemeClr>
              </a:solidFill>
              <a:sym typeface="Wingdings" pitchFamily="2" charset="2"/>
            </a:endParaRP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Missed social interaction for personal wellbeing</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Missed important social interaction for career development (e.g. networking, interpersonal skills, presentation)</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Make efforts to promote social events and team building</a:t>
            </a:r>
          </a:p>
          <a:p>
            <a:pPr marL="285750" indent="-285750">
              <a:buFont typeface="Arial" panose="020B0604020202020204" pitchFamily="34" charset="0"/>
              <a:buChar char="•"/>
            </a:pPr>
            <a:r>
              <a:rPr lang="en-GB" sz="1600" dirty="0">
                <a:solidFill>
                  <a:schemeClr val="accent1">
                    <a:lumMod val="50000"/>
                  </a:schemeClr>
                </a:solidFill>
                <a:sym typeface="Wingdings" pitchFamily="2" charset="2"/>
              </a:rPr>
              <a:t>Prefer more in-office requirements</a:t>
            </a:r>
          </a:p>
        </p:txBody>
      </p:sp>
    </p:spTree>
    <p:extLst>
      <p:ext uri="{BB962C8B-B14F-4D97-AF65-F5344CB8AC3E}">
        <p14:creationId xmlns:p14="http://schemas.microsoft.com/office/powerpoint/2010/main" val="6306184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3C46-FE57-BB4C-8E18-3DB1AC3894B5}"/>
              </a:ext>
            </a:extLst>
          </p:cNvPr>
          <p:cNvSpPr>
            <a:spLocks noGrp="1"/>
          </p:cNvSpPr>
          <p:nvPr>
            <p:ph type="title"/>
          </p:nvPr>
        </p:nvSpPr>
        <p:spPr>
          <a:xfrm>
            <a:off x="215348" y="0"/>
            <a:ext cx="10515600" cy="1325563"/>
          </a:xfrm>
        </p:spPr>
        <p:txBody>
          <a:bodyPr>
            <a:normAutofit/>
          </a:bodyPr>
          <a:lstStyle/>
          <a:p>
            <a:r>
              <a:rPr lang="en-US" sz="3200" b="0" dirty="0"/>
              <a:t>Theme factor 4: Work pressures (9% of respondents, N=25)</a:t>
            </a:r>
          </a:p>
        </p:txBody>
      </p:sp>
      <p:sp>
        <p:nvSpPr>
          <p:cNvPr id="3" name="Slide Number Placeholder 2">
            <a:extLst>
              <a:ext uri="{FF2B5EF4-FFF2-40B4-BE49-F238E27FC236}">
                <a16:creationId xmlns:a16="http://schemas.microsoft.com/office/drawing/2014/main" id="{5390BD49-671F-2A44-8FE1-BA78FCC8F446}"/>
              </a:ext>
            </a:extLst>
          </p:cNvPr>
          <p:cNvSpPr>
            <a:spLocks noGrp="1"/>
          </p:cNvSpPr>
          <p:nvPr>
            <p:ph type="sldNum" sz="quarter" idx="4"/>
          </p:nvPr>
        </p:nvSpPr>
        <p:spPr/>
        <p:txBody>
          <a:bodyPr/>
          <a:lstStyle/>
          <a:p>
            <a:pPr>
              <a:defRPr/>
            </a:pPr>
            <a:fld id="{4523F335-736E-4173-BD22-3A70CF47A0B5}" type="slidenum">
              <a:rPr lang="en-US" smtClean="0"/>
              <a:pPr>
                <a:defRPr/>
              </a:pPr>
              <a:t>32</a:t>
            </a:fld>
            <a:endParaRPr lang="en-US" dirty="0"/>
          </a:p>
        </p:txBody>
      </p:sp>
      <p:sp>
        <p:nvSpPr>
          <p:cNvPr id="8" name="Rounded Rectangle 7">
            <a:extLst>
              <a:ext uri="{FF2B5EF4-FFF2-40B4-BE49-F238E27FC236}">
                <a16:creationId xmlns:a16="http://schemas.microsoft.com/office/drawing/2014/main" id="{18834338-428B-0744-A015-E74B9644BC26}"/>
              </a:ext>
            </a:extLst>
          </p:cNvPr>
          <p:cNvSpPr/>
          <p:nvPr/>
        </p:nvSpPr>
        <p:spPr>
          <a:xfrm>
            <a:off x="7228114" y="1019453"/>
            <a:ext cx="4848894" cy="432019"/>
          </a:xfrm>
          <a:prstGeom prst="round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6">
                    <a:lumMod val="75000"/>
                  </a:schemeClr>
                </a:solidFill>
              </a:rPr>
              <a:t>HWP satisfaction average 3.80 (vs 3.92 for total)</a:t>
            </a:r>
          </a:p>
        </p:txBody>
      </p:sp>
      <p:sp>
        <p:nvSpPr>
          <p:cNvPr id="11" name="Rectangle 10">
            <a:extLst>
              <a:ext uri="{FF2B5EF4-FFF2-40B4-BE49-F238E27FC236}">
                <a16:creationId xmlns:a16="http://schemas.microsoft.com/office/drawing/2014/main" id="{F997E2EC-EFA8-9F48-A56E-56427993C8E7}"/>
              </a:ext>
            </a:extLst>
          </p:cNvPr>
          <p:cNvSpPr/>
          <p:nvPr/>
        </p:nvSpPr>
        <p:spPr>
          <a:xfrm>
            <a:off x="757697" y="3656759"/>
            <a:ext cx="6150365" cy="2062103"/>
          </a:xfrm>
          <a:prstGeom prst="rect">
            <a:avLst/>
          </a:prstGeom>
        </p:spPr>
        <p:txBody>
          <a:bodyPr wrap="square">
            <a:spAutoFit/>
          </a:bodyPr>
          <a:lstStyle/>
          <a:p>
            <a:r>
              <a:rPr lang="en-US" sz="1600" u="sng" dirty="0">
                <a:solidFill>
                  <a:schemeClr val="accent1">
                    <a:lumMod val="50000"/>
                  </a:schemeClr>
                </a:solidFill>
                <a:sym typeface="Wingdings" pitchFamily="2" charset="2"/>
              </a:rPr>
              <a:t>Client requirement pressures: </a:t>
            </a:r>
          </a:p>
          <a:p>
            <a:pPr marL="285750" indent="-285750">
              <a:buFont typeface="Arial" panose="020B0604020202020204" pitchFamily="34" charset="0"/>
              <a:buChar char="•"/>
            </a:pPr>
            <a:r>
              <a:rPr lang="en-US" sz="1600" dirty="0">
                <a:solidFill>
                  <a:schemeClr val="accent1">
                    <a:lumMod val="50000"/>
                  </a:schemeClr>
                </a:solidFill>
                <a:sym typeface="Wingdings" pitchFamily="2" charset="2"/>
              </a:rPr>
              <a:t>Feeling that client expectations will be different to HWP and that client needs will ultimately override company policy</a:t>
            </a:r>
          </a:p>
          <a:p>
            <a:pPr marL="285750" indent="-285750">
              <a:buFont typeface="Arial" panose="020B0604020202020204" pitchFamily="34" charset="0"/>
              <a:buChar char="•"/>
            </a:pPr>
            <a:r>
              <a:rPr lang="en-US" sz="1600" dirty="0">
                <a:solidFill>
                  <a:schemeClr val="accent1">
                    <a:lumMod val="50000"/>
                  </a:schemeClr>
                </a:solidFill>
                <a:sym typeface="Wingdings" pitchFamily="2" charset="2"/>
              </a:rPr>
              <a:t>Client is expected to demand more days in office</a:t>
            </a:r>
          </a:p>
          <a:p>
            <a:pPr marL="285750" indent="-285750">
              <a:buFont typeface="Arial" panose="020B0604020202020204" pitchFamily="34" charset="0"/>
              <a:buChar char="•"/>
            </a:pPr>
            <a:r>
              <a:rPr lang="en-US" sz="1600" dirty="0">
                <a:solidFill>
                  <a:schemeClr val="accent1">
                    <a:lumMod val="50000"/>
                  </a:schemeClr>
                </a:solidFill>
                <a:sym typeface="Wingdings" pitchFamily="2" charset="2"/>
              </a:rPr>
              <a:t>Uncertainty about how HWP will be managed with at-client working /business travel</a:t>
            </a:r>
          </a:p>
          <a:p>
            <a:pPr marL="285750" indent="-285750">
              <a:buFont typeface="Arial" panose="020B0604020202020204" pitchFamily="34" charset="0"/>
              <a:buChar char="•"/>
            </a:pPr>
            <a:r>
              <a:rPr lang="en-US" sz="1600" dirty="0">
                <a:solidFill>
                  <a:schemeClr val="accent1">
                    <a:lumMod val="50000"/>
                  </a:schemeClr>
                </a:solidFill>
                <a:sym typeface="Wingdings" pitchFamily="2" charset="2"/>
              </a:rPr>
              <a:t>Senior leadership also need support in bridging gap with client expectations</a:t>
            </a:r>
          </a:p>
        </p:txBody>
      </p:sp>
      <p:sp>
        <p:nvSpPr>
          <p:cNvPr id="12" name="Rectangle 11">
            <a:extLst>
              <a:ext uri="{FF2B5EF4-FFF2-40B4-BE49-F238E27FC236}">
                <a16:creationId xmlns:a16="http://schemas.microsoft.com/office/drawing/2014/main" id="{4721DBB7-4D8B-C946-A475-DE3E64C566DD}"/>
              </a:ext>
            </a:extLst>
          </p:cNvPr>
          <p:cNvSpPr/>
          <p:nvPr/>
        </p:nvSpPr>
        <p:spPr>
          <a:xfrm>
            <a:off x="757697" y="1613118"/>
            <a:ext cx="6150365" cy="1815882"/>
          </a:xfrm>
          <a:prstGeom prst="rect">
            <a:avLst/>
          </a:prstGeom>
        </p:spPr>
        <p:txBody>
          <a:bodyPr wrap="square">
            <a:spAutoFit/>
          </a:bodyPr>
          <a:lstStyle/>
          <a:p>
            <a:r>
              <a:rPr lang="en-US" sz="1600" u="sng" dirty="0">
                <a:solidFill>
                  <a:schemeClr val="accent1">
                    <a:lumMod val="50000"/>
                  </a:schemeClr>
                </a:solidFill>
                <a:sym typeface="Wingdings" pitchFamily="2" charset="2"/>
              </a:rPr>
              <a:t>Work pressures and guidelines for online work: </a:t>
            </a:r>
          </a:p>
          <a:p>
            <a:pPr marL="285750" indent="-285750">
              <a:buFont typeface="Arial" panose="020B0604020202020204" pitchFamily="34" charset="0"/>
              <a:buChar char="•"/>
            </a:pPr>
            <a:r>
              <a:rPr lang="en-US" sz="1600" dirty="0">
                <a:solidFill>
                  <a:schemeClr val="accent1">
                    <a:lumMod val="50000"/>
                  </a:schemeClr>
                </a:solidFill>
                <a:sym typeface="Wingdings" pitchFamily="2" charset="2"/>
              </a:rPr>
              <a:t>Flexible working, though boosting work-life balance, also increased demands to be available and accessible at all times </a:t>
            </a:r>
          </a:p>
          <a:p>
            <a:pPr marL="285750" indent="-285750">
              <a:buFont typeface="Arial" panose="020B0604020202020204" pitchFamily="34" charset="0"/>
              <a:buChar char="•"/>
            </a:pPr>
            <a:r>
              <a:rPr lang="en-US" sz="1600" dirty="0">
                <a:solidFill>
                  <a:schemeClr val="accent1">
                    <a:lumMod val="50000"/>
                  </a:schemeClr>
                </a:solidFill>
                <a:sym typeface="Wingdings" pitchFamily="2" charset="2"/>
              </a:rPr>
              <a:t>Examples include meetings early morning and in the evening</a:t>
            </a:r>
          </a:p>
          <a:p>
            <a:pPr marL="285750" indent="-285750">
              <a:buFont typeface="Arial" panose="020B0604020202020204" pitchFamily="34" charset="0"/>
              <a:buChar char="•"/>
            </a:pPr>
            <a:r>
              <a:rPr lang="en-US" sz="1600" dirty="0">
                <a:solidFill>
                  <a:schemeClr val="accent1">
                    <a:lumMod val="50000"/>
                  </a:schemeClr>
                </a:solidFill>
                <a:sym typeface="Wingdings" pitchFamily="2" charset="2"/>
              </a:rPr>
              <a:t>Strong desire to see guidelines for HWP working or “boundaries” put in place to ensure that these pressures are managed if people are going to be working online more</a:t>
            </a:r>
          </a:p>
        </p:txBody>
      </p:sp>
    </p:spTree>
    <p:extLst>
      <p:ext uri="{BB962C8B-B14F-4D97-AF65-F5344CB8AC3E}">
        <p14:creationId xmlns:p14="http://schemas.microsoft.com/office/powerpoint/2010/main" val="1872083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7A2E614-E655-1841-B47F-AD068300831B}"/>
              </a:ext>
            </a:extLst>
          </p:cNvPr>
          <p:cNvSpPr>
            <a:spLocks noGrp="1"/>
          </p:cNvSpPr>
          <p:nvPr>
            <p:ph idx="1"/>
          </p:nvPr>
        </p:nvSpPr>
        <p:spPr>
          <a:xfrm>
            <a:off x="1048524" y="2164564"/>
            <a:ext cx="10978375" cy="4125595"/>
          </a:xfrm>
        </p:spPr>
        <p:txBody>
          <a:bodyPr>
            <a:normAutofit/>
          </a:bodyPr>
          <a:lstStyle/>
          <a:p>
            <a:pPr marL="0" indent="0">
              <a:buNone/>
            </a:pPr>
            <a:endParaRPr lang="en-US" sz="3600" dirty="0">
              <a:solidFill>
                <a:schemeClr val="accent1">
                  <a:lumMod val="50000"/>
                </a:schemeClr>
              </a:solidFill>
              <a:latin typeface="Calibri" charset="0"/>
              <a:ea typeface="+mj-ea"/>
              <a:cs typeface="+mj-cs"/>
            </a:endParaRPr>
          </a:p>
          <a:p>
            <a:pPr marL="0" indent="0">
              <a:buNone/>
            </a:pPr>
            <a:r>
              <a:rPr lang="en-US" sz="2800" dirty="0"/>
              <a:t>6. What is the relationship between employee wellbeing and (a) pandemic-related changes and (b) views on HWP?</a:t>
            </a:r>
          </a:p>
          <a:p>
            <a:pPr marL="0" indent="0">
              <a:buNone/>
            </a:pPr>
            <a:endParaRPr lang="en-US" sz="2800" dirty="0"/>
          </a:p>
          <a:p>
            <a:r>
              <a:rPr lang="en-US" sz="2800" dirty="0"/>
              <a:t>Status quo of wellbeing variables</a:t>
            </a:r>
          </a:p>
          <a:p>
            <a:r>
              <a:rPr lang="en-US" sz="2800" dirty="0"/>
              <a:t>Relationship with pandemic-related changes</a:t>
            </a:r>
          </a:p>
          <a:p>
            <a:r>
              <a:rPr lang="en-US" sz="2800" dirty="0"/>
              <a:t>Relationship with views on HWP</a:t>
            </a:r>
          </a:p>
        </p:txBody>
      </p:sp>
      <p:sp>
        <p:nvSpPr>
          <p:cNvPr id="4" name="Rectangle 3">
            <a:extLst>
              <a:ext uri="{FF2B5EF4-FFF2-40B4-BE49-F238E27FC236}">
                <a16:creationId xmlns:a16="http://schemas.microsoft.com/office/drawing/2014/main" id="{0CF37BE5-3BA3-E14E-93A3-298C57752318}"/>
              </a:ext>
            </a:extLst>
          </p:cNvPr>
          <p:cNvSpPr/>
          <p:nvPr/>
        </p:nvSpPr>
        <p:spPr>
          <a:xfrm>
            <a:off x="554182" y="837451"/>
            <a:ext cx="10709563" cy="830997"/>
          </a:xfrm>
          <a:prstGeom prst="rect">
            <a:avLst/>
          </a:prstGeom>
        </p:spPr>
        <p:txBody>
          <a:bodyPr wrap="square">
            <a:spAutoFit/>
          </a:bodyPr>
          <a:lstStyle/>
          <a:p>
            <a:r>
              <a:rPr lang="en-US" sz="2400" dirty="0">
                <a:solidFill>
                  <a:srgbClr val="C00000"/>
                </a:solidFill>
              </a:rPr>
              <a:t>Note: </a:t>
            </a:r>
            <a:r>
              <a:rPr lang="en-US" sz="2400" b="1" dirty="0">
                <a:solidFill>
                  <a:srgbClr val="C00000"/>
                </a:solidFill>
              </a:rPr>
              <a:t>the data only indicates associations, no causality</a:t>
            </a:r>
            <a:r>
              <a:rPr lang="en-US" sz="2400" dirty="0">
                <a:solidFill>
                  <a:srgbClr val="C00000"/>
                </a:solidFill>
              </a:rPr>
              <a:t>! Subsequent data collections will provide insights into causal relationships and changes over time</a:t>
            </a:r>
            <a:endParaRPr lang="en-US" sz="2400" dirty="0"/>
          </a:p>
        </p:txBody>
      </p:sp>
      <p:sp>
        <p:nvSpPr>
          <p:cNvPr id="2" name="Slide Number Placeholder 1">
            <a:extLst>
              <a:ext uri="{FF2B5EF4-FFF2-40B4-BE49-F238E27FC236}">
                <a16:creationId xmlns:a16="http://schemas.microsoft.com/office/drawing/2014/main" id="{4C7E797D-7AF6-DD41-9C25-7842C15A20BC}"/>
              </a:ext>
            </a:extLst>
          </p:cNvPr>
          <p:cNvSpPr>
            <a:spLocks noGrp="1"/>
          </p:cNvSpPr>
          <p:nvPr>
            <p:ph type="sldNum" sz="quarter" idx="4"/>
          </p:nvPr>
        </p:nvSpPr>
        <p:spPr/>
        <p:txBody>
          <a:bodyPr/>
          <a:lstStyle/>
          <a:p>
            <a:pPr>
              <a:defRPr/>
            </a:pPr>
            <a:fld id="{4523F335-736E-4173-BD22-3A70CF47A0B5}" type="slidenum">
              <a:rPr lang="en-US" smtClean="0"/>
              <a:pPr>
                <a:defRPr/>
              </a:pPr>
              <a:t>33</a:t>
            </a:fld>
            <a:endParaRPr lang="en-US" dirty="0"/>
          </a:p>
        </p:txBody>
      </p:sp>
    </p:spTree>
    <p:extLst>
      <p:ext uri="{BB962C8B-B14F-4D97-AF65-F5344CB8AC3E}">
        <p14:creationId xmlns:p14="http://schemas.microsoft.com/office/powerpoint/2010/main" val="87963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265BF-6C31-6B4A-9EA8-10118F2EE024}"/>
              </a:ext>
            </a:extLst>
          </p:cNvPr>
          <p:cNvSpPr>
            <a:spLocks noGrp="1"/>
          </p:cNvSpPr>
          <p:nvPr>
            <p:ph type="title"/>
          </p:nvPr>
        </p:nvSpPr>
        <p:spPr>
          <a:xfrm>
            <a:off x="838200" y="173037"/>
            <a:ext cx="10515600" cy="1325563"/>
          </a:xfrm>
        </p:spPr>
        <p:txBody>
          <a:bodyPr>
            <a:normAutofit/>
          </a:bodyPr>
          <a:lstStyle/>
          <a:p>
            <a:r>
              <a:rPr lang="en-US" sz="2800" dirty="0"/>
              <a:t>Wellbeing Measures</a:t>
            </a:r>
          </a:p>
        </p:txBody>
      </p:sp>
      <p:sp>
        <p:nvSpPr>
          <p:cNvPr id="4" name="Content Placeholder 3">
            <a:extLst>
              <a:ext uri="{FF2B5EF4-FFF2-40B4-BE49-F238E27FC236}">
                <a16:creationId xmlns:a16="http://schemas.microsoft.com/office/drawing/2014/main" id="{983C10D6-6E56-AE41-83F3-BBF6CAFF5905}"/>
              </a:ext>
            </a:extLst>
          </p:cNvPr>
          <p:cNvSpPr>
            <a:spLocks noGrp="1"/>
          </p:cNvSpPr>
          <p:nvPr>
            <p:ph idx="1"/>
          </p:nvPr>
        </p:nvSpPr>
        <p:spPr>
          <a:xfrm>
            <a:off x="838200" y="1498600"/>
            <a:ext cx="10515600" cy="4351055"/>
          </a:xfrm>
        </p:spPr>
        <p:txBody>
          <a:bodyPr>
            <a:normAutofit lnSpcReduction="10000"/>
          </a:bodyPr>
          <a:lstStyle/>
          <a:p>
            <a:pPr marL="0" indent="0">
              <a:buNone/>
            </a:pPr>
            <a:r>
              <a:rPr lang="en-US" sz="3000" dirty="0"/>
              <a:t>Subjective Wellbeing (feeling good/bad):</a:t>
            </a:r>
            <a:endParaRPr lang="en-US" sz="1700" dirty="0"/>
          </a:p>
          <a:p>
            <a:r>
              <a:rPr lang="en-US" sz="2400" dirty="0"/>
              <a:t>Positive Subjective Wellbeing: positive mood, Drive, Engagement</a:t>
            </a:r>
          </a:p>
          <a:p>
            <a:r>
              <a:rPr lang="en-US" sz="2400" dirty="0"/>
              <a:t>Negative Subjective Wellbeing: negative mood, Drain, Exhaustion</a:t>
            </a:r>
          </a:p>
          <a:p>
            <a:r>
              <a:rPr lang="en-US" sz="2400" dirty="0"/>
              <a:t>Job Satisfaction</a:t>
            </a:r>
          </a:p>
          <a:p>
            <a:endParaRPr lang="en-US" sz="1800" dirty="0"/>
          </a:p>
          <a:p>
            <a:pPr marL="0" indent="0">
              <a:buNone/>
            </a:pPr>
            <a:r>
              <a:rPr lang="en-US" sz="3000" dirty="0"/>
              <a:t>Psychological Wellbeing (positive functioning):</a:t>
            </a:r>
          </a:p>
          <a:p>
            <a:r>
              <a:rPr lang="en-US" sz="2400" dirty="0"/>
              <a:t>Mastery at Work </a:t>
            </a:r>
          </a:p>
          <a:p>
            <a:r>
              <a:rPr lang="en-US" sz="2400" dirty="0"/>
              <a:t>Positive Relationships at Work</a:t>
            </a:r>
            <a:endParaRPr lang="en-GB" sz="1800" dirty="0"/>
          </a:p>
          <a:p>
            <a:endParaRPr lang="en-GB" sz="1800" dirty="0"/>
          </a:p>
          <a:p>
            <a:pPr marL="0" indent="0">
              <a:buNone/>
            </a:pPr>
            <a:r>
              <a:rPr lang="en-GB" sz="1800" dirty="0"/>
              <a:t>These are all measures aggregating a number of questions in the survey. The scale ranges from 1 (not at all) to 5 (very much)</a:t>
            </a:r>
            <a:endParaRPr lang="en-US" sz="1800" dirty="0"/>
          </a:p>
        </p:txBody>
      </p:sp>
      <p:sp>
        <p:nvSpPr>
          <p:cNvPr id="3" name="Slide Number Placeholder 2">
            <a:extLst>
              <a:ext uri="{FF2B5EF4-FFF2-40B4-BE49-F238E27FC236}">
                <a16:creationId xmlns:a16="http://schemas.microsoft.com/office/drawing/2014/main" id="{D0B18B42-8A64-F14B-B72C-8F17C8E062C8}"/>
              </a:ext>
            </a:extLst>
          </p:cNvPr>
          <p:cNvSpPr>
            <a:spLocks noGrp="1"/>
          </p:cNvSpPr>
          <p:nvPr>
            <p:ph type="sldNum" sz="quarter" idx="4"/>
          </p:nvPr>
        </p:nvSpPr>
        <p:spPr/>
        <p:txBody>
          <a:bodyPr/>
          <a:lstStyle/>
          <a:p>
            <a:pPr>
              <a:defRPr/>
            </a:pPr>
            <a:fld id="{4523F335-736E-4173-BD22-3A70CF47A0B5}" type="slidenum">
              <a:rPr lang="en-US" smtClean="0"/>
              <a:pPr>
                <a:defRPr/>
              </a:pPr>
              <a:t>34</a:t>
            </a:fld>
            <a:endParaRPr lang="en-US" dirty="0"/>
          </a:p>
        </p:txBody>
      </p:sp>
    </p:spTree>
    <p:extLst>
      <p:ext uri="{BB962C8B-B14F-4D97-AF65-F5344CB8AC3E}">
        <p14:creationId xmlns:p14="http://schemas.microsoft.com/office/powerpoint/2010/main" val="23143475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C07A-83AA-4744-BDFC-DB71C515643C}"/>
              </a:ext>
            </a:extLst>
          </p:cNvPr>
          <p:cNvSpPr>
            <a:spLocks noGrp="1"/>
          </p:cNvSpPr>
          <p:nvPr>
            <p:ph type="title"/>
          </p:nvPr>
        </p:nvSpPr>
        <p:spPr>
          <a:xfrm>
            <a:off x="273878" y="-40482"/>
            <a:ext cx="10515600" cy="1325563"/>
          </a:xfrm>
        </p:spPr>
        <p:txBody>
          <a:bodyPr>
            <a:normAutofit/>
          </a:bodyPr>
          <a:lstStyle/>
          <a:p>
            <a:r>
              <a:rPr lang="en-US" sz="2400" b="0" dirty="0"/>
              <a:t>Wellbeing and Current Practice of HW</a:t>
            </a:r>
          </a:p>
        </p:txBody>
      </p:sp>
      <p:sp>
        <p:nvSpPr>
          <p:cNvPr id="4" name="TextBox 3">
            <a:extLst>
              <a:ext uri="{FF2B5EF4-FFF2-40B4-BE49-F238E27FC236}">
                <a16:creationId xmlns:a16="http://schemas.microsoft.com/office/drawing/2014/main" id="{2995CB31-2823-A54C-BA2A-2A24818BABF2}"/>
              </a:ext>
            </a:extLst>
          </p:cNvPr>
          <p:cNvSpPr txBox="1"/>
          <p:nvPr/>
        </p:nvSpPr>
        <p:spPr>
          <a:xfrm>
            <a:off x="5140111" y="6337546"/>
            <a:ext cx="46841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Scale ranges from </a:t>
            </a:r>
            <a:r>
              <a:rPr lang="en-US" dirty="0">
                <a:solidFill>
                  <a:schemeClr val="bg1"/>
                </a:solidFill>
                <a:latin typeface="Calibri" panose="020F0502020204030204"/>
              </a:rPr>
              <a:t>1 (not at all)</a:t>
            </a: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 to </a:t>
            </a:r>
            <a:r>
              <a:rPr lang="en-US" dirty="0">
                <a:solidFill>
                  <a:schemeClr val="bg1"/>
                </a:solidFill>
                <a:latin typeface="Calibri" panose="020F0502020204030204"/>
              </a:rPr>
              <a:t>5 (very much)</a:t>
            </a: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 </a:t>
            </a:r>
          </a:p>
        </p:txBody>
      </p:sp>
      <p:graphicFrame>
        <p:nvGraphicFramePr>
          <p:cNvPr id="5" name="Chart 4">
            <a:extLst>
              <a:ext uri="{FF2B5EF4-FFF2-40B4-BE49-F238E27FC236}">
                <a16:creationId xmlns:a16="http://schemas.microsoft.com/office/drawing/2014/main" id="{C45BE402-D944-CD44-B48A-0F16084A8B26}"/>
              </a:ext>
            </a:extLst>
          </p:cNvPr>
          <p:cNvGraphicFramePr>
            <a:graphicFrameLocks/>
          </p:cNvGraphicFramePr>
          <p:nvPr/>
        </p:nvGraphicFramePr>
        <p:xfrm>
          <a:off x="565485" y="201763"/>
          <a:ext cx="11626516" cy="6012889"/>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2579516E-49F5-D044-990C-CC7AC3460573}"/>
              </a:ext>
            </a:extLst>
          </p:cNvPr>
          <p:cNvSpPr>
            <a:spLocks noGrp="1"/>
          </p:cNvSpPr>
          <p:nvPr>
            <p:ph type="sldNum" sz="quarter" idx="4"/>
          </p:nvPr>
        </p:nvSpPr>
        <p:spPr/>
        <p:txBody>
          <a:bodyPr/>
          <a:lstStyle/>
          <a:p>
            <a:pPr>
              <a:defRPr/>
            </a:pPr>
            <a:fld id="{4523F335-736E-4173-BD22-3A70CF47A0B5}" type="slidenum">
              <a:rPr lang="en-US" smtClean="0"/>
              <a:pPr>
                <a:defRPr/>
              </a:pPr>
              <a:t>35</a:t>
            </a:fld>
            <a:endParaRPr lang="en-US" dirty="0"/>
          </a:p>
        </p:txBody>
      </p:sp>
      <p:sp>
        <p:nvSpPr>
          <p:cNvPr id="8" name="Left Brace 7">
            <a:extLst>
              <a:ext uri="{FF2B5EF4-FFF2-40B4-BE49-F238E27FC236}">
                <a16:creationId xmlns:a16="http://schemas.microsoft.com/office/drawing/2014/main" id="{A0B187D3-AD12-B247-A077-DB77085D0487}"/>
              </a:ext>
            </a:extLst>
          </p:cNvPr>
          <p:cNvSpPr/>
          <p:nvPr/>
        </p:nvSpPr>
        <p:spPr>
          <a:xfrm>
            <a:off x="1136827" y="2681416"/>
            <a:ext cx="506627" cy="1495168"/>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9" name="Left Brace 8">
            <a:extLst>
              <a:ext uri="{FF2B5EF4-FFF2-40B4-BE49-F238E27FC236}">
                <a16:creationId xmlns:a16="http://schemas.microsoft.com/office/drawing/2014/main" id="{D3B94AF4-B0A3-E84D-8216-6526FBCEE774}"/>
              </a:ext>
            </a:extLst>
          </p:cNvPr>
          <p:cNvSpPr/>
          <p:nvPr/>
        </p:nvSpPr>
        <p:spPr>
          <a:xfrm>
            <a:off x="1136826" y="4267200"/>
            <a:ext cx="506627" cy="1495168"/>
          </a:xfrm>
          <a:prstGeom prst="leftBrac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0" name="TextBox 9">
            <a:extLst>
              <a:ext uri="{FF2B5EF4-FFF2-40B4-BE49-F238E27FC236}">
                <a16:creationId xmlns:a16="http://schemas.microsoft.com/office/drawing/2014/main" id="{8B0C639A-E54E-6B40-8B9C-A27521435FFE}"/>
              </a:ext>
            </a:extLst>
          </p:cNvPr>
          <p:cNvSpPr txBox="1"/>
          <p:nvPr/>
        </p:nvSpPr>
        <p:spPr>
          <a:xfrm rot="16200000">
            <a:off x="-31520" y="3123432"/>
            <a:ext cx="1765355" cy="338554"/>
          </a:xfrm>
          <a:prstGeom prst="rect">
            <a:avLst/>
          </a:prstGeom>
          <a:noFill/>
        </p:spPr>
        <p:txBody>
          <a:bodyPr wrap="none" rtlCol="0">
            <a:spAutoFit/>
          </a:bodyPr>
          <a:lstStyle/>
          <a:p>
            <a:r>
              <a:rPr lang="en-GB" sz="1600" dirty="0">
                <a:solidFill>
                  <a:srgbClr val="C00000"/>
                </a:solidFill>
              </a:rPr>
              <a:t>Negative wellbeing</a:t>
            </a:r>
          </a:p>
        </p:txBody>
      </p:sp>
      <p:sp>
        <p:nvSpPr>
          <p:cNvPr id="11" name="TextBox 10">
            <a:extLst>
              <a:ext uri="{FF2B5EF4-FFF2-40B4-BE49-F238E27FC236}">
                <a16:creationId xmlns:a16="http://schemas.microsoft.com/office/drawing/2014/main" id="{9F676290-FFD8-0147-B496-71BA9895CA33}"/>
              </a:ext>
            </a:extLst>
          </p:cNvPr>
          <p:cNvSpPr txBox="1"/>
          <p:nvPr/>
        </p:nvSpPr>
        <p:spPr>
          <a:xfrm rot="16200000">
            <a:off x="-5771" y="4937320"/>
            <a:ext cx="1678793" cy="338554"/>
          </a:xfrm>
          <a:prstGeom prst="rect">
            <a:avLst/>
          </a:prstGeom>
          <a:noFill/>
        </p:spPr>
        <p:txBody>
          <a:bodyPr wrap="none" rtlCol="0">
            <a:spAutoFit/>
          </a:bodyPr>
          <a:lstStyle/>
          <a:p>
            <a:r>
              <a:rPr lang="en-GB" sz="1600" dirty="0">
                <a:solidFill>
                  <a:schemeClr val="accent6">
                    <a:lumMod val="75000"/>
                  </a:schemeClr>
                </a:solidFill>
              </a:rPr>
              <a:t>Positive wellbeing</a:t>
            </a:r>
          </a:p>
        </p:txBody>
      </p:sp>
    </p:spTree>
    <p:extLst>
      <p:ext uri="{BB962C8B-B14F-4D97-AF65-F5344CB8AC3E}">
        <p14:creationId xmlns:p14="http://schemas.microsoft.com/office/powerpoint/2010/main" val="20621783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A18F72-DD39-A14F-A007-FB4E4A2AD594}"/>
              </a:ext>
            </a:extLst>
          </p:cNvPr>
          <p:cNvSpPr>
            <a:spLocks noGrp="1"/>
          </p:cNvSpPr>
          <p:nvPr>
            <p:ph type="title"/>
          </p:nvPr>
        </p:nvSpPr>
        <p:spPr/>
        <p:txBody>
          <a:bodyPr/>
          <a:lstStyle/>
          <a:p>
            <a:r>
              <a:rPr lang="en-US" b="0" dirty="0"/>
              <a:t>Summary of Wellbeing data</a:t>
            </a:r>
          </a:p>
        </p:txBody>
      </p:sp>
      <p:sp>
        <p:nvSpPr>
          <p:cNvPr id="5" name="Content Placeholder 4">
            <a:extLst>
              <a:ext uri="{FF2B5EF4-FFF2-40B4-BE49-F238E27FC236}">
                <a16:creationId xmlns:a16="http://schemas.microsoft.com/office/drawing/2014/main" id="{D1CAFC5D-3666-C645-9A38-0708086F5735}"/>
              </a:ext>
            </a:extLst>
          </p:cNvPr>
          <p:cNvSpPr>
            <a:spLocks noGrp="1"/>
          </p:cNvSpPr>
          <p:nvPr>
            <p:ph idx="1"/>
          </p:nvPr>
        </p:nvSpPr>
        <p:spPr>
          <a:xfrm>
            <a:off x="838200" y="1311966"/>
            <a:ext cx="10744200" cy="4916556"/>
          </a:xfrm>
        </p:spPr>
        <p:txBody>
          <a:bodyPr>
            <a:normAutofit/>
          </a:bodyPr>
          <a:lstStyle/>
          <a:p>
            <a:r>
              <a:rPr lang="en-US" dirty="0"/>
              <a:t>Overall negative wellbeing is relatively low and positive wellbeing relatively high</a:t>
            </a:r>
          </a:p>
          <a:p>
            <a:r>
              <a:rPr lang="en-US" dirty="0"/>
              <a:t>While negative mood is very low, feeling drained is relatively high.</a:t>
            </a:r>
          </a:p>
          <a:p>
            <a:r>
              <a:rPr lang="en-US" dirty="0"/>
              <a:t>Those in </a:t>
            </a:r>
            <a:r>
              <a:rPr lang="en-US" u="sng" dirty="0"/>
              <a:t>billable job roles </a:t>
            </a:r>
            <a:r>
              <a:rPr lang="en-US" dirty="0"/>
              <a:t>report significantly higher negative wellbeing on all subdimensions. But there is no difference in job satisfaction and positive relationships. </a:t>
            </a:r>
          </a:p>
          <a:p>
            <a:r>
              <a:rPr lang="en-US" u="sng" dirty="0"/>
              <a:t>Females</a:t>
            </a:r>
            <a:r>
              <a:rPr lang="en-US" dirty="0"/>
              <a:t> report higher overall positive wellbeing on all subdimensions. </a:t>
            </a:r>
          </a:p>
          <a:p>
            <a:r>
              <a:rPr lang="en-US" u="sng" dirty="0"/>
              <a:t>Economic &amp; Financial Consulting </a:t>
            </a:r>
            <a:r>
              <a:rPr lang="en-US" dirty="0"/>
              <a:t>report lower positive wellbeing</a:t>
            </a:r>
          </a:p>
          <a:p>
            <a:r>
              <a:rPr lang="en-US" u="sng" dirty="0"/>
              <a:t>Employees working in the UK </a:t>
            </a:r>
            <a:r>
              <a:rPr lang="en-US" dirty="0"/>
              <a:t>report lower positive wellbeing</a:t>
            </a:r>
          </a:p>
          <a:p>
            <a:r>
              <a:rPr lang="en-US" dirty="0"/>
              <a:t>Those </a:t>
            </a:r>
            <a:r>
              <a:rPr lang="en-US" u="sng" dirty="0"/>
              <a:t>working hybrid</a:t>
            </a:r>
            <a:r>
              <a:rPr lang="en-US" dirty="0"/>
              <a:t> report significantly higher positive wellbeing</a:t>
            </a:r>
          </a:p>
          <a:p>
            <a:endParaRPr lang="en-US" dirty="0"/>
          </a:p>
          <a:p>
            <a:endParaRPr lang="en-US" dirty="0"/>
          </a:p>
        </p:txBody>
      </p:sp>
      <p:sp>
        <p:nvSpPr>
          <p:cNvPr id="2" name="Slide Number Placeholder 1">
            <a:extLst>
              <a:ext uri="{FF2B5EF4-FFF2-40B4-BE49-F238E27FC236}">
                <a16:creationId xmlns:a16="http://schemas.microsoft.com/office/drawing/2014/main" id="{2622C12D-942F-144A-9249-031593C5CB8B}"/>
              </a:ext>
            </a:extLst>
          </p:cNvPr>
          <p:cNvSpPr>
            <a:spLocks noGrp="1"/>
          </p:cNvSpPr>
          <p:nvPr>
            <p:ph type="sldNum" sz="quarter" idx="4"/>
          </p:nvPr>
        </p:nvSpPr>
        <p:spPr/>
        <p:txBody>
          <a:bodyPr/>
          <a:lstStyle/>
          <a:p>
            <a:pPr>
              <a:defRPr/>
            </a:pPr>
            <a:fld id="{4523F335-736E-4173-BD22-3A70CF47A0B5}" type="slidenum">
              <a:rPr lang="en-US" smtClean="0"/>
              <a:pPr>
                <a:defRPr/>
              </a:pPr>
              <a:t>36</a:t>
            </a:fld>
            <a:endParaRPr lang="en-US" dirty="0"/>
          </a:p>
        </p:txBody>
      </p:sp>
      <p:sp>
        <p:nvSpPr>
          <p:cNvPr id="3" name="TextBox 2">
            <a:extLst>
              <a:ext uri="{FF2B5EF4-FFF2-40B4-BE49-F238E27FC236}">
                <a16:creationId xmlns:a16="http://schemas.microsoft.com/office/drawing/2014/main" id="{E52B97CC-B2AB-9B46-A8DA-B41529227AEB}"/>
              </a:ext>
            </a:extLst>
          </p:cNvPr>
          <p:cNvSpPr txBox="1"/>
          <p:nvPr/>
        </p:nvSpPr>
        <p:spPr>
          <a:xfrm>
            <a:off x="8476735" y="365125"/>
            <a:ext cx="1223925" cy="369332"/>
          </a:xfrm>
          <a:prstGeom prst="rect">
            <a:avLst/>
          </a:prstGeom>
          <a:noFill/>
        </p:spPr>
        <p:txBody>
          <a:bodyPr wrap="none" rtlCol="0">
            <a:spAutoFit/>
          </a:bodyPr>
          <a:lstStyle/>
          <a:p>
            <a:r>
              <a:rPr lang="en-GB" dirty="0"/>
              <a:t>SEGMENT?</a:t>
            </a:r>
          </a:p>
        </p:txBody>
      </p:sp>
    </p:spTree>
    <p:extLst>
      <p:ext uri="{BB962C8B-B14F-4D97-AF65-F5344CB8AC3E}">
        <p14:creationId xmlns:p14="http://schemas.microsoft.com/office/powerpoint/2010/main" val="30035289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DACA3-C754-474D-87B2-84BBB8B802EF}"/>
              </a:ext>
            </a:extLst>
          </p:cNvPr>
          <p:cNvSpPr>
            <a:spLocks noGrp="1"/>
          </p:cNvSpPr>
          <p:nvPr>
            <p:ph type="title"/>
          </p:nvPr>
        </p:nvSpPr>
        <p:spPr>
          <a:xfrm>
            <a:off x="362652" y="-2188"/>
            <a:ext cx="11552063" cy="1325563"/>
          </a:xfrm>
        </p:spPr>
        <p:txBody>
          <a:bodyPr>
            <a:normAutofit/>
          </a:bodyPr>
          <a:lstStyle/>
          <a:p>
            <a:r>
              <a:rPr lang="en-US" sz="3200" dirty="0"/>
              <a:t>How do views of HWP and experienced changes predict wellbeing?</a:t>
            </a:r>
            <a:endParaRPr lang="en-GB" sz="3200" dirty="0"/>
          </a:p>
        </p:txBody>
      </p:sp>
      <p:sp>
        <p:nvSpPr>
          <p:cNvPr id="4" name="Slide Number Placeholder 3">
            <a:extLst>
              <a:ext uri="{FF2B5EF4-FFF2-40B4-BE49-F238E27FC236}">
                <a16:creationId xmlns:a16="http://schemas.microsoft.com/office/drawing/2014/main" id="{722B5E26-2B83-F948-8A84-A012EDAE40E3}"/>
              </a:ext>
            </a:extLst>
          </p:cNvPr>
          <p:cNvSpPr>
            <a:spLocks noGrp="1"/>
          </p:cNvSpPr>
          <p:nvPr>
            <p:ph type="sldNum" sz="quarter" idx="4"/>
          </p:nvPr>
        </p:nvSpPr>
        <p:spPr/>
        <p:txBody>
          <a:bodyPr/>
          <a:lstStyle/>
          <a:p>
            <a:pPr>
              <a:defRPr/>
            </a:pPr>
            <a:fld id="{4523F335-736E-4173-BD22-3A70CF47A0B5}" type="slidenum">
              <a:rPr lang="en-US" smtClean="0"/>
              <a:pPr>
                <a:defRPr/>
              </a:pPr>
              <a:t>37</a:t>
            </a:fld>
            <a:endParaRPr lang="en-US" dirty="0"/>
          </a:p>
        </p:txBody>
      </p:sp>
      <p:sp>
        <p:nvSpPr>
          <p:cNvPr id="5" name="TextBox 4">
            <a:extLst>
              <a:ext uri="{FF2B5EF4-FFF2-40B4-BE49-F238E27FC236}">
                <a16:creationId xmlns:a16="http://schemas.microsoft.com/office/drawing/2014/main" id="{7CB4C7E8-562C-C84B-8ACB-DB656AC787E5}"/>
              </a:ext>
            </a:extLst>
          </p:cNvPr>
          <p:cNvSpPr txBox="1"/>
          <p:nvPr/>
        </p:nvSpPr>
        <p:spPr>
          <a:xfrm>
            <a:off x="1159724" y="1896283"/>
            <a:ext cx="2358142" cy="646331"/>
          </a:xfrm>
          <a:prstGeom prst="rect">
            <a:avLst/>
          </a:prstGeom>
          <a:noFill/>
          <a:ln>
            <a:solidFill>
              <a:schemeClr val="accent6">
                <a:lumMod val="50000"/>
              </a:schemeClr>
            </a:solidFill>
          </a:ln>
        </p:spPr>
        <p:txBody>
          <a:bodyPr wrap="square" rtlCol="0">
            <a:spAutoFit/>
          </a:bodyPr>
          <a:lstStyle/>
          <a:p>
            <a:pPr algn="ctr"/>
            <a:r>
              <a:rPr lang="en-GB" dirty="0">
                <a:solidFill>
                  <a:schemeClr val="accent6">
                    <a:lumMod val="75000"/>
                  </a:schemeClr>
                </a:solidFill>
              </a:rPr>
              <a:t>Meaningfulness </a:t>
            </a:r>
            <a:br>
              <a:rPr lang="en-GB" dirty="0">
                <a:solidFill>
                  <a:schemeClr val="accent6">
                    <a:lumMod val="75000"/>
                  </a:schemeClr>
                </a:solidFill>
              </a:rPr>
            </a:br>
            <a:r>
              <a:rPr lang="en-GB" dirty="0">
                <a:solidFill>
                  <a:schemeClr val="accent6">
                    <a:lumMod val="75000"/>
                  </a:schemeClr>
                </a:solidFill>
              </a:rPr>
              <a:t>of work improved</a:t>
            </a:r>
          </a:p>
        </p:txBody>
      </p:sp>
      <p:sp>
        <p:nvSpPr>
          <p:cNvPr id="6" name="TextBox 5">
            <a:extLst>
              <a:ext uri="{FF2B5EF4-FFF2-40B4-BE49-F238E27FC236}">
                <a16:creationId xmlns:a16="http://schemas.microsoft.com/office/drawing/2014/main" id="{0F742198-B6E6-2D4F-B62C-BC6A9EF5D2A9}"/>
              </a:ext>
            </a:extLst>
          </p:cNvPr>
          <p:cNvSpPr txBox="1"/>
          <p:nvPr/>
        </p:nvSpPr>
        <p:spPr>
          <a:xfrm>
            <a:off x="1151244" y="2792356"/>
            <a:ext cx="2344806" cy="646331"/>
          </a:xfrm>
          <a:prstGeom prst="rect">
            <a:avLst/>
          </a:prstGeom>
          <a:noFill/>
          <a:ln>
            <a:solidFill>
              <a:schemeClr val="accent6">
                <a:lumMod val="50000"/>
              </a:schemeClr>
            </a:solidFill>
          </a:ln>
        </p:spPr>
        <p:txBody>
          <a:bodyPr wrap="square" rtlCol="0">
            <a:spAutoFit/>
          </a:bodyPr>
          <a:lstStyle/>
          <a:p>
            <a:pPr algn="ctr"/>
            <a:r>
              <a:rPr lang="en-US" dirty="0">
                <a:solidFill>
                  <a:schemeClr val="accent6">
                    <a:lumMod val="75000"/>
                  </a:schemeClr>
                </a:solidFill>
              </a:rPr>
              <a:t>Effective working improved </a:t>
            </a:r>
            <a:endParaRPr lang="en-GB" dirty="0">
              <a:solidFill>
                <a:schemeClr val="accent6">
                  <a:lumMod val="75000"/>
                </a:schemeClr>
              </a:solidFill>
            </a:endParaRPr>
          </a:p>
        </p:txBody>
      </p:sp>
      <p:sp>
        <p:nvSpPr>
          <p:cNvPr id="8" name="Rectangle 7">
            <a:extLst>
              <a:ext uri="{FF2B5EF4-FFF2-40B4-BE49-F238E27FC236}">
                <a16:creationId xmlns:a16="http://schemas.microsoft.com/office/drawing/2014/main" id="{731B2ACE-7C1E-8141-8513-E3C0AE4BE0C6}"/>
              </a:ext>
            </a:extLst>
          </p:cNvPr>
          <p:cNvSpPr/>
          <p:nvPr/>
        </p:nvSpPr>
        <p:spPr>
          <a:xfrm>
            <a:off x="1137909" y="3692032"/>
            <a:ext cx="2358141" cy="646331"/>
          </a:xfrm>
          <a:prstGeom prst="rect">
            <a:avLst/>
          </a:prstGeom>
          <a:ln>
            <a:solidFill>
              <a:schemeClr val="accent6">
                <a:lumMod val="50000"/>
              </a:schemeClr>
            </a:solidFill>
          </a:ln>
        </p:spPr>
        <p:txBody>
          <a:bodyPr wrap="square">
            <a:spAutoFit/>
          </a:bodyPr>
          <a:lstStyle/>
          <a:p>
            <a:pPr algn="ctr"/>
            <a:r>
              <a:rPr lang="en-US" dirty="0">
                <a:solidFill>
                  <a:schemeClr val="accent6">
                    <a:lumMod val="75000"/>
                  </a:schemeClr>
                </a:solidFill>
              </a:rPr>
              <a:t>Relationship with the organization improved </a:t>
            </a:r>
            <a:endParaRPr lang="en-GB" dirty="0">
              <a:solidFill>
                <a:schemeClr val="accent6">
                  <a:lumMod val="75000"/>
                </a:schemeClr>
              </a:solidFill>
            </a:endParaRPr>
          </a:p>
        </p:txBody>
      </p:sp>
      <p:sp>
        <p:nvSpPr>
          <p:cNvPr id="9" name="Rectangle 8">
            <a:extLst>
              <a:ext uri="{FF2B5EF4-FFF2-40B4-BE49-F238E27FC236}">
                <a16:creationId xmlns:a16="http://schemas.microsoft.com/office/drawing/2014/main" id="{5962B893-AF7B-2444-8AAB-F0D19BAF6423}"/>
              </a:ext>
            </a:extLst>
          </p:cNvPr>
          <p:cNvSpPr/>
          <p:nvPr/>
        </p:nvSpPr>
        <p:spPr>
          <a:xfrm>
            <a:off x="1137909" y="4679676"/>
            <a:ext cx="2358141" cy="646331"/>
          </a:xfrm>
          <a:prstGeom prst="rect">
            <a:avLst/>
          </a:prstGeom>
          <a:ln>
            <a:solidFill>
              <a:srgbClr val="C00000"/>
            </a:solidFill>
          </a:ln>
        </p:spPr>
        <p:txBody>
          <a:bodyPr wrap="square">
            <a:spAutoFit/>
          </a:bodyPr>
          <a:lstStyle/>
          <a:p>
            <a:pPr algn="ctr"/>
            <a:r>
              <a:rPr lang="en-US" dirty="0">
                <a:solidFill>
                  <a:srgbClr val="C00000"/>
                </a:solidFill>
              </a:rPr>
              <a:t>Work pressures worsened</a:t>
            </a:r>
            <a:endParaRPr lang="en-GB" dirty="0">
              <a:solidFill>
                <a:srgbClr val="C00000"/>
              </a:solidFill>
            </a:endParaRPr>
          </a:p>
        </p:txBody>
      </p:sp>
      <p:sp>
        <p:nvSpPr>
          <p:cNvPr id="10" name="TextBox 9">
            <a:extLst>
              <a:ext uri="{FF2B5EF4-FFF2-40B4-BE49-F238E27FC236}">
                <a16:creationId xmlns:a16="http://schemas.microsoft.com/office/drawing/2014/main" id="{8A11CE32-A21A-264E-BAC0-D762E735DDD3}"/>
              </a:ext>
            </a:extLst>
          </p:cNvPr>
          <p:cNvSpPr txBox="1"/>
          <p:nvPr/>
        </p:nvSpPr>
        <p:spPr>
          <a:xfrm>
            <a:off x="7708476" y="2836779"/>
            <a:ext cx="1123577" cy="646331"/>
          </a:xfrm>
          <a:prstGeom prst="rect">
            <a:avLst/>
          </a:prstGeom>
          <a:noFill/>
          <a:ln>
            <a:solidFill>
              <a:schemeClr val="tx1"/>
            </a:solidFill>
          </a:ln>
        </p:spPr>
        <p:txBody>
          <a:bodyPr wrap="none" rtlCol="0">
            <a:spAutoFit/>
          </a:bodyPr>
          <a:lstStyle/>
          <a:p>
            <a:pPr algn="ctr"/>
            <a:r>
              <a:rPr lang="en-GB" dirty="0"/>
              <a:t>Positive</a:t>
            </a:r>
            <a:br>
              <a:rPr lang="en-GB" dirty="0"/>
            </a:br>
            <a:r>
              <a:rPr lang="en-GB" dirty="0"/>
              <a:t>Wellbeing</a:t>
            </a:r>
          </a:p>
        </p:txBody>
      </p:sp>
      <p:sp>
        <p:nvSpPr>
          <p:cNvPr id="11" name="TextBox 10">
            <a:extLst>
              <a:ext uri="{FF2B5EF4-FFF2-40B4-BE49-F238E27FC236}">
                <a16:creationId xmlns:a16="http://schemas.microsoft.com/office/drawing/2014/main" id="{714335B4-0F9D-D04A-89CC-04862EA43610}"/>
              </a:ext>
            </a:extLst>
          </p:cNvPr>
          <p:cNvSpPr txBox="1"/>
          <p:nvPr/>
        </p:nvSpPr>
        <p:spPr>
          <a:xfrm>
            <a:off x="7708476" y="3982870"/>
            <a:ext cx="1123577" cy="646331"/>
          </a:xfrm>
          <a:prstGeom prst="rect">
            <a:avLst/>
          </a:prstGeom>
          <a:noFill/>
          <a:ln>
            <a:solidFill>
              <a:schemeClr val="tx1"/>
            </a:solidFill>
          </a:ln>
        </p:spPr>
        <p:txBody>
          <a:bodyPr wrap="none" rtlCol="0">
            <a:spAutoFit/>
          </a:bodyPr>
          <a:lstStyle/>
          <a:p>
            <a:pPr algn="ctr"/>
            <a:r>
              <a:rPr lang="en-GB" dirty="0"/>
              <a:t>Negative</a:t>
            </a:r>
            <a:br>
              <a:rPr lang="en-GB" dirty="0"/>
            </a:br>
            <a:r>
              <a:rPr lang="en-GB" dirty="0"/>
              <a:t>Wellbeing</a:t>
            </a:r>
          </a:p>
        </p:txBody>
      </p:sp>
      <p:cxnSp>
        <p:nvCxnSpPr>
          <p:cNvPr id="13" name="Straight Arrow Connector 12">
            <a:extLst>
              <a:ext uri="{FF2B5EF4-FFF2-40B4-BE49-F238E27FC236}">
                <a16:creationId xmlns:a16="http://schemas.microsoft.com/office/drawing/2014/main" id="{EA67191B-9999-D04F-B16E-6C8EB119732F}"/>
              </a:ext>
            </a:extLst>
          </p:cNvPr>
          <p:cNvCxnSpPr>
            <a:cxnSpLocks/>
            <a:stCxn id="5" idx="3"/>
            <a:endCxn id="10" idx="1"/>
          </p:cNvCxnSpPr>
          <p:nvPr/>
        </p:nvCxnSpPr>
        <p:spPr>
          <a:xfrm>
            <a:off x="3517866" y="2219449"/>
            <a:ext cx="4190610" cy="940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2B1309B-737B-8E49-B474-9AB23AA7DE76}"/>
              </a:ext>
            </a:extLst>
          </p:cNvPr>
          <p:cNvCxnSpPr>
            <a:cxnSpLocks/>
            <a:stCxn id="6" idx="3"/>
            <a:endCxn id="10" idx="1"/>
          </p:cNvCxnSpPr>
          <p:nvPr/>
        </p:nvCxnSpPr>
        <p:spPr>
          <a:xfrm>
            <a:off x="3496050" y="3115522"/>
            <a:ext cx="4212426" cy="44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87184B7-431A-AE46-A50C-64FCDDB4220F}"/>
              </a:ext>
            </a:extLst>
          </p:cNvPr>
          <p:cNvCxnSpPr>
            <a:cxnSpLocks/>
            <a:stCxn id="8" idx="3"/>
            <a:endCxn id="10" idx="1"/>
          </p:cNvCxnSpPr>
          <p:nvPr/>
        </p:nvCxnSpPr>
        <p:spPr>
          <a:xfrm flipV="1">
            <a:off x="3496050" y="3159945"/>
            <a:ext cx="4212426" cy="855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C92D6F8-CF16-3D40-968F-03497ADF8CED}"/>
              </a:ext>
            </a:extLst>
          </p:cNvPr>
          <p:cNvSpPr txBox="1"/>
          <p:nvPr/>
        </p:nvSpPr>
        <p:spPr>
          <a:xfrm>
            <a:off x="5452222" y="2396215"/>
            <a:ext cx="300082" cy="369332"/>
          </a:xfrm>
          <a:prstGeom prst="rect">
            <a:avLst/>
          </a:prstGeom>
          <a:noFill/>
        </p:spPr>
        <p:txBody>
          <a:bodyPr wrap="none" rtlCol="0">
            <a:spAutoFit/>
          </a:bodyPr>
          <a:lstStyle/>
          <a:p>
            <a:r>
              <a:rPr lang="en-GB" dirty="0"/>
              <a:t>+</a:t>
            </a:r>
          </a:p>
        </p:txBody>
      </p:sp>
      <p:sp>
        <p:nvSpPr>
          <p:cNvPr id="22" name="TextBox 21">
            <a:extLst>
              <a:ext uri="{FF2B5EF4-FFF2-40B4-BE49-F238E27FC236}">
                <a16:creationId xmlns:a16="http://schemas.microsoft.com/office/drawing/2014/main" id="{BC08DC14-E95F-DF48-8446-C4D2E4352EA7}"/>
              </a:ext>
            </a:extLst>
          </p:cNvPr>
          <p:cNvSpPr txBox="1"/>
          <p:nvPr/>
        </p:nvSpPr>
        <p:spPr>
          <a:xfrm>
            <a:off x="5470413" y="2863755"/>
            <a:ext cx="300082" cy="369332"/>
          </a:xfrm>
          <a:prstGeom prst="rect">
            <a:avLst/>
          </a:prstGeom>
          <a:noFill/>
        </p:spPr>
        <p:txBody>
          <a:bodyPr wrap="none" rtlCol="0">
            <a:spAutoFit/>
          </a:bodyPr>
          <a:lstStyle/>
          <a:p>
            <a:r>
              <a:rPr lang="en-GB" dirty="0"/>
              <a:t>+</a:t>
            </a:r>
          </a:p>
        </p:txBody>
      </p:sp>
      <p:sp>
        <p:nvSpPr>
          <p:cNvPr id="23" name="TextBox 22">
            <a:extLst>
              <a:ext uri="{FF2B5EF4-FFF2-40B4-BE49-F238E27FC236}">
                <a16:creationId xmlns:a16="http://schemas.microsoft.com/office/drawing/2014/main" id="{9598BA45-9830-2E4C-A463-1AA162B0339E}"/>
              </a:ext>
            </a:extLst>
          </p:cNvPr>
          <p:cNvSpPr txBox="1"/>
          <p:nvPr/>
        </p:nvSpPr>
        <p:spPr>
          <a:xfrm flipH="1" flipV="1">
            <a:off x="5358593" y="3293212"/>
            <a:ext cx="411902" cy="369332"/>
          </a:xfrm>
          <a:prstGeom prst="rect">
            <a:avLst/>
          </a:prstGeom>
          <a:noFill/>
        </p:spPr>
        <p:txBody>
          <a:bodyPr wrap="square" rtlCol="0">
            <a:spAutoFit/>
          </a:bodyPr>
          <a:lstStyle/>
          <a:p>
            <a:r>
              <a:rPr lang="en-GB" dirty="0"/>
              <a:t>+</a:t>
            </a:r>
          </a:p>
        </p:txBody>
      </p:sp>
      <p:sp>
        <p:nvSpPr>
          <p:cNvPr id="24" name="TextBox 23">
            <a:extLst>
              <a:ext uri="{FF2B5EF4-FFF2-40B4-BE49-F238E27FC236}">
                <a16:creationId xmlns:a16="http://schemas.microsoft.com/office/drawing/2014/main" id="{EB5EE79C-80A2-BC44-9469-9086D7265102}"/>
              </a:ext>
            </a:extLst>
          </p:cNvPr>
          <p:cNvSpPr txBox="1"/>
          <p:nvPr/>
        </p:nvSpPr>
        <p:spPr>
          <a:xfrm>
            <a:off x="4101838" y="1526951"/>
            <a:ext cx="2513509" cy="369332"/>
          </a:xfrm>
          <a:prstGeom prst="rect">
            <a:avLst/>
          </a:prstGeom>
          <a:noFill/>
          <a:ln>
            <a:solidFill>
              <a:schemeClr val="tx1"/>
            </a:solidFill>
          </a:ln>
        </p:spPr>
        <p:txBody>
          <a:bodyPr wrap="none" rtlCol="0">
            <a:spAutoFit/>
          </a:bodyPr>
          <a:lstStyle/>
          <a:p>
            <a:r>
              <a:rPr lang="en-GB" dirty="0"/>
              <a:t>Currently working hybrid</a:t>
            </a:r>
          </a:p>
        </p:txBody>
      </p:sp>
      <p:cxnSp>
        <p:nvCxnSpPr>
          <p:cNvPr id="26" name="Straight Arrow Connector 25">
            <a:extLst>
              <a:ext uri="{FF2B5EF4-FFF2-40B4-BE49-F238E27FC236}">
                <a16:creationId xmlns:a16="http://schemas.microsoft.com/office/drawing/2014/main" id="{088178BE-70AB-BE4F-AEFA-F3CB9F6CE52B}"/>
              </a:ext>
            </a:extLst>
          </p:cNvPr>
          <p:cNvCxnSpPr>
            <a:stCxn id="24" idx="2"/>
            <a:endCxn id="10" idx="1"/>
          </p:cNvCxnSpPr>
          <p:nvPr/>
        </p:nvCxnSpPr>
        <p:spPr>
          <a:xfrm>
            <a:off x="5358593" y="1896283"/>
            <a:ext cx="2349883" cy="1263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4786CBA-12EF-0A48-AEA0-084456430B9D}"/>
              </a:ext>
            </a:extLst>
          </p:cNvPr>
          <p:cNvSpPr txBox="1"/>
          <p:nvPr/>
        </p:nvSpPr>
        <p:spPr>
          <a:xfrm>
            <a:off x="4480498" y="5145697"/>
            <a:ext cx="1756186" cy="646331"/>
          </a:xfrm>
          <a:prstGeom prst="rect">
            <a:avLst/>
          </a:prstGeom>
          <a:noFill/>
          <a:ln>
            <a:solidFill>
              <a:schemeClr val="tx1"/>
            </a:solidFill>
          </a:ln>
        </p:spPr>
        <p:txBody>
          <a:bodyPr wrap="none" rtlCol="0">
            <a:spAutoFit/>
          </a:bodyPr>
          <a:lstStyle/>
          <a:p>
            <a:pPr algn="ctr"/>
            <a:r>
              <a:rPr lang="en-GB" dirty="0"/>
              <a:t>Preference to </a:t>
            </a:r>
            <a:br>
              <a:rPr lang="en-GB" dirty="0"/>
            </a:br>
            <a:r>
              <a:rPr lang="en-GB" dirty="0"/>
              <a:t>work from home</a:t>
            </a:r>
          </a:p>
        </p:txBody>
      </p:sp>
      <p:cxnSp>
        <p:nvCxnSpPr>
          <p:cNvPr id="29" name="Straight Arrow Connector 28">
            <a:extLst>
              <a:ext uri="{FF2B5EF4-FFF2-40B4-BE49-F238E27FC236}">
                <a16:creationId xmlns:a16="http://schemas.microsoft.com/office/drawing/2014/main" id="{AEC776B0-83E3-F740-80AB-E2BD3A747967}"/>
              </a:ext>
            </a:extLst>
          </p:cNvPr>
          <p:cNvCxnSpPr>
            <a:cxnSpLocks/>
            <a:stCxn id="28" idx="0"/>
            <a:endCxn id="11" idx="1"/>
          </p:cNvCxnSpPr>
          <p:nvPr/>
        </p:nvCxnSpPr>
        <p:spPr>
          <a:xfrm flipV="1">
            <a:off x="5358591" y="4306036"/>
            <a:ext cx="2349885" cy="839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D135EE7-F4DA-784F-80B7-55C420E7C9E4}"/>
              </a:ext>
            </a:extLst>
          </p:cNvPr>
          <p:cNvCxnSpPr>
            <a:cxnSpLocks/>
            <a:stCxn id="9" idx="3"/>
            <a:endCxn id="11" idx="1"/>
          </p:cNvCxnSpPr>
          <p:nvPr/>
        </p:nvCxnSpPr>
        <p:spPr>
          <a:xfrm flipV="1">
            <a:off x="3496050" y="4306036"/>
            <a:ext cx="4212426" cy="696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3E4A372-2F57-6545-99A7-8731EBB1E8C0}"/>
              </a:ext>
            </a:extLst>
          </p:cNvPr>
          <p:cNvCxnSpPr>
            <a:cxnSpLocks/>
            <a:stCxn id="8" idx="3"/>
            <a:endCxn id="11" idx="1"/>
          </p:cNvCxnSpPr>
          <p:nvPr/>
        </p:nvCxnSpPr>
        <p:spPr>
          <a:xfrm>
            <a:off x="3496050" y="4015198"/>
            <a:ext cx="4212426" cy="290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5027660E-AA26-264F-80A1-07C8AD278302}"/>
              </a:ext>
            </a:extLst>
          </p:cNvPr>
          <p:cNvSpPr txBox="1"/>
          <p:nvPr/>
        </p:nvSpPr>
        <p:spPr>
          <a:xfrm>
            <a:off x="6430308" y="2217444"/>
            <a:ext cx="300082" cy="369332"/>
          </a:xfrm>
          <a:prstGeom prst="rect">
            <a:avLst/>
          </a:prstGeom>
          <a:noFill/>
        </p:spPr>
        <p:txBody>
          <a:bodyPr wrap="none" rtlCol="0">
            <a:spAutoFit/>
          </a:bodyPr>
          <a:lstStyle/>
          <a:p>
            <a:r>
              <a:rPr lang="en-GB" dirty="0"/>
              <a:t>+</a:t>
            </a:r>
          </a:p>
        </p:txBody>
      </p:sp>
      <p:sp>
        <p:nvSpPr>
          <p:cNvPr id="51" name="TextBox 50">
            <a:extLst>
              <a:ext uri="{FF2B5EF4-FFF2-40B4-BE49-F238E27FC236}">
                <a16:creationId xmlns:a16="http://schemas.microsoft.com/office/drawing/2014/main" id="{B6F8CF43-5626-3047-BB7B-589FDA9D374F}"/>
              </a:ext>
            </a:extLst>
          </p:cNvPr>
          <p:cNvSpPr txBox="1"/>
          <p:nvPr/>
        </p:nvSpPr>
        <p:spPr>
          <a:xfrm>
            <a:off x="6730390" y="4697881"/>
            <a:ext cx="300082" cy="369332"/>
          </a:xfrm>
          <a:prstGeom prst="rect">
            <a:avLst/>
          </a:prstGeom>
          <a:noFill/>
        </p:spPr>
        <p:txBody>
          <a:bodyPr wrap="none" rtlCol="0">
            <a:spAutoFit/>
          </a:bodyPr>
          <a:lstStyle/>
          <a:p>
            <a:r>
              <a:rPr lang="en-GB" dirty="0"/>
              <a:t>+</a:t>
            </a:r>
          </a:p>
        </p:txBody>
      </p:sp>
      <p:sp>
        <p:nvSpPr>
          <p:cNvPr id="52" name="TextBox 51">
            <a:extLst>
              <a:ext uri="{FF2B5EF4-FFF2-40B4-BE49-F238E27FC236}">
                <a16:creationId xmlns:a16="http://schemas.microsoft.com/office/drawing/2014/main" id="{F8D4002F-FDC3-6649-A9CB-9EA118329335}"/>
              </a:ext>
            </a:extLst>
          </p:cNvPr>
          <p:cNvSpPr txBox="1"/>
          <p:nvPr/>
        </p:nvSpPr>
        <p:spPr>
          <a:xfrm>
            <a:off x="4293108" y="4520272"/>
            <a:ext cx="300082" cy="369332"/>
          </a:xfrm>
          <a:prstGeom prst="rect">
            <a:avLst/>
          </a:prstGeom>
          <a:noFill/>
        </p:spPr>
        <p:txBody>
          <a:bodyPr wrap="none" rtlCol="0">
            <a:spAutoFit/>
          </a:bodyPr>
          <a:lstStyle/>
          <a:p>
            <a:r>
              <a:rPr lang="en-GB" dirty="0"/>
              <a:t>+</a:t>
            </a:r>
          </a:p>
        </p:txBody>
      </p:sp>
      <p:sp>
        <p:nvSpPr>
          <p:cNvPr id="53" name="TextBox 52">
            <a:extLst>
              <a:ext uri="{FF2B5EF4-FFF2-40B4-BE49-F238E27FC236}">
                <a16:creationId xmlns:a16="http://schemas.microsoft.com/office/drawing/2014/main" id="{22850EFF-0384-864A-BBC3-4EAEF9FE9F72}"/>
              </a:ext>
            </a:extLst>
          </p:cNvPr>
          <p:cNvSpPr txBox="1"/>
          <p:nvPr/>
        </p:nvSpPr>
        <p:spPr>
          <a:xfrm flipH="1">
            <a:off x="4301941" y="4056999"/>
            <a:ext cx="300082" cy="369332"/>
          </a:xfrm>
          <a:prstGeom prst="rect">
            <a:avLst/>
          </a:prstGeom>
          <a:noFill/>
        </p:spPr>
        <p:txBody>
          <a:bodyPr wrap="square" rtlCol="0">
            <a:spAutoFit/>
          </a:bodyPr>
          <a:lstStyle/>
          <a:p>
            <a:r>
              <a:rPr lang="en-GB" dirty="0"/>
              <a:t>-</a:t>
            </a:r>
          </a:p>
        </p:txBody>
      </p:sp>
      <p:sp>
        <p:nvSpPr>
          <p:cNvPr id="54" name="TextBox 53">
            <a:extLst>
              <a:ext uri="{FF2B5EF4-FFF2-40B4-BE49-F238E27FC236}">
                <a16:creationId xmlns:a16="http://schemas.microsoft.com/office/drawing/2014/main" id="{82FBA50E-6974-3940-9D28-4C68307AA9D5}"/>
              </a:ext>
            </a:extLst>
          </p:cNvPr>
          <p:cNvSpPr txBox="1"/>
          <p:nvPr/>
        </p:nvSpPr>
        <p:spPr>
          <a:xfrm>
            <a:off x="9039826" y="5699695"/>
            <a:ext cx="2874890" cy="369332"/>
          </a:xfrm>
          <a:prstGeom prst="rect">
            <a:avLst/>
          </a:prstGeom>
          <a:noFill/>
        </p:spPr>
        <p:txBody>
          <a:bodyPr wrap="none" rtlCol="0">
            <a:spAutoFit/>
          </a:bodyPr>
          <a:lstStyle/>
          <a:p>
            <a:r>
              <a:rPr lang="en-US" dirty="0">
                <a:solidFill>
                  <a:srgbClr val="FF0000"/>
                </a:solidFill>
              </a:rPr>
              <a:t>Note: not necessarily causal!</a:t>
            </a:r>
          </a:p>
        </p:txBody>
      </p:sp>
    </p:spTree>
    <p:extLst>
      <p:ext uri="{BB962C8B-B14F-4D97-AF65-F5344CB8AC3E}">
        <p14:creationId xmlns:p14="http://schemas.microsoft.com/office/powerpoint/2010/main" val="252891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28" grpId="0" animBg="1"/>
      <p:bldP spid="51" grpId="0"/>
      <p:bldP spid="52" grpId="0"/>
      <p:bldP spid="5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E7200-2C43-7147-8693-E09DD4B7FD50}"/>
              </a:ext>
            </a:extLst>
          </p:cNvPr>
          <p:cNvSpPr>
            <a:spLocks noGrp="1"/>
          </p:cNvSpPr>
          <p:nvPr>
            <p:ph type="title"/>
          </p:nvPr>
        </p:nvSpPr>
        <p:spPr>
          <a:xfrm>
            <a:off x="838200" y="-98002"/>
            <a:ext cx="10515600" cy="1325563"/>
          </a:xfrm>
        </p:spPr>
        <p:txBody>
          <a:bodyPr/>
          <a:lstStyle/>
          <a:p>
            <a:r>
              <a:rPr lang="en-US" dirty="0"/>
              <a:t>7. The role of leadership</a:t>
            </a:r>
          </a:p>
        </p:txBody>
      </p:sp>
      <p:sp>
        <p:nvSpPr>
          <p:cNvPr id="3" name="Content Placeholder 2">
            <a:extLst>
              <a:ext uri="{FF2B5EF4-FFF2-40B4-BE49-F238E27FC236}">
                <a16:creationId xmlns:a16="http://schemas.microsoft.com/office/drawing/2014/main" id="{DC5FA42C-7644-9F42-BF01-0336E2CFDF13}"/>
              </a:ext>
            </a:extLst>
          </p:cNvPr>
          <p:cNvSpPr>
            <a:spLocks noGrp="1"/>
          </p:cNvSpPr>
          <p:nvPr>
            <p:ph idx="1"/>
          </p:nvPr>
        </p:nvSpPr>
        <p:spPr>
          <a:xfrm>
            <a:off x="838199" y="1066800"/>
            <a:ext cx="11132127" cy="5139689"/>
          </a:xfrm>
        </p:spPr>
        <p:txBody>
          <a:bodyPr>
            <a:normAutofit fontScale="85000" lnSpcReduction="20000"/>
          </a:bodyPr>
          <a:lstStyle/>
          <a:p>
            <a:pPr marL="0" indent="0">
              <a:buNone/>
            </a:pPr>
            <a:r>
              <a:rPr lang="en-US" b="1" dirty="0"/>
              <a:t>We compare leaders’ and team members’ views on leadership.</a:t>
            </a:r>
          </a:p>
          <a:p>
            <a:pPr marL="0" indent="0">
              <a:buNone/>
            </a:pPr>
            <a:r>
              <a:rPr lang="en-US" dirty="0"/>
              <a:t>Those with leadership function completed the question in relation to their own leader behaviour, and  those without leadership function (team members) answered the same questions with respect to how they experience their leader/supervisor. </a:t>
            </a:r>
          </a:p>
          <a:p>
            <a:pPr marL="0" indent="0">
              <a:buNone/>
            </a:pPr>
            <a:r>
              <a:rPr lang="en-US" dirty="0"/>
              <a:t>We measured five indicators:</a:t>
            </a:r>
          </a:p>
          <a:p>
            <a:pPr marL="342900" indent="-342900">
              <a:buFontTx/>
              <a:buChar char="-"/>
            </a:pPr>
            <a:r>
              <a:rPr lang="en-US" dirty="0"/>
              <a:t>Perceived opportunity to </a:t>
            </a:r>
            <a:r>
              <a:rPr lang="en-US" u="sng" dirty="0"/>
              <a:t>interact with team</a:t>
            </a:r>
            <a:r>
              <a:rPr lang="en-US" dirty="0"/>
              <a:t> members/leaders</a:t>
            </a:r>
          </a:p>
          <a:p>
            <a:pPr marL="342900" indent="-342900">
              <a:buFontTx/>
              <a:buChar char="-"/>
            </a:pPr>
            <a:r>
              <a:rPr lang="en-US" dirty="0"/>
              <a:t>Positive supervisor </a:t>
            </a:r>
            <a:r>
              <a:rPr lang="en-US" u="sng" dirty="0"/>
              <a:t>support</a:t>
            </a:r>
            <a:r>
              <a:rPr lang="en-US" dirty="0"/>
              <a:t> </a:t>
            </a:r>
          </a:p>
          <a:p>
            <a:pPr marL="342900" indent="-342900">
              <a:buFontTx/>
              <a:buChar char="-"/>
            </a:pPr>
            <a:r>
              <a:rPr lang="en-US" u="sng" dirty="0"/>
              <a:t>Trusting</a:t>
            </a:r>
            <a:r>
              <a:rPr lang="en-US" dirty="0"/>
              <a:t> team members/feeling trusted by supervisor</a:t>
            </a:r>
          </a:p>
          <a:p>
            <a:pPr marL="342900" indent="-342900">
              <a:buFontTx/>
              <a:buChar char="-"/>
            </a:pPr>
            <a:r>
              <a:rPr lang="en-US" u="sng" dirty="0">
                <a:solidFill>
                  <a:schemeClr val="accent5">
                    <a:lumMod val="75000"/>
                  </a:schemeClr>
                </a:solidFill>
              </a:rPr>
              <a:t>Leader opening behaviours</a:t>
            </a:r>
            <a:r>
              <a:rPr lang="en-US" dirty="0">
                <a:solidFill>
                  <a:schemeClr val="accent5">
                    <a:lumMod val="75000"/>
                  </a:schemeClr>
                </a:solidFill>
              </a:rPr>
              <a:t> (opening up opportunities, promoting creativity. Focus doing things differently)</a:t>
            </a:r>
          </a:p>
          <a:p>
            <a:pPr marL="342900" indent="-342900">
              <a:buFontTx/>
              <a:buChar char="-"/>
            </a:pPr>
            <a:r>
              <a:rPr lang="en-US" u="sng" dirty="0">
                <a:solidFill>
                  <a:schemeClr val="accent5">
                    <a:lumMod val="75000"/>
                  </a:schemeClr>
                </a:solidFill>
              </a:rPr>
              <a:t>Leader closing behaviours</a:t>
            </a:r>
            <a:r>
              <a:rPr lang="en-US" dirty="0">
                <a:solidFill>
                  <a:schemeClr val="accent5">
                    <a:lumMod val="75000"/>
                  </a:schemeClr>
                </a:solidFill>
              </a:rPr>
              <a:t> (narrowing down, monitoring, establishing routines. Focus on getting things done)</a:t>
            </a:r>
          </a:p>
          <a:p>
            <a:pPr marL="0" indent="0">
              <a:buNone/>
            </a:pPr>
            <a:endParaRPr lang="en-US" dirty="0"/>
          </a:p>
          <a:p>
            <a:pPr marL="0" indent="0">
              <a:buNone/>
            </a:pPr>
            <a:r>
              <a:rPr lang="en-US" dirty="0"/>
              <a:t>Leaders: N = 235 (of which 39.5% were female) </a:t>
            </a:r>
          </a:p>
          <a:p>
            <a:pPr marL="0" indent="0">
              <a:buNone/>
            </a:pPr>
            <a:r>
              <a:rPr lang="en-US" dirty="0"/>
              <a:t>Team members: N = 348 (of which 58.2% were female)</a:t>
            </a:r>
          </a:p>
          <a:p>
            <a:pPr marL="0" indent="0">
              <a:buNone/>
            </a:pPr>
            <a:endParaRPr lang="en-US" dirty="0"/>
          </a:p>
        </p:txBody>
      </p:sp>
      <p:sp>
        <p:nvSpPr>
          <p:cNvPr id="4" name="Slide Number Placeholder 3">
            <a:extLst>
              <a:ext uri="{FF2B5EF4-FFF2-40B4-BE49-F238E27FC236}">
                <a16:creationId xmlns:a16="http://schemas.microsoft.com/office/drawing/2014/main" id="{8A62418F-A81D-5642-B5B2-8EEB3F2F80AA}"/>
              </a:ext>
            </a:extLst>
          </p:cNvPr>
          <p:cNvSpPr>
            <a:spLocks noGrp="1"/>
          </p:cNvSpPr>
          <p:nvPr>
            <p:ph type="sldNum" sz="quarter" idx="4"/>
          </p:nvPr>
        </p:nvSpPr>
        <p:spPr/>
        <p:txBody>
          <a:bodyPr/>
          <a:lstStyle/>
          <a:p>
            <a:pPr>
              <a:defRPr/>
            </a:pPr>
            <a:fld id="{4523F335-736E-4173-BD22-3A70CF47A0B5}" type="slidenum">
              <a:rPr lang="en-US" smtClean="0"/>
              <a:pPr>
                <a:defRPr/>
              </a:pPr>
              <a:t>38</a:t>
            </a:fld>
            <a:endParaRPr lang="en-US" dirty="0"/>
          </a:p>
        </p:txBody>
      </p:sp>
    </p:spTree>
    <p:extLst>
      <p:ext uri="{BB962C8B-B14F-4D97-AF65-F5344CB8AC3E}">
        <p14:creationId xmlns:p14="http://schemas.microsoft.com/office/powerpoint/2010/main" val="41872086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1487D-D5FA-3F48-8B3C-F9E72F42265D}"/>
              </a:ext>
            </a:extLst>
          </p:cNvPr>
          <p:cNvSpPr>
            <a:spLocks noGrp="1"/>
          </p:cNvSpPr>
          <p:nvPr>
            <p:ph type="title"/>
          </p:nvPr>
        </p:nvSpPr>
        <p:spPr>
          <a:xfrm>
            <a:off x="838200" y="0"/>
            <a:ext cx="10515600" cy="1325563"/>
          </a:xfrm>
        </p:spPr>
        <p:txBody>
          <a:bodyPr/>
          <a:lstStyle/>
          <a:p>
            <a:r>
              <a:rPr lang="en-US" dirty="0"/>
              <a:t>Leadership behaviours and trust</a:t>
            </a:r>
          </a:p>
        </p:txBody>
      </p:sp>
      <p:sp>
        <p:nvSpPr>
          <p:cNvPr id="3" name="Content Placeholder 2">
            <a:extLst>
              <a:ext uri="{FF2B5EF4-FFF2-40B4-BE49-F238E27FC236}">
                <a16:creationId xmlns:a16="http://schemas.microsoft.com/office/drawing/2014/main" id="{29EB9D82-4D46-144B-804D-4BD5352FEAE6}"/>
              </a:ext>
            </a:extLst>
          </p:cNvPr>
          <p:cNvSpPr>
            <a:spLocks noGrp="1"/>
          </p:cNvSpPr>
          <p:nvPr>
            <p:ph idx="1"/>
          </p:nvPr>
        </p:nvSpPr>
        <p:spPr>
          <a:xfrm>
            <a:off x="838200" y="1178070"/>
            <a:ext cx="10841182" cy="4820948"/>
          </a:xfrm>
        </p:spPr>
        <p:txBody>
          <a:bodyPr>
            <a:normAutofit lnSpcReduction="10000"/>
          </a:bodyPr>
          <a:lstStyle/>
          <a:p>
            <a:r>
              <a:rPr lang="en-US" dirty="0"/>
              <a:t>Overall, leaders/supervisors see themselves in a more positive light than their team members. </a:t>
            </a:r>
          </a:p>
          <a:p>
            <a:r>
              <a:rPr lang="en-US" b="1" dirty="0"/>
              <a:t>There is very high trust between team members and supervisors, and a high sense of support and interaction.</a:t>
            </a:r>
          </a:p>
          <a:p>
            <a:r>
              <a:rPr lang="en-US" b="1" dirty="0"/>
              <a:t>Leaders tend to focus on “opening behaviours” (encouraging creativity and new ways of working) and significantly less on “closing behaviours” (establishing routines, paying attention to task completion).</a:t>
            </a:r>
          </a:p>
          <a:p>
            <a:pPr>
              <a:buFont typeface="Wingdings" pitchFamily="2" charset="2"/>
              <a:buChar char="à"/>
            </a:pPr>
            <a:r>
              <a:rPr lang="en-US" sz="2200" dirty="0">
                <a:solidFill>
                  <a:srgbClr val="0070C0"/>
                </a:solidFill>
                <a:sym typeface="Wingdings" pitchFamily="2" charset="2"/>
              </a:rPr>
              <a:t>Leader opening behaviours are associated with higher improvement of meaningfulness at work, and more improvement in relationship with organization and higher autonomy, hence likely to improve positive wellbeing over time. </a:t>
            </a:r>
          </a:p>
          <a:p>
            <a:pPr>
              <a:buFont typeface="Wingdings" pitchFamily="2" charset="2"/>
              <a:buChar char="à"/>
            </a:pPr>
            <a:r>
              <a:rPr lang="en-US" sz="2200" dirty="0">
                <a:solidFill>
                  <a:srgbClr val="0070C0"/>
                </a:solidFill>
                <a:sym typeface="Wingdings" pitchFamily="2" charset="2"/>
              </a:rPr>
              <a:t> </a:t>
            </a:r>
            <a:r>
              <a:rPr lang="en-US" sz="2200" dirty="0">
                <a:solidFill>
                  <a:srgbClr val="0070C0"/>
                </a:solidFill>
              </a:rPr>
              <a:t>Leader closing behaviours are associated with less worsening of work pressures. These behaviours could be important to deal with the reported high work pressures and feelings of exhaustion and drain. </a:t>
            </a:r>
          </a:p>
          <a:p>
            <a:endParaRPr lang="en-US" dirty="0"/>
          </a:p>
        </p:txBody>
      </p:sp>
    </p:spTree>
    <p:extLst>
      <p:ext uri="{BB962C8B-B14F-4D97-AF65-F5344CB8AC3E}">
        <p14:creationId xmlns:p14="http://schemas.microsoft.com/office/powerpoint/2010/main" val="3327699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715D5-EF1F-944A-B616-B185FE27162E}"/>
              </a:ext>
            </a:extLst>
          </p:cNvPr>
          <p:cNvSpPr>
            <a:spLocks noGrp="1"/>
          </p:cNvSpPr>
          <p:nvPr>
            <p:ph type="title"/>
          </p:nvPr>
        </p:nvSpPr>
        <p:spPr/>
        <p:txBody>
          <a:bodyPr/>
          <a:lstStyle/>
          <a:p>
            <a:r>
              <a:rPr lang="en-US" dirty="0"/>
              <a:t>1. Background: Questions addressed by this report</a:t>
            </a:r>
          </a:p>
        </p:txBody>
      </p:sp>
      <p:sp>
        <p:nvSpPr>
          <p:cNvPr id="3" name="Text Placeholder 2">
            <a:extLst>
              <a:ext uri="{FF2B5EF4-FFF2-40B4-BE49-F238E27FC236}">
                <a16:creationId xmlns:a16="http://schemas.microsoft.com/office/drawing/2014/main" id="{77A2E614-E655-1841-B47F-AD068300831B}"/>
              </a:ext>
            </a:extLst>
          </p:cNvPr>
          <p:cNvSpPr>
            <a:spLocks noGrp="1"/>
          </p:cNvSpPr>
          <p:nvPr>
            <p:ph idx="1"/>
          </p:nvPr>
        </p:nvSpPr>
        <p:spPr>
          <a:xfrm>
            <a:off x="838199" y="1499053"/>
            <a:ext cx="11015134" cy="4701025"/>
          </a:xfrm>
        </p:spPr>
        <p:txBody>
          <a:bodyPr>
            <a:normAutofit/>
          </a:bodyPr>
          <a:lstStyle/>
          <a:p>
            <a:pPr marL="514350" indent="-514350">
              <a:buFont typeface="+mj-lt"/>
              <a:buAutoNum type="arabicPeriod"/>
            </a:pPr>
            <a:r>
              <a:rPr lang="en-US" sz="2800" dirty="0">
                <a:solidFill>
                  <a:schemeClr val="tx1"/>
                </a:solidFill>
              </a:rPr>
              <a:t>How was working </a:t>
            </a:r>
            <a:r>
              <a:rPr lang="en-US" sz="2800" dirty="0"/>
              <a:t>experienced during </a:t>
            </a:r>
            <a:r>
              <a:rPr lang="en-US" sz="2800" dirty="0">
                <a:solidFill>
                  <a:schemeClr val="tx1"/>
                </a:solidFill>
              </a:rPr>
              <a:t>the pandemic? </a:t>
            </a:r>
            <a:r>
              <a:rPr lang="en-US" sz="2800" dirty="0"/>
              <a:t>What has worsened and what has improved? [RQ1]</a:t>
            </a:r>
            <a:br>
              <a:rPr lang="en-US" sz="2800" dirty="0"/>
            </a:br>
            <a:r>
              <a:rPr lang="en-US" sz="2800" dirty="0">
                <a:solidFill>
                  <a:schemeClr val="accent5">
                    <a:lumMod val="75000"/>
                  </a:schemeClr>
                </a:solidFill>
                <a:sym typeface="Wingdings" pitchFamily="2" charset="2"/>
              </a:rPr>
              <a:t> Shifted expectations</a:t>
            </a:r>
            <a:endParaRPr lang="en-US" sz="2800" dirty="0">
              <a:solidFill>
                <a:schemeClr val="accent5">
                  <a:lumMod val="75000"/>
                </a:schemeClr>
              </a:solidFill>
            </a:endParaRPr>
          </a:p>
          <a:p>
            <a:pPr marL="514350" indent="-514350">
              <a:buFont typeface="+mj-lt"/>
              <a:buAutoNum type="arabicPeriod"/>
            </a:pPr>
            <a:r>
              <a:rPr lang="en-US" sz="2800" dirty="0">
                <a:solidFill>
                  <a:schemeClr val="tx1"/>
                </a:solidFill>
              </a:rPr>
              <a:t>What are views on flexible working and new hybrid working principles? </a:t>
            </a:r>
            <a:r>
              <a:rPr lang="en-US" sz="2800" dirty="0"/>
              <a:t>[RQ2] </a:t>
            </a:r>
            <a:r>
              <a:rPr lang="en-US" sz="2800" dirty="0">
                <a:solidFill>
                  <a:schemeClr val="accent5">
                    <a:lumMod val="75000"/>
                  </a:schemeClr>
                </a:solidFill>
                <a:sym typeface="Wingdings" pitchFamily="2" charset="2"/>
              </a:rPr>
              <a:t> Anticipation of changes to ‘new normal’</a:t>
            </a:r>
            <a:endParaRPr lang="en-US" sz="2800" dirty="0">
              <a:solidFill>
                <a:schemeClr val="tx1"/>
              </a:solidFill>
            </a:endParaRPr>
          </a:p>
          <a:p>
            <a:pPr marL="514350" indent="-514350">
              <a:buFont typeface="+mj-lt"/>
              <a:buAutoNum type="arabicPeriod"/>
            </a:pPr>
            <a:r>
              <a:rPr lang="en-US" sz="2800" dirty="0">
                <a:solidFill>
                  <a:schemeClr val="tx1"/>
                </a:solidFill>
              </a:rPr>
              <a:t>How are pandemic related changes and views on HWP related to employee wellbeing? [H3] </a:t>
            </a:r>
            <a:r>
              <a:rPr lang="en-US" sz="2800" dirty="0">
                <a:solidFill>
                  <a:schemeClr val="accent5">
                    <a:lumMod val="75000"/>
                  </a:schemeClr>
                </a:solidFill>
                <a:sym typeface="Wingdings" pitchFamily="2" charset="2"/>
              </a:rPr>
              <a:t> Exploration of relationships</a:t>
            </a:r>
          </a:p>
          <a:p>
            <a:pPr marL="514350" indent="-514350">
              <a:buFont typeface="+mj-lt"/>
              <a:buAutoNum type="arabicPeriod"/>
            </a:pPr>
            <a:r>
              <a:rPr lang="en-US" sz="2800" dirty="0"/>
              <a:t>Next wave: What is the role of leadership in making the HWP work? [H4]</a:t>
            </a:r>
          </a:p>
        </p:txBody>
      </p:sp>
      <p:sp>
        <p:nvSpPr>
          <p:cNvPr id="4" name="Slide Number Placeholder 3">
            <a:extLst>
              <a:ext uri="{FF2B5EF4-FFF2-40B4-BE49-F238E27FC236}">
                <a16:creationId xmlns:a16="http://schemas.microsoft.com/office/drawing/2014/main" id="{3AFDBD68-18DF-5B46-8B88-193723ADBDAA}"/>
              </a:ext>
            </a:extLst>
          </p:cNvPr>
          <p:cNvSpPr>
            <a:spLocks noGrp="1"/>
          </p:cNvSpPr>
          <p:nvPr>
            <p:ph type="sldNum" sz="quarter" idx="4"/>
          </p:nvPr>
        </p:nvSpPr>
        <p:spPr/>
        <p:txBody>
          <a:bodyPr/>
          <a:lstStyle/>
          <a:p>
            <a:pPr>
              <a:defRPr/>
            </a:pPr>
            <a:fld id="{4523F335-736E-4173-BD22-3A70CF47A0B5}" type="slidenum">
              <a:rPr lang="en-US" smtClean="0"/>
              <a:pPr>
                <a:defRPr/>
              </a:pPr>
              <a:t>4</a:t>
            </a:fld>
            <a:endParaRPr lang="en-US" dirty="0"/>
          </a:p>
        </p:txBody>
      </p:sp>
    </p:spTree>
    <p:extLst>
      <p:ext uri="{BB962C8B-B14F-4D97-AF65-F5344CB8AC3E}">
        <p14:creationId xmlns:p14="http://schemas.microsoft.com/office/powerpoint/2010/main" val="1709121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C07A-83AA-4744-BDFC-DB71C515643C}"/>
              </a:ext>
            </a:extLst>
          </p:cNvPr>
          <p:cNvSpPr>
            <a:spLocks noGrp="1"/>
          </p:cNvSpPr>
          <p:nvPr>
            <p:ph type="title"/>
          </p:nvPr>
        </p:nvSpPr>
        <p:spPr>
          <a:xfrm>
            <a:off x="273878" y="-40482"/>
            <a:ext cx="10515600" cy="1325563"/>
          </a:xfrm>
        </p:spPr>
        <p:txBody>
          <a:bodyPr>
            <a:normAutofit/>
          </a:bodyPr>
          <a:lstStyle/>
          <a:p>
            <a:r>
              <a:rPr lang="en-US" sz="2400" b="0" dirty="0"/>
              <a:t>Leadership behaviours and trust</a:t>
            </a:r>
          </a:p>
        </p:txBody>
      </p:sp>
      <p:sp>
        <p:nvSpPr>
          <p:cNvPr id="4" name="TextBox 3">
            <a:extLst>
              <a:ext uri="{FF2B5EF4-FFF2-40B4-BE49-F238E27FC236}">
                <a16:creationId xmlns:a16="http://schemas.microsoft.com/office/drawing/2014/main" id="{2995CB31-2823-A54C-BA2A-2A24818BABF2}"/>
              </a:ext>
            </a:extLst>
          </p:cNvPr>
          <p:cNvSpPr txBox="1"/>
          <p:nvPr/>
        </p:nvSpPr>
        <p:spPr>
          <a:xfrm>
            <a:off x="5140111" y="6337546"/>
            <a:ext cx="46841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Scale ranges from </a:t>
            </a:r>
            <a:r>
              <a:rPr lang="en-US" dirty="0">
                <a:solidFill>
                  <a:schemeClr val="bg1"/>
                </a:solidFill>
                <a:latin typeface="Calibri" panose="020F0502020204030204"/>
              </a:rPr>
              <a:t>1 (not at all)</a:t>
            </a: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 to </a:t>
            </a:r>
            <a:r>
              <a:rPr lang="en-US" dirty="0">
                <a:solidFill>
                  <a:schemeClr val="bg1"/>
                </a:solidFill>
                <a:latin typeface="Calibri" panose="020F0502020204030204"/>
              </a:rPr>
              <a:t>5 (very much)</a:t>
            </a: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 </a:t>
            </a:r>
          </a:p>
        </p:txBody>
      </p:sp>
      <p:sp>
        <p:nvSpPr>
          <p:cNvPr id="3" name="Slide Number Placeholder 2">
            <a:extLst>
              <a:ext uri="{FF2B5EF4-FFF2-40B4-BE49-F238E27FC236}">
                <a16:creationId xmlns:a16="http://schemas.microsoft.com/office/drawing/2014/main" id="{2579516E-49F5-D044-990C-CC7AC3460573}"/>
              </a:ext>
            </a:extLst>
          </p:cNvPr>
          <p:cNvSpPr>
            <a:spLocks noGrp="1"/>
          </p:cNvSpPr>
          <p:nvPr>
            <p:ph type="sldNum" sz="quarter" idx="4"/>
          </p:nvPr>
        </p:nvSpPr>
        <p:spPr/>
        <p:txBody>
          <a:bodyPr/>
          <a:lstStyle/>
          <a:p>
            <a:pPr>
              <a:defRPr/>
            </a:pPr>
            <a:fld id="{4523F335-736E-4173-BD22-3A70CF47A0B5}" type="slidenum">
              <a:rPr lang="en-US" smtClean="0"/>
              <a:pPr>
                <a:defRPr/>
              </a:pPr>
              <a:t>40</a:t>
            </a:fld>
            <a:endParaRPr lang="en-US" dirty="0"/>
          </a:p>
        </p:txBody>
      </p:sp>
      <p:graphicFrame>
        <p:nvGraphicFramePr>
          <p:cNvPr id="13" name="Chart 12">
            <a:extLst>
              <a:ext uri="{FF2B5EF4-FFF2-40B4-BE49-F238E27FC236}">
                <a16:creationId xmlns:a16="http://schemas.microsoft.com/office/drawing/2014/main" id="{E23F7FA0-68CA-2F44-9A12-DE021B3D03A7}"/>
              </a:ext>
            </a:extLst>
          </p:cNvPr>
          <p:cNvGraphicFramePr>
            <a:graphicFrameLocks/>
          </p:cNvGraphicFramePr>
          <p:nvPr>
            <p:extLst>
              <p:ext uri="{D42A27DB-BD31-4B8C-83A1-F6EECF244321}">
                <p14:modId xmlns:p14="http://schemas.microsoft.com/office/powerpoint/2010/main" val="1103952780"/>
              </p:ext>
            </p:extLst>
          </p:nvPr>
        </p:nvGraphicFramePr>
        <p:xfrm>
          <a:off x="1162684" y="1173797"/>
          <a:ext cx="10198735" cy="492982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469564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04BF0-EA4A-3E42-994B-AE4E09A90547}"/>
              </a:ext>
            </a:extLst>
          </p:cNvPr>
          <p:cNvSpPr>
            <a:spLocks noGrp="1"/>
          </p:cNvSpPr>
          <p:nvPr>
            <p:ph type="title"/>
          </p:nvPr>
        </p:nvSpPr>
        <p:spPr>
          <a:xfrm>
            <a:off x="838200" y="0"/>
            <a:ext cx="10515600" cy="1325563"/>
          </a:xfrm>
        </p:spPr>
        <p:txBody>
          <a:bodyPr/>
          <a:lstStyle/>
          <a:p>
            <a:r>
              <a:rPr lang="en-US" dirty="0"/>
              <a:t>8. Implications: Conclusions</a:t>
            </a:r>
          </a:p>
        </p:txBody>
      </p:sp>
      <p:sp>
        <p:nvSpPr>
          <p:cNvPr id="3" name="Content Placeholder 2">
            <a:extLst>
              <a:ext uri="{FF2B5EF4-FFF2-40B4-BE49-F238E27FC236}">
                <a16:creationId xmlns:a16="http://schemas.microsoft.com/office/drawing/2014/main" id="{CEBA1AAB-4412-9840-8290-8ED16ED25348}"/>
              </a:ext>
            </a:extLst>
          </p:cNvPr>
          <p:cNvSpPr>
            <a:spLocks noGrp="1"/>
          </p:cNvSpPr>
          <p:nvPr>
            <p:ph idx="1"/>
          </p:nvPr>
        </p:nvSpPr>
        <p:spPr>
          <a:xfrm>
            <a:off x="838199" y="1325563"/>
            <a:ext cx="10799233" cy="4865172"/>
          </a:xfrm>
        </p:spPr>
        <p:txBody>
          <a:bodyPr>
            <a:normAutofit lnSpcReduction="10000"/>
          </a:bodyPr>
          <a:lstStyle/>
          <a:p>
            <a:r>
              <a:rPr lang="en-US" dirty="0"/>
              <a:t>For most, the experience has </a:t>
            </a:r>
            <a:r>
              <a:rPr lang="en-US" u="sng" dirty="0"/>
              <a:t>overall improved </a:t>
            </a:r>
            <a:r>
              <a:rPr lang="en-US" dirty="0"/>
              <a:t>their working experienced (despite all the challenges). </a:t>
            </a:r>
          </a:p>
          <a:p>
            <a:r>
              <a:rPr lang="en-US" u="sng" dirty="0"/>
              <a:t>Experience of work has significantly shifted </a:t>
            </a:r>
            <a:r>
              <a:rPr lang="en-US" dirty="0"/>
              <a:t>during the pandemic, which are likely to shape employee expectations of working in the near future, guiding judgements about the organization and work-related behaviours. </a:t>
            </a:r>
          </a:p>
          <a:p>
            <a:r>
              <a:rPr lang="en-US" dirty="0"/>
              <a:t>Employees are likely to aim to retain the improvements of the past 20 months when moving forward</a:t>
            </a:r>
          </a:p>
          <a:p>
            <a:r>
              <a:rPr lang="en-US" dirty="0"/>
              <a:t>At the same time, work pressures have also worsened, which is a strong predictor of exhaustion and feeling drained. </a:t>
            </a:r>
          </a:p>
          <a:p>
            <a:r>
              <a:rPr lang="en-US" dirty="0"/>
              <a:t>High levels of trust and autonomy paired with a leadership style that </a:t>
            </a:r>
            <a:r>
              <a:rPr lang="en-GB" dirty="0"/>
              <a:t>favours</a:t>
            </a:r>
            <a:r>
              <a:rPr lang="en-US" dirty="0"/>
              <a:t> leader opening behaviours point to an environment that fosters creativity. Closing behaviours may be beneficial to reduce exhaustion by helping with reducing work pressures. </a:t>
            </a:r>
          </a:p>
          <a:p>
            <a:endParaRPr lang="en-US" dirty="0"/>
          </a:p>
        </p:txBody>
      </p:sp>
      <p:sp>
        <p:nvSpPr>
          <p:cNvPr id="4" name="Slide Number Placeholder 3">
            <a:extLst>
              <a:ext uri="{FF2B5EF4-FFF2-40B4-BE49-F238E27FC236}">
                <a16:creationId xmlns:a16="http://schemas.microsoft.com/office/drawing/2014/main" id="{C4E03A72-EBA9-BD46-83F0-FC7912DA67EC}"/>
              </a:ext>
            </a:extLst>
          </p:cNvPr>
          <p:cNvSpPr>
            <a:spLocks noGrp="1"/>
          </p:cNvSpPr>
          <p:nvPr>
            <p:ph type="sldNum" sz="quarter" idx="4"/>
          </p:nvPr>
        </p:nvSpPr>
        <p:spPr/>
        <p:txBody>
          <a:bodyPr/>
          <a:lstStyle/>
          <a:p>
            <a:pPr>
              <a:defRPr/>
            </a:pPr>
            <a:fld id="{4523F335-736E-4173-BD22-3A70CF47A0B5}" type="slidenum">
              <a:rPr lang="en-US" smtClean="0"/>
              <a:pPr>
                <a:defRPr/>
              </a:pPr>
              <a:t>41</a:t>
            </a:fld>
            <a:endParaRPr lang="en-US" dirty="0"/>
          </a:p>
        </p:txBody>
      </p:sp>
    </p:spTree>
    <p:extLst>
      <p:ext uri="{BB962C8B-B14F-4D97-AF65-F5344CB8AC3E}">
        <p14:creationId xmlns:p14="http://schemas.microsoft.com/office/powerpoint/2010/main" val="20505465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04BF0-EA4A-3E42-994B-AE4E09A90547}"/>
              </a:ext>
            </a:extLst>
          </p:cNvPr>
          <p:cNvSpPr>
            <a:spLocks noGrp="1"/>
          </p:cNvSpPr>
          <p:nvPr>
            <p:ph type="title"/>
          </p:nvPr>
        </p:nvSpPr>
        <p:spPr>
          <a:xfrm>
            <a:off x="838200" y="0"/>
            <a:ext cx="10515600" cy="1325563"/>
          </a:xfrm>
        </p:spPr>
        <p:txBody>
          <a:bodyPr/>
          <a:lstStyle/>
          <a:p>
            <a:r>
              <a:rPr lang="en-US" dirty="0"/>
              <a:t>8. Implications: Next steps</a:t>
            </a:r>
          </a:p>
        </p:txBody>
      </p:sp>
      <p:sp>
        <p:nvSpPr>
          <p:cNvPr id="3" name="Content Placeholder 2">
            <a:extLst>
              <a:ext uri="{FF2B5EF4-FFF2-40B4-BE49-F238E27FC236}">
                <a16:creationId xmlns:a16="http://schemas.microsoft.com/office/drawing/2014/main" id="{CEBA1AAB-4412-9840-8290-8ED16ED25348}"/>
              </a:ext>
            </a:extLst>
          </p:cNvPr>
          <p:cNvSpPr>
            <a:spLocks noGrp="1"/>
          </p:cNvSpPr>
          <p:nvPr>
            <p:ph idx="1"/>
          </p:nvPr>
        </p:nvSpPr>
        <p:spPr>
          <a:xfrm>
            <a:off x="838199" y="1325563"/>
            <a:ext cx="10799233" cy="4569238"/>
          </a:xfrm>
        </p:spPr>
        <p:txBody>
          <a:bodyPr>
            <a:normAutofit fontScale="92500"/>
          </a:bodyPr>
          <a:lstStyle/>
          <a:p>
            <a:pPr marL="0" indent="0">
              <a:buNone/>
            </a:pPr>
            <a:r>
              <a:rPr lang="en-US" dirty="0"/>
              <a:t>Questions and to be addressed with the </a:t>
            </a:r>
            <a:r>
              <a:rPr lang="en-US" u="sng" dirty="0"/>
              <a:t>next wave of data collection 22</a:t>
            </a:r>
            <a:r>
              <a:rPr lang="en-US" u="sng" baseline="30000" dirty="0"/>
              <a:t>nd</a:t>
            </a:r>
            <a:r>
              <a:rPr lang="en-US" u="sng" dirty="0"/>
              <a:t>  Nov:</a:t>
            </a:r>
            <a:endParaRPr lang="en-US" dirty="0"/>
          </a:p>
          <a:p>
            <a:pPr>
              <a:buFontTx/>
              <a:buChar char="-"/>
            </a:pPr>
            <a:r>
              <a:rPr lang="en-US" dirty="0"/>
              <a:t>How work experiences affected by the new hybrid working principles and how this affect wellbeing and performance?</a:t>
            </a:r>
          </a:p>
          <a:p>
            <a:pPr>
              <a:buFontTx/>
              <a:buChar char="-"/>
            </a:pPr>
            <a:r>
              <a:rPr lang="en-US" dirty="0"/>
              <a:t>Can the “benefits” of the pandemic be ‘preserved’, what are the implications if not and how can leadership effectively manage these expectations?</a:t>
            </a:r>
          </a:p>
          <a:p>
            <a:pPr marL="0" indent="0">
              <a:buNone/>
            </a:pPr>
            <a:endParaRPr lang="en-US" dirty="0"/>
          </a:p>
          <a:p>
            <a:pPr marL="0" indent="0">
              <a:buNone/>
            </a:pPr>
            <a:r>
              <a:rPr lang="en-US" dirty="0"/>
              <a:t>A </a:t>
            </a:r>
            <a:r>
              <a:rPr lang="en-US" u="sng" dirty="0"/>
              <a:t>diary study </a:t>
            </a:r>
            <a:r>
              <a:rPr lang="en-US" dirty="0"/>
              <a:t>can help understand more specifically </a:t>
            </a:r>
          </a:p>
          <a:p>
            <a:pPr>
              <a:buFontTx/>
              <a:buChar char="-"/>
            </a:pPr>
            <a:r>
              <a:rPr lang="en-US" dirty="0"/>
              <a:t>how working from home vs working in the office affects daily wellbeing and performance.</a:t>
            </a:r>
          </a:p>
          <a:p>
            <a:pPr>
              <a:buFontTx/>
              <a:buChar char="-"/>
            </a:pPr>
            <a:r>
              <a:rPr lang="en-US" dirty="0"/>
              <a:t>How leadership behaviours can help guide and manage the return to work and current working practices effectively. </a:t>
            </a:r>
          </a:p>
        </p:txBody>
      </p:sp>
      <p:sp>
        <p:nvSpPr>
          <p:cNvPr id="4" name="Slide Number Placeholder 3">
            <a:extLst>
              <a:ext uri="{FF2B5EF4-FFF2-40B4-BE49-F238E27FC236}">
                <a16:creationId xmlns:a16="http://schemas.microsoft.com/office/drawing/2014/main" id="{C4E03A72-EBA9-BD46-83F0-FC7912DA67EC}"/>
              </a:ext>
            </a:extLst>
          </p:cNvPr>
          <p:cNvSpPr>
            <a:spLocks noGrp="1"/>
          </p:cNvSpPr>
          <p:nvPr>
            <p:ph type="sldNum" sz="quarter" idx="4"/>
          </p:nvPr>
        </p:nvSpPr>
        <p:spPr/>
        <p:txBody>
          <a:bodyPr/>
          <a:lstStyle/>
          <a:p>
            <a:pPr>
              <a:defRPr/>
            </a:pPr>
            <a:fld id="{4523F335-736E-4173-BD22-3A70CF47A0B5}" type="slidenum">
              <a:rPr lang="en-US" smtClean="0"/>
              <a:pPr>
                <a:defRPr/>
              </a:pPr>
              <a:t>42</a:t>
            </a:fld>
            <a:endParaRPr lang="en-US" dirty="0"/>
          </a:p>
        </p:txBody>
      </p:sp>
    </p:spTree>
    <p:extLst>
      <p:ext uri="{BB962C8B-B14F-4D97-AF65-F5344CB8AC3E}">
        <p14:creationId xmlns:p14="http://schemas.microsoft.com/office/powerpoint/2010/main" val="41033342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5190F-0B32-754A-8C11-FE95C56AC8DA}"/>
              </a:ext>
            </a:extLst>
          </p:cNvPr>
          <p:cNvSpPr>
            <a:spLocks noGrp="1"/>
          </p:cNvSpPr>
          <p:nvPr>
            <p:ph type="title"/>
          </p:nvPr>
        </p:nvSpPr>
        <p:spPr/>
        <p:txBody>
          <a:bodyPr/>
          <a:lstStyle/>
          <a:p>
            <a:r>
              <a:rPr lang="en-GB" dirty="0"/>
              <a:t>APPENDIX: Work-related attitudes and behaviours</a:t>
            </a:r>
          </a:p>
        </p:txBody>
      </p:sp>
      <p:sp>
        <p:nvSpPr>
          <p:cNvPr id="3" name="Content Placeholder 2">
            <a:extLst>
              <a:ext uri="{FF2B5EF4-FFF2-40B4-BE49-F238E27FC236}">
                <a16:creationId xmlns:a16="http://schemas.microsoft.com/office/drawing/2014/main" id="{D9F04CAE-2377-164D-83B3-48C0D7C9578D}"/>
              </a:ext>
            </a:extLst>
          </p:cNvPr>
          <p:cNvSpPr>
            <a:spLocks noGrp="1"/>
          </p:cNvSpPr>
          <p:nvPr>
            <p:ph idx="1"/>
          </p:nvPr>
        </p:nvSpPr>
        <p:spPr>
          <a:xfrm>
            <a:off x="838200" y="2165371"/>
            <a:ext cx="10659256" cy="2527257"/>
          </a:xfrm>
        </p:spPr>
        <p:txBody>
          <a:bodyPr/>
          <a:lstStyle/>
          <a:p>
            <a:pPr marL="0" indent="0">
              <a:buNone/>
            </a:pPr>
            <a:r>
              <a:rPr lang="en-GB" dirty="0"/>
              <a:t>Further results not discussed in detail that will become relevant with Wave 2</a:t>
            </a:r>
          </a:p>
        </p:txBody>
      </p:sp>
      <p:sp>
        <p:nvSpPr>
          <p:cNvPr id="4" name="Slide Number Placeholder 3">
            <a:extLst>
              <a:ext uri="{FF2B5EF4-FFF2-40B4-BE49-F238E27FC236}">
                <a16:creationId xmlns:a16="http://schemas.microsoft.com/office/drawing/2014/main" id="{385D755E-B649-494D-AA88-B942DDA793F0}"/>
              </a:ext>
            </a:extLst>
          </p:cNvPr>
          <p:cNvSpPr>
            <a:spLocks noGrp="1"/>
          </p:cNvSpPr>
          <p:nvPr>
            <p:ph type="sldNum" sz="quarter" idx="4"/>
          </p:nvPr>
        </p:nvSpPr>
        <p:spPr/>
        <p:txBody>
          <a:bodyPr/>
          <a:lstStyle/>
          <a:p>
            <a:pPr>
              <a:defRPr/>
            </a:pPr>
            <a:fld id="{4523F335-736E-4173-BD22-3A70CF47A0B5}" type="slidenum">
              <a:rPr lang="en-US" smtClean="0"/>
              <a:pPr>
                <a:defRPr/>
              </a:pPr>
              <a:t>43</a:t>
            </a:fld>
            <a:endParaRPr lang="en-US" dirty="0"/>
          </a:p>
        </p:txBody>
      </p:sp>
    </p:spTree>
    <p:extLst>
      <p:ext uri="{BB962C8B-B14F-4D97-AF65-F5344CB8AC3E}">
        <p14:creationId xmlns:p14="http://schemas.microsoft.com/office/powerpoint/2010/main" val="1142751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265BF-6C31-6B4A-9EA8-10118F2EE024}"/>
              </a:ext>
            </a:extLst>
          </p:cNvPr>
          <p:cNvSpPr>
            <a:spLocks noGrp="1"/>
          </p:cNvSpPr>
          <p:nvPr>
            <p:ph type="title"/>
          </p:nvPr>
        </p:nvSpPr>
        <p:spPr>
          <a:xfrm>
            <a:off x="456182" y="265046"/>
            <a:ext cx="11444270" cy="768626"/>
          </a:xfrm>
        </p:spPr>
        <p:txBody>
          <a:bodyPr>
            <a:normAutofit/>
          </a:bodyPr>
          <a:lstStyle/>
          <a:p>
            <a:r>
              <a:rPr lang="en-US" sz="3600" b="0" dirty="0"/>
              <a:t>A</a:t>
            </a:r>
            <a:r>
              <a:rPr lang="en-US" sz="3600" b="0" dirty="0">
                <a:solidFill>
                  <a:schemeClr val="accent1">
                    <a:lumMod val="50000"/>
                  </a:schemeClr>
                </a:solidFill>
                <a:latin typeface="Calibri" charset="0"/>
              </a:rPr>
              <a:t>. Work-related attitudes and behaviours</a:t>
            </a:r>
            <a:endParaRPr lang="en-US" sz="2800" b="0" dirty="0">
              <a:solidFill>
                <a:srgbClr val="C00000"/>
              </a:solidFill>
            </a:endParaRPr>
          </a:p>
        </p:txBody>
      </p:sp>
      <p:sp>
        <p:nvSpPr>
          <p:cNvPr id="5" name="Rectangle 4">
            <a:extLst>
              <a:ext uri="{FF2B5EF4-FFF2-40B4-BE49-F238E27FC236}">
                <a16:creationId xmlns:a16="http://schemas.microsoft.com/office/drawing/2014/main" id="{08A46E33-C3E6-0D46-8A7A-DF00B96FA727}"/>
              </a:ext>
            </a:extLst>
          </p:cNvPr>
          <p:cNvSpPr/>
          <p:nvPr/>
        </p:nvSpPr>
        <p:spPr>
          <a:xfrm>
            <a:off x="456182" y="1155854"/>
            <a:ext cx="11444270" cy="5078313"/>
          </a:xfrm>
          <a:prstGeom prst="rect">
            <a:avLst/>
          </a:prstGeom>
        </p:spPr>
        <p:txBody>
          <a:bodyPr wrap="square">
            <a:spAutoFit/>
          </a:bodyPr>
          <a:lstStyle/>
          <a:p>
            <a:r>
              <a:rPr lang="en-US" sz="2400" b="1" dirty="0"/>
              <a:t>Work-related Judgements:</a:t>
            </a:r>
          </a:p>
          <a:p>
            <a:pPr marL="285750" indent="-285750">
              <a:buFont typeface="Arial" panose="020B0604020202020204" pitchFamily="34" charset="0"/>
              <a:buChar char="•"/>
            </a:pPr>
            <a:r>
              <a:rPr lang="en-US" sz="2400" dirty="0"/>
              <a:t>Autonomy at work</a:t>
            </a:r>
          </a:p>
          <a:p>
            <a:pPr marL="285750" indent="-285750">
              <a:buFont typeface="Arial" panose="020B0604020202020204" pitchFamily="34" charset="0"/>
              <a:buChar char="•"/>
            </a:pPr>
            <a:r>
              <a:rPr lang="en-US" sz="2400" dirty="0"/>
              <a:t>Overall sense of organizational justice (OJ)</a:t>
            </a:r>
          </a:p>
          <a:p>
            <a:r>
              <a:rPr lang="en-US" sz="2400" b="1" dirty="0"/>
              <a:t>Work-related Behaviours:</a:t>
            </a:r>
          </a:p>
          <a:p>
            <a:pPr marL="285750" indent="-285750">
              <a:buFont typeface="Arial" panose="020B0604020202020204" pitchFamily="34" charset="0"/>
              <a:buChar char="•"/>
            </a:pPr>
            <a:r>
              <a:rPr lang="en-US" sz="2400" dirty="0"/>
              <a:t>Task-related performance</a:t>
            </a:r>
          </a:p>
          <a:p>
            <a:pPr marL="285750" indent="-285750">
              <a:buFont typeface="Arial" panose="020B0604020202020204" pitchFamily="34" charset="0"/>
              <a:buChar char="•"/>
            </a:pPr>
            <a:r>
              <a:rPr lang="en-US" sz="2400" dirty="0"/>
              <a:t>Counterproductive work behaviours</a:t>
            </a:r>
          </a:p>
          <a:p>
            <a:pPr marL="285750" indent="-285750">
              <a:buFont typeface="Arial" panose="020B0604020202020204" pitchFamily="34" charset="0"/>
              <a:buChar char="•"/>
            </a:pPr>
            <a:r>
              <a:rPr lang="en-US" sz="2400" dirty="0"/>
              <a:t>Helping behaviours</a:t>
            </a:r>
          </a:p>
          <a:p>
            <a:pPr marL="285750" indent="-285750">
              <a:buFont typeface="Arial" panose="020B0604020202020204" pitchFamily="34" charset="0"/>
              <a:buChar char="•"/>
            </a:pPr>
            <a:r>
              <a:rPr lang="en-US" sz="2400" dirty="0"/>
              <a:t>Behaviours promoting new ways of doing things (task, cognitive and relationship-oriented)</a:t>
            </a:r>
          </a:p>
          <a:p>
            <a:pPr marL="285750" indent="-285750">
              <a:buFont typeface="Arial" panose="020B0604020202020204" pitchFamily="34" charset="0"/>
              <a:buChar char="•"/>
            </a:pPr>
            <a:r>
              <a:rPr lang="en-US" sz="2400" dirty="0"/>
              <a:t>Behaviours that narrow down on getting things done (task, cognitive and relationship-oriented)</a:t>
            </a:r>
            <a:endParaRPr lang="en-GB" sz="2400" dirty="0"/>
          </a:p>
          <a:p>
            <a:endParaRPr lang="en-GB" sz="2000" dirty="0"/>
          </a:p>
          <a:p>
            <a:r>
              <a:rPr lang="en-GB" sz="2000" dirty="0"/>
              <a:t>These are all measures aggregating a number of questions in the survey. The scale ranges from 1 (not at all) to 5 (very much)</a:t>
            </a:r>
          </a:p>
        </p:txBody>
      </p:sp>
      <p:sp>
        <p:nvSpPr>
          <p:cNvPr id="3" name="Slide Number Placeholder 2">
            <a:extLst>
              <a:ext uri="{FF2B5EF4-FFF2-40B4-BE49-F238E27FC236}">
                <a16:creationId xmlns:a16="http://schemas.microsoft.com/office/drawing/2014/main" id="{71FC0D2D-C565-2641-AD4C-A24FD80AE4C2}"/>
              </a:ext>
            </a:extLst>
          </p:cNvPr>
          <p:cNvSpPr>
            <a:spLocks noGrp="1"/>
          </p:cNvSpPr>
          <p:nvPr>
            <p:ph type="sldNum" sz="quarter" idx="4294967295"/>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8B90A1-E69D-4D47-AFC8-EABA415451FD}" type="slidenum">
              <a:rPr lang="en-US" smtClean="0"/>
              <a:pPr/>
              <a:t>44</a:t>
            </a:fld>
            <a:endParaRPr lang="en-US" dirty="0"/>
          </a:p>
        </p:txBody>
      </p:sp>
    </p:spTree>
    <p:extLst>
      <p:ext uri="{BB962C8B-B14F-4D97-AF65-F5344CB8AC3E}">
        <p14:creationId xmlns:p14="http://schemas.microsoft.com/office/powerpoint/2010/main" val="21287220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84FA8-9B3B-0843-924A-D5D8860E5CCB}"/>
              </a:ext>
            </a:extLst>
          </p:cNvPr>
          <p:cNvSpPr>
            <a:spLocks noGrp="1"/>
          </p:cNvSpPr>
          <p:nvPr>
            <p:ph type="title"/>
          </p:nvPr>
        </p:nvSpPr>
        <p:spPr>
          <a:xfrm>
            <a:off x="404191" y="-297656"/>
            <a:ext cx="10515600" cy="1325563"/>
          </a:xfrm>
        </p:spPr>
        <p:txBody>
          <a:bodyPr/>
          <a:lstStyle/>
          <a:p>
            <a:r>
              <a:rPr lang="en-US" dirty="0"/>
              <a:t>Work-related attitudes and behaviours and Gender</a:t>
            </a:r>
          </a:p>
        </p:txBody>
      </p:sp>
      <p:graphicFrame>
        <p:nvGraphicFramePr>
          <p:cNvPr id="4" name="Chart 3">
            <a:extLst>
              <a:ext uri="{FF2B5EF4-FFF2-40B4-BE49-F238E27FC236}">
                <a16:creationId xmlns:a16="http://schemas.microsoft.com/office/drawing/2014/main" id="{2761490F-20EB-144B-9D5F-34325CBB089C}"/>
              </a:ext>
            </a:extLst>
          </p:cNvPr>
          <p:cNvGraphicFramePr>
            <a:graphicFrameLocks/>
          </p:cNvGraphicFramePr>
          <p:nvPr/>
        </p:nvGraphicFramePr>
        <p:xfrm>
          <a:off x="655321" y="365126"/>
          <a:ext cx="10866120" cy="587664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F9146484-634E-3241-99DD-DADB3CA6C5B4}"/>
              </a:ext>
            </a:extLst>
          </p:cNvPr>
          <p:cNvSpPr txBox="1"/>
          <p:nvPr/>
        </p:nvSpPr>
        <p:spPr>
          <a:xfrm>
            <a:off x="4926751" y="6348830"/>
            <a:ext cx="46841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Scale ranges from </a:t>
            </a:r>
            <a:r>
              <a:rPr lang="en-US" dirty="0">
                <a:solidFill>
                  <a:schemeClr val="bg1"/>
                </a:solidFill>
                <a:latin typeface="Calibri" panose="020F0502020204030204"/>
              </a:rPr>
              <a:t>1 (not at all)</a:t>
            </a: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 to </a:t>
            </a:r>
            <a:r>
              <a:rPr lang="en-US" dirty="0">
                <a:solidFill>
                  <a:schemeClr val="bg1"/>
                </a:solidFill>
                <a:latin typeface="Calibri" panose="020F0502020204030204"/>
              </a:rPr>
              <a:t>5 (very much)</a:t>
            </a: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 </a:t>
            </a:r>
          </a:p>
        </p:txBody>
      </p:sp>
      <p:sp>
        <p:nvSpPr>
          <p:cNvPr id="6" name="TextBox 5">
            <a:extLst>
              <a:ext uri="{FF2B5EF4-FFF2-40B4-BE49-F238E27FC236}">
                <a16:creationId xmlns:a16="http://schemas.microsoft.com/office/drawing/2014/main" id="{8E47EC0E-5580-B74D-B880-83DCEC269B64}"/>
              </a:ext>
            </a:extLst>
          </p:cNvPr>
          <p:cNvSpPr txBox="1"/>
          <p:nvPr/>
        </p:nvSpPr>
        <p:spPr>
          <a:xfrm>
            <a:off x="0" y="5933997"/>
            <a:ext cx="3924534" cy="307777"/>
          </a:xfrm>
          <a:prstGeom prst="rect">
            <a:avLst/>
          </a:prstGeom>
          <a:noFill/>
        </p:spPr>
        <p:txBody>
          <a:bodyPr wrap="square">
            <a:spAutoFit/>
          </a:bodyPr>
          <a:lstStyle/>
          <a:p>
            <a:r>
              <a:rPr lang="en-US" sz="1400" dirty="0"/>
              <a:t>(* denotes significant difference between groups) </a:t>
            </a:r>
          </a:p>
        </p:txBody>
      </p:sp>
      <p:sp>
        <p:nvSpPr>
          <p:cNvPr id="7" name="TextBox 6">
            <a:extLst>
              <a:ext uri="{FF2B5EF4-FFF2-40B4-BE49-F238E27FC236}">
                <a16:creationId xmlns:a16="http://schemas.microsoft.com/office/drawing/2014/main" id="{313DD3E5-0939-D640-9ED7-23ED7B3E3EEB}"/>
              </a:ext>
            </a:extLst>
          </p:cNvPr>
          <p:cNvSpPr txBox="1"/>
          <p:nvPr/>
        </p:nvSpPr>
        <p:spPr>
          <a:xfrm>
            <a:off x="852754" y="2090273"/>
            <a:ext cx="287258" cy="338554"/>
          </a:xfrm>
          <a:prstGeom prst="rect">
            <a:avLst/>
          </a:prstGeom>
          <a:noFill/>
        </p:spPr>
        <p:txBody>
          <a:bodyPr wrap="none" rtlCol="0">
            <a:spAutoFit/>
          </a:bodyPr>
          <a:lstStyle/>
          <a:p>
            <a:r>
              <a:rPr lang="en-US" sz="1600" dirty="0"/>
              <a:t>*</a:t>
            </a:r>
          </a:p>
        </p:txBody>
      </p:sp>
      <p:sp>
        <p:nvSpPr>
          <p:cNvPr id="8" name="TextBox 7">
            <a:extLst>
              <a:ext uri="{FF2B5EF4-FFF2-40B4-BE49-F238E27FC236}">
                <a16:creationId xmlns:a16="http://schemas.microsoft.com/office/drawing/2014/main" id="{E2F72A0A-8B43-9B4F-B7BE-9635956D7620}"/>
              </a:ext>
            </a:extLst>
          </p:cNvPr>
          <p:cNvSpPr txBox="1"/>
          <p:nvPr/>
        </p:nvSpPr>
        <p:spPr>
          <a:xfrm>
            <a:off x="1580507" y="1650985"/>
            <a:ext cx="287258" cy="338554"/>
          </a:xfrm>
          <a:prstGeom prst="rect">
            <a:avLst/>
          </a:prstGeom>
          <a:noFill/>
        </p:spPr>
        <p:txBody>
          <a:bodyPr wrap="none" rtlCol="0">
            <a:spAutoFit/>
          </a:bodyPr>
          <a:lstStyle/>
          <a:p>
            <a:r>
              <a:rPr lang="en-US" sz="1600" dirty="0"/>
              <a:t>*</a:t>
            </a:r>
          </a:p>
        </p:txBody>
      </p:sp>
      <p:sp>
        <p:nvSpPr>
          <p:cNvPr id="9" name="TextBox 8">
            <a:extLst>
              <a:ext uri="{FF2B5EF4-FFF2-40B4-BE49-F238E27FC236}">
                <a16:creationId xmlns:a16="http://schemas.microsoft.com/office/drawing/2014/main" id="{C05E45F6-1A61-9F4C-AEFB-BF327C7E7DC7}"/>
              </a:ext>
            </a:extLst>
          </p:cNvPr>
          <p:cNvSpPr txBox="1"/>
          <p:nvPr/>
        </p:nvSpPr>
        <p:spPr>
          <a:xfrm>
            <a:off x="1629955" y="4953068"/>
            <a:ext cx="287258" cy="338554"/>
          </a:xfrm>
          <a:prstGeom prst="rect">
            <a:avLst/>
          </a:prstGeom>
          <a:noFill/>
        </p:spPr>
        <p:txBody>
          <a:bodyPr wrap="none" rtlCol="0">
            <a:spAutoFit/>
          </a:bodyPr>
          <a:lstStyle/>
          <a:p>
            <a:r>
              <a:rPr lang="en-US" sz="1600" dirty="0"/>
              <a:t>*</a:t>
            </a:r>
          </a:p>
        </p:txBody>
      </p:sp>
      <p:sp>
        <p:nvSpPr>
          <p:cNvPr id="10" name="TextBox 9">
            <a:extLst>
              <a:ext uri="{FF2B5EF4-FFF2-40B4-BE49-F238E27FC236}">
                <a16:creationId xmlns:a16="http://schemas.microsoft.com/office/drawing/2014/main" id="{FAFE8574-59CC-4A41-A396-231C7630FB19}"/>
              </a:ext>
            </a:extLst>
          </p:cNvPr>
          <p:cNvSpPr txBox="1"/>
          <p:nvPr/>
        </p:nvSpPr>
        <p:spPr>
          <a:xfrm>
            <a:off x="3130192" y="5436223"/>
            <a:ext cx="287258" cy="338554"/>
          </a:xfrm>
          <a:prstGeom prst="rect">
            <a:avLst/>
          </a:prstGeom>
          <a:noFill/>
        </p:spPr>
        <p:txBody>
          <a:bodyPr wrap="none" rtlCol="0">
            <a:spAutoFit/>
          </a:bodyPr>
          <a:lstStyle/>
          <a:p>
            <a:r>
              <a:rPr lang="en-US" sz="1600" dirty="0"/>
              <a:t>*</a:t>
            </a:r>
          </a:p>
        </p:txBody>
      </p:sp>
      <p:sp>
        <p:nvSpPr>
          <p:cNvPr id="11" name="TextBox 10">
            <a:extLst>
              <a:ext uri="{FF2B5EF4-FFF2-40B4-BE49-F238E27FC236}">
                <a16:creationId xmlns:a16="http://schemas.microsoft.com/office/drawing/2014/main" id="{01DB276D-292F-7F4D-BD76-7D9D9B8F928D}"/>
              </a:ext>
            </a:extLst>
          </p:cNvPr>
          <p:cNvSpPr txBox="1"/>
          <p:nvPr/>
        </p:nvSpPr>
        <p:spPr>
          <a:xfrm>
            <a:off x="1293249" y="4496784"/>
            <a:ext cx="287258" cy="338554"/>
          </a:xfrm>
          <a:prstGeom prst="rect">
            <a:avLst/>
          </a:prstGeom>
          <a:noFill/>
        </p:spPr>
        <p:txBody>
          <a:bodyPr wrap="none" rtlCol="0">
            <a:spAutoFit/>
          </a:bodyPr>
          <a:lstStyle/>
          <a:p>
            <a:r>
              <a:rPr lang="en-US" sz="1600" dirty="0"/>
              <a:t>*</a:t>
            </a:r>
          </a:p>
        </p:txBody>
      </p:sp>
      <p:sp>
        <p:nvSpPr>
          <p:cNvPr id="12" name="TextBox 11">
            <a:extLst>
              <a:ext uri="{FF2B5EF4-FFF2-40B4-BE49-F238E27FC236}">
                <a16:creationId xmlns:a16="http://schemas.microsoft.com/office/drawing/2014/main" id="{BE0A0B7C-6A92-E141-A2C2-E42AFE166604}"/>
              </a:ext>
            </a:extLst>
          </p:cNvPr>
          <p:cNvSpPr txBox="1"/>
          <p:nvPr/>
        </p:nvSpPr>
        <p:spPr>
          <a:xfrm>
            <a:off x="1199486" y="4034776"/>
            <a:ext cx="287258" cy="338554"/>
          </a:xfrm>
          <a:prstGeom prst="rect">
            <a:avLst/>
          </a:prstGeom>
          <a:noFill/>
        </p:spPr>
        <p:txBody>
          <a:bodyPr wrap="none" rtlCol="0">
            <a:spAutoFit/>
          </a:bodyPr>
          <a:lstStyle/>
          <a:p>
            <a:r>
              <a:rPr lang="en-US" sz="1600" dirty="0"/>
              <a:t>*</a:t>
            </a:r>
          </a:p>
        </p:txBody>
      </p:sp>
    </p:spTree>
    <p:extLst>
      <p:ext uri="{BB962C8B-B14F-4D97-AF65-F5344CB8AC3E}">
        <p14:creationId xmlns:p14="http://schemas.microsoft.com/office/powerpoint/2010/main" val="40047565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1951B-B6B8-7342-ACC8-AA4D01809FD9}"/>
              </a:ext>
            </a:extLst>
          </p:cNvPr>
          <p:cNvSpPr>
            <a:spLocks noGrp="1"/>
          </p:cNvSpPr>
          <p:nvPr>
            <p:ph type="title"/>
          </p:nvPr>
        </p:nvSpPr>
        <p:spPr/>
        <p:txBody>
          <a:bodyPr/>
          <a:lstStyle/>
          <a:p>
            <a:r>
              <a:rPr lang="en-US" dirty="0"/>
              <a:t>Group differences in attitudes and behaviours</a:t>
            </a:r>
          </a:p>
        </p:txBody>
      </p:sp>
      <p:sp>
        <p:nvSpPr>
          <p:cNvPr id="3" name="Content Placeholder 2">
            <a:extLst>
              <a:ext uri="{FF2B5EF4-FFF2-40B4-BE49-F238E27FC236}">
                <a16:creationId xmlns:a16="http://schemas.microsoft.com/office/drawing/2014/main" id="{097B68E2-8B9F-0141-98E9-1E7CFF928826}"/>
              </a:ext>
            </a:extLst>
          </p:cNvPr>
          <p:cNvSpPr>
            <a:spLocks noGrp="1"/>
          </p:cNvSpPr>
          <p:nvPr>
            <p:ph idx="1"/>
          </p:nvPr>
        </p:nvSpPr>
        <p:spPr/>
        <p:txBody>
          <a:bodyPr>
            <a:normAutofit fontScale="92500"/>
          </a:bodyPr>
          <a:lstStyle/>
          <a:p>
            <a:r>
              <a:rPr lang="en-US" u="sng" dirty="0"/>
              <a:t>Females</a:t>
            </a:r>
            <a:r>
              <a:rPr lang="en-US" dirty="0"/>
              <a:t> report higher task-related performance, and higher promotion-oriented behaviours, while men report higher counter-productive work behaviour.</a:t>
            </a:r>
          </a:p>
          <a:p>
            <a:r>
              <a:rPr lang="en-US" dirty="0"/>
              <a:t>Those in </a:t>
            </a:r>
            <a:r>
              <a:rPr lang="en-US" u="sng" dirty="0"/>
              <a:t>billable job roles </a:t>
            </a:r>
            <a:r>
              <a:rPr lang="en-US" dirty="0"/>
              <a:t>report higher counter-productive work behaviour and lower task-related performance.</a:t>
            </a:r>
          </a:p>
          <a:p>
            <a:r>
              <a:rPr lang="en-US" dirty="0"/>
              <a:t>Participants working hybrid report higher promotion-oriented behaviour, </a:t>
            </a:r>
          </a:p>
          <a:p>
            <a:r>
              <a:rPr lang="en-US" u="sng" dirty="0"/>
              <a:t>Employees working in the UK </a:t>
            </a:r>
            <a:r>
              <a:rPr lang="en-US" dirty="0"/>
              <a:t>report higher counter-productive work behaviour </a:t>
            </a:r>
          </a:p>
          <a:p>
            <a:r>
              <a:rPr lang="en-US" u="sng" dirty="0"/>
              <a:t>Econ &amp; Finan Consulting </a:t>
            </a:r>
            <a:r>
              <a:rPr lang="en-US" dirty="0"/>
              <a:t>report higher counter-productive behaviour and lower promotion-oriented behaviour</a:t>
            </a:r>
          </a:p>
          <a:p>
            <a:r>
              <a:rPr lang="en-US" dirty="0"/>
              <a:t>Those </a:t>
            </a:r>
            <a:r>
              <a:rPr lang="en-US" u="sng" dirty="0"/>
              <a:t>working hybrid</a:t>
            </a:r>
            <a:r>
              <a:rPr lang="en-US" dirty="0"/>
              <a:t> report significantly higher positive wellbeing</a:t>
            </a:r>
          </a:p>
          <a:p>
            <a:endParaRPr lang="en-US" dirty="0">
              <a:highlight>
                <a:srgbClr val="FFFF00"/>
              </a:highlight>
            </a:endParaRPr>
          </a:p>
          <a:p>
            <a:endParaRPr lang="en-US" dirty="0">
              <a:highlight>
                <a:srgbClr val="FFFF00"/>
              </a:highlight>
            </a:endParaRPr>
          </a:p>
        </p:txBody>
      </p:sp>
    </p:spTree>
    <p:extLst>
      <p:ext uri="{BB962C8B-B14F-4D97-AF65-F5344CB8AC3E}">
        <p14:creationId xmlns:p14="http://schemas.microsoft.com/office/powerpoint/2010/main" val="475887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18BDF-EF36-A84C-AAA3-B9EB837781CA}"/>
              </a:ext>
            </a:extLst>
          </p:cNvPr>
          <p:cNvSpPr>
            <a:spLocks noGrp="1"/>
          </p:cNvSpPr>
          <p:nvPr>
            <p:ph type="title"/>
          </p:nvPr>
        </p:nvSpPr>
        <p:spPr/>
        <p:txBody>
          <a:bodyPr/>
          <a:lstStyle/>
          <a:p>
            <a:r>
              <a:rPr lang="en-US" dirty="0"/>
              <a:t>Summary of attitudes and behaviours</a:t>
            </a:r>
          </a:p>
        </p:txBody>
      </p:sp>
      <p:sp>
        <p:nvSpPr>
          <p:cNvPr id="3" name="Content Placeholder 2">
            <a:extLst>
              <a:ext uri="{FF2B5EF4-FFF2-40B4-BE49-F238E27FC236}">
                <a16:creationId xmlns:a16="http://schemas.microsoft.com/office/drawing/2014/main" id="{DE6B5680-B35F-D34C-BCF1-342F3E06A9E1}"/>
              </a:ext>
            </a:extLst>
          </p:cNvPr>
          <p:cNvSpPr>
            <a:spLocks noGrp="1"/>
          </p:cNvSpPr>
          <p:nvPr>
            <p:ph idx="1"/>
          </p:nvPr>
        </p:nvSpPr>
        <p:spPr>
          <a:xfrm>
            <a:off x="838199" y="1499053"/>
            <a:ext cx="11034713" cy="4783760"/>
          </a:xfrm>
        </p:spPr>
        <p:txBody>
          <a:bodyPr>
            <a:normAutofit fontScale="92500" lnSpcReduction="10000"/>
          </a:bodyPr>
          <a:lstStyle/>
          <a:p>
            <a:r>
              <a:rPr lang="en-US" dirty="0"/>
              <a:t>Organisational justice perceived to be high. Overall, there seems to be a positive view of the organization (see also a sense that the company is meeting participants’ expectations (slide 8).</a:t>
            </a:r>
          </a:p>
          <a:p>
            <a:r>
              <a:rPr lang="en-US" dirty="0"/>
              <a:t>High sense of autonomy at work, which aligns with high promotion-oriented behaviours </a:t>
            </a:r>
          </a:p>
          <a:p>
            <a:r>
              <a:rPr lang="en-US" dirty="0"/>
              <a:t>Helping and promotion-oriented behaviours (all three types) are relatively high, and significantly higher for females.</a:t>
            </a:r>
          </a:p>
          <a:p>
            <a:r>
              <a:rPr lang="en-US" dirty="0"/>
              <a:t>However, prevention-oriented behaviours are very low. </a:t>
            </a:r>
          </a:p>
          <a:p>
            <a:pPr lvl="1"/>
            <a:r>
              <a:rPr lang="en-US" dirty="0"/>
              <a:t>This is surprising given that participants reported that the Pandemic has worsened work-load and work pressures. </a:t>
            </a:r>
          </a:p>
          <a:p>
            <a:pPr lvl="1"/>
            <a:r>
              <a:rPr lang="en-US" dirty="0"/>
              <a:t>Further exploration of the data indicates that low prevention-behaviours may be due to high job satisfaction and a sense of performing very well and relatively low negative wellbeing</a:t>
            </a:r>
          </a:p>
          <a:p>
            <a:pPr lvl="1"/>
            <a:r>
              <a:rPr lang="en-US" dirty="0"/>
              <a:t>Note that leaders and team members report higher leader closing behaviours (which align with prevention-oriented behaviours) than leader opening behaviours. </a:t>
            </a:r>
          </a:p>
        </p:txBody>
      </p:sp>
    </p:spTree>
    <p:extLst>
      <p:ext uri="{BB962C8B-B14F-4D97-AF65-F5344CB8AC3E}">
        <p14:creationId xmlns:p14="http://schemas.microsoft.com/office/powerpoint/2010/main" val="931812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77FEA-D204-E148-BE44-654859D4B208}"/>
              </a:ext>
            </a:extLst>
          </p:cNvPr>
          <p:cNvSpPr>
            <a:spLocks noGrp="1"/>
          </p:cNvSpPr>
          <p:nvPr>
            <p:ph type="title"/>
          </p:nvPr>
        </p:nvSpPr>
        <p:spPr>
          <a:xfrm>
            <a:off x="838200" y="0"/>
            <a:ext cx="10515600" cy="1325563"/>
          </a:xfrm>
        </p:spPr>
        <p:txBody>
          <a:bodyPr/>
          <a:lstStyle/>
          <a:p>
            <a:r>
              <a:rPr lang="en-US" dirty="0"/>
              <a:t>1. Background: the study</a:t>
            </a:r>
          </a:p>
        </p:txBody>
      </p:sp>
      <p:sp>
        <p:nvSpPr>
          <p:cNvPr id="3" name="Content Placeholder 2">
            <a:extLst>
              <a:ext uri="{FF2B5EF4-FFF2-40B4-BE49-F238E27FC236}">
                <a16:creationId xmlns:a16="http://schemas.microsoft.com/office/drawing/2014/main" id="{0E9AC687-6317-274E-9723-FD148B99AA45}"/>
              </a:ext>
            </a:extLst>
          </p:cNvPr>
          <p:cNvSpPr>
            <a:spLocks noGrp="1"/>
          </p:cNvSpPr>
          <p:nvPr>
            <p:ph idx="1"/>
          </p:nvPr>
        </p:nvSpPr>
        <p:spPr>
          <a:xfrm>
            <a:off x="838199" y="1325563"/>
            <a:ext cx="10799233" cy="4702704"/>
          </a:xfrm>
        </p:spPr>
        <p:txBody>
          <a:bodyPr>
            <a:normAutofit/>
          </a:bodyPr>
          <a:lstStyle/>
          <a:p>
            <a:r>
              <a:rPr lang="en-US" dirty="0"/>
              <a:t>This is a collaboration between FTI Consulting and Prof Tina Kiefer (Warwick Business School). </a:t>
            </a:r>
          </a:p>
          <a:p>
            <a:r>
              <a:rPr lang="en-US" dirty="0"/>
              <a:t>The data presented in this report is from </a:t>
            </a:r>
            <a:r>
              <a:rPr lang="en-US" b="1" dirty="0"/>
              <a:t>Wave 1</a:t>
            </a:r>
            <a:r>
              <a:rPr lang="en-US" dirty="0"/>
              <a:t>, collected from 29</a:t>
            </a:r>
            <a:r>
              <a:rPr lang="en-US" baseline="30000" dirty="0"/>
              <a:t>th</a:t>
            </a:r>
            <a:r>
              <a:rPr lang="en-US" dirty="0"/>
              <a:t> July to 24</a:t>
            </a:r>
            <a:r>
              <a:rPr lang="en-US" baseline="30000" dirty="0"/>
              <a:t>th</a:t>
            </a:r>
            <a:r>
              <a:rPr lang="en-US" dirty="0"/>
              <a:t> August </a:t>
            </a:r>
            <a:r>
              <a:rPr lang="en-GB" dirty="0"/>
              <a:t>with 583 final responses. </a:t>
            </a:r>
          </a:p>
          <a:p>
            <a:r>
              <a:rPr lang="en-US" dirty="0"/>
              <a:t>The planned project includes a number of data collections </a:t>
            </a:r>
            <a:br>
              <a:rPr lang="en-US" dirty="0"/>
            </a:br>
            <a:r>
              <a:rPr lang="en-US" sz="2400" dirty="0">
                <a:solidFill>
                  <a:srgbClr val="0070C0"/>
                </a:solidFill>
                <a:sym typeface="Wingdings" pitchFamily="2" charset="2"/>
              </a:rPr>
              <a:t> currently just cross-sectional. Wave 2 will provide more information about causality and the impact of hybrid working.</a:t>
            </a:r>
            <a:br>
              <a:rPr lang="en-US" sz="2400" dirty="0">
                <a:solidFill>
                  <a:srgbClr val="0070C0"/>
                </a:solidFill>
                <a:sym typeface="Wingdings" pitchFamily="2" charset="2"/>
              </a:rPr>
            </a:br>
            <a:endParaRPr lang="en-US" sz="2400" dirty="0">
              <a:solidFill>
                <a:srgbClr val="0070C0"/>
              </a:solidFill>
              <a:sym typeface="Wingdings" pitchFamily="2" charset="2"/>
            </a:endParaRPr>
          </a:p>
          <a:p>
            <a:pPr marL="0" indent="0">
              <a:buNone/>
            </a:pPr>
            <a:r>
              <a:rPr lang="en-GB" dirty="0"/>
              <a:t>Next steps: Diary study and Survey Wave 2 to establish causal processes and changes over time. </a:t>
            </a:r>
          </a:p>
        </p:txBody>
      </p:sp>
      <p:sp>
        <p:nvSpPr>
          <p:cNvPr id="4" name="Slide Number Placeholder 3">
            <a:extLst>
              <a:ext uri="{FF2B5EF4-FFF2-40B4-BE49-F238E27FC236}">
                <a16:creationId xmlns:a16="http://schemas.microsoft.com/office/drawing/2014/main" id="{6BE44308-D77D-AB41-9A89-BA864CE5067B}"/>
              </a:ext>
            </a:extLst>
          </p:cNvPr>
          <p:cNvSpPr>
            <a:spLocks noGrp="1"/>
          </p:cNvSpPr>
          <p:nvPr>
            <p:ph type="sldNum" sz="quarter" idx="4"/>
          </p:nvPr>
        </p:nvSpPr>
        <p:spPr/>
        <p:txBody>
          <a:bodyPr/>
          <a:lstStyle/>
          <a:p>
            <a:pPr>
              <a:defRPr/>
            </a:pPr>
            <a:fld id="{4523F335-736E-4173-BD22-3A70CF47A0B5}" type="slidenum">
              <a:rPr lang="en-US" smtClean="0"/>
              <a:pPr>
                <a:defRPr/>
              </a:pPr>
              <a:t>5</a:t>
            </a:fld>
            <a:endParaRPr lang="en-US" dirty="0"/>
          </a:p>
        </p:txBody>
      </p:sp>
    </p:spTree>
    <p:extLst>
      <p:ext uri="{BB962C8B-B14F-4D97-AF65-F5344CB8AC3E}">
        <p14:creationId xmlns:p14="http://schemas.microsoft.com/office/powerpoint/2010/main" val="3434661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8CAFA-0AA4-9A48-96E2-4A026681E14B}"/>
              </a:ext>
            </a:extLst>
          </p:cNvPr>
          <p:cNvSpPr>
            <a:spLocks noGrp="1"/>
          </p:cNvSpPr>
          <p:nvPr>
            <p:ph type="title"/>
          </p:nvPr>
        </p:nvSpPr>
        <p:spPr>
          <a:xfrm>
            <a:off x="572655" y="60960"/>
            <a:ext cx="10515600" cy="1325563"/>
          </a:xfrm>
        </p:spPr>
        <p:txBody>
          <a:bodyPr>
            <a:normAutofit/>
          </a:bodyPr>
          <a:lstStyle/>
          <a:p>
            <a:r>
              <a:rPr lang="en-US" sz="2800" dirty="0"/>
              <a:t>2.</a:t>
            </a:r>
            <a:r>
              <a:rPr lang="en-US" sz="1100" dirty="0"/>
              <a:t>    </a:t>
            </a:r>
            <a:r>
              <a:rPr lang="en-US" sz="2800" dirty="0"/>
              <a:t>Participation rate						Dropout Rate</a:t>
            </a:r>
          </a:p>
        </p:txBody>
      </p:sp>
      <p:graphicFrame>
        <p:nvGraphicFramePr>
          <p:cNvPr id="10" name="Table 9">
            <a:extLst>
              <a:ext uri="{FF2B5EF4-FFF2-40B4-BE49-F238E27FC236}">
                <a16:creationId xmlns:a16="http://schemas.microsoft.com/office/drawing/2014/main" id="{B5136C06-5B68-404F-96B9-E1DA0303F8C0}"/>
              </a:ext>
            </a:extLst>
          </p:cNvPr>
          <p:cNvGraphicFramePr>
            <a:graphicFrameLocks noGrp="1"/>
          </p:cNvGraphicFramePr>
          <p:nvPr/>
        </p:nvGraphicFramePr>
        <p:xfrm>
          <a:off x="572655" y="1268885"/>
          <a:ext cx="6628730" cy="4767901"/>
        </p:xfrm>
        <a:graphic>
          <a:graphicData uri="http://schemas.openxmlformats.org/drawingml/2006/table">
            <a:tbl>
              <a:tblPr/>
              <a:tblGrid>
                <a:gridCol w="1325746">
                  <a:extLst>
                    <a:ext uri="{9D8B030D-6E8A-4147-A177-3AD203B41FA5}">
                      <a16:colId xmlns:a16="http://schemas.microsoft.com/office/drawing/2014/main" val="727051785"/>
                    </a:ext>
                  </a:extLst>
                </a:gridCol>
                <a:gridCol w="1325746">
                  <a:extLst>
                    <a:ext uri="{9D8B030D-6E8A-4147-A177-3AD203B41FA5}">
                      <a16:colId xmlns:a16="http://schemas.microsoft.com/office/drawing/2014/main" val="1724509879"/>
                    </a:ext>
                  </a:extLst>
                </a:gridCol>
                <a:gridCol w="1325746">
                  <a:extLst>
                    <a:ext uri="{9D8B030D-6E8A-4147-A177-3AD203B41FA5}">
                      <a16:colId xmlns:a16="http://schemas.microsoft.com/office/drawing/2014/main" val="457170343"/>
                    </a:ext>
                  </a:extLst>
                </a:gridCol>
                <a:gridCol w="1325746">
                  <a:extLst>
                    <a:ext uri="{9D8B030D-6E8A-4147-A177-3AD203B41FA5}">
                      <a16:colId xmlns:a16="http://schemas.microsoft.com/office/drawing/2014/main" val="4086388298"/>
                    </a:ext>
                  </a:extLst>
                </a:gridCol>
                <a:gridCol w="1325746">
                  <a:extLst>
                    <a:ext uri="{9D8B030D-6E8A-4147-A177-3AD203B41FA5}">
                      <a16:colId xmlns:a16="http://schemas.microsoft.com/office/drawing/2014/main" val="2648508121"/>
                    </a:ext>
                  </a:extLst>
                </a:gridCol>
              </a:tblGrid>
              <a:tr h="778591">
                <a:tc>
                  <a:txBody>
                    <a:bodyPr/>
                    <a:lstStyle/>
                    <a:p>
                      <a:pPr algn="l" fontAlgn="b"/>
                      <a:endParaRPr lang="en-GB" sz="2000" b="0" i="0" u="none" strike="noStrike" dirty="0">
                        <a:solidFill>
                          <a:srgbClr val="000000"/>
                        </a:solidFill>
                        <a:effectLst/>
                        <a:latin typeface="-webkit-standard"/>
                      </a:endParaRPr>
                    </a:p>
                  </a:txBody>
                  <a:tcPr marL="2070" marR="2070" marT="207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2000" b="1" i="0" u="none" strike="noStrike" dirty="0">
                          <a:solidFill>
                            <a:srgbClr val="000000"/>
                          </a:solidFill>
                          <a:effectLst/>
                          <a:latin typeface="Calibri" panose="020F0502020204030204" pitchFamily="34" charset="0"/>
                        </a:rPr>
                        <a:t>Total employees </a:t>
                      </a:r>
                    </a:p>
                  </a:txBody>
                  <a:tcPr marL="2070" marR="2070" marT="207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2000" b="1" i="0" u="none" strike="noStrike" dirty="0">
                          <a:solidFill>
                            <a:srgbClr val="000000"/>
                          </a:solidFill>
                          <a:effectLst/>
                          <a:latin typeface="Calibri" panose="020F0502020204030204" pitchFamily="34" charset="0"/>
                        </a:rPr>
                        <a:t>Number of</a:t>
                      </a:r>
                    </a:p>
                    <a:p>
                      <a:pPr algn="ctr" fontAlgn="b"/>
                      <a:r>
                        <a:rPr lang="en-GB" sz="2000" b="1" i="0" u="none" strike="noStrike" dirty="0">
                          <a:solidFill>
                            <a:srgbClr val="000000"/>
                          </a:solidFill>
                          <a:effectLst/>
                          <a:latin typeface="Calibri" panose="020F0502020204030204" pitchFamily="34" charset="0"/>
                        </a:rPr>
                        <a:t>Participants</a:t>
                      </a:r>
                    </a:p>
                  </a:txBody>
                  <a:tcPr marL="2070" marR="2070" marT="207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2000" b="1" i="0" u="none" strike="noStrike" dirty="0">
                          <a:solidFill>
                            <a:srgbClr val="000000"/>
                          </a:solidFill>
                          <a:effectLst/>
                          <a:latin typeface="Calibri" panose="020F0502020204030204" pitchFamily="34" charset="0"/>
                        </a:rPr>
                        <a:t>% of all Participants</a:t>
                      </a:r>
                    </a:p>
                  </a:txBody>
                  <a:tcPr marL="2070" marR="2070" marT="207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2000" b="1" i="0" u="none" strike="noStrike" dirty="0">
                          <a:solidFill>
                            <a:srgbClr val="000000"/>
                          </a:solidFill>
                          <a:effectLst/>
                          <a:latin typeface="Calibri" panose="020F0502020204030204" pitchFamily="34" charset="0"/>
                        </a:rPr>
                        <a:t>Response-rate </a:t>
                      </a:r>
                    </a:p>
                  </a:txBody>
                  <a:tcPr marL="2070" marR="2070" marT="207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0041371"/>
                  </a:ext>
                </a:extLst>
              </a:tr>
              <a:tr h="267248">
                <a:tc>
                  <a:txBody>
                    <a:bodyPr/>
                    <a:lstStyle/>
                    <a:p>
                      <a:pPr algn="l" fontAlgn="b"/>
                      <a:r>
                        <a:rPr lang="en-GB" sz="2000" b="1" i="0" u="none" strike="noStrike" dirty="0">
                          <a:solidFill>
                            <a:srgbClr val="000000"/>
                          </a:solidFill>
                          <a:effectLst/>
                          <a:latin typeface="Calibri" panose="020F0502020204030204" pitchFamily="34" charset="0"/>
                        </a:rPr>
                        <a:t>GBR</a:t>
                      </a:r>
                    </a:p>
                  </a:txBody>
                  <a:tcPr marL="2070" marR="2070" marT="207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2000" b="1" i="0" u="none" strike="noStrike" dirty="0">
                          <a:solidFill>
                            <a:srgbClr val="000000"/>
                          </a:solidFill>
                          <a:effectLst/>
                          <a:latin typeface="Calibri" panose="020F0502020204030204" pitchFamily="34" charset="0"/>
                        </a:rPr>
                        <a:t>1094</a:t>
                      </a:r>
                    </a:p>
                  </a:txBody>
                  <a:tcPr marL="2070" marR="2070" marT="207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2000" b="1" i="0" u="none" strike="noStrike" dirty="0">
                          <a:solidFill>
                            <a:srgbClr val="000000"/>
                          </a:solidFill>
                          <a:effectLst/>
                          <a:latin typeface="Calibri" panose="020F0502020204030204" pitchFamily="34" charset="0"/>
                        </a:rPr>
                        <a:t>373</a:t>
                      </a:r>
                    </a:p>
                  </a:txBody>
                  <a:tcPr marL="2070" marR="2070" marT="207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2000" b="1" i="0" u="none" strike="noStrike" dirty="0">
                          <a:solidFill>
                            <a:srgbClr val="000000"/>
                          </a:solidFill>
                          <a:effectLst/>
                          <a:latin typeface="Calibri" panose="020F0502020204030204" pitchFamily="34" charset="0"/>
                        </a:rPr>
                        <a:t>63.98</a:t>
                      </a:r>
                    </a:p>
                  </a:txBody>
                  <a:tcPr marL="2070" marR="2070" marT="207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2000" b="1" i="0" u="none" strike="noStrike" dirty="0">
                          <a:solidFill>
                            <a:srgbClr val="000000"/>
                          </a:solidFill>
                          <a:effectLst/>
                          <a:latin typeface="Calibri" panose="020F0502020204030204" pitchFamily="34" charset="0"/>
                        </a:rPr>
                        <a:t>34.10</a:t>
                      </a:r>
                    </a:p>
                  </a:txBody>
                  <a:tcPr marL="2070" marR="2070" marT="207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852464739"/>
                  </a:ext>
                </a:extLst>
              </a:tr>
              <a:tr h="267248">
                <a:tc>
                  <a:txBody>
                    <a:bodyPr/>
                    <a:lstStyle/>
                    <a:p>
                      <a:pPr algn="l" fontAlgn="b"/>
                      <a:r>
                        <a:rPr lang="en-GB" sz="2000" b="0" i="0" u="none" strike="noStrike" dirty="0">
                          <a:solidFill>
                            <a:srgbClr val="000000"/>
                          </a:solidFill>
                          <a:effectLst/>
                          <a:latin typeface="Calibri" panose="020F0502020204030204" pitchFamily="34" charset="0"/>
                        </a:rPr>
                        <a:t>IRL</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58</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24</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4.12</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41.38</a:t>
                      </a:r>
                    </a:p>
                  </a:txBody>
                  <a:tcPr marL="2070" marR="2070" marT="2070" marB="0" anchor="b">
                    <a:lnL>
                      <a:noFill/>
                    </a:lnL>
                    <a:lnR>
                      <a:noFill/>
                    </a:lnR>
                    <a:lnT>
                      <a:noFill/>
                    </a:lnT>
                    <a:lnB>
                      <a:noFill/>
                    </a:lnB>
                  </a:tcPr>
                </a:tc>
                <a:extLst>
                  <a:ext uri="{0D108BD9-81ED-4DB2-BD59-A6C34878D82A}">
                    <a16:rowId xmlns:a16="http://schemas.microsoft.com/office/drawing/2014/main" val="1163524794"/>
                  </a:ext>
                </a:extLst>
              </a:tr>
              <a:tr h="267248">
                <a:tc>
                  <a:txBody>
                    <a:bodyPr/>
                    <a:lstStyle/>
                    <a:p>
                      <a:pPr algn="l" fontAlgn="b"/>
                      <a:r>
                        <a:rPr lang="en-GB" sz="2000" b="0" i="0" u="none" strike="noStrike" dirty="0">
                          <a:solidFill>
                            <a:schemeClr val="tx1">
                              <a:lumMod val="95000"/>
                              <a:lumOff val="5000"/>
                            </a:schemeClr>
                          </a:solidFill>
                          <a:effectLst/>
                          <a:latin typeface="Calibri" panose="020F0502020204030204" pitchFamily="34" charset="0"/>
                        </a:rPr>
                        <a:t>BEL</a:t>
                      </a:r>
                    </a:p>
                  </a:txBody>
                  <a:tcPr marL="2070" marR="2070" marT="2070" marB="0" anchor="b">
                    <a:lnL>
                      <a:noFill/>
                    </a:lnL>
                    <a:lnR>
                      <a:noFill/>
                    </a:lnR>
                    <a:lnT>
                      <a:noFill/>
                    </a:lnT>
                    <a:lnB>
                      <a:noFill/>
                    </a:lnB>
                  </a:tcPr>
                </a:tc>
                <a:tc>
                  <a:txBody>
                    <a:bodyPr/>
                    <a:lstStyle/>
                    <a:p>
                      <a:pPr algn="r" fontAlgn="b"/>
                      <a:r>
                        <a:rPr lang="en-GB" sz="2000" b="0" i="0" u="none" strike="noStrike" dirty="0">
                          <a:solidFill>
                            <a:schemeClr val="tx1">
                              <a:lumMod val="95000"/>
                              <a:lumOff val="5000"/>
                            </a:schemeClr>
                          </a:solidFill>
                          <a:effectLst/>
                          <a:latin typeface="Calibri" panose="020F0502020204030204" pitchFamily="34" charset="0"/>
                        </a:rPr>
                        <a:t>97</a:t>
                      </a:r>
                    </a:p>
                  </a:txBody>
                  <a:tcPr marL="2070" marR="2070" marT="2070" marB="0" anchor="b">
                    <a:lnL>
                      <a:noFill/>
                    </a:lnL>
                    <a:lnR>
                      <a:noFill/>
                    </a:lnR>
                    <a:lnT>
                      <a:noFill/>
                    </a:lnT>
                    <a:lnB>
                      <a:noFill/>
                    </a:lnB>
                  </a:tcPr>
                </a:tc>
                <a:tc>
                  <a:txBody>
                    <a:bodyPr/>
                    <a:lstStyle/>
                    <a:p>
                      <a:pPr algn="r" fontAlgn="b"/>
                      <a:r>
                        <a:rPr lang="en-GB" sz="2000" b="0" i="0" u="none" strike="noStrike" dirty="0">
                          <a:solidFill>
                            <a:schemeClr val="tx1">
                              <a:lumMod val="95000"/>
                              <a:lumOff val="5000"/>
                            </a:schemeClr>
                          </a:solidFill>
                          <a:effectLst/>
                          <a:latin typeface="Calibri" panose="020F0502020204030204" pitchFamily="34" charset="0"/>
                        </a:rPr>
                        <a:t>17</a:t>
                      </a:r>
                    </a:p>
                  </a:txBody>
                  <a:tcPr marL="2070" marR="2070" marT="2070" marB="0" anchor="b">
                    <a:lnL>
                      <a:noFill/>
                    </a:lnL>
                    <a:lnR>
                      <a:noFill/>
                    </a:lnR>
                    <a:lnT>
                      <a:noFill/>
                    </a:lnT>
                    <a:lnB>
                      <a:noFill/>
                    </a:lnB>
                  </a:tcPr>
                </a:tc>
                <a:tc>
                  <a:txBody>
                    <a:bodyPr/>
                    <a:lstStyle/>
                    <a:p>
                      <a:pPr algn="r" fontAlgn="b"/>
                      <a:r>
                        <a:rPr lang="en-GB" sz="2000" b="0" i="0" u="none" strike="noStrike" dirty="0">
                          <a:solidFill>
                            <a:schemeClr val="tx1">
                              <a:lumMod val="95000"/>
                              <a:lumOff val="5000"/>
                            </a:schemeClr>
                          </a:solidFill>
                          <a:effectLst/>
                          <a:latin typeface="Calibri" panose="020F0502020204030204" pitchFamily="34" charset="0"/>
                        </a:rPr>
                        <a:t>2.92</a:t>
                      </a:r>
                    </a:p>
                  </a:txBody>
                  <a:tcPr marL="2070" marR="2070" marT="2070" marB="0" anchor="b">
                    <a:lnL>
                      <a:noFill/>
                    </a:lnL>
                    <a:lnR>
                      <a:noFill/>
                    </a:lnR>
                    <a:lnT>
                      <a:noFill/>
                    </a:lnT>
                    <a:lnB>
                      <a:noFill/>
                    </a:lnB>
                  </a:tcPr>
                </a:tc>
                <a:tc>
                  <a:txBody>
                    <a:bodyPr/>
                    <a:lstStyle/>
                    <a:p>
                      <a:pPr algn="r" fontAlgn="b"/>
                      <a:r>
                        <a:rPr lang="en-GB" sz="2000" b="0" i="0" u="none" strike="noStrike" dirty="0">
                          <a:solidFill>
                            <a:schemeClr val="tx1">
                              <a:lumMod val="95000"/>
                              <a:lumOff val="5000"/>
                            </a:schemeClr>
                          </a:solidFill>
                          <a:effectLst/>
                          <a:latin typeface="Calibri" panose="020F0502020204030204" pitchFamily="34" charset="0"/>
                        </a:rPr>
                        <a:t>17.53</a:t>
                      </a:r>
                    </a:p>
                  </a:txBody>
                  <a:tcPr marL="2070" marR="2070" marT="2070" marB="0" anchor="b">
                    <a:lnL>
                      <a:noFill/>
                    </a:lnL>
                    <a:lnR>
                      <a:noFill/>
                    </a:lnR>
                    <a:lnT>
                      <a:noFill/>
                    </a:lnT>
                    <a:lnB>
                      <a:noFill/>
                    </a:lnB>
                  </a:tcPr>
                </a:tc>
                <a:extLst>
                  <a:ext uri="{0D108BD9-81ED-4DB2-BD59-A6C34878D82A}">
                    <a16:rowId xmlns:a16="http://schemas.microsoft.com/office/drawing/2014/main" val="2413889397"/>
                  </a:ext>
                </a:extLst>
              </a:tr>
              <a:tr h="267248">
                <a:tc>
                  <a:txBody>
                    <a:bodyPr/>
                    <a:lstStyle/>
                    <a:p>
                      <a:pPr algn="l" fontAlgn="b"/>
                      <a:r>
                        <a:rPr lang="en-GB" sz="2000" b="0" i="0" u="none" strike="noStrike" dirty="0">
                          <a:solidFill>
                            <a:srgbClr val="000000"/>
                          </a:solidFill>
                          <a:effectLst/>
                          <a:latin typeface="Calibri" panose="020F0502020204030204" pitchFamily="34" charset="0"/>
                        </a:rPr>
                        <a:t>FRA</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70</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23</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3.95</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32.86</a:t>
                      </a:r>
                    </a:p>
                  </a:txBody>
                  <a:tcPr marL="2070" marR="2070" marT="2070" marB="0" anchor="b">
                    <a:lnL>
                      <a:noFill/>
                    </a:lnL>
                    <a:lnR>
                      <a:noFill/>
                    </a:lnR>
                    <a:lnT>
                      <a:noFill/>
                    </a:lnT>
                    <a:lnB>
                      <a:noFill/>
                    </a:lnB>
                  </a:tcPr>
                </a:tc>
                <a:extLst>
                  <a:ext uri="{0D108BD9-81ED-4DB2-BD59-A6C34878D82A}">
                    <a16:rowId xmlns:a16="http://schemas.microsoft.com/office/drawing/2014/main" val="957922358"/>
                  </a:ext>
                </a:extLst>
              </a:tr>
              <a:tr h="267248">
                <a:tc>
                  <a:txBody>
                    <a:bodyPr/>
                    <a:lstStyle/>
                    <a:p>
                      <a:pPr algn="l" fontAlgn="b"/>
                      <a:r>
                        <a:rPr lang="en-GB" sz="2000" b="0" i="0" u="none" strike="noStrike" dirty="0">
                          <a:solidFill>
                            <a:srgbClr val="000000"/>
                          </a:solidFill>
                          <a:effectLst/>
                          <a:latin typeface="Calibri" panose="020F0502020204030204" pitchFamily="34" charset="0"/>
                        </a:rPr>
                        <a:t>DEU</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104</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35</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6.00</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33.65</a:t>
                      </a:r>
                    </a:p>
                  </a:txBody>
                  <a:tcPr marL="2070" marR="2070" marT="2070" marB="0" anchor="b">
                    <a:lnL>
                      <a:noFill/>
                    </a:lnL>
                    <a:lnR>
                      <a:noFill/>
                    </a:lnR>
                    <a:lnT>
                      <a:noFill/>
                    </a:lnT>
                    <a:lnB>
                      <a:noFill/>
                    </a:lnB>
                  </a:tcPr>
                </a:tc>
                <a:extLst>
                  <a:ext uri="{0D108BD9-81ED-4DB2-BD59-A6C34878D82A}">
                    <a16:rowId xmlns:a16="http://schemas.microsoft.com/office/drawing/2014/main" val="454726173"/>
                  </a:ext>
                </a:extLst>
              </a:tr>
              <a:tr h="267248">
                <a:tc>
                  <a:txBody>
                    <a:bodyPr/>
                    <a:lstStyle/>
                    <a:p>
                      <a:pPr algn="l" fontAlgn="b"/>
                      <a:r>
                        <a:rPr lang="en-GB" sz="2000" b="0" i="0" u="none" strike="noStrike" dirty="0">
                          <a:solidFill>
                            <a:srgbClr val="000000"/>
                          </a:solidFill>
                          <a:effectLst/>
                          <a:latin typeface="Calibri" panose="020F0502020204030204" pitchFamily="34" charset="0"/>
                        </a:rPr>
                        <a:t>ESP</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74</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28</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4.80</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37.84</a:t>
                      </a:r>
                    </a:p>
                  </a:txBody>
                  <a:tcPr marL="2070" marR="2070" marT="2070" marB="0" anchor="b">
                    <a:lnL>
                      <a:noFill/>
                    </a:lnL>
                    <a:lnR>
                      <a:noFill/>
                    </a:lnR>
                    <a:lnT>
                      <a:noFill/>
                    </a:lnT>
                    <a:lnB>
                      <a:noFill/>
                    </a:lnB>
                  </a:tcPr>
                </a:tc>
                <a:extLst>
                  <a:ext uri="{0D108BD9-81ED-4DB2-BD59-A6C34878D82A}">
                    <a16:rowId xmlns:a16="http://schemas.microsoft.com/office/drawing/2014/main" val="3601529695"/>
                  </a:ext>
                </a:extLst>
              </a:tr>
              <a:tr h="267248">
                <a:tc>
                  <a:txBody>
                    <a:bodyPr/>
                    <a:lstStyle/>
                    <a:p>
                      <a:pPr algn="l" fontAlgn="b"/>
                      <a:r>
                        <a:rPr lang="en-GB" sz="2000" b="0" i="0" u="none" strike="noStrike" dirty="0">
                          <a:solidFill>
                            <a:srgbClr val="000000"/>
                          </a:solidFill>
                          <a:effectLst/>
                          <a:latin typeface="Calibri" panose="020F0502020204030204" pitchFamily="34" charset="0"/>
                        </a:rPr>
                        <a:t>UAE DIFC</a:t>
                      </a:r>
                    </a:p>
                  </a:txBody>
                  <a:tcPr marL="2070" marR="2070" marT="2070" marB="0" anchor="b">
                    <a:lnL>
                      <a:noFill/>
                    </a:lnL>
                    <a:lnR>
                      <a:noFill/>
                    </a:lnR>
                    <a:lnT>
                      <a:noFill/>
                    </a:lnT>
                    <a:lnB>
                      <a:noFill/>
                    </a:lnB>
                  </a:tcPr>
                </a:tc>
                <a:tc>
                  <a:txBody>
                    <a:bodyPr/>
                    <a:lstStyle/>
                    <a:p>
                      <a:pPr algn="l" fontAlgn="b"/>
                      <a:endParaRPr lang="en-GB" sz="2000" b="0" i="0" u="none" strike="noStrike" dirty="0">
                        <a:solidFill>
                          <a:srgbClr val="000000"/>
                        </a:solidFill>
                        <a:effectLst/>
                        <a:latin typeface="Calibri" panose="020F0502020204030204" pitchFamily="34" charset="0"/>
                      </a:endParaRPr>
                    </a:p>
                  </a:txBody>
                  <a:tcPr marL="2070" marR="2070" marT="2070" marB="0" anchor="b">
                    <a:lnL>
                      <a:noFill/>
                    </a:lnL>
                    <a:lnR>
                      <a:noFill/>
                    </a:lnR>
                    <a:lnT>
                      <a:noFill/>
                    </a:lnT>
                    <a:lnB>
                      <a:noFill/>
                    </a:lnB>
                  </a:tcPr>
                </a:tc>
                <a:tc>
                  <a:txBody>
                    <a:bodyPr/>
                    <a:lstStyle/>
                    <a:p>
                      <a:pPr algn="r" fontAlgn="b"/>
                      <a:r>
                        <a:rPr lang="en-GB" sz="2000" b="0" i="0" u="none" strike="noStrike" dirty="0">
                          <a:solidFill>
                            <a:srgbClr val="A6A6A6"/>
                          </a:solidFill>
                          <a:effectLst/>
                          <a:latin typeface="Calibri" panose="020F0502020204030204" pitchFamily="34" charset="0"/>
                        </a:rPr>
                        <a:t>35</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A6A6A6"/>
                          </a:solidFill>
                          <a:effectLst/>
                          <a:latin typeface="Calibri" panose="020F0502020204030204" pitchFamily="34" charset="0"/>
                        </a:rPr>
                        <a:t>6.00</a:t>
                      </a:r>
                    </a:p>
                  </a:txBody>
                  <a:tcPr marL="2070" marR="2070" marT="2070" marB="0" anchor="b">
                    <a:lnL>
                      <a:noFill/>
                    </a:lnL>
                    <a:lnR>
                      <a:noFill/>
                    </a:lnR>
                    <a:lnT>
                      <a:noFill/>
                    </a:lnT>
                    <a:lnB>
                      <a:noFill/>
                    </a:lnB>
                  </a:tcPr>
                </a:tc>
                <a:tc>
                  <a:txBody>
                    <a:bodyPr/>
                    <a:lstStyle/>
                    <a:p>
                      <a:pPr algn="l" fontAlgn="b"/>
                      <a:endParaRPr lang="en-GB" sz="2000" b="0" i="0" u="none" strike="noStrike" dirty="0">
                        <a:solidFill>
                          <a:srgbClr val="000000"/>
                        </a:solidFill>
                        <a:effectLst/>
                        <a:latin typeface="Calibri" panose="020F0502020204030204" pitchFamily="34" charset="0"/>
                      </a:endParaRPr>
                    </a:p>
                  </a:txBody>
                  <a:tcPr marL="2070" marR="2070" marT="2070" marB="0" anchor="b">
                    <a:lnL>
                      <a:noFill/>
                    </a:lnL>
                    <a:lnR>
                      <a:noFill/>
                    </a:lnR>
                    <a:lnT>
                      <a:noFill/>
                    </a:lnT>
                    <a:lnB>
                      <a:noFill/>
                    </a:lnB>
                  </a:tcPr>
                </a:tc>
                <a:extLst>
                  <a:ext uri="{0D108BD9-81ED-4DB2-BD59-A6C34878D82A}">
                    <a16:rowId xmlns:a16="http://schemas.microsoft.com/office/drawing/2014/main" val="2165326020"/>
                  </a:ext>
                </a:extLst>
              </a:tr>
              <a:tr h="267248">
                <a:tc>
                  <a:txBody>
                    <a:bodyPr/>
                    <a:lstStyle/>
                    <a:p>
                      <a:pPr algn="l" fontAlgn="b"/>
                      <a:r>
                        <a:rPr lang="en-GB" sz="2000" b="0" i="0" u="none" strike="noStrike" dirty="0">
                          <a:solidFill>
                            <a:srgbClr val="000000"/>
                          </a:solidFill>
                          <a:effectLst/>
                          <a:latin typeface="Calibri" panose="020F0502020204030204" pitchFamily="34" charset="0"/>
                        </a:rPr>
                        <a:t>UEA (PS)</a:t>
                      </a:r>
                    </a:p>
                  </a:txBody>
                  <a:tcPr marL="2070" marR="2070" marT="2070" marB="0" anchor="b">
                    <a:lnL>
                      <a:noFill/>
                    </a:lnL>
                    <a:lnR>
                      <a:noFill/>
                    </a:lnR>
                    <a:lnT>
                      <a:noFill/>
                    </a:lnT>
                    <a:lnB>
                      <a:noFill/>
                    </a:lnB>
                  </a:tcPr>
                </a:tc>
                <a:tc>
                  <a:txBody>
                    <a:bodyPr/>
                    <a:lstStyle/>
                    <a:p>
                      <a:pPr algn="l" fontAlgn="b"/>
                      <a:endParaRPr lang="en-GB" sz="2000" b="0" i="0" u="none" strike="noStrike" dirty="0">
                        <a:solidFill>
                          <a:srgbClr val="000000"/>
                        </a:solidFill>
                        <a:effectLst/>
                        <a:latin typeface="Calibri" panose="020F0502020204030204" pitchFamily="34" charset="0"/>
                      </a:endParaRPr>
                    </a:p>
                  </a:txBody>
                  <a:tcPr marL="2070" marR="2070" marT="2070" marB="0" anchor="b">
                    <a:lnL>
                      <a:noFill/>
                    </a:lnL>
                    <a:lnR>
                      <a:noFill/>
                    </a:lnR>
                    <a:lnT>
                      <a:noFill/>
                    </a:lnT>
                    <a:lnB>
                      <a:noFill/>
                    </a:lnB>
                  </a:tcPr>
                </a:tc>
                <a:tc>
                  <a:txBody>
                    <a:bodyPr/>
                    <a:lstStyle/>
                    <a:p>
                      <a:pPr algn="r" fontAlgn="b"/>
                      <a:r>
                        <a:rPr lang="en-GB" sz="2000" b="0" i="0" u="none" strike="noStrike" dirty="0">
                          <a:solidFill>
                            <a:srgbClr val="A6A6A6"/>
                          </a:solidFill>
                          <a:effectLst/>
                          <a:latin typeface="Calibri" panose="020F0502020204030204" pitchFamily="34" charset="0"/>
                        </a:rPr>
                        <a:t>10</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A6A6A6"/>
                          </a:solidFill>
                          <a:effectLst/>
                          <a:latin typeface="Calibri" panose="020F0502020204030204" pitchFamily="34" charset="0"/>
                        </a:rPr>
                        <a:t>1.72</a:t>
                      </a:r>
                    </a:p>
                  </a:txBody>
                  <a:tcPr marL="2070" marR="2070" marT="2070" marB="0" anchor="b">
                    <a:lnL>
                      <a:noFill/>
                    </a:lnL>
                    <a:lnR>
                      <a:noFill/>
                    </a:lnR>
                    <a:lnT>
                      <a:noFill/>
                    </a:lnT>
                    <a:lnB>
                      <a:noFill/>
                    </a:lnB>
                  </a:tcPr>
                </a:tc>
                <a:tc>
                  <a:txBody>
                    <a:bodyPr/>
                    <a:lstStyle/>
                    <a:p>
                      <a:pPr algn="l" fontAlgn="b"/>
                      <a:endParaRPr lang="en-GB" sz="2000" b="0" i="0" u="none" strike="noStrike" dirty="0">
                        <a:solidFill>
                          <a:srgbClr val="000000"/>
                        </a:solidFill>
                        <a:effectLst/>
                        <a:latin typeface="Calibri" panose="020F0502020204030204" pitchFamily="34" charset="0"/>
                      </a:endParaRPr>
                    </a:p>
                  </a:txBody>
                  <a:tcPr marL="2070" marR="2070" marT="2070" marB="0" anchor="b">
                    <a:lnL>
                      <a:noFill/>
                    </a:lnL>
                    <a:lnR>
                      <a:noFill/>
                    </a:lnR>
                    <a:lnT>
                      <a:noFill/>
                    </a:lnT>
                    <a:lnB>
                      <a:noFill/>
                    </a:lnB>
                  </a:tcPr>
                </a:tc>
                <a:extLst>
                  <a:ext uri="{0D108BD9-81ED-4DB2-BD59-A6C34878D82A}">
                    <a16:rowId xmlns:a16="http://schemas.microsoft.com/office/drawing/2014/main" val="1003286648"/>
                  </a:ext>
                </a:extLst>
              </a:tr>
              <a:tr h="267248">
                <a:tc>
                  <a:txBody>
                    <a:bodyPr/>
                    <a:lstStyle/>
                    <a:p>
                      <a:pPr algn="l" fontAlgn="b"/>
                      <a:r>
                        <a:rPr lang="en-GB" sz="2000" b="0" i="0" u="none" strike="noStrike" dirty="0">
                          <a:solidFill>
                            <a:srgbClr val="000000"/>
                          </a:solidFill>
                          <a:effectLst/>
                          <a:latin typeface="Calibri" panose="020F0502020204030204" pitchFamily="34" charset="0"/>
                        </a:rPr>
                        <a:t>UEA (AD)</a:t>
                      </a:r>
                    </a:p>
                  </a:txBody>
                  <a:tcPr marL="2070" marR="2070" marT="2070" marB="0" anchor="b">
                    <a:lnL>
                      <a:noFill/>
                    </a:lnL>
                    <a:lnR>
                      <a:noFill/>
                    </a:lnR>
                    <a:lnT>
                      <a:noFill/>
                    </a:lnT>
                    <a:lnB>
                      <a:noFill/>
                    </a:lnB>
                  </a:tcPr>
                </a:tc>
                <a:tc>
                  <a:txBody>
                    <a:bodyPr/>
                    <a:lstStyle/>
                    <a:p>
                      <a:pPr algn="l" fontAlgn="b"/>
                      <a:endParaRPr lang="en-GB" sz="2000" b="0" i="0" u="none" strike="noStrike" dirty="0">
                        <a:solidFill>
                          <a:srgbClr val="000000"/>
                        </a:solidFill>
                        <a:effectLst/>
                        <a:latin typeface="Calibri" panose="020F0502020204030204" pitchFamily="34" charset="0"/>
                      </a:endParaRPr>
                    </a:p>
                  </a:txBody>
                  <a:tcPr marL="2070" marR="2070" marT="2070" marB="0" anchor="b">
                    <a:lnL>
                      <a:noFill/>
                    </a:lnL>
                    <a:lnR>
                      <a:noFill/>
                    </a:lnR>
                    <a:lnT>
                      <a:noFill/>
                    </a:lnT>
                    <a:lnB>
                      <a:noFill/>
                    </a:lnB>
                  </a:tcPr>
                </a:tc>
                <a:tc>
                  <a:txBody>
                    <a:bodyPr/>
                    <a:lstStyle/>
                    <a:p>
                      <a:pPr algn="r" fontAlgn="b"/>
                      <a:r>
                        <a:rPr lang="en-GB" sz="2000" b="0" i="0" u="none" strike="noStrike" dirty="0">
                          <a:solidFill>
                            <a:srgbClr val="A6A6A6"/>
                          </a:solidFill>
                          <a:effectLst/>
                          <a:latin typeface="Calibri" panose="020F0502020204030204" pitchFamily="34" charset="0"/>
                        </a:rPr>
                        <a:t>2</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A6A6A6"/>
                          </a:solidFill>
                          <a:effectLst/>
                          <a:latin typeface="Calibri" panose="020F0502020204030204" pitchFamily="34" charset="0"/>
                        </a:rPr>
                        <a:t>0.34</a:t>
                      </a:r>
                    </a:p>
                  </a:txBody>
                  <a:tcPr marL="2070" marR="2070" marT="2070" marB="0" anchor="b">
                    <a:lnL>
                      <a:noFill/>
                    </a:lnL>
                    <a:lnR>
                      <a:noFill/>
                    </a:lnR>
                    <a:lnT>
                      <a:noFill/>
                    </a:lnT>
                    <a:lnB>
                      <a:noFill/>
                    </a:lnB>
                  </a:tcPr>
                </a:tc>
                <a:tc>
                  <a:txBody>
                    <a:bodyPr/>
                    <a:lstStyle/>
                    <a:p>
                      <a:pPr algn="l" fontAlgn="b"/>
                      <a:endParaRPr lang="en-GB" sz="2000" b="0" i="0" u="none" strike="noStrike" dirty="0">
                        <a:solidFill>
                          <a:srgbClr val="000000"/>
                        </a:solidFill>
                        <a:effectLst/>
                        <a:latin typeface="Calibri" panose="020F0502020204030204" pitchFamily="34" charset="0"/>
                      </a:endParaRPr>
                    </a:p>
                  </a:txBody>
                  <a:tcPr marL="2070" marR="2070" marT="2070" marB="0" anchor="b">
                    <a:lnL>
                      <a:noFill/>
                    </a:lnL>
                    <a:lnR>
                      <a:noFill/>
                    </a:lnR>
                    <a:lnT>
                      <a:noFill/>
                    </a:lnT>
                    <a:lnB>
                      <a:noFill/>
                    </a:lnB>
                  </a:tcPr>
                </a:tc>
                <a:extLst>
                  <a:ext uri="{0D108BD9-81ED-4DB2-BD59-A6C34878D82A}">
                    <a16:rowId xmlns:a16="http://schemas.microsoft.com/office/drawing/2014/main" val="2971008288"/>
                  </a:ext>
                </a:extLst>
              </a:tr>
              <a:tr h="267248">
                <a:tc>
                  <a:txBody>
                    <a:bodyPr/>
                    <a:lstStyle/>
                    <a:p>
                      <a:pPr algn="l" fontAlgn="b"/>
                      <a:r>
                        <a:rPr lang="en-GB" sz="2000" b="0" i="0" u="none" strike="noStrike" dirty="0">
                          <a:solidFill>
                            <a:srgbClr val="000000"/>
                          </a:solidFill>
                          <a:effectLst/>
                          <a:latin typeface="Calibri" panose="020F0502020204030204" pitchFamily="34" charset="0"/>
                        </a:rPr>
                        <a:t>UAE total</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107</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47</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8.06</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43.93</a:t>
                      </a:r>
                    </a:p>
                  </a:txBody>
                  <a:tcPr marL="2070" marR="2070" marT="2070" marB="0" anchor="b">
                    <a:lnL>
                      <a:noFill/>
                    </a:lnL>
                    <a:lnR>
                      <a:noFill/>
                    </a:lnR>
                    <a:lnT>
                      <a:noFill/>
                    </a:lnT>
                    <a:lnB>
                      <a:noFill/>
                    </a:lnB>
                  </a:tcPr>
                </a:tc>
                <a:extLst>
                  <a:ext uri="{0D108BD9-81ED-4DB2-BD59-A6C34878D82A}">
                    <a16:rowId xmlns:a16="http://schemas.microsoft.com/office/drawing/2014/main" val="3477844219"/>
                  </a:ext>
                </a:extLst>
              </a:tr>
              <a:tr h="267248">
                <a:tc>
                  <a:txBody>
                    <a:bodyPr/>
                    <a:lstStyle/>
                    <a:p>
                      <a:pPr algn="l" fontAlgn="b"/>
                      <a:r>
                        <a:rPr lang="en-GB" sz="2000" b="0" i="0" u="none" strike="noStrike" dirty="0">
                          <a:solidFill>
                            <a:srgbClr val="000000"/>
                          </a:solidFill>
                          <a:effectLst/>
                          <a:latin typeface="Calibri" panose="020F0502020204030204" pitchFamily="34" charset="0"/>
                        </a:rPr>
                        <a:t>QAT</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6</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3</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0.51</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50.00</a:t>
                      </a:r>
                    </a:p>
                  </a:txBody>
                  <a:tcPr marL="2070" marR="2070" marT="2070" marB="0" anchor="b">
                    <a:lnL>
                      <a:noFill/>
                    </a:lnL>
                    <a:lnR>
                      <a:noFill/>
                    </a:lnR>
                    <a:lnT>
                      <a:noFill/>
                    </a:lnT>
                    <a:lnB>
                      <a:noFill/>
                    </a:lnB>
                  </a:tcPr>
                </a:tc>
                <a:extLst>
                  <a:ext uri="{0D108BD9-81ED-4DB2-BD59-A6C34878D82A}">
                    <a16:rowId xmlns:a16="http://schemas.microsoft.com/office/drawing/2014/main" val="4236967574"/>
                  </a:ext>
                </a:extLst>
              </a:tr>
              <a:tr h="267248">
                <a:tc>
                  <a:txBody>
                    <a:bodyPr/>
                    <a:lstStyle/>
                    <a:p>
                      <a:pPr algn="l" fontAlgn="b"/>
                      <a:r>
                        <a:rPr lang="en-GB" sz="2000" b="0" i="0" u="none" strike="noStrike" dirty="0">
                          <a:solidFill>
                            <a:srgbClr val="000000"/>
                          </a:solidFill>
                          <a:effectLst/>
                          <a:latin typeface="Calibri" panose="020F0502020204030204" pitchFamily="34" charset="0"/>
                        </a:rPr>
                        <a:t>ZAF</a:t>
                      </a:r>
                    </a:p>
                  </a:txBody>
                  <a:tcPr marL="2070" marR="2070" marT="207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2000" b="0" i="0" u="none" strike="noStrike" dirty="0">
                          <a:solidFill>
                            <a:srgbClr val="000000"/>
                          </a:solidFill>
                          <a:effectLst/>
                          <a:latin typeface="Calibri" panose="020F0502020204030204" pitchFamily="34" charset="0"/>
                        </a:rPr>
                        <a:t>86</a:t>
                      </a:r>
                    </a:p>
                  </a:txBody>
                  <a:tcPr marL="2070" marR="2070" marT="207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2000" b="0" i="0" u="none" strike="noStrike" dirty="0">
                          <a:solidFill>
                            <a:srgbClr val="000000"/>
                          </a:solidFill>
                          <a:effectLst/>
                          <a:latin typeface="Calibri" panose="020F0502020204030204" pitchFamily="34" charset="0"/>
                        </a:rPr>
                        <a:t>33</a:t>
                      </a:r>
                    </a:p>
                  </a:txBody>
                  <a:tcPr marL="2070" marR="2070" marT="207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2000" b="0" i="0" u="none" strike="noStrike" dirty="0">
                          <a:solidFill>
                            <a:srgbClr val="000000"/>
                          </a:solidFill>
                          <a:effectLst/>
                          <a:latin typeface="Calibri" panose="020F0502020204030204" pitchFamily="34" charset="0"/>
                        </a:rPr>
                        <a:t>5.66</a:t>
                      </a:r>
                    </a:p>
                  </a:txBody>
                  <a:tcPr marL="2070" marR="2070" marT="207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2000" b="0" i="0" u="none" strike="noStrike" dirty="0">
                          <a:solidFill>
                            <a:srgbClr val="000000"/>
                          </a:solidFill>
                          <a:effectLst/>
                          <a:latin typeface="Calibri" panose="020F0502020204030204" pitchFamily="34" charset="0"/>
                        </a:rPr>
                        <a:t>38.37</a:t>
                      </a:r>
                    </a:p>
                  </a:txBody>
                  <a:tcPr marL="2070" marR="2070" marT="207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0354111"/>
                  </a:ext>
                </a:extLst>
              </a:tr>
              <a:tr h="267248">
                <a:tc>
                  <a:txBody>
                    <a:bodyPr/>
                    <a:lstStyle/>
                    <a:p>
                      <a:pPr algn="l" fontAlgn="b"/>
                      <a:r>
                        <a:rPr lang="en-GB" sz="2000" b="1" i="0" u="none" strike="noStrike" dirty="0">
                          <a:solidFill>
                            <a:srgbClr val="000000"/>
                          </a:solidFill>
                          <a:effectLst/>
                          <a:latin typeface="Calibri" panose="020F0502020204030204" pitchFamily="34" charset="0"/>
                        </a:rPr>
                        <a:t>Total</a:t>
                      </a:r>
                    </a:p>
                  </a:txBody>
                  <a:tcPr marL="2070" marR="2070" marT="207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2000" b="0" i="0" u="none" strike="noStrike" dirty="0">
                          <a:solidFill>
                            <a:srgbClr val="000000"/>
                          </a:solidFill>
                          <a:effectLst/>
                          <a:latin typeface="Calibri" panose="020F0502020204030204" pitchFamily="34" charset="0"/>
                        </a:rPr>
                        <a:t>1696</a:t>
                      </a:r>
                    </a:p>
                  </a:txBody>
                  <a:tcPr marL="2070" marR="2070" marT="207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2000" b="1" i="0" u="none" strike="noStrike" dirty="0">
                          <a:solidFill>
                            <a:srgbClr val="000000"/>
                          </a:solidFill>
                          <a:effectLst/>
                          <a:latin typeface="Calibri" panose="020F0502020204030204" pitchFamily="34" charset="0"/>
                        </a:rPr>
                        <a:t>583</a:t>
                      </a:r>
                    </a:p>
                  </a:txBody>
                  <a:tcPr marL="2070" marR="2070" marT="207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2000" b="0" i="0" u="none" strike="noStrike" dirty="0">
                          <a:solidFill>
                            <a:srgbClr val="000000"/>
                          </a:solidFill>
                          <a:effectLst/>
                          <a:latin typeface="Calibri" panose="020F0502020204030204" pitchFamily="34" charset="0"/>
                        </a:rPr>
                        <a:t>100.00</a:t>
                      </a:r>
                    </a:p>
                  </a:txBody>
                  <a:tcPr marL="2070" marR="2070" marT="207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2000" b="1" i="0" u="none" strike="noStrike" dirty="0">
                          <a:solidFill>
                            <a:srgbClr val="000000"/>
                          </a:solidFill>
                          <a:effectLst/>
                          <a:latin typeface="Calibri" panose="020F0502020204030204" pitchFamily="34" charset="0"/>
                        </a:rPr>
                        <a:t>34.38</a:t>
                      </a:r>
                    </a:p>
                  </a:txBody>
                  <a:tcPr marL="2070" marR="2070" marT="207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91145623"/>
                  </a:ext>
                </a:extLst>
              </a:tr>
            </a:tbl>
          </a:graphicData>
        </a:graphic>
      </p:graphicFrame>
      <p:graphicFrame>
        <p:nvGraphicFramePr>
          <p:cNvPr id="13" name="Table 12">
            <a:extLst>
              <a:ext uri="{FF2B5EF4-FFF2-40B4-BE49-F238E27FC236}">
                <a16:creationId xmlns:a16="http://schemas.microsoft.com/office/drawing/2014/main" id="{6459745F-240E-364D-ADC4-FBFC3724322A}"/>
              </a:ext>
            </a:extLst>
          </p:cNvPr>
          <p:cNvGraphicFramePr>
            <a:graphicFrameLocks noGrp="1"/>
          </p:cNvGraphicFramePr>
          <p:nvPr/>
        </p:nvGraphicFramePr>
        <p:xfrm>
          <a:off x="8063160" y="2309279"/>
          <a:ext cx="3966544" cy="2269800"/>
        </p:xfrm>
        <a:graphic>
          <a:graphicData uri="http://schemas.openxmlformats.org/drawingml/2006/table">
            <a:tbl>
              <a:tblPr>
                <a:tableStyleId>{5C22544A-7EE6-4342-B048-85BDC9FD1C3A}</a:tableStyleId>
              </a:tblPr>
              <a:tblGrid>
                <a:gridCol w="3966544">
                  <a:extLst>
                    <a:ext uri="{9D8B030D-6E8A-4147-A177-3AD203B41FA5}">
                      <a16:colId xmlns:a16="http://schemas.microsoft.com/office/drawing/2014/main" val="32483939"/>
                    </a:ext>
                  </a:extLst>
                </a:gridCol>
              </a:tblGrid>
              <a:tr h="98514">
                <a:tc>
                  <a:txBody>
                    <a:bodyPr/>
                    <a:lstStyle/>
                    <a:p>
                      <a:pPr algn="l" fontAlgn="b">
                        <a:lnSpc>
                          <a:spcPct val="150000"/>
                        </a:lnSpc>
                      </a:pPr>
                      <a:r>
                        <a:rPr lang="en-GB" sz="2000" u="none" strike="noStrike" dirty="0">
                          <a:effectLst/>
                        </a:rPr>
                        <a:t>18.7% did not answer 1st question</a:t>
                      </a:r>
                      <a:endParaRPr lang="en-GB" sz="2000" b="0" i="0" u="none" strike="noStrike" dirty="0">
                        <a:solidFill>
                          <a:srgbClr val="000000"/>
                        </a:solidFill>
                        <a:effectLst/>
                        <a:latin typeface="Calibri" panose="020F0502020204030204" pitchFamily="34" charset="0"/>
                      </a:endParaRPr>
                    </a:p>
                  </a:txBody>
                  <a:tcPr marL="1681" marR="1681" marT="1681" marB="0" anchor="b"/>
                </a:tc>
                <a:extLst>
                  <a:ext uri="{0D108BD9-81ED-4DB2-BD59-A6C34878D82A}">
                    <a16:rowId xmlns:a16="http://schemas.microsoft.com/office/drawing/2014/main" val="3469686179"/>
                  </a:ext>
                </a:extLst>
              </a:tr>
              <a:tr h="98514">
                <a:tc>
                  <a:txBody>
                    <a:bodyPr/>
                    <a:lstStyle/>
                    <a:p>
                      <a:pPr algn="l" fontAlgn="b">
                        <a:lnSpc>
                          <a:spcPct val="150000"/>
                        </a:lnSpc>
                      </a:pPr>
                      <a:r>
                        <a:rPr lang="en-GB" sz="2000" u="none" strike="noStrike" dirty="0">
                          <a:effectLst/>
                        </a:rPr>
                        <a:t>24.4% did not answer 5th question</a:t>
                      </a:r>
                      <a:endParaRPr lang="en-GB" sz="2000" b="0" i="0" u="none" strike="noStrike" dirty="0">
                        <a:solidFill>
                          <a:srgbClr val="000000"/>
                        </a:solidFill>
                        <a:effectLst/>
                        <a:latin typeface="Calibri" panose="020F0502020204030204" pitchFamily="34" charset="0"/>
                      </a:endParaRPr>
                    </a:p>
                  </a:txBody>
                  <a:tcPr marL="1681" marR="1681" marT="1681" marB="0" anchor="b"/>
                </a:tc>
                <a:extLst>
                  <a:ext uri="{0D108BD9-81ED-4DB2-BD59-A6C34878D82A}">
                    <a16:rowId xmlns:a16="http://schemas.microsoft.com/office/drawing/2014/main" val="919483263"/>
                  </a:ext>
                </a:extLst>
              </a:tr>
              <a:tr h="98514">
                <a:tc>
                  <a:txBody>
                    <a:bodyPr/>
                    <a:lstStyle/>
                    <a:p>
                      <a:pPr algn="l" fontAlgn="b">
                        <a:lnSpc>
                          <a:spcPct val="150000"/>
                        </a:lnSpc>
                      </a:pPr>
                      <a:r>
                        <a:rPr lang="en-GB" sz="2000" u="none" strike="noStrike" dirty="0">
                          <a:effectLst/>
                        </a:rPr>
                        <a:t>28.4% did not answer 7th question</a:t>
                      </a:r>
                      <a:endParaRPr lang="en-GB" sz="2000" b="0" i="0" u="none" strike="noStrike" dirty="0">
                        <a:solidFill>
                          <a:srgbClr val="000000"/>
                        </a:solidFill>
                        <a:effectLst/>
                        <a:latin typeface="Calibri" panose="020F0502020204030204" pitchFamily="34" charset="0"/>
                      </a:endParaRPr>
                    </a:p>
                  </a:txBody>
                  <a:tcPr marL="1681" marR="1681" marT="1681" marB="0" anchor="b"/>
                </a:tc>
                <a:extLst>
                  <a:ext uri="{0D108BD9-81ED-4DB2-BD59-A6C34878D82A}">
                    <a16:rowId xmlns:a16="http://schemas.microsoft.com/office/drawing/2014/main" val="2777170215"/>
                  </a:ext>
                </a:extLst>
              </a:tr>
              <a:tr h="130791">
                <a:tc>
                  <a:txBody>
                    <a:bodyPr/>
                    <a:lstStyle/>
                    <a:p>
                      <a:pPr algn="l" fontAlgn="b">
                        <a:lnSpc>
                          <a:spcPct val="150000"/>
                        </a:lnSpc>
                      </a:pPr>
                      <a:r>
                        <a:rPr lang="en-GB" sz="2000" u="none" strike="noStrike" dirty="0">
                          <a:effectLst/>
                        </a:rPr>
                        <a:t>33.3% did not answer 10th question</a:t>
                      </a:r>
                      <a:endParaRPr lang="en-GB" sz="2000" b="0" i="0" u="none" strike="noStrike" dirty="0">
                        <a:solidFill>
                          <a:srgbClr val="000000"/>
                        </a:solidFill>
                        <a:effectLst/>
                        <a:latin typeface="Calibri" panose="020F0502020204030204" pitchFamily="34" charset="0"/>
                      </a:endParaRPr>
                    </a:p>
                  </a:txBody>
                  <a:tcPr marL="1681" marR="1681" marT="1681" marB="0" anchor="b"/>
                </a:tc>
                <a:extLst>
                  <a:ext uri="{0D108BD9-81ED-4DB2-BD59-A6C34878D82A}">
                    <a16:rowId xmlns:a16="http://schemas.microsoft.com/office/drawing/2014/main" val="2642235097"/>
                  </a:ext>
                </a:extLst>
              </a:tr>
              <a:tr h="130791">
                <a:tc>
                  <a:txBody>
                    <a:bodyPr/>
                    <a:lstStyle/>
                    <a:p>
                      <a:pPr algn="l" fontAlgn="b">
                        <a:lnSpc>
                          <a:spcPct val="150000"/>
                        </a:lnSpc>
                      </a:pPr>
                      <a:r>
                        <a:rPr lang="en-GB" sz="2000" u="none" strike="noStrike" dirty="0">
                          <a:effectLst/>
                        </a:rPr>
                        <a:t>34.7% did not answer 14th question</a:t>
                      </a:r>
                      <a:endParaRPr lang="en-GB" sz="2000" b="0" i="0" u="none" strike="noStrike" dirty="0">
                        <a:solidFill>
                          <a:srgbClr val="000000"/>
                        </a:solidFill>
                        <a:effectLst/>
                        <a:latin typeface="Calibri" panose="020F0502020204030204" pitchFamily="34" charset="0"/>
                      </a:endParaRPr>
                    </a:p>
                  </a:txBody>
                  <a:tcPr marL="1681" marR="1681" marT="1681" marB="0" anchor="b"/>
                </a:tc>
                <a:extLst>
                  <a:ext uri="{0D108BD9-81ED-4DB2-BD59-A6C34878D82A}">
                    <a16:rowId xmlns:a16="http://schemas.microsoft.com/office/drawing/2014/main" val="1502679129"/>
                  </a:ext>
                </a:extLst>
              </a:tr>
              <a:tr h="98514">
                <a:tc>
                  <a:txBody>
                    <a:bodyPr/>
                    <a:lstStyle/>
                    <a:p>
                      <a:pPr algn="l" fontAlgn="b">
                        <a:lnSpc>
                          <a:spcPct val="150000"/>
                        </a:lnSpc>
                      </a:pPr>
                      <a:r>
                        <a:rPr lang="en-GB" sz="2000" u="none" strike="noStrike" dirty="0">
                          <a:effectLst/>
                        </a:rPr>
                        <a:t>37.5% did not finish the survey</a:t>
                      </a:r>
                      <a:endParaRPr lang="en-GB" sz="2000" b="0" i="0" u="none" strike="noStrike" dirty="0">
                        <a:solidFill>
                          <a:srgbClr val="000000"/>
                        </a:solidFill>
                        <a:effectLst/>
                        <a:latin typeface="Calibri" panose="020F0502020204030204" pitchFamily="34" charset="0"/>
                      </a:endParaRPr>
                    </a:p>
                  </a:txBody>
                  <a:tcPr marL="1681" marR="1681" marT="1681" marB="0" anchor="b"/>
                </a:tc>
                <a:extLst>
                  <a:ext uri="{0D108BD9-81ED-4DB2-BD59-A6C34878D82A}">
                    <a16:rowId xmlns:a16="http://schemas.microsoft.com/office/drawing/2014/main" val="2900423519"/>
                  </a:ext>
                </a:extLst>
              </a:tr>
            </a:tbl>
          </a:graphicData>
        </a:graphic>
      </p:graphicFrame>
      <p:sp>
        <p:nvSpPr>
          <p:cNvPr id="17" name="TextBox 16">
            <a:extLst>
              <a:ext uri="{FF2B5EF4-FFF2-40B4-BE49-F238E27FC236}">
                <a16:creationId xmlns:a16="http://schemas.microsoft.com/office/drawing/2014/main" id="{C3A03762-D8B8-A147-B87B-57F1A8D163B1}"/>
              </a:ext>
            </a:extLst>
          </p:cNvPr>
          <p:cNvSpPr txBox="1"/>
          <p:nvPr/>
        </p:nvSpPr>
        <p:spPr>
          <a:xfrm>
            <a:off x="7900864" y="1662948"/>
            <a:ext cx="4128840" cy="646331"/>
          </a:xfrm>
          <a:prstGeom prst="rect">
            <a:avLst/>
          </a:prstGeom>
          <a:noFill/>
        </p:spPr>
        <p:txBody>
          <a:bodyPr wrap="square" rtlCol="0">
            <a:spAutoFit/>
          </a:bodyPr>
          <a:lstStyle/>
          <a:p>
            <a:r>
              <a:rPr lang="en-US" dirty="0"/>
              <a:t>A total 922 employees opened the survey. But: </a:t>
            </a:r>
          </a:p>
        </p:txBody>
      </p:sp>
      <p:sp>
        <p:nvSpPr>
          <p:cNvPr id="4" name="TextBox 3">
            <a:extLst>
              <a:ext uri="{FF2B5EF4-FFF2-40B4-BE49-F238E27FC236}">
                <a16:creationId xmlns:a16="http://schemas.microsoft.com/office/drawing/2014/main" id="{B3A8BC8F-40A1-6D4F-B813-25DEEFC79B93}"/>
              </a:ext>
            </a:extLst>
          </p:cNvPr>
          <p:cNvSpPr txBox="1"/>
          <p:nvPr/>
        </p:nvSpPr>
        <p:spPr>
          <a:xfrm>
            <a:off x="7900864" y="4811186"/>
            <a:ext cx="4128840" cy="1323439"/>
          </a:xfrm>
          <a:prstGeom prst="rect">
            <a:avLst/>
          </a:prstGeom>
          <a:noFill/>
        </p:spPr>
        <p:txBody>
          <a:bodyPr wrap="square" rtlCol="0">
            <a:spAutoFit/>
          </a:bodyPr>
          <a:lstStyle/>
          <a:p>
            <a:r>
              <a:rPr lang="en-US" sz="1600" dirty="0">
                <a:solidFill>
                  <a:schemeClr val="accent1">
                    <a:lumMod val="75000"/>
                  </a:schemeClr>
                </a:solidFill>
              </a:rPr>
              <a:t>The response rate is acceptable, the dropout rate shows the highest drop right after consenting and the first block of questions. The majority of those that got past the first set of questions were committed to complete. </a:t>
            </a:r>
          </a:p>
        </p:txBody>
      </p:sp>
      <p:sp>
        <p:nvSpPr>
          <p:cNvPr id="3" name="Slide Number Placeholder 2">
            <a:extLst>
              <a:ext uri="{FF2B5EF4-FFF2-40B4-BE49-F238E27FC236}">
                <a16:creationId xmlns:a16="http://schemas.microsoft.com/office/drawing/2014/main" id="{BDF5C967-C029-314E-AB7D-830D15647DED}"/>
              </a:ext>
            </a:extLst>
          </p:cNvPr>
          <p:cNvSpPr>
            <a:spLocks noGrp="1"/>
          </p:cNvSpPr>
          <p:nvPr>
            <p:ph type="sldNum" sz="quarter" idx="4"/>
          </p:nvPr>
        </p:nvSpPr>
        <p:spPr/>
        <p:txBody>
          <a:bodyPr/>
          <a:lstStyle/>
          <a:p>
            <a:pPr>
              <a:defRPr/>
            </a:pPr>
            <a:fld id="{4523F335-736E-4173-BD22-3A70CF47A0B5}" type="slidenum">
              <a:rPr lang="en-US" smtClean="0"/>
              <a:pPr>
                <a:defRPr/>
              </a:pPr>
              <a:t>6</a:t>
            </a:fld>
            <a:endParaRPr lang="en-US" dirty="0"/>
          </a:p>
        </p:txBody>
      </p:sp>
    </p:spTree>
    <p:extLst>
      <p:ext uri="{BB962C8B-B14F-4D97-AF65-F5344CB8AC3E}">
        <p14:creationId xmlns:p14="http://schemas.microsoft.com/office/powerpoint/2010/main" val="777449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C5872AE-5DF4-1447-A816-0B228E2E794D}"/>
              </a:ext>
            </a:extLst>
          </p:cNvPr>
          <p:cNvSpPr>
            <a:spLocks noGrp="1"/>
          </p:cNvSpPr>
          <p:nvPr>
            <p:ph type="title"/>
          </p:nvPr>
        </p:nvSpPr>
        <p:spPr>
          <a:xfrm>
            <a:off x="513080" y="174013"/>
            <a:ext cx="10515600" cy="1325563"/>
          </a:xfrm>
        </p:spPr>
        <p:txBody>
          <a:bodyPr>
            <a:normAutofit fontScale="90000"/>
          </a:bodyPr>
          <a:lstStyle/>
          <a:p>
            <a:r>
              <a:rPr lang="en-US" b="0" dirty="0"/>
              <a:t>3. Sample: Overview and level</a:t>
            </a:r>
            <a:br>
              <a:rPr lang="en-US" b="0" dirty="0"/>
            </a:br>
            <a:br>
              <a:rPr lang="en-US" b="0" dirty="0"/>
            </a:br>
            <a:endParaRPr lang="en-US" b="0" dirty="0"/>
          </a:p>
        </p:txBody>
      </p:sp>
      <p:sp>
        <p:nvSpPr>
          <p:cNvPr id="4" name="Rectangle 3">
            <a:extLst>
              <a:ext uri="{FF2B5EF4-FFF2-40B4-BE49-F238E27FC236}">
                <a16:creationId xmlns:a16="http://schemas.microsoft.com/office/drawing/2014/main" id="{9191BCC3-3B50-9645-86B7-940DAE407FDC}"/>
              </a:ext>
            </a:extLst>
          </p:cNvPr>
          <p:cNvSpPr/>
          <p:nvPr/>
        </p:nvSpPr>
        <p:spPr>
          <a:xfrm>
            <a:off x="715052" y="779329"/>
            <a:ext cx="10638748" cy="2677656"/>
          </a:xfrm>
          <a:prstGeom prst="rect">
            <a:avLst/>
          </a:prstGeom>
          <a:solidFill>
            <a:schemeClr val="bg1">
              <a:lumMod val="95000"/>
            </a:schemeClr>
          </a:solidFill>
          <a:ln>
            <a:solidFill>
              <a:schemeClr val="tx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9BD5">
                    <a:lumMod val="50000"/>
                  </a:srgbClr>
                </a:solidFill>
                <a:effectLst/>
                <a:uLnTx/>
                <a:uFillTx/>
                <a:ea typeface="+mn-ea"/>
                <a:cs typeface="+mn-cs"/>
              </a:rPr>
              <a:t>Participants consist of: </a:t>
            </a: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kumimoji="0" lang="en-US" sz="2400" b="0" i="0" u="none" strike="noStrike" kern="1200" cap="none" spc="0" normalizeH="0" baseline="0" noProof="0" dirty="0">
                <a:ln>
                  <a:noFill/>
                </a:ln>
                <a:solidFill>
                  <a:srgbClr val="5B9BD5">
                    <a:lumMod val="50000"/>
                  </a:srgbClr>
                </a:solidFill>
                <a:effectLst/>
                <a:uLnTx/>
                <a:uFillTx/>
                <a:ea typeface="+mn-ea"/>
                <a:cs typeface="+mn-cs"/>
              </a:rPr>
              <a:t>46% female, 44% male (rest preferred not to say), </a:t>
            </a: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solidFill>
                  <a:srgbClr val="5B9BD5">
                    <a:lumMod val="50000"/>
                  </a:srgbClr>
                </a:solidFill>
              </a:rPr>
              <a:t>63.1</a:t>
            </a:r>
            <a:r>
              <a:rPr kumimoji="0" lang="en-US" sz="2400" b="0" i="0" u="none" strike="noStrike" kern="1200" cap="none" spc="0" normalizeH="0" baseline="0" noProof="0" dirty="0">
                <a:ln>
                  <a:noFill/>
                </a:ln>
                <a:solidFill>
                  <a:srgbClr val="5B9BD5">
                    <a:lumMod val="50000"/>
                  </a:srgbClr>
                </a:solidFill>
                <a:effectLst/>
                <a:uLnTx/>
                <a:uFillTx/>
                <a:ea typeface="+mn-ea"/>
                <a:cs typeface="+mn-cs"/>
              </a:rPr>
              <a:t>% working in UK, </a:t>
            </a: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kumimoji="0" lang="en-US" sz="2400" b="0" i="0" u="none" strike="noStrike" kern="1200" cap="none" spc="0" normalizeH="0" baseline="0" noProof="0" dirty="0">
                <a:ln>
                  <a:noFill/>
                </a:ln>
                <a:solidFill>
                  <a:srgbClr val="5B9BD5">
                    <a:lumMod val="50000"/>
                  </a:srgbClr>
                </a:solidFill>
                <a:effectLst/>
                <a:uLnTx/>
                <a:uFillTx/>
                <a:ea typeface="+mn-ea"/>
                <a:cs typeface="+mn-cs"/>
              </a:rPr>
              <a:t>average age 39.2 years, </a:t>
            </a: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kumimoji="0" lang="en-US" sz="2400" b="0" i="0" u="none" strike="noStrike" kern="1200" cap="none" spc="0" normalizeH="0" baseline="0" noProof="0" dirty="0">
                <a:ln>
                  <a:noFill/>
                </a:ln>
                <a:solidFill>
                  <a:srgbClr val="5B9BD5">
                    <a:lumMod val="50000"/>
                  </a:srgbClr>
                </a:solidFill>
                <a:effectLst/>
                <a:uLnTx/>
                <a:uFillTx/>
                <a:ea typeface="+mn-ea"/>
                <a:cs typeface="+mn-cs"/>
              </a:rPr>
              <a:t>3-4 years of tenure on average</a:t>
            </a:r>
            <a:r>
              <a:rPr lang="en-US" sz="2400" dirty="0">
                <a:solidFill>
                  <a:srgbClr val="5B9BD5">
                    <a:lumMod val="50000"/>
                  </a:srgbClr>
                </a:solidFill>
              </a:rPr>
              <a:t>, </a:t>
            </a:r>
          </a:p>
          <a:p>
            <a:pPr marL="342900" indent="-342900">
              <a:buFontTx/>
              <a:buChar char="-"/>
              <a:defRPr/>
            </a:pPr>
            <a:r>
              <a:rPr lang="en-US" sz="2400" dirty="0">
                <a:solidFill>
                  <a:srgbClr val="5B9BD5">
                    <a:lumMod val="50000"/>
                  </a:srgbClr>
                </a:solidFill>
              </a:rPr>
              <a:t>72.7% in billable jobs, largest groups from F&amp;L consulting and strategic coms </a:t>
            </a: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solidFill>
                  <a:srgbClr val="5B9BD5">
                    <a:lumMod val="50000"/>
                  </a:srgbClr>
                </a:solidFill>
              </a:rPr>
              <a:t>all management</a:t>
            </a:r>
            <a:r>
              <a:rPr kumimoji="0" lang="en-US" sz="2400" b="0" i="0" u="none" strike="noStrike" kern="1200" cap="none" spc="0" normalizeH="0" baseline="0" noProof="0" dirty="0">
                <a:ln>
                  <a:noFill/>
                </a:ln>
                <a:solidFill>
                  <a:srgbClr val="5B9BD5">
                    <a:lumMod val="50000"/>
                  </a:srgbClr>
                </a:solidFill>
                <a:effectLst/>
                <a:uLnTx/>
                <a:uFillTx/>
                <a:ea typeface="+mn-ea"/>
                <a:cs typeface="+mn-cs"/>
              </a:rPr>
              <a:t> levels are represented.</a:t>
            </a:r>
          </a:p>
        </p:txBody>
      </p:sp>
      <p:sp>
        <p:nvSpPr>
          <p:cNvPr id="6" name="Rectangle 1">
            <a:extLst>
              <a:ext uri="{FF2B5EF4-FFF2-40B4-BE49-F238E27FC236}">
                <a16:creationId xmlns:a16="http://schemas.microsoft.com/office/drawing/2014/main" id="{DF5626F2-7CF6-B34A-9E3F-2F94791731C0}"/>
              </a:ext>
            </a:extLst>
          </p:cNvPr>
          <p:cNvSpPr>
            <a:spLocks noChangeArrowheads="1"/>
          </p:cNvSpPr>
          <p:nvPr/>
        </p:nvSpPr>
        <p:spPr bwMode="auto">
          <a:xfrm>
            <a:off x="7728571" y="894259"/>
            <a:ext cx="46389322"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en-US" sz="900" b="0" i="0" u="none" strike="noStrike" kern="1200" cap="none" spc="0" normalizeH="0" baseline="0" noProof="0" dirty="0">
                <a:ln>
                  <a:noFill/>
                </a:ln>
                <a:solidFill>
                  <a:prstClr val="black"/>
                </a:solidFill>
                <a:effectLst/>
                <a:uLnTx/>
                <a:uFillTx/>
                <a:latin typeface="Helvetica" pitchFamily="2" charset="0"/>
                <a:ea typeface="+mn-ea"/>
                <a:cs typeface="+mn-cs"/>
              </a:rPr>
            </a:br>
            <a:endParaRPr kumimoji="0" lang="en-US" alt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en-US" sz="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b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graphicFrame>
        <p:nvGraphicFramePr>
          <p:cNvPr id="7" name="Table 6">
            <a:extLst>
              <a:ext uri="{FF2B5EF4-FFF2-40B4-BE49-F238E27FC236}">
                <a16:creationId xmlns:a16="http://schemas.microsoft.com/office/drawing/2014/main" id="{D33E754C-A43E-864F-9C5A-AA38F0283B67}"/>
              </a:ext>
            </a:extLst>
          </p:cNvPr>
          <p:cNvGraphicFramePr>
            <a:graphicFrameLocks noGrp="1"/>
          </p:cNvGraphicFramePr>
          <p:nvPr/>
        </p:nvGraphicFramePr>
        <p:xfrm>
          <a:off x="715052" y="3510955"/>
          <a:ext cx="9702140" cy="2715689"/>
        </p:xfrm>
        <a:graphic>
          <a:graphicData uri="http://schemas.openxmlformats.org/drawingml/2006/table">
            <a:tbl>
              <a:tblPr>
                <a:tableStyleId>{5C22544A-7EE6-4342-B048-85BDC9FD1C3A}</a:tableStyleId>
              </a:tblPr>
              <a:tblGrid>
                <a:gridCol w="5771588">
                  <a:extLst>
                    <a:ext uri="{9D8B030D-6E8A-4147-A177-3AD203B41FA5}">
                      <a16:colId xmlns:a16="http://schemas.microsoft.com/office/drawing/2014/main" val="4271079749"/>
                    </a:ext>
                  </a:extLst>
                </a:gridCol>
                <a:gridCol w="982638">
                  <a:extLst>
                    <a:ext uri="{9D8B030D-6E8A-4147-A177-3AD203B41FA5}">
                      <a16:colId xmlns:a16="http://schemas.microsoft.com/office/drawing/2014/main" val="3789632762"/>
                    </a:ext>
                  </a:extLst>
                </a:gridCol>
                <a:gridCol w="982638">
                  <a:extLst>
                    <a:ext uri="{9D8B030D-6E8A-4147-A177-3AD203B41FA5}">
                      <a16:colId xmlns:a16="http://schemas.microsoft.com/office/drawing/2014/main" val="1583089361"/>
                    </a:ext>
                  </a:extLst>
                </a:gridCol>
                <a:gridCol w="982638">
                  <a:extLst>
                    <a:ext uri="{9D8B030D-6E8A-4147-A177-3AD203B41FA5}">
                      <a16:colId xmlns:a16="http://schemas.microsoft.com/office/drawing/2014/main" val="2623040389"/>
                    </a:ext>
                  </a:extLst>
                </a:gridCol>
                <a:gridCol w="982638">
                  <a:extLst>
                    <a:ext uri="{9D8B030D-6E8A-4147-A177-3AD203B41FA5}">
                      <a16:colId xmlns:a16="http://schemas.microsoft.com/office/drawing/2014/main" val="1745000838"/>
                    </a:ext>
                  </a:extLst>
                </a:gridCol>
              </a:tblGrid>
              <a:tr h="509353">
                <a:tc>
                  <a:txBody>
                    <a:bodyPr/>
                    <a:lstStyle/>
                    <a:p>
                      <a:pPr algn="l" fontAlgn="b"/>
                      <a:r>
                        <a:rPr lang="en-GB" sz="1600" u="none" strike="noStrike" dirty="0">
                          <a:effectLst/>
                        </a:rPr>
                        <a:t>LEVEL</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600" u="none" strike="noStrike" dirty="0">
                          <a:effectLst/>
                        </a:rPr>
                        <a:t>Frequency</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600" u="none" strike="noStrike" dirty="0">
                          <a:effectLst/>
                        </a:rPr>
                        <a:t>Percent</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600" u="none" strike="noStrike" dirty="0">
                          <a:effectLst/>
                        </a:rPr>
                        <a:t>Valid Percent</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600" u="none" strike="noStrike" dirty="0">
                          <a:effectLst/>
                        </a:rPr>
                        <a:t>Cumulative Percent</a:t>
                      </a:r>
                      <a:endParaRPr lang="en-GB"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4437298"/>
                  </a:ext>
                </a:extLst>
              </a:tr>
              <a:tr h="275792">
                <a:tc>
                  <a:txBody>
                    <a:bodyPr/>
                    <a:lstStyle/>
                    <a:p>
                      <a:pPr algn="l" fontAlgn="b"/>
                      <a:r>
                        <a:rPr lang="en-GB" sz="1600" b="1" u="none" strike="noStrike" dirty="0">
                          <a:effectLst/>
                        </a:rPr>
                        <a:t>Level 1 (Associate, Consultant or equivalent)</a:t>
                      </a:r>
                      <a:endParaRPr lang="en-GB"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b="1" u="none" strike="noStrike" dirty="0">
                          <a:effectLst/>
                        </a:rPr>
                        <a:t>136</a:t>
                      </a:r>
                      <a:endParaRPr lang="en-GB"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b="1" u="none" strike="noStrike" dirty="0">
                          <a:effectLst/>
                        </a:rPr>
                        <a:t>23.3</a:t>
                      </a:r>
                      <a:endParaRPr lang="en-GB"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b="1" u="none" strike="noStrike" dirty="0">
                          <a:effectLst/>
                        </a:rPr>
                        <a:t>24.4</a:t>
                      </a:r>
                      <a:endParaRPr lang="en-GB"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b="1" u="none" strike="noStrike" dirty="0">
                          <a:effectLst/>
                        </a:rPr>
                        <a:t>24.4</a:t>
                      </a:r>
                      <a:endParaRPr lang="en-GB"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59128935"/>
                  </a:ext>
                </a:extLst>
              </a:tr>
              <a:tr h="275792">
                <a:tc>
                  <a:txBody>
                    <a:bodyPr/>
                    <a:lstStyle/>
                    <a:p>
                      <a:pPr algn="l" fontAlgn="b"/>
                      <a:r>
                        <a:rPr lang="en-GB" sz="1600" u="none" strike="noStrike" dirty="0">
                          <a:effectLst/>
                        </a:rPr>
                        <a:t>Level 2 (Senior Consultant or equivalent)</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u="none" strike="noStrike" dirty="0">
                          <a:effectLst/>
                        </a:rPr>
                        <a:t>107</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u="none" strike="noStrike" dirty="0">
                          <a:effectLst/>
                        </a:rPr>
                        <a:t>18.4</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u="none" strike="noStrike" dirty="0">
                          <a:effectLst/>
                        </a:rPr>
                        <a:t>19.2</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u="none" strike="noStrike" dirty="0">
                          <a:effectLst/>
                        </a:rPr>
                        <a:t>43.6</a:t>
                      </a:r>
                      <a:endParaRPr lang="en-GB"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38357454"/>
                  </a:ext>
                </a:extLst>
              </a:tr>
              <a:tr h="275792">
                <a:tc>
                  <a:txBody>
                    <a:bodyPr/>
                    <a:lstStyle/>
                    <a:p>
                      <a:pPr algn="l" fontAlgn="b"/>
                      <a:r>
                        <a:rPr lang="en-GB" sz="1600" u="none" strike="noStrike" dirty="0">
                          <a:effectLst/>
                        </a:rPr>
                        <a:t>Level 3 (Director or equivalent)</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u="none" strike="noStrike" dirty="0">
                          <a:effectLst/>
                        </a:rPr>
                        <a:t>110</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u="none" strike="noStrike" dirty="0">
                          <a:effectLst/>
                        </a:rPr>
                        <a:t>18.9</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u="none" strike="noStrike" dirty="0">
                          <a:effectLst/>
                        </a:rPr>
                        <a:t>19.7</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u="none" strike="noStrike" dirty="0">
                          <a:effectLst/>
                        </a:rPr>
                        <a:t>63.4</a:t>
                      </a:r>
                      <a:endParaRPr lang="en-GB"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15795374"/>
                  </a:ext>
                </a:extLst>
              </a:tr>
              <a:tr h="275792">
                <a:tc>
                  <a:txBody>
                    <a:bodyPr/>
                    <a:lstStyle/>
                    <a:p>
                      <a:pPr algn="l" fontAlgn="b"/>
                      <a:r>
                        <a:rPr lang="en-GB" sz="1600" u="none" strike="noStrike" dirty="0">
                          <a:effectLst/>
                        </a:rPr>
                        <a:t>Level 4 (Senior Director or equivalent)</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u="none" strike="noStrike" dirty="0">
                          <a:effectLst/>
                        </a:rPr>
                        <a:t>103</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u="none" strike="noStrike" dirty="0">
                          <a:effectLst/>
                        </a:rPr>
                        <a:t>17.7</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u="none" strike="noStrike" dirty="0">
                          <a:effectLst/>
                        </a:rPr>
                        <a:t>18.5</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u="none" strike="noStrike" dirty="0">
                          <a:effectLst/>
                        </a:rPr>
                        <a:t>81.9</a:t>
                      </a:r>
                      <a:endParaRPr lang="en-GB"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65862435"/>
                  </a:ext>
                </a:extLst>
              </a:tr>
              <a:tr h="275792">
                <a:tc>
                  <a:txBody>
                    <a:bodyPr/>
                    <a:lstStyle/>
                    <a:p>
                      <a:pPr algn="l" fontAlgn="b"/>
                      <a:r>
                        <a:rPr lang="en-GB" sz="1600" u="none" strike="noStrike" dirty="0">
                          <a:effectLst/>
                        </a:rPr>
                        <a:t>Level 5/level 6 (Managing Director; Senior Managing Director)</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u="none" strike="noStrike" dirty="0">
                          <a:effectLst/>
                        </a:rPr>
                        <a:t>101</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u="none" strike="noStrike" dirty="0">
                          <a:effectLst/>
                        </a:rPr>
                        <a:t>17.3</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u="none" strike="noStrike" dirty="0">
                          <a:effectLst/>
                        </a:rPr>
                        <a:t>18.1</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u="none" strike="noStrike" dirty="0">
                          <a:effectLst/>
                        </a:rPr>
                        <a:t>100</a:t>
                      </a:r>
                      <a:endParaRPr lang="en-GB"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7230419"/>
                  </a:ext>
                </a:extLst>
              </a:tr>
              <a:tr h="275792">
                <a:tc>
                  <a:txBody>
                    <a:bodyPr/>
                    <a:lstStyle/>
                    <a:p>
                      <a:pPr algn="l" fontAlgn="b"/>
                      <a:r>
                        <a:rPr lang="en-GB" sz="1600" u="none" strike="noStrike" dirty="0">
                          <a:effectLst/>
                        </a:rPr>
                        <a:t>Total</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u="none" strike="noStrike" dirty="0">
                          <a:effectLst/>
                        </a:rPr>
                        <a:t>557</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u="none" strike="noStrike" dirty="0">
                          <a:effectLst/>
                        </a:rPr>
                        <a:t>95.5</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u="none" strike="noStrike" dirty="0">
                          <a:effectLst/>
                        </a:rPr>
                        <a:t>100</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0543293"/>
                  </a:ext>
                </a:extLst>
              </a:tr>
              <a:tr h="275792">
                <a:tc>
                  <a:txBody>
                    <a:bodyPr/>
                    <a:lstStyle/>
                    <a:p>
                      <a:pPr algn="l" fontAlgn="b"/>
                      <a:r>
                        <a:rPr lang="en-GB" sz="1600" i="1" u="none" strike="noStrike" dirty="0">
                          <a:effectLst/>
                        </a:rPr>
                        <a:t>Missing</a:t>
                      </a:r>
                      <a:endParaRPr lang="en-GB" sz="1600" b="0" i="1"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i="1" u="none" strike="noStrike" dirty="0">
                          <a:effectLst/>
                        </a:rPr>
                        <a:t>26</a:t>
                      </a:r>
                      <a:endParaRPr lang="en-GB" sz="1600" b="0" i="1"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i="1" u="none" strike="noStrike" dirty="0">
                          <a:effectLst/>
                        </a:rPr>
                        <a:t>4.5</a:t>
                      </a:r>
                      <a:endParaRPr lang="en-GB" sz="1600" b="0" i="1"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600" b="0" i="1"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45302845"/>
                  </a:ext>
                </a:extLst>
              </a:tr>
              <a:tr h="275792">
                <a:tc>
                  <a:txBody>
                    <a:bodyPr/>
                    <a:lstStyle/>
                    <a:p>
                      <a:pPr algn="l" fontAlgn="b"/>
                      <a:r>
                        <a:rPr lang="en-GB" sz="1600" u="none" strike="noStrike" dirty="0">
                          <a:effectLst/>
                        </a:rPr>
                        <a:t>Total</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u="none" strike="noStrike" dirty="0">
                          <a:effectLst/>
                        </a:rPr>
                        <a:t>583</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u="none" strike="noStrike" dirty="0">
                          <a:effectLst/>
                        </a:rPr>
                        <a:t>100</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42531675"/>
                  </a:ext>
                </a:extLst>
              </a:tr>
            </a:tbl>
          </a:graphicData>
        </a:graphic>
      </p:graphicFrame>
      <p:sp>
        <p:nvSpPr>
          <p:cNvPr id="2" name="Slide Number Placeholder 1">
            <a:extLst>
              <a:ext uri="{FF2B5EF4-FFF2-40B4-BE49-F238E27FC236}">
                <a16:creationId xmlns:a16="http://schemas.microsoft.com/office/drawing/2014/main" id="{FB40E17E-E617-194A-9E5C-432C42D26299}"/>
              </a:ext>
            </a:extLst>
          </p:cNvPr>
          <p:cNvSpPr>
            <a:spLocks noGrp="1"/>
          </p:cNvSpPr>
          <p:nvPr>
            <p:ph type="sldNum" sz="quarter" idx="4"/>
          </p:nvPr>
        </p:nvSpPr>
        <p:spPr/>
        <p:txBody>
          <a:bodyPr/>
          <a:lstStyle/>
          <a:p>
            <a:pPr>
              <a:defRPr/>
            </a:pPr>
            <a:fld id="{4523F335-736E-4173-BD22-3A70CF47A0B5}" type="slidenum">
              <a:rPr lang="en-US" smtClean="0"/>
              <a:pPr>
                <a:defRPr/>
              </a:pPr>
              <a:t>7</a:t>
            </a:fld>
            <a:endParaRPr lang="en-US" dirty="0"/>
          </a:p>
        </p:txBody>
      </p:sp>
      <p:cxnSp>
        <p:nvCxnSpPr>
          <p:cNvPr id="9" name="Straight Connector 8">
            <a:extLst>
              <a:ext uri="{FF2B5EF4-FFF2-40B4-BE49-F238E27FC236}">
                <a16:creationId xmlns:a16="http://schemas.microsoft.com/office/drawing/2014/main" id="{13989C23-0EAA-7549-BCD2-D068E31436BA}"/>
              </a:ext>
            </a:extLst>
          </p:cNvPr>
          <p:cNvCxnSpPr>
            <a:cxnSpLocks/>
          </p:cNvCxnSpPr>
          <p:nvPr/>
        </p:nvCxnSpPr>
        <p:spPr>
          <a:xfrm>
            <a:off x="715052" y="5966085"/>
            <a:ext cx="1001790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5308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4F3112-A421-BC47-96F8-B9FB9B422701}"/>
              </a:ext>
            </a:extLst>
          </p:cNvPr>
          <p:cNvSpPr>
            <a:spLocks noGrp="1"/>
          </p:cNvSpPr>
          <p:nvPr>
            <p:ph type="title"/>
          </p:nvPr>
        </p:nvSpPr>
        <p:spPr>
          <a:xfrm>
            <a:off x="358026" y="231477"/>
            <a:ext cx="11590133" cy="1325563"/>
          </a:xfrm>
        </p:spPr>
        <p:txBody>
          <a:bodyPr>
            <a:noAutofit/>
          </a:bodyPr>
          <a:lstStyle/>
          <a:p>
            <a:r>
              <a:rPr lang="en-US" sz="2800" b="0" dirty="0"/>
              <a:t>3. Sample: Segment and Job Role</a:t>
            </a:r>
          </a:p>
        </p:txBody>
      </p:sp>
      <p:sp>
        <p:nvSpPr>
          <p:cNvPr id="6" name="Rectangle 1">
            <a:extLst>
              <a:ext uri="{FF2B5EF4-FFF2-40B4-BE49-F238E27FC236}">
                <a16:creationId xmlns:a16="http://schemas.microsoft.com/office/drawing/2014/main" id="{DF5626F2-7CF6-B34A-9E3F-2F94791731C0}"/>
              </a:ext>
            </a:extLst>
          </p:cNvPr>
          <p:cNvSpPr>
            <a:spLocks noChangeArrowheads="1"/>
          </p:cNvSpPr>
          <p:nvPr/>
        </p:nvSpPr>
        <p:spPr bwMode="auto">
          <a:xfrm>
            <a:off x="7728571" y="894259"/>
            <a:ext cx="46389322"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chemeClr val="tx1"/>
                </a:solidFill>
                <a:effectLst/>
                <a:latin typeface="Helvetica" pitchFamily="2" charset="0"/>
              </a:rPr>
            </a:b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chemeClr val="tx1"/>
                </a:solidFill>
                <a:effectLst/>
                <a:latin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4" name="Table 13">
            <a:extLst>
              <a:ext uri="{FF2B5EF4-FFF2-40B4-BE49-F238E27FC236}">
                <a16:creationId xmlns:a16="http://schemas.microsoft.com/office/drawing/2014/main" id="{02CB3312-BFCA-054A-B4E0-2781D73A8367}"/>
              </a:ext>
            </a:extLst>
          </p:cNvPr>
          <p:cNvGraphicFramePr>
            <a:graphicFrameLocks noGrp="1"/>
          </p:cNvGraphicFramePr>
          <p:nvPr/>
        </p:nvGraphicFramePr>
        <p:xfrm>
          <a:off x="6234544" y="1875273"/>
          <a:ext cx="5493740" cy="3988500"/>
        </p:xfrm>
        <a:graphic>
          <a:graphicData uri="http://schemas.openxmlformats.org/drawingml/2006/table">
            <a:tbl>
              <a:tblPr>
                <a:tableStyleId>{5C22544A-7EE6-4342-B048-85BDC9FD1C3A}</a:tableStyleId>
              </a:tblPr>
              <a:tblGrid>
                <a:gridCol w="2991356">
                  <a:extLst>
                    <a:ext uri="{9D8B030D-6E8A-4147-A177-3AD203B41FA5}">
                      <a16:colId xmlns:a16="http://schemas.microsoft.com/office/drawing/2014/main" val="1570819169"/>
                    </a:ext>
                  </a:extLst>
                </a:gridCol>
                <a:gridCol w="1251192">
                  <a:extLst>
                    <a:ext uri="{9D8B030D-6E8A-4147-A177-3AD203B41FA5}">
                      <a16:colId xmlns:a16="http://schemas.microsoft.com/office/drawing/2014/main" val="55023889"/>
                    </a:ext>
                  </a:extLst>
                </a:gridCol>
                <a:gridCol w="1251192">
                  <a:extLst>
                    <a:ext uri="{9D8B030D-6E8A-4147-A177-3AD203B41FA5}">
                      <a16:colId xmlns:a16="http://schemas.microsoft.com/office/drawing/2014/main" val="4128752631"/>
                    </a:ext>
                  </a:extLst>
                </a:gridCol>
              </a:tblGrid>
              <a:tr h="332375">
                <a:tc>
                  <a:txBody>
                    <a:bodyPr/>
                    <a:lstStyle/>
                    <a:p>
                      <a:pPr algn="l" fontAlgn="ctr"/>
                      <a:r>
                        <a:rPr lang="en-GB" sz="1800" b="1" u="none" strike="noStrike" kern="1200" dirty="0">
                          <a:solidFill>
                            <a:schemeClr val="dk1"/>
                          </a:solidFill>
                          <a:effectLst/>
                          <a:latin typeface="+mn-lt"/>
                          <a:ea typeface="+mn-ea"/>
                          <a:cs typeface="+mn-cs"/>
                        </a:rPr>
                        <a:t>JOB ROLE</a:t>
                      </a:r>
                    </a:p>
                  </a:txBody>
                  <a:tcPr marL="9525" marR="9525" marT="9525" marB="0" anchor="ctr"/>
                </a:tc>
                <a:tc>
                  <a:txBody>
                    <a:bodyPr/>
                    <a:lstStyle/>
                    <a:p>
                      <a:pPr algn="ctr" fontAlgn="ctr"/>
                      <a:r>
                        <a:rPr lang="en-GB" sz="1800" u="none" strike="noStrike" dirty="0">
                          <a:effectLst/>
                        </a:rPr>
                        <a:t>N</a:t>
                      </a:r>
                      <a:endParaRPr lang="en-GB" sz="1800" b="0" i="0" u="none" strike="noStrike" dirty="0">
                        <a:solidFill>
                          <a:srgbClr val="264A60"/>
                        </a:solidFill>
                        <a:effectLst/>
                        <a:latin typeface="Arial" panose="020B0604020202020204" pitchFamily="34" charset="0"/>
                      </a:endParaRPr>
                    </a:p>
                  </a:txBody>
                  <a:tcPr marL="9525" marR="9525" marT="9525" marB="0" anchor="ctr"/>
                </a:tc>
                <a:tc>
                  <a:txBody>
                    <a:bodyPr/>
                    <a:lstStyle/>
                    <a:p>
                      <a:pPr algn="ctr" fontAlgn="ctr"/>
                      <a:r>
                        <a:rPr lang="en-GB" sz="1800" u="none" strike="noStrike" dirty="0">
                          <a:effectLst/>
                        </a:rPr>
                        <a:t>%</a:t>
                      </a:r>
                      <a:endParaRPr lang="en-GB" sz="1800" b="0" i="0" u="none" strike="noStrike" dirty="0">
                        <a:solidFill>
                          <a:srgbClr val="264A6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109286186"/>
                  </a:ext>
                </a:extLst>
              </a:tr>
              <a:tr h="332375">
                <a:tc>
                  <a:txBody>
                    <a:bodyPr/>
                    <a:lstStyle/>
                    <a:p>
                      <a:pPr algn="l" fontAlgn="b"/>
                      <a:r>
                        <a:rPr lang="en-GB" sz="1800" b="1" u="none" strike="noStrike" dirty="0">
                          <a:effectLst/>
                        </a:rPr>
                        <a:t>Billable job role</a:t>
                      </a:r>
                      <a:endParaRPr lang="en-GB" sz="1800" b="1" i="0" u="none" strike="noStrike" dirty="0">
                        <a:solidFill>
                          <a:srgbClr val="264A60"/>
                        </a:solidFill>
                        <a:effectLst/>
                        <a:latin typeface="Arial" panose="020B0604020202020204" pitchFamily="34" charset="0"/>
                      </a:endParaRPr>
                    </a:p>
                  </a:txBody>
                  <a:tcPr marL="9525" marR="9525" marT="9525" marB="0" anchor="b"/>
                </a:tc>
                <a:tc>
                  <a:txBody>
                    <a:bodyPr/>
                    <a:lstStyle/>
                    <a:p>
                      <a:pPr algn="r" fontAlgn="b"/>
                      <a:r>
                        <a:rPr lang="en-GB" sz="1800" b="1" u="none" strike="noStrike" dirty="0">
                          <a:effectLst/>
                        </a:rPr>
                        <a:t>424</a:t>
                      </a:r>
                      <a:endParaRPr lang="en-GB" sz="1800" b="1" i="0" u="none" strike="noStrike" dirty="0">
                        <a:solidFill>
                          <a:srgbClr val="010205"/>
                        </a:solidFill>
                        <a:effectLst/>
                        <a:latin typeface="Arial" panose="020B0604020202020204" pitchFamily="34" charset="0"/>
                      </a:endParaRPr>
                    </a:p>
                  </a:txBody>
                  <a:tcPr marL="9525" marR="9525" marT="9525" marB="0" anchor="b"/>
                </a:tc>
                <a:tc>
                  <a:txBody>
                    <a:bodyPr/>
                    <a:lstStyle/>
                    <a:p>
                      <a:pPr algn="r" fontAlgn="b"/>
                      <a:r>
                        <a:rPr lang="en-GB" sz="1800" b="1" u="none" strike="noStrike" dirty="0">
                          <a:effectLst/>
                        </a:rPr>
                        <a:t>72.7%</a:t>
                      </a:r>
                      <a:endParaRPr lang="en-GB" sz="1800" b="1" i="0" u="none" strike="noStrike" dirty="0">
                        <a:solidFill>
                          <a:srgbClr val="010205"/>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94009015"/>
                  </a:ext>
                </a:extLst>
              </a:tr>
              <a:tr h="332375">
                <a:tc>
                  <a:txBody>
                    <a:bodyPr/>
                    <a:lstStyle/>
                    <a:p>
                      <a:pPr algn="l" fontAlgn="b"/>
                      <a:r>
                        <a:rPr lang="en-GB" sz="1800" u="none" strike="noStrike" dirty="0">
                          <a:effectLst/>
                        </a:rPr>
                        <a:t>Administrative Support</a:t>
                      </a:r>
                      <a:endParaRPr lang="en-GB" sz="1800" b="0" i="0" u="none" strike="noStrike" dirty="0">
                        <a:solidFill>
                          <a:srgbClr val="264A60"/>
                        </a:solidFill>
                        <a:effectLst/>
                        <a:latin typeface="Arial" panose="020B0604020202020204" pitchFamily="34" charset="0"/>
                      </a:endParaRPr>
                    </a:p>
                  </a:txBody>
                  <a:tcPr marL="9525" marR="9525" marT="9525" marB="0" anchor="b"/>
                </a:tc>
                <a:tc>
                  <a:txBody>
                    <a:bodyPr/>
                    <a:lstStyle/>
                    <a:p>
                      <a:pPr algn="r" fontAlgn="b"/>
                      <a:r>
                        <a:rPr lang="en-GB" sz="1800" u="none" strike="noStrike" dirty="0">
                          <a:effectLst/>
                        </a:rPr>
                        <a:t>44</a:t>
                      </a:r>
                      <a:endParaRPr lang="en-GB" sz="1800" b="0" i="0" u="none" strike="noStrike" dirty="0">
                        <a:solidFill>
                          <a:srgbClr val="010205"/>
                        </a:solidFill>
                        <a:effectLst/>
                        <a:latin typeface="Arial" panose="020B0604020202020204" pitchFamily="34" charset="0"/>
                      </a:endParaRPr>
                    </a:p>
                  </a:txBody>
                  <a:tcPr marL="9525" marR="9525" marT="9525" marB="0" anchor="b"/>
                </a:tc>
                <a:tc>
                  <a:txBody>
                    <a:bodyPr/>
                    <a:lstStyle/>
                    <a:p>
                      <a:pPr algn="r" fontAlgn="b"/>
                      <a:r>
                        <a:rPr lang="en-GB" sz="1800" u="none" strike="noStrike" dirty="0">
                          <a:effectLst/>
                        </a:rPr>
                        <a:t>7.5%</a:t>
                      </a:r>
                      <a:endParaRPr lang="en-GB" sz="1800" b="0" i="0" u="none" strike="noStrike" dirty="0">
                        <a:solidFill>
                          <a:srgbClr val="010205"/>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033400914"/>
                  </a:ext>
                </a:extLst>
              </a:tr>
              <a:tr h="332375">
                <a:tc>
                  <a:txBody>
                    <a:bodyPr/>
                    <a:lstStyle/>
                    <a:p>
                      <a:pPr algn="l" fontAlgn="b"/>
                      <a:r>
                        <a:rPr lang="en-GB" sz="1800" u="none" strike="noStrike" dirty="0">
                          <a:effectLst/>
                        </a:rPr>
                        <a:t>Finance</a:t>
                      </a:r>
                      <a:endParaRPr lang="en-GB" sz="1800" b="0" i="0" u="none" strike="noStrike" dirty="0">
                        <a:solidFill>
                          <a:srgbClr val="264A60"/>
                        </a:solidFill>
                        <a:effectLst/>
                        <a:latin typeface="Arial" panose="020B0604020202020204" pitchFamily="34" charset="0"/>
                      </a:endParaRPr>
                    </a:p>
                  </a:txBody>
                  <a:tcPr marL="9525" marR="9525" marT="9525" marB="0" anchor="b"/>
                </a:tc>
                <a:tc>
                  <a:txBody>
                    <a:bodyPr/>
                    <a:lstStyle/>
                    <a:p>
                      <a:pPr algn="r" fontAlgn="b"/>
                      <a:r>
                        <a:rPr lang="en-GB" sz="1800" u="none" strike="noStrike" dirty="0">
                          <a:effectLst/>
                        </a:rPr>
                        <a:t>19</a:t>
                      </a:r>
                      <a:endParaRPr lang="en-GB" sz="1800" b="0" i="0" u="none" strike="noStrike" dirty="0">
                        <a:solidFill>
                          <a:srgbClr val="010205"/>
                        </a:solidFill>
                        <a:effectLst/>
                        <a:latin typeface="Arial" panose="020B0604020202020204" pitchFamily="34" charset="0"/>
                      </a:endParaRPr>
                    </a:p>
                  </a:txBody>
                  <a:tcPr marL="9525" marR="9525" marT="9525" marB="0" anchor="b"/>
                </a:tc>
                <a:tc>
                  <a:txBody>
                    <a:bodyPr/>
                    <a:lstStyle/>
                    <a:p>
                      <a:pPr algn="r" fontAlgn="b"/>
                      <a:r>
                        <a:rPr lang="en-GB" sz="1800" u="none" strike="noStrike" dirty="0">
                          <a:effectLst/>
                        </a:rPr>
                        <a:t>3.3%</a:t>
                      </a:r>
                      <a:endParaRPr lang="en-GB" sz="1800" b="0" i="0" u="none" strike="noStrike" dirty="0">
                        <a:solidFill>
                          <a:srgbClr val="010205"/>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556507058"/>
                  </a:ext>
                </a:extLst>
              </a:tr>
              <a:tr h="332375">
                <a:tc>
                  <a:txBody>
                    <a:bodyPr/>
                    <a:lstStyle/>
                    <a:p>
                      <a:pPr algn="l" fontAlgn="b"/>
                      <a:r>
                        <a:rPr lang="en-GB" sz="1800" u="none" strike="noStrike" dirty="0">
                          <a:effectLst/>
                        </a:rPr>
                        <a:t>IT</a:t>
                      </a:r>
                      <a:endParaRPr lang="en-GB" sz="1800" b="0" i="0" u="none" strike="noStrike" dirty="0">
                        <a:solidFill>
                          <a:srgbClr val="264A60"/>
                        </a:solidFill>
                        <a:effectLst/>
                        <a:latin typeface="Arial" panose="020B0604020202020204" pitchFamily="34" charset="0"/>
                      </a:endParaRPr>
                    </a:p>
                  </a:txBody>
                  <a:tcPr marL="9525" marR="9525" marT="9525" marB="0" anchor="b"/>
                </a:tc>
                <a:tc>
                  <a:txBody>
                    <a:bodyPr/>
                    <a:lstStyle/>
                    <a:p>
                      <a:pPr algn="r" fontAlgn="b"/>
                      <a:r>
                        <a:rPr lang="en-GB" sz="1800" u="none" strike="noStrike" dirty="0">
                          <a:effectLst/>
                        </a:rPr>
                        <a:t>11</a:t>
                      </a:r>
                      <a:endParaRPr lang="en-GB" sz="1800" b="0" i="0" u="none" strike="noStrike" dirty="0">
                        <a:solidFill>
                          <a:srgbClr val="010205"/>
                        </a:solidFill>
                        <a:effectLst/>
                        <a:latin typeface="Arial" panose="020B0604020202020204" pitchFamily="34" charset="0"/>
                      </a:endParaRPr>
                    </a:p>
                  </a:txBody>
                  <a:tcPr marL="9525" marR="9525" marT="9525" marB="0" anchor="b"/>
                </a:tc>
                <a:tc>
                  <a:txBody>
                    <a:bodyPr/>
                    <a:lstStyle/>
                    <a:p>
                      <a:pPr algn="r" fontAlgn="b"/>
                      <a:r>
                        <a:rPr lang="en-GB" sz="1800" u="none" strike="noStrike" dirty="0">
                          <a:effectLst/>
                        </a:rPr>
                        <a:t>1.9%</a:t>
                      </a:r>
                      <a:endParaRPr lang="en-GB" sz="1800" b="0" i="0" u="none" strike="noStrike" dirty="0">
                        <a:solidFill>
                          <a:srgbClr val="010205"/>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222185394"/>
                  </a:ext>
                </a:extLst>
              </a:tr>
              <a:tr h="332375">
                <a:tc>
                  <a:txBody>
                    <a:bodyPr/>
                    <a:lstStyle/>
                    <a:p>
                      <a:pPr algn="l" fontAlgn="b"/>
                      <a:r>
                        <a:rPr lang="en-GB" sz="1800" u="none" strike="noStrike" dirty="0">
                          <a:effectLst/>
                        </a:rPr>
                        <a:t>Legal</a:t>
                      </a:r>
                      <a:endParaRPr lang="en-GB" sz="1800" b="0" i="0" u="none" strike="noStrike" dirty="0">
                        <a:solidFill>
                          <a:srgbClr val="264A60"/>
                        </a:solidFill>
                        <a:effectLst/>
                        <a:latin typeface="Arial" panose="020B0604020202020204" pitchFamily="34" charset="0"/>
                      </a:endParaRPr>
                    </a:p>
                  </a:txBody>
                  <a:tcPr marL="9525" marR="9525" marT="9525" marB="0" anchor="b"/>
                </a:tc>
                <a:tc>
                  <a:txBody>
                    <a:bodyPr/>
                    <a:lstStyle/>
                    <a:p>
                      <a:pPr algn="r" fontAlgn="b"/>
                      <a:r>
                        <a:rPr lang="en-GB" sz="1800" u="none" strike="noStrike" dirty="0">
                          <a:effectLst/>
                        </a:rPr>
                        <a:t>7</a:t>
                      </a:r>
                      <a:endParaRPr lang="en-GB" sz="1800" b="0" i="0" u="none" strike="noStrike" dirty="0">
                        <a:solidFill>
                          <a:srgbClr val="010205"/>
                        </a:solidFill>
                        <a:effectLst/>
                        <a:latin typeface="Arial" panose="020B0604020202020204" pitchFamily="34" charset="0"/>
                      </a:endParaRPr>
                    </a:p>
                  </a:txBody>
                  <a:tcPr marL="9525" marR="9525" marT="9525" marB="0" anchor="b"/>
                </a:tc>
                <a:tc>
                  <a:txBody>
                    <a:bodyPr/>
                    <a:lstStyle/>
                    <a:p>
                      <a:pPr algn="r" fontAlgn="b"/>
                      <a:r>
                        <a:rPr lang="en-GB" sz="1800" u="none" strike="noStrike" dirty="0">
                          <a:effectLst/>
                        </a:rPr>
                        <a:t>1.2%</a:t>
                      </a:r>
                      <a:endParaRPr lang="en-GB" sz="1800" b="0" i="0" u="none" strike="noStrike" dirty="0">
                        <a:solidFill>
                          <a:srgbClr val="010205"/>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441648576"/>
                  </a:ext>
                </a:extLst>
              </a:tr>
              <a:tr h="332375">
                <a:tc>
                  <a:txBody>
                    <a:bodyPr/>
                    <a:lstStyle/>
                    <a:p>
                      <a:pPr algn="l" fontAlgn="b"/>
                      <a:r>
                        <a:rPr lang="en-GB" sz="1800" u="none" strike="noStrike" dirty="0">
                          <a:effectLst/>
                        </a:rPr>
                        <a:t>HR</a:t>
                      </a:r>
                      <a:endParaRPr lang="en-GB" sz="1800" b="0" i="0" u="none" strike="noStrike" dirty="0">
                        <a:solidFill>
                          <a:srgbClr val="264A60"/>
                        </a:solidFill>
                        <a:effectLst/>
                        <a:latin typeface="Arial" panose="020B0604020202020204" pitchFamily="34" charset="0"/>
                      </a:endParaRPr>
                    </a:p>
                  </a:txBody>
                  <a:tcPr marL="9525" marR="9525" marT="9525" marB="0" anchor="b"/>
                </a:tc>
                <a:tc>
                  <a:txBody>
                    <a:bodyPr/>
                    <a:lstStyle/>
                    <a:p>
                      <a:pPr algn="r" fontAlgn="b"/>
                      <a:r>
                        <a:rPr lang="en-GB" sz="1800" u="none" strike="noStrike" dirty="0">
                          <a:effectLst/>
                        </a:rPr>
                        <a:t>8</a:t>
                      </a:r>
                      <a:endParaRPr lang="en-GB" sz="1800" b="0" i="0" u="none" strike="noStrike" dirty="0">
                        <a:solidFill>
                          <a:srgbClr val="010205"/>
                        </a:solidFill>
                        <a:effectLst/>
                        <a:latin typeface="Arial" panose="020B0604020202020204" pitchFamily="34" charset="0"/>
                      </a:endParaRPr>
                    </a:p>
                  </a:txBody>
                  <a:tcPr marL="9525" marR="9525" marT="9525" marB="0" anchor="b"/>
                </a:tc>
                <a:tc>
                  <a:txBody>
                    <a:bodyPr/>
                    <a:lstStyle/>
                    <a:p>
                      <a:pPr algn="r" fontAlgn="b"/>
                      <a:r>
                        <a:rPr lang="en-GB" sz="1800" u="none" strike="noStrike" dirty="0">
                          <a:effectLst/>
                        </a:rPr>
                        <a:t>1.4%</a:t>
                      </a:r>
                      <a:endParaRPr lang="en-GB" sz="1800" b="0" i="0" u="none" strike="noStrike" dirty="0">
                        <a:solidFill>
                          <a:srgbClr val="010205"/>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579732709"/>
                  </a:ext>
                </a:extLst>
              </a:tr>
              <a:tr h="332375">
                <a:tc>
                  <a:txBody>
                    <a:bodyPr/>
                    <a:lstStyle/>
                    <a:p>
                      <a:pPr algn="l" fontAlgn="b"/>
                      <a:r>
                        <a:rPr lang="en-GB" sz="1800" u="none" strike="noStrike" dirty="0">
                          <a:effectLst/>
                        </a:rPr>
                        <a:t>Marketing</a:t>
                      </a:r>
                      <a:endParaRPr lang="en-GB" sz="1800" b="0" i="0" u="none" strike="noStrike" dirty="0">
                        <a:solidFill>
                          <a:srgbClr val="264A60"/>
                        </a:solidFill>
                        <a:effectLst/>
                        <a:latin typeface="Arial" panose="020B0604020202020204" pitchFamily="34" charset="0"/>
                      </a:endParaRPr>
                    </a:p>
                  </a:txBody>
                  <a:tcPr marL="9525" marR="9525" marT="9525" marB="0" anchor="b"/>
                </a:tc>
                <a:tc>
                  <a:txBody>
                    <a:bodyPr/>
                    <a:lstStyle/>
                    <a:p>
                      <a:pPr algn="r" fontAlgn="b"/>
                      <a:r>
                        <a:rPr lang="en-GB" sz="1800" u="none" strike="noStrike" dirty="0">
                          <a:effectLst/>
                        </a:rPr>
                        <a:t>11</a:t>
                      </a:r>
                      <a:endParaRPr lang="en-GB" sz="1800" b="0" i="0" u="none" strike="noStrike" dirty="0">
                        <a:solidFill>
                          <a:srgbClr val="010205"/>
                        </a:solidFill>
                        <a:effectLst/>
                        <a:latin typeface="Arial" panose="020B0604020202020204" pitchFamily="34" charset="0"/>
                      </a:endParaRPr>
                    </a:p>
                  </a:txBody>
                  <a:tcPr marL="9525" marR="9525" marT="9525" marB="0" anchor="b"/>
                </a:tc>
                <a:tc>
                  <a:txBody>
                    <a:bodyPr/>
                    <a:lstStyle/>
                    <a:p>
                      <a:pPr algn="r" fontAlgn="b"/>
                      <a:r>
                        <a:rPr lang="en-GB" sz="1800" u="none" strike="noStrike" dirty="0">
                          <a:effectLst/>
                        </a:rPr>
                        <a:t>1.9%</a:t>
                      </a:r>
                      <a:endParaRPr lang="en-GB" sz="1800" b="0" i="0" u="none" strike="noStrike" dirty="0">
                        <a:solidFill>
                          <a:srgbClr val="010205"/>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835890105"/>
                  </a:ext>
                </a:extLst>
              </a:tr>
              <a:tr h="332375">
                <a:tc>
                  <a:txBody>
                    <a:bodyPr/>
                    <a:lstStyle/>
                    <a:p>
                      <a:pPr algn="l" fontAlgn="b"/>
                      <a:r>
                        <a:rPr lang="en-GB" sz="1800" u="none" strike="noStrike" dirty="0">
                          <a:effectLst/>
                        </a:rPr>
                        <a:t>Real Estate and Facilities</a:t>
                      </a:r>
                      <a:endParaRPr lang="en-GB" sz="1800" b="0" i="0" u="none" strike="noStrike" dirty="0">
                        <a:solidFill>
                          <a:srgbClr val="264A60"/>
                        </a:solidFill>
                        <a:effectLst/>
                        <a:latin typeface="Arial" panose="020B0604020202020204" pitchFamily="34" charset="0"/>
                      </a:endParaRPr>
                    </a:p>
                  </a:txBody>
                  <a:tcPr marL="9525" marR="9525" marT="9525" marB="0" anchor="b"/>
                </a:tc>
                <a:tc>
                  <a:txBody>
                    <a:bodyPr/>
                    <a:lstStyle/>
                    <a:p>
                      <a:pPr algn="r" fontAlgn="b"/>
                      <a:r>
                        <a:rPr lang="en-GB" sz="1800" u="none" strike="noStrike" dirty="0">
                          <a:effectLst/>
                        </a:rPr>
                        <a:t>4</a:t>
                      </a:r>
                      <a:endParaRPr lang="en-GB" sz="1800" b="0" i="0" u="none" strike="noStrike" dirty="0">
                        <a:solidFill>
                          <a:srgbClr val="010205"/>
                        </a:solidFill>
                        <a:effectLst/>
                        <a:latin typeface="Arial" panose="020B0604020202020204" pitchFamily="34" charset="0"/>
                      </a:endParaRPr>
                    </a:p>
                  </a:txBody>
                  <a:tcPr marL="9525" marR="9525" marT="9525" marB="0" anchor="b"/>
                </a:tc>
                <a:tc>
                  <a:txBody>
                    <a:bodyPr/>
                    <a:lstStyle/>
                    <a:p>
                      <a:pPr algn="r" fontAlgn="b"/>
                      <a:r>
                        <a:rPr lang="en-GB" sz="1800" u="none" strike="noStrike" dirty="0">
                          <a:effectLst/>
                        </a:rPr>
                        <a:t>0.7%</a:t>
                      </a:r>
                      <a:endParaRPr lang="en-GB" sz="1800" b="0" i="0" u="none" strike="noStrike" dirty="0">
                        <a:solidFill>
                          <a:srgbClr val="010205"/>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672716809"/>
                  </a:ext>
                </a:extLst>
              </a:tr>
              <a:tr h="332375">
                <a:tc>
                  <a:txBody>
                    <a:bodyPr/>
                    <a:lstStyle/>
                    <a:p>
                      <a:pPr algn="l" fontAlgn="b"/>
                      <a:r>
                        <a:rPr lang="en-GB" sz="1800" u="none" strike="noStrike" dirty="0">
                          <a:effectLst/>
                        </a:rPr>
                        <a:t>Other, please specify</a:t>
                      </a:r>
                      <a:endParaRPr lang="en-GB" sz="1800" b="0" i="0" u="none" strike="noStrike" dirty="0">
                        <a:solidFill>
                          <a:srgbClr val="264A60"/>
                        </a:solidFill>
                        <a:effectLst/>
                        <a:latin typeface="Arial" panose="020B0604020202020204" pitchFamily="34" charset="0"/>
                      </a:endParaRPr>
                    </a:p>
                  </a:txBody>
                  <a:tcPr marL="9525" marR="9525" marT="9525" marB="0" anchor="b"/>
                </a:tc>
                <a:tc>
                  <a:txBody>
                    <a:bodyPr/>
                    <a:lstStyle/>
                    <a:p>
                      <a:pPr algn="r" fontAlgn="b"/>
                      <a:r>
                        <a:rPr lang="en-GB" sz="1800" u="none" strike="noStrike" dirty="0">
                          <a:effectLst/>
                        </a:rPr>
                        <a:t>26</a:t>
                      </a:r>
                      <a:endParaRPr lang="en-GB" sz="1800" b="0" i="0" u="none" strike="noStrike" dirty="0">
                        <a:solidFill>
                          <a:srgbClr val="010205"/>
                        </a:solidFill>
                        <a:effectLst/>
                        <a:latin typeface="Arial" panose="020B0604020202020204" pitchFamily="34" charset="0"/>
                      </a:endParaRPr>
                    </a:p>
                  </a:txBody>
                  <a:tcPr marL="9525" marR="9525" marT="9525" marB="0" anchor="b"/>
                </a:tc>
                <a:tc>
                  <a:txBody>
                    <a:bodyPr/>
                    <a:lstStyle/>
                    <a:p>
                      <a:pPr algn="r" fontAlgn="b"/>
                      <a:r>
                        <a:rPr lang="en-GB" sz="1800" u="none" strike="noStrike" dirty="0">
                          <a:effectLst/>
                        </a:rPr>
                        <a:t>4.5%</a:t>
                      </a:r>
                      <a:endParaRPr lang="en-GB" sz="1800" b="0" i="0" u="none" strike="noStrike" dirty="0">
                        <a:solidFill>
                          <a:srgbClr val="010205"/>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294769386"/>
                  </a:ext>
                </a:extLst>
              </a:tr>
              <a:tr h="332375">
                <a:tc>
                  <a:txBody>
                    <a:bodyPr/>
                    <a:lstStyle/>
                    <a:p>
                      <a:pPr algn="l" fontAlgn="b"/>
                      <a:r>
                        <a:rPr lang="en-GB" sz="1800" i="1" u="none" strike="noStrike" dirty="0">
                          <a:effectLst/>
                        </a:rPr>
                        <a:t>Missing</a:t>
                      </a:r>
                      <a:endParaRPr lang="en-GB" sz="1800" b="0" i="1" u="none" strike="noStrike" dirty="0">
                        <a:solidFill>
                          <a:srgbClr val="264A60"/>
                        </a:solidFill>
                        <a:effectLst/>
                        <a:latin typeface="Arial" panose="020B0604020202020204" pitchFamily="34" charset="0"/>
                      </a:endParaRPr>
                    </a:p>
                  </a:txBody>
                  <a:tcPr marL="9525" marR="9525" marT="9525" marB="0" anchor="b"/>
                </a:tc>
                <a:tc>
                  <a:txBody>
                    <a:bodyPr/>
                    <a:lstStyle/>
                    <a:p>
                      <a:pPr algn="r" fontAlgn="b"/>
                      <a:r>
                        <a:rPr lang="en-GB" sz="1800" i="1" u="none" strike="noStrike" dirty="0">
                          <a:effectLst/>
                        </a:rPr>
                        <a:t>29</a:t>
                      </a:r>
                      <a:endParaRPr lang="en-GB" sz="1800" b="0" i="1" u="none" strike="noStrike" dirty="0">
                        <a:solidFill>
                          <a:srgbClr val="010205"/>
                        </a:solidFill>
                        <a:effectLst/>
                        <a:latin typeface="Arial" panose="020B0604020202020204" pitchFamily="34" charset="0"/>
                      </a:endParaRPr>
                    </a:p>
                  </a:txBody>
                  <a:tcPr marL="9525" marR="9525" marT="9525" marB="0" anchor="b"/>
                </a:tc>
                <a:tc>
                  <a:txBody>
                    <a:bodyPr/>
                    <a:lstStyle/>
                    <a:p>
                      <a:pPr algn="r" fontAlgn="b"/>
                      <a:r>
                        <a:rPr lang="en-GB" sz="1800" i="1" u="none" strike="noStrike" dirty="0">
                          <a:effectLst/>
                        </a:rPr>
                        <a:t>5.0%</a:t>
                      </a:r>
                      <a:endParaRPr lang="en-GB" sz="1800" b="0" i="1" u="none" strike="noStrike" dirty="0">
                        <a:solidFill>
                          <a:srgbClr val="010205"/>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800574454"/>
                  </a:ext>
                </a:extLst>
              </a:tr>
              <a:tr h="332375">
                <a:tc>
                  <a:txBody>
                    <a:bodyPr/>
                    <a:lstStyle/>
                    <a:p>
                      <a:pPr algn="l" fontAlgn="b"/>
                      <a:r>
                        <a:rPr lang="en-GB" sz="1800" u="none" strike="noStrike" dirty="0">
                          <a:effectLst/>
                        </a:rPr>
                        <a:t>Total</a:t>
                      </a:r>
                      <a:endParaRPr lang="en-GB" sz="1800" b="0" i="0" u="none" strike="noStrike" dirty="0">
                        <a:solidFill>
                          <a:srgbClr val="264A60"/>
                        </a:solidFill>
                        <a:effectLst/>
                        <a:latin typeface="Arial" panose="020B0604020202020204" pitchFamily="34" charset="0"/>
                      </a:endParaRPr>
                    </a:p>
                  </a:txBody>
                  <a:tcPr marL="9525" marR="9525" marT="9525" marB="0" anchor="b"/>
                </a:tc>
                <a:tc>
                  <a:txBody>
                    <a:bodyPr/>
                    <a:lstStyle/>
                    <a:p>
                      <a:pPr algn="r" fontAlgn="b"/>
                      <a:r>
                        <a:rPr lang="en-GB" sz="1800" u="none" strike="noStrike" dirty="0">
                          <a:effectLst/>
                        </a:rPr>
                        <a:t>583</a:t>
                      </a:r>
                      <a:endParaRPr lang="en-GB" sz="1800" b="0" i="0" u="none" strike="noStrike" dirty="0">
                        <a:solidFill>
                          <a:srgbClr val="010205"/>
                        </a:solidFill>
                        <a:effectLst/>
                        <a:latin typeface="Arial" panose="020B0604020202020204" pitchFamily="34" charset="0"/>
                      </a:endParaRPr>
                    </a:p>
                  </a:txBody>
                  <a:tcPr marL="9525" marR="9525" marT="9525" marB="0" anchor="b"/>
                </a:tc>
                <a:tc>
                  <a:txBody>
                    <a:bodyPr/>
                    <a:lstStyle/>
                    <a:p>
                      <a:pPr algn="r" fontAlgn="b"/>
                      <a:r>
                        <a:rPr lang="en-GB" sz="1800" u="none" strike="noStrike" dirty="0">
                          <a:effectLst/>
                        </a:rPr>
                        <a:t>100%</a:t>
                      </a:r>
                      <a:endParaRPr lang="en-GB" sz="1800" b="0" i="0" u="none" strike="noStrike" dirty="0">
                        <a:solidFill>
                          <a:srgbClr val="010205"/>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779718982"/>
                  </a:ext>
                </a:extLst>
              </a:tr>
            </a:tbl>
          </a:graphicData>
        </a:graphic>
      </p:graphicFrame>
      <p:sp>
        <p:nvSpPr>
          <p:cNvPr id="2" name="Slide Number Placeholder 1">
            <a:extLst>
              <a:ext uri="{FF2B5EF4-FFF2-40B4-BE49-F238E27FC236}">
                <a16:creationId xmlns:a16="http://schemas.microsoft.com/office/drawing/2014/main" id="{AF521AF1-0E8B-A340-AB42-849333AB7092}"/>
              </a:ext>
            </a:extLst>
          </p:cNvPr>
          <p:cNvSpPr>
            <a:spLocks noGrp="1"/>
          </p:cNvSpPr>
          <p:nvPr>
            <p:ph type="sldNum" sz="quarter" idx="4"/>
          </p:nvPr>
        </p:nvSpPr>
        <p:spPr/>
        <p:txBody>
          <a:bodyPr/>
          <a:lstStyle/>
          <a:p>
            <a:pPr>
              <a:defRPr/>
            </a:pPr>
            <a:fld id="{4523F335-736E-4173-BD22-3A70CF47A0B5}" type="slidenum">
              <a:rPr lang="en-US" smtClean="0"/>
              <a:pPr>
                <a:defRPr/>
              </a:pPr>
              <a:t>8</a:t>
            </a:fld>
            <a:endParaRPr lang="en-US" dirty="0"/>
          </a:p>
        </p:txBody>
      </p:sp>
      <p:cxnSp>
        <p:nvCxnSpPr>
          <p:cNvPr id="9" name="Straight Connector 8">
            <a:extLst>
              <a:ext uri="{FF2B5EF4-FFF2-40B4-BE49-F238E27FC236}">
                <a16:creationId xmlns:a16="http://schemas.microsoft.com/office/drawing/2014/main" id="{11782A98-82D3-4D47-AEB0-7B6BAA2BE7F4}"/>
              </a:ext>
            </a:extLst>
          </p:cNvPr>
          <p:cNvCxnSpPr>
            <a:cxnSpLocks/>
          </p:cNvCxnSpPr>
          <p:nvPr/>
        </p:nvCxnSpPr>
        <p:spPr>
          <a:xfrm>
            <a:off x="6234544" y="5563850"/>
            <a:ext cx="54937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80193241-49F7-2144-AE17-D31DBCCC5C70}"/>
              </a:ext>
            </a:extLst>
          </p:cNvPr>
          <p:cNvGraphicFramePr>
            <a:graphicFrameLocks noGrp="1"/>
          </p:cNvGraphicFramePr>
          <p:nvPr>
            <p:extLst>
              <p:ext uri="{D42A27DB-BD31-4B8C-83A1-F6EECF244321}">
                <p14:modId xmlns:p14="http://schemas.microsoft.com/office/powerpoint/2010/main" val="3662618454"/>
              </p:ext>
            </p:extLst>
          </p:nvPr>
        </p:nvGraphicFramePr>
        <p:xfrm>
          <a:off x="358026" y="1832662"/>
          <a:ext cx="5733769" cy="4031106"/>
        </p:xfrm>
        <a:graphic>
          <a:graphicData uri="http://schemas.openxmlformats.org/drawingml/2006/table">
            <a:tbl>
              <a:tblPr>
                <a:tableStyleId>{5C22544A-7EE6-4342-B048-85BDC9FD1C3A}</a:tableStyleId>
              </a:tblPr>
              <a:tblGrid>
                <a:gridCol w="3381192">
                  <a:extLst>
                    <a:ext uri="{9D8B030D-6E8A-4147-A177-3AD203B41FA5}">
                      <a16:colId xmlns:a16="http://schemas.microsoft.com/office/drawing/2014/main" val="2281304662"/>
                    </a:ext>
                  </a:extLst>
                </a:gridCol>
                <a:gridCol w="723087">
                  <a:extLst>
                    <a:ext uri="{9D8B030D-6E8A-4147-A177-3AD203B41FA5}">
                      <a16:colId xmlns:a16="http://schemas.microsoft.com/office/drawing/2014/main" val="950407046"/>
                    </a:ext>
                  </a:extLst>
                </a:gridCol>
                <a:gridCol w="814745">
                  <a:extLst>
                    <a:ext uri="{9D8B030D-6E8A-4147-A177-3AD203B41FA5}">
                      <a16:colId xmlns:a16="http://schemas.microsoft.com/office/drawing/2014/main" val="2550011727"/>
                    </a:ext>
                  </a:extLst>
                </a:gridCol>
                <a:gridCol w="814745">
                  <a:extLst>
                    <a:ext uri="{9D8B030D-6E8A-4147-A177-3AD203B41FA5}">
                      <a16:colId xmlns:a16="http://schemas.microsoft.com/office/drawing/2014/main" val="3130684981"/>
                    </a:ext>
                  </a:extLst>
                </a:gridCol>
              </a:tblGrid>
              <a:tr h="793770">
                <a:tc>
                  <a:txBody>
                    <a:bodyPr/>
                    <a:lstStyle/>
                    <a:p>
                      <a:pPr algn="l" rtl="0" fontAlgn="b"/>
                      <a:r>
                        <a:rPr lang="en-GB" sz="1800" u="none" strike="noStrike" dirty="0">
                          <a:effectLst/>
                        </a:rPr>
                        <a:t>SEGMENT</a:t>
                      </a:r>
                      <a:endParaRPr lang="en-GB"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t"/>
                      <a:r>
                        <a:rPr lang="en-GB" sz="1800" u="none" strike="noStrike" dirty="0">
                          <a:effectLst/>
                        </a:rPr>
                        <a:t>N</a:t>
                      </a:r>
                      <a:endParaRPr lang="en-GB" sz="1800" b="0" i="0" u="none" strike="noStrike" dirty="0">
                        <a:solidFill>
                          <a:srgbClr val="000000"/>
                        </a:solidFill>
                        <a:effectLst/>
                        <a:latin typeface="Calibri" panose="020F0502020204030204" pitchFamily="34" charset="0"/>
                      </a:endParaRPr>
                    </a:p>
                  </a:txBody>
                  <a:tcPr marL="9525" marR="9525" marT="9525" marB="0"/>
                </a:tc>
                <a:tc>
                  <a:txBody>
                    <a:bodyPr/>
                    <a:lstStyle/>
                    <a:p>
                      <a:pPr algn="ctr" rtl="0" fontAlgn="t"/>
                      <a:r>
                        <a:rPr lang="en-GB" sz="1800" u="none" strike="noStrike" dirty="0">
                          <a:effectLst/>
                        </a:rPr>
                        <a:t>%</a:t>
                      </a:r>
                      <a:endParaRPr lang="en-GB" sz="1800" b="0" i="0" u="none" strike="noStrike" dirty="0">
                        <a:solidFill>
                          <a:srgbClr val="000000"/>
                        </a:solidFill>
                        <a:effectLst/>
                        <a:latin typeface="Calibri" panose="020F0502020204030204" pitchFamily="34" charset="0"/>
                      </a:endParaRPr>
                    </a:p>
                  </a:txBody>
                  <a:tcPr marL="9525" marR="9525" marT="9525" marB="0"/>
                </a:tc>
                <a:tc>
                  <a:txBody>
                    <a:bodyPr/>
                    <a:lstStyle/>
                    <a:p>
                      <a:pPr algn="ctr" rtl="0" fontAlgn="t"/>
                      <a:r>
                        <a:rPr lang="en-GB" sz="1600" u="none" strike="noStrike" dirty="0">
                          <a:effectLst/>
                        </a:rPr>
                        <a:t>Response rate</a:t>
                      </a:r>
                      <a:endParaRPr lang="en-GB" sz="16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77359426"/>
                  </a:ext>
                </a:extLst>
              </a:tr>
              <a:tr h="404667">
                <a:tc>
                  <a:txBody>
                    <a:bodyPr/>
                    <a:lstStyle/>
                    <a:p>
                      <a:pPr algn="l" rtl="0" fontAlgn="b"/>
                      <a:r>
                        <a:rPr lang="en-GB" sz="1800" u="none" strike="noStrike" dirty="0">
                          <a:effectLst/>
                        </a:rPr>
                        <a:t>Corporate</a:t>
                      </a:r>
                      <a:endParaRPr lang="en-GB"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800" u="none" strike="noStrike" dirty="0">
                          <a:effectLst/>
                        </a:rPr>
                        <a:t>58</a:t>
                      </a:r>
                      <a:endParaRPr lang="en-GB"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800" u="none" strike="noStrike" dirty="0">
                          <a:effectLst/>
                        </a:rPr>
                        <a:t>9.9%</a:t>
                      </a:r>
                      <a:endParaRPr lang="en-GB"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800" u="none" strike="noStrike" dirty="0">
                          <a:effectLst/>
                        </a:rPr>
                        <a:t>35.2%</a:t>
                      </a:r>
                      <a:endParaRPr lang="en-GB"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64071837"/>
                  </a:ext>
                </a:extLst>
              </a:tr>
              <a:tr h="404667">
                <a:tc>
                  <a:txBody>
                    <a:bodyPr/>
                    <a:lstStyle/>
                    <a:p>
                      <a:pPr algn="l" rtl="0" fontAlgn="b"/>
                      <a:r>
                        <a:rPr lang="en-GB" sz="1800" u="none" strike="noStrike" dirty="0">
                          <a:effectLst/>
                        </a:rPr>
                        <a:t>Corporate Finance</a:t>
                      </a:r>
                      <a:endParaRPr lang="en-GB"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800" u="none" strike="noStrike" dirty="0">
                          <a:effectLst/>
                        </a:rPr>
                        <a:t>113</a:t>
                      </a:r>
                      <a:endParaRPr lang="en-GB"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800" u="none" strike="noStrike" dirty="0">
                          <a:effectLst/>
                        </a:rPr>
                        <a:t>19.4%</a:t>
                      </a:r>
                      <a:endParaRPr lang="en-GB"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800" u="none" strike="noStrike" dirty="0">
                          <a:effectLst/>
                        </a:rPr>
                        <a:t>25.6%</a:t>
                      </a:r>
                      <a:endParaRPr lang="en-GB"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1316154"/>
                  </a:ext>
                </a:extLst>
              </a:tr>
              <a:tr h="404667">
                <a:tc>
                  <a:txBody>
                    <a:bodyPr/>
                    <a:lstStyle/>
                    <a:p>
                      <a:pPr algn="l" rtl="0" fontAlgn="b"/>
                      <a:r>
                        <a:rPr lang="en-GB" sz="1800" u="none" strike="noStrike" dirty="0">
                          <a:effectLst/>
                        </a:rPr>
                        <a:t>Economic &amp; Financial Consulting</a:t>
                      </a:r>
                      <a:endParaRPr lang="en-GB"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800" u="none" strike="noStrike" dirty="0">
                          <a:effectLst/>
                        </a:rPr>
                        <a:t>76</a:t>
                      </a:r>
                      <a:endParaRPr lang="en-GB"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800" u="none" strike="noStrike" dirty="0">
                          <a:effectLst/>
                        </a:rPr>
                        <a:t>13.0%</a:t>
                      </a:r>
                      <a:endParaRPr lang="en-GB"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800" u="none" strike="noStrike" dirty="0">
                          <a:effectLst/>
                        </a:rPr>
                        <a:t>35.2%</a:t>
                      </a:r>
                      <a:endParaRPr lang="en-GB"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88556705"/>
                  </a:ext>
                </a:extLst>
              </a:tr>
              <a:tr h="404667">
                <a:tc>
                  <a:txBody>
                    <a:bodyPr/>
                    <a:lstStyle/>
                    <a:p>
                      <a:pPr algn="l" rtl="0" fontAlgn="b"/>
                      <a:r>
                        <a:rPr lang="en-GB" sz="1800" b="1" u="none" strike="noStrike" dirty="0">
                          <a:effectLst/>
                        </a:rPr>
                        <a:t>Forensic &amp; Litigation Consulting</a:t>
                      </a:r>
                      <a:endParaRPr lang="en-GB"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800" u="none" strike="noStrike" dirty="0">
                          <a:effectLst/>
                        </a:rPr>
                        <a:t>136</a:t>
                      </a:r>
                      <a:endParaRPr lang="en-GB"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800" u="none" strike="noStrike" dirty="0">
                          <a:effectLst/>
                        </a:rPr>
                        <a:t>23.3%</a:t>
                      </a:r>
                      <a:endParaRPr lang="en-GB"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800" u="none" strike="noStrike" dirty="0">
                          <a:effectLst/>
                        </a:rPr>
                        <a:t>40.8%</a:t>
                      </a:r>
                      <a:endParaRPr lang="en-GB"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20290897"/>
                  </a:ext>
                </a:extLst>
              </a:tr>
              <a:tr h="404667">
                <a:tc>
                  <a:txBody>
                    <a:bodyPr/>
                    <a:lstStyle/>
                    <a:p>
                      <a:pPr algn="l" rtl="0" fontAlgn="b"/>
                      <a:r>
                        <a:rPr lang="en-GB" sz="1800" u="none" strike="noStrike" dirty="0">
                          <a:effectLst/>
                        </a:rPr>
                        <a:t>Strategic Communication</a:t>
                      </a:r>
                      <a:endParaRPr lang="en-GB"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800" u="none" strike="noStrike" dirty="0">
                          <a:effectLst/>
                        </a:rPr>
                        <a:t>143</a:t>
                      </a:r>
                      <a:endParaRPr lang="en-GB"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800" u="none" strike="noStrike" dirty="0">
                          <a:effectLst/>
                        </a:rPr>
                        <a:t>24.5%</a:t>
                      </a:r>
                      <a:endParaRPr lang="en-GB"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800" u="none" strike="noStrike" dirty="0">
                          <a:effectLst/>
                        </a:rPr>
                        <a:t>29.9%</a:t>
                      </a:r>
                      <a:endParaRPr lang="en-GB"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17516511"/>
                  </a:ext>
                </a:extLst>
              </a:tr>
              <a:tr h="404667">
                <a:tc>
                  <a:txBody>
                    <a:bodyPr/>
                    <a:lstStyle/>
                    <a:p>
                      <a:pPr algn="l" rtl="0" fontAlgn="b"/>
                      <a:r>
                        <a:rPr lang="en-GB" sz="1800" u="none" strike="noStrike" dirty="0">
                          <a:effectLst/>
                        </a:rPr>
                        <a:t>Technology</a:t>
                      </a:r>
                      <a:endParaRPr lang="en-GB"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800" u="none" strike="noStrike" dirty="0">
                          <a:effectLst/>
                        </a:rPr>
                        <a:t>41</a:t>
                      </a:r>
                      <a:endParaRPr lang="en-GB"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800" u="none" strike="noStrike" dirty="0">
                          <a:effectLst/>
                        </a:rPr>
                        <a:t>7.0%</a:t>
                      </a:r>
                      <a:endParaRPr lang="en-GB"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800" u="none" strike="noStrike" dirty="0">
                          <a:effectLst/>
                        </a:rPr>
                        <a:t>33.1%</a:t>
                      </a:r>
                      <a:endParaRPr lang="en-GB"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89309967"/>
                  </a:ext>
                </a:extLst>
              </a:tr>
              <a:tr h="404667">
                <a:tc>
                  <a:txBody>
                    <a:bodyPr/>
                    <a:lstStyle/>
                    <a:p>
                      <a:pPr algn="l" rtl="0" fontAlgn="b"/>
                      <a:r>
                        <a:rPr lang="en-GB" sz="1800" u="none" strike="noStrike" dirty="0">
                          <a:effectLst/>
                        </a:rPr>
                        <a:t>Missing</a:t>
                      </a:r>
                      <a:endParaRPr lang="en-GB" sz="1800" b="0" i="1"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800" u="none" strike="noStrike" dirty="0">
                          <a:effectLst/>
                        </a:rPr>
                        <a:t>16</a:t>
                      </a:r>
                      <a:endParaRPr lang="en-GB"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800" u="none" strike="noStrike" dirty="0">
                          <a:effectLst/>
                        </a:rPr>
                        <a:t>2.7%</a:t>
                      </a:r>
                      <a:endParaRPr lang="en-GB"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800" u="none" strike="noStrike" dirty="0">
                          <a:effectLst/>
                        </a:rPr>
                        <a:t> </a:t>
                      </a:r>
                      <a:endParaRPr lang="en-GB"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85785833"/>
                  </a:ext>
                </a:extLst>
              </a:tr>
              <a:tr h="404667">
                <a:tc>
                  <a:txBody>
                    <a:bodyPr/>
                    <a:lstStyle/>
                    <a:p>
                      <a:pPr algn="l" rtl="0" fontAlgn="b"/>
                      <a:r>
                        <a:rPr lang="en-GB" sz="1800" u="none" strike="noStrike" dirty="0">
                          <a:effectLst/>
                        </a:rPr>
                        <a:t>Total</a:t>
                      </a:r>
                      <a:endParaRPr lang="en-GB"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800" u="none" strike="noStrike" dirty="0">
                          <a:effectLst/>
                        </a:rPr>
                        <a:t>583</a:t>
                      </a:r>
                      <a:endParaRPr lang="en-GB"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600" u="none" strike="noStrike" dirty="0">
                          <a:effectLst/>
                        </a:rPr>
                        <a:t>100.0%</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800" u="none" strike="noStrike" dirty="0">
                          <a:effectLst/>
                        </a:rPr>
                        <a:t>33.1%</a:t>
                      </a:r>
                      <a:endParaRPr lang="en-GB"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0348017"/>
                  </a:ext>
                </a:extLst>
              </a:tr>
            </a:tbl>
          </a:graphicData>
        </a:graphic>
      </p:graphicFrame>
      <p:cxnSp>
        <p:nvCxnSpPr>
          <p:cNvPr id="4" name="Straight Connector 3">
            <a:extLst>
              <a:ext uri="{FF2B5EF4-FFF2-40B4-BE49-F238E27FC236}">
                <a16:creationId xmlns:a16="http://schemas.microsoft.com/office/drawing/2014/main" id="{62B48391-E591-5A4C-A9CE-866C1CC39156}"/>
              </a:ext>
            </a:extLst>
          </p:cNvPr>
          <p:cNvCxnSpPr>
            <a:cxnSpLocks/>
          </p:cNvCxnSpPr>
          <p:nvPr/>
        </p:nvCxnSpPr>
        <p:spPr>
          <a:xfrm>
            <a:off x="358026" y="5563850"/>
            <a:ext cx="57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2556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7A2E614-E655-1841-B47F-AD068300831B}"/>
              </a:ext>
            </a:extLst>
          </p:cNvPr>
          <p:cNvSpPr>
            <a:spLocks noGrp="1"/>
          </p:cNvSpPr>
          <p:nvPr>
            <p:ph idx="1"/>
          </p:nvPr>
        </p:nvSpPr>
        <p:spPr>
          <a:xfrm>
            <a:off x="848808" y="1782906"/>
            <a:ext cx="10096283" cy="4125595"/>
          </a:xfrm>
        </p:spPr>
        <p:txBody>
          <a:bodyPr>
            <a:normAutofit/>
          </a:bodyPr>
          <a:lstStyle/>
          <a:p>
            <a:pPr>
              <a:buFontTx/>
              <a:buChar char="-"/>
            </a:pPr>
            <a:r>
              <a:rPr lang="en-US" sz="2400" dirty="0"/>
              <a:t>Participants were presented with a list of 19 aspects of work </a:t>
            </a:r>
          </a:p>
          <a:p>
            <a:pPr>
              <a:buFontTx/>
              <a:buChar char="-"/>
            </a:pPr>
            <a:r>
              <a:rPr lang="en-US" sz="2400" dirty="0"/>
              <a:t>Asked to rate whether the pandemic has </a:t>
            </a:r>
            <a:r>
              <a:rPr lang="en-US" sz="2400" u="sng" dirty="0"/>
              <a:t>improved or worsened </a:t>
            </a:r>
            <a:r>
              <a:rPr lang="en-US" sz="2400" dirty="0"/>
              <a:t>that aspect of work. </a:t>
            </a:r>
          </a:p>
          <a:p>
            <a:pPr>
              <a:buFontTx/>
              <a:buChar char="-"/>
            </a:pPr>
            <a:r>
              <a:rPr lang="en-US" sz="2400" u="sng" dirty="0"/>
              <a:t>Five categories of changes</a:t>
            </a:r>
            <a:r>
              <a:rPr lang="en-US" sz="2400" dirty="0"/>
              <a:t>: </a:t>
            </a:r>
          </a:p>
          <a:p>
            <a:pPr marL="868680" lvl="1" indent="-457200">
              <a:buFont typeface="+mj-lt"/>
              <a:buAutoNum type="arabicPeriod"/>
            </a:pPr>
            <a:r>
              <a:rPr lang="en-US" sz="2000" dirty="0"/>
              <a:t>Effectiveness of working (doing the job), </a:t>
            </a:r>
          </a:p>
          <a:p>
            <a:pPr marL="868680" lvl="1" indent="-457200">
              <a:buFont typeface="+mj-lt"/>
              <a:buAutoNum type="arabicPeriod"/>
            </a:pPr>
            <a:r>
              <a:rPr lang="en-US" sz="2000" dirty="0"/>
              <a:t>Meaningfulness of work (value of job), </a:t>
            </a:r>
          </a:p>
          <a:p>
            <a:pPr marL="868680" lvl="1" indent="-457200">
              <a:buFont typeface="+mj-lt"/>
              <a:buAutoNum type="arabicPeriod"/>
            </a:pPr>
            <a:r>
              <a:rPr lang="en-US" sz="2000" dirty="0"/>
              <a:t>Relationship with organization</a:t>
            </a:r>
          </a:p>
          <a:p>
            <a:pPr marL="868680" lvl="1" indent="-457200">
              <a:buFont typeface="+mj-lt"/>
              <a:buAutoNum type="arabicPeriod"/>
            </a:pPr>
            <a:r>
              <a:rPr lang="en-US" sz="2000" dirty="0"/>
              <a:t>Flexibility of work</a:t>
            </a:r>
          </a:p>
          <a:p>
            <a:pPr marL="868680" lvl="1" indent="-457200">
              <a:buFont typeface="+mj-lt"/>
              <a:buAutoNum type="arabicPeriod"/>
            </a:pPr>
            <a:r>
              <a:rPr lang="en-US" sz="2000" dirty="0"/>
              <a:t>Work pressures</a:t>
            </a:r>
          </a:p>
        </p:txBody>
      </p:sp>
      <p:sp>
        <p:nvSpPr>
          <p:cNvPr id="2" name="Slide Number Placeholder 1">
            <a:extLst>
              <a:ext uri="{FF2B5EF4-FFF2-40B4-BE49-F238E27FC236}">
                <a16:creationId xmlns:a16="http://schemas.microsoft.com/office/drawing/2014/main" id="{F183B2EB-171F-5341-AB58-E0B6E24B65D3}"/>
              </a:ext>
            </a:extLst>
          </p:cNvPr>
          <p:cNvSpPr>
            <a:spLocks noGrp="1"/>
          </p:cNvSpPr>
          <p:nvPr>
            <p:ph type="sldNum" sz="quarter" idx="4"/>
          </p:nvPr>
        </p:nvSpPr>
        <p:spPr/>
        <p:txBody>
          <a:bodyPr/>
          <a:lstStyle/>
          <a:p>
            <a:pPr>
              <a:defRPr/>
            </a:pPr>
            <a:fld id="{4523F335-736E-4173-BD22-3A70CF47A0B5}" type="slidenum">
              <a:rPr lang="en-US" smtClean="0"/>
              <a:pPr>
                <a:defRPr/>
              </a:pPr>
              <a:t>9</a:t>
            </a:fld>
            <a:endParaRPr lang="en-US" dirty="0"/>
          </a:p>
        </p:txBody>
      </p:sp>
      <p:sp>
        <p:nvSpPr>
          <p:cNvPr id="5" name="Rectangle 4">
            <a:extLst>
              <a:ext uri="{FF2B5EF4-FFF2-40B4-BE49-F238E27FC236}">
                <a16:creationId xmlns:a16="http://schemas.microsoft.com/office/drawing/2014/main" id="{985335BA-386C-1D42-9B44-175EE022A3EF}"/>
              </a:ext>
            </a:extLst>
          </p:cNvPr>
          <p:cNvSpPr/>
          <p:nvPr/>
        </p:nvSpPr>
        <p:spPr>
          <a:xfrm>
            <a:off x="848808" y="623262"/>
            <a:ext cx="8364639" cy="1384995"/>
          </a:xfrm>
          <a:prstGeom prst="rect">
            <a:avLst/>
          </a:prstGeom>
        </p:spPr>
        <p:txBody>
          <a:bodyPr wrap="square">
            <a:spAutoFit/>
          </a:bodyPr>
          <a:lstStyle/>
          <a:p>
            <a:r>
              <a:rPr lang="en-US" sz="2800" dirty="0"/>
              <a:t>4. How was working during the pandemic experienced? What has worsened and what has improved?</a:t>
            </a:r>
            <a:br>
              <a:rPr lang="en-US" sz="2800" dirty="0"/>
            </a:br>
            <a:endParaRPr lang="en-US" sz="2800" dirty="0"/>
          </a:p>
        </p:txBody>
      </p:sp>
    </p:spTree>
    <p:extLst>
      <p:ext uri="{BB962C8B-B14F-4D97-AF65-F5344CB8AC3E}">
        <p14:creationId xmlns:p14="http://schemas.microsoft.com/office/powerpoint/2010/main" val="3971918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BS_Sep_2017">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039BB36-E2E9-9C46-9586-607120FE4C87}" vid="{C1204031-DE29-A441-856B-F8054C58A36B}"/>
    </a:ext>
  </a:extLst>
</a:theme>
</file>

<file path=ppt/theme/theme2.xml><?xml version="1.0" encoding="utf-8"?>
<a:theme xmlns:a="http://schemas.openxmlformats.org/drawingml/2006/main" name="wbs-2010">
  <a:themeElements>
    <a:clrScheme name="WBS 2010">
      <a:dk1>
        <a:srgbClr val="FFFFFF"/>
      </a:dk1>
      <a:lt1>
        <a:srgbClr val="000000"/>
      </a:lt1>
      <a:dk2>
        <a:srgbClr val="EBEBE2"/>
      </a:dk2>
      <a:lt2>
        <a:srgbClr val="0039A6"/>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wbs-2010">
  <a:themeElements>
    <a:clrScheme name="WBS 2010">
      <a:dk1>
        <a:srgbClr val="FFFFFF"/>
      </a:dk1>
      <a:lt1>
        <a:srgbClr val="000000"/>
      </a:lt1>
      <a:dk2>
        <a:srgbClr val="EBEBE2"/>
      </a:dk2>
      <a:lt2>
        <a:srgbClr val="0039A6"/>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wbs-2010">
  <a:themeElements>
    <a:clrScheme name="WBS 2010">
      <a:dk1>
        <a:srgbClr val="FFFFFF"/>
      </a:dk1>
      <a:lt1>
        <a:srgbClr val="000000"/>
      </a:lt1>
      <a:dk2>
        <a:srgbClr val="EBEBE2"/>
      </a:dk2>
      <a:lt2>
        <a:srgbClr val="0039A6"/>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6_wbs-2010">
  <a:themeElements>
    <a:clrScheme name="WBS 2010">
      <a:dk1>
        <a:srgbClr val="FFFFFF"/>
      </a:dk1>
      <a:lt1>
        <a:srgbClr val="000000"/>
      </a:lt1>
      <a:dk2>
        <a:srgbClr val="EBEBE2"/>
      </a:dk2>
      <a:lt2>
        <a:srgbClr val="0039A6"/>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BS 2010">
    <a:dk1>
      <a:sysClr val="windowText" lastClr="000000"/>
    </a:dk1>
    <a:lt1>
      <a:sysClr val="window" lastClr="FFFFFF"/>
    </a:lt1>
    <a:dk2>
      <a:srgbClr val="0039A6"/>
    </a:dk2>
    <a:lt2>
      <a:srgbClr val="EBEBE2"/>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WBS 2010">
    <a:dk1>
      <a:sysClr val="windowText" lastClr="000000"/>
    </a:dk1>
    <a:lt1>
      <a:sysClr val="window" lastClr="FFFFFF"/>
    </a:lt1>
    <a:dk2>
      <a:srgbClr val="0039A6"/>
    </a:dk2>
    <a:lt2>
      <a:srgbClr val="EBEBE2"/>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themeOverride>
</file>

<file path=ppt/theme/themeOverride3.xml><?xml version="1.0" encoding="utf-8"?>
<a:themeOverride xmlns:a="http://schemas.openxmlformats.org/drawingml/2006/main">
  <a:clrScheme name="WBS 2010">
    <a:dk1>
      <a:sysClr val="windowText" lastClr="000000"/>
    </a:dk1>
    <a:lt1>
      <a:sysClr val="window" lastClr="FFFFFF"/>
    </a:lt1>
    <a:dk2>
      <a:srgbClr val="0039A6"/>
    </a:dk2>
    <a:lt2>
      <a:srgbClr val="EBEBE2"/>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themeOverride>
</file>

<file path=ppt/theme/themeOverride4.xml><?xml version="1.0" encoding="utf-8"?>
<a:themeOverride xmlns:a="http://schemas.openxmlformats.org/drawingml/2006/main">
  <a:clrScheme name="WBS 2010">
    <a:dk1>
      <a:sysClr val="windowText" lastClr="000000"/>
    </a:dk1>
    <a:lt1>
      <a:sysClr val="window" lastClr="FFFFFF"/>
    </a:lt1>
    <a:dk2>
      <a:srgbClr val="0039A6"/>
    </a:dk2>
    <a:lt2>
      <a:srgbClr val="EBEBE2"/>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themeOverride>
</file>

<file path=ppt/theme/themeOverride5.xml><?xml version="1.0" encoding="utf-8"?>
<a:themeOverride xmlns:a="http://schemas.openxmlformats.org/drawingml/2006/main">
  <a:clrScheme name="Custom 4">
    <a:dk1>
      <a:sysClr val="windowText" lastClr="000000"/>
    </a:dk1>
    <a:lt1>
      <a:srgbClr val="000000"/>
    </a:lt1>
    <a:dk2>
      <a:srgbClr val="000000"/>
    </a:dk2>
    <a:lt2>
      <a:srgbClr val="F8F8F8"/>
    </a:lt2>
    <a:accent1>
      <a:srgbClr val="000000"/>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14370</TotalTime>
  <Words>4946</Words>
  <Application>Microsoft Macintosh PowerPoint</Application>
  <PresentationFormat>Widescreen</PresentationFormat>
  <Paragraphs>680</Paragraphs>
  <Slides>47</Slides>
  <Notes>15</Notes>
  <HiddenSlides>11</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47</vt:i4>
      </vt:variant>
    </vt:vector>
  </HeadingPairs>
  <TitlesOfParts>
    <vt:vector size="61" baseType="lpstr">
      <vt:lpstr>-webkit-standard</vt:lpstr>
      <vt:lpstr>Arial</vt:lpstr>
      <vt:lpstr>Calibri</vt:lpstr>
      <vt:lpstr>Calibri Light</vt:lpstr>
      <vt:lpstr>Helvetica</vt:lpstr>
      <vt:lpstr>Stone Sans ITC TT</vt:lpstr>
      <vt:lpstr>Times New Roman</vt:lpstr>
      <vt:lpstr>Wingdings</vt:lpstr>
      <vt:lpstr>Wingdings 2</vt:lpstr>
      <vt:lpstr>WBS_Sep_2017</vt:lpstr>
      <vt:lpstr>wbs-2010</vt:lpstr>
      <vt:lpstr>1_wbs-2010</vt:lpstr>
      <vt:lpstr>2_wbs-2010</vt:lpstr>
      <vt:lpstr>6_wbs-2010</vt:lpstr>
      <vt:lpstr>The experience of work during the covid-19 pandemic Hybrid working study at FTI Consulting  </vt:lpstr>
      <vt:lpstr>Contents</vt:lpstr>
      <vt:lpstr>1. Background: Why the study?</vt:lpstr>
      <vt:lpstr>1. Background: Questions addressed by this report</vt:lpstr>
      <vt:lpstr>1. Background: the study</vt:lpstr>
      <vt:lpstr>2.    Participation rate      Dropout Rate</vt:lpstr>
      <vt:lpstr>3. Sample: Overview and level  </vt:lpstr>
      <vt:lpstr>3. Sample: Segment and Job Role</vt:lpstr>
      <vt:lpstr>PowerPoint Presentation</vt:lpstr>
      <vt:lpstr>Overall improvement (Higher value = more improvement due to change) </vt:lpstr>
      <vt:lpstr>Overall, the changes were rated as improvement!</vt:lpstr>
      <vt:lpstr>Changes at work due to Pandemic: Gender  </vt:lpstr>
      <vt:lpstr>Changes at work due to Pandemic: Billable jobs versus other  </vt:lpstr>
      <vt:lpstr>Changes at work due to Pandemic: Segment</vt:lpstr>
      <vt:lpstr>Changes at work due to Pandemic: Country differences (groups under 30 responses omitted)</vt:lpstr>
      <vt:lpstr>PowerPoint Presentation</vt:lpstr>
      <vt:lpstr>CHANGES EXPERIENCED AT WORK DUE TO COVID (worsening vs improving of work aspects)</vt:lpstr>
      <vt:lpstr>PowerPoint Presentation</vt:lpstr>
      <vt:lpstr>Views on hybrid working principles (HWP): Measures</vt:lpstr>
      <vt:lpstr>Satisfaction with hybrid working principles across groups is high (mean=3.9, sd=.99)</vt:lpstr>
      <vt:lpstr>Hybrid Working Principles: Current Practice and Preference (possible to choose multiple)</vt:lpstr>
      <vt:lpstr>Perceptions of Hybrid Working Principles: Justice of implementation</vt:lpstr>
      <vt:lpstr>Relationship between HWP Practice &amp; Preferences and experienced pandemic-related changes</vt:lpstr>
      <vt:lpstr>Relationship between HWP Practice &amp; Preferences and experienced pandemic-related changes</vt:lpstr>
      <vt:lpstr>Experienced changes and preference to work from home</vt:lpstr>
      <vt:lpstr>Qualitative analysis</vt:lpstr>
      <vt:lpstr>PowerPoint Presentation</vt:lpstr>
      <vt:lpstr>HWP satisfaction by theme factor</vt:lpstr>
      <vt:lpstr>Theme factor 1: Flexibility of work (57% of respondents, N=153)</vt:lpstr>
      <vt:lpstr>Theme factor 2: Relationship to organization (24% of respondents, N=65)</vt:lpstr>
      <vt:lpstr>Theme factor 3: Effectiveness (23% of respondents, N=63)</vt:lpstr>
      <vt:lpstr>Theme factor 4: Work pressures (9% of respondents, N=25)</vt:lpstr>
      <vt:lpstr>PowerPoint Presentation</vt:lpstr>
      <vt:lpstr>Wellbeing Measures</vt:lpstr>
      <vt:lpstr>Wellbeing and Current Practice of HW</vt:lpstr>
      <vt:lpstr>Summary of Wellbeing data</vt:lpstr>
      <vt:lpstr>How do views of HWP and experienced changes predict wellbeing?</vt:lpstr>
      <vt:lpstr>7. The role of leadership</vt:lpstr>
      <vt:lpstr>Leadership behaviours and trust</vt:lpstr>
      <vt:lpstr>Leadership behaviours and trust</vt:lpstr>
      <vt:lpstr>8. Implications: Conclusions</vt:lpstr>
      <vt:lpstr>8. Implications: Next steps</vt:lpstr>
      <vt:lpstr>APPENDIX: Work-related attitudes and behaviours</vt:lpstr>
      <vt:lpstr>A. Work-related attitudes and behaviours</vt:lpstr>
      <vt:lpstr>Work-related attitudes and behaviours and Gender</vt:lpstr>
      <vt:lpstr>Group differences in attitudes and behaviours</vt:lpstr>
      <vt:lpstr>Summary of attitudes and behaviours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Kiefer, Tina</dc:creator>
  <cp:lastModifiedBy>Chennells, Matt</cp:lastModifiedBy>
  <cp:revision>550</cp:revision>
  <cp:lastPrinted>2021-01-14T07:36:22Z</cp:lastPrinted>
  <dcterms:created xsi:type="dcterms:W3CDTF">2021-01-04T10:29:37Z</dcterms:created>
  <dcterms:modified xsi:type="dcterms:W3CDTF">2021-11-19T14:00:38Z</dcterms:modified>
</cp:coreProperties>
</file>