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18" r:id="rId3"/>
    <p:sldMasterId id="2147483737" r:id="rId4"/>
    <p:sldMasterId id="2147483761" r:id="rId5"/>
  </p:sldMasterIdLst>
  <p:notesMasterIdLst>
    <p:notesMasterId r:id="rId23"/>
  </p:notesMasterIdLst>
  <p:handoutMasterIdLst>
    <p:handoutMasterId r:id="rId24"/>
  </p:handoutMasterIdLst>
  <p:sldIdLst>
    <p:sldId id="1656" r:id="rId6"/>
    <p:sldId id="1657" r:id="rId7"/>
    <p:sldId id="1660" r:id="rId8"/>
    <p:sldId id="1698" r:id="rId9"/>
    <p:sldId id="1699" r:id="rId10"/>
    <p:sldId id="1697" r:id="rId11"/>
    <p:sldId id="1703" r:id="rId12"/>
    <p:sldId id="1706" r:id="rId13"/>
    <p:sldId id="1704" r:id="rId14"/>
    <p:sldId id="1705" r:id="rId15"/>
    <p:sldId id="1707" r:id="rId16"/>
    <p:sldId id="1708" r:id="rId17"/>
    <p:sldId id="1709" r:id="rId18"/>
    <p:sldId id="1710" r:id="rId19"/>
    <p:sldId id="1711" r:id="rId20"/>
    <p:sldId id="1692" r:id="rId21"/>
    <p:sldId id="17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a Kiefer" initials="TK" lastIdx="7" clrIdx="0">
    <p:extLst>
      <p:ext uri="{19B8F6BF-5375-455C-9EA6-DF929625EA0E}">
        <p15:presenceInfo xmlns:p15="http://schemas.microsoft.com/office/powerpoint/2012/main" userId="Tina Kie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63"/>
    <p:restoredTop sz="87211"/>
  </p:normalViewPr>
  <p:slideViewPr>
    <p:cSldViewPr snapToGrid="0" snapToObjects="1">
      <p:cViewPr varScale="1">
        <p:scale>
          <a:sx n="111" d="100"/>
          <a:sy n="111" d="100"/>
        </p:scale>
        <p:origin x="880" y="192"/>
      </p:cViewPr>
      <p:guideLst/>
    </p:cSldViewPr>
  </p:slideViewPr>
  <p:notesTextViewPr>
    <p:cViewPr>
      <p:scale>
        <a:sx n="1" d="1"/>
        <a:sy n="1" d="1"/>
      </p:scale>
      <p:origin x="0" y="0"/>
    </p:cViewPr>
  </p:notesTextViewPr>
  <p:notesViewPr>
    <p:cSldViewPr snapToGrid="0" snapToObjects="1">
      <p:cViewPr varScale="1">
        <p:scale>
          <a:sx n="73" d="100"/>
          <a:sy n="73" d="100"/>
        </p:scale>
        <p:origin x="3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tt/Google%20Drive/Warwick/PhD/Work/WBS/Hybrid%20working%20study/temp%20data%20analysis/Hybrid%20Working%20survey%20(final%20cleaned)%201%20September%20_%20qual%20cod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3"/>
            <c:invertIfNegative val="0"/>
            <c:bubble3D val="0"/>
            <c:spPr>
              <a:solidFill>
                <a:srgbClr val="FFC000"/>
              </a:solidFill>
              <a:ln>
                <a:noFill/>
              </a:ln>
              <a:effectLst/>
            </c:spPr>
            <c:extLst>
              <c:ext xmlns:c16="http://schemas.microsoft.com/office/drawing/2014/chart" uri="{C3380CC4-5D6E-409C-BE32-E72D297353CC}">
                <c16:uniqueId val="{00000001-32E3-9F4B-8325-536D6B5216EE}"/>
              </c:ext>
            </c:extLst>
          </c:dPt>
          <c:dPt>
            <c:idx val="8"/>
            <c:invertIfNegative val="0"/>
            <c:bubble3D val="0"/>
            <c:spPr>
              <a:solidFill>
                <a:srgbClr val="002060"/>
              </a:solidFill>
              <a:ln>
                <a:noFill/>
              </a:ln>
              <a:effectLst/>
            </c:spPr>
            <c:extLst>
              <c:ext xmlns:c16="http://schemas.microsoft.com/office/drawing/2014/chart" uri="{C3380CC4-5D6E-409C-BE32-E72D297353CC}">
                <c16:uniqueId val="{00000003-A1C9-DC49-8339-9FCBF5FF9321}"/>
              </c:ext>
            </c:extLst>
          </c:dPt>
          <c:dPt>
            <c:idx val="9"/>
            <c:invertIfNegative val="0"/>
            <c:bubble3D val="0"/>
            <c:spPr>
              <a:solidFill>
                <a:srgbClr val="FFC000"/>
              </a:solidFill>
              <a:ln>
                <a:noFill/>
              </a:ln>
              <a:effectLst/>
            </c:spPr>
            <c:extLst>
              <c:ext xmlns:c16="http://schemas.microsoft.com/office/drawing/2014/chart" uri="{C3380CC4-5D6E-409C-BE32-E72D297353CC}">
                <c16:uniqueId val="{00000002-32E3-9F4B-8325-536D6B5216EE}"/>
              </c:ext>
            </c:extLst>
          </c:dPt>
          <c:dPt>
            <c:idx val="12"/>
            <c:invertIfNegative val="0"/>
            <c:bubble3D val="0"/>
            <c:spPr>
              <a:solidFill>
                <a:srgbClr val="002060"/>
              </a:solidFill>
              <a:ln>
                <a:noFill/>
              </a:ln>
              <a:effectLst/>
            </c:spPr>
            <c:extLst>
              <c:ext xmlns:c16="http://schemas.microsoft.com/office/drawing/2014/chart" uri="{C3380CC4-5D6E-409C-BE32-E72D297353CC}">
                <c16:uniqueId val="{00000002-A1C9-DC49-8339-9FCBF5FF9321}"/>
              </c:ext>
            </c:extLst>
          </c:dPt>
          <c:dPt>
            <c:idx val="15"/>
            <c:invertIfNegative val="0"/>
            <c:bubble3D val="0"/>
            <c:spPr>
              <a:solidFill>
                <a:srgbClr val="002060"/>
              </a:solidFill>
              <a:ln>
                <a:noFill/>
              </a:ln>
              <a:effectLst/>
            </c:spPr>
            <c:extLst>
              <c:ext xmlns:c16="http://schemas.microsoft.com/office/drawing/2014/chart" uri="{C3380CC4-5D6E-409C-BE32-E72D297353CC}">
                <c16:uniqueId val="{00000004-A1C9-DC49-8339-9FCBF5FF93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0-A1C9-DC49-8339-9FCBF5FF932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8"/>
            <c:invertIfNegative val="0"/>
            <c:bubble3D val="0"/>
            <c:spPr>
              <a:solidFill>
                <a:srgbClr val="002060"/>
              </a:solidFill>
              <a:ln>
                <a:noFill/>
              </a:ln>
              <a:effectLst/>
            </c:spPr>
            <c:extLst>
              <c:ext xmlns:c16="http://schemas.microsoft.com/office/drawing/2014/chart" uri="{C3380CC4-5D6E-409C-BE32-E72D297353CC}">
                <c16:uniqueId val="{00000001-E35B-3647-82AD-6179E5879A8F}"/>
              </c:ext>
            </c:extLst>
          </c:dPt>
          <c:dPt>
            <c:idx val="10"/>
            <c:invertIfNegative val="0"/>
            <c:bubble3D val="0"/>
            <c:spPr>
              <a:solidFill>
                <a:srgbClr val="FFC000"/>
              </a:solidFill>
              <a:ln>
                <a:noFill/>
              </a:ln>
              <a:effectLst/>
            </c:spPr>
            <c:extLst>
              <c:ext xmlns:c16="http://schemas.microsoft.com/office/drawing/2014/chart" uri="{C3380CC4-5D6E-409C-BE32-E72D297353CC}">
                <c16:uniqueId val="{00000008-E35B-3647-82AD-6179E5879A8F}"/>
              </c:ext>
            </c:extLst>
          </c:dPt>
          <c:dPt>
            <c:idx val="12"/>
            <c:invertIfNegative val="0"/>
            <c:bubble3D val="0"/>
            <c:spPr>
              <a:solidFill>
                <a:srgbClr val="002060"/>
              </a:solidFill>
              <a:ln>
                <a:noFill/>
              </a:ln>
              <a:effectLst/>
            </c:spPr>
            <c:extLst>
              <c:ext xmlns:c16="http://schemas.microsoft.com/office/drawing/2014/chart" uri="{C3380CC4-5D6E-409C-BE32-E72D297353CC}">
                <c16:uniqueId val="{00000003-E35B-3647-82AD-6179E5879A8F}"/>
              </c:ext>
            </c:extLst>
          </c:dPt>
          <c:dPt>
            <c:idx val="13"/>
            <c:invertIfNegative val="0"/>
            <c:bubble3D val="0"/>
            <c:spPr>
              <a:solidFill>
                <a:srgbClr val="FFC000"/>
              </a:solidFill>
              <a:ln>
                <a:noFill/>
              </a:ln>
              <a:effectLst/>
            </c:spPr>
            <c:extLst>
              <c:ext xmlns:c16="http://schemas.microsoft.com/office/drawing/2014/chart" uri="{C3380CC4-5D6E-409C-BE32-E72D297353CC}">
                <c16:uniqueId val="{00000007-E35B-3647-82AD-6179E5879A8F}"/>
              </c:ext>
            </c:extLst>
          </c:dPt>
          <c:dPt>
            <c:idx val="15"/>
            <c:invertIfNegative val="0"/>
            <c:bubble3D val="0"/>
            <c:spPr>
              <a:solidFill>
                <a:srgbClr val="002060"/>
              </a:solidFill>
              <a:ln>
                <a:noFill/>
              </a:ln>
              <a:effectLst/>
            </c:spPr>
            <c:extLst>
              <c:ext xmlns:c16="http://schemas.microsoft.com/office/drawing/2014/chart" uri="{C3380CC4-5D6E-409C-BE32-E72D297353CC}">
                <c16:uniqueId val="{00000005-E35B-3647-82AD-6179E5879A8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E35B-3647-82AD-6179E5879A8F}"/>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5"/>
            <c:invertIfNegative val="0"/>
            <c:bubble3D val="0"/>
            <c:spPr>
              <a:solidFill>
                <a:srgbClr val="FFC000"/>
              </a:solidFill>
              <a:ln>
                <a:noFill/>
              </a:ln>
              <a:effectLst/>
            </c:spPr>
            <c:extLst>
              <c:ext xmlns:c16="http://schemas.microsoft.com/office/drawing/2014/chart" uri="{C3380CC4-5D6E-409C-BE32-E72D297353CC}">
                <c16:uniqueId val="{00000008-ADDD-E14A-837F-79339A797986}"/>
              </c:ext>
            </c:extLst>
          </c:dPt>
          <c:dPt>
            <c:idx val="7"/>
            <c:invertIfNegative val="0"/>
            <c:bubble3D val="0"/>
            <c:spPr>
              <a:solidFill>
                <a:srgbClr val="FFC000"/>
              </a:solidFill>
              <a:ln>
                <a:noFill/>
              </a:ln>
              <a:effectLst/>
            </c:spPr>
            <c:extLst>
              <c:ext xmlns:c16="http://schemas.microsoft.com/office/drawing/2014/chart" uri="{C3380CC4-5D6E-409C-BE32-E72D297353CC}">
                <c16:uniqueId val="{00000007-ADDD-E14A-837F-79339A797986}"/>
              </c:ext>
            </c:extLst>
          </c:dPt>
          <c:dPt>
            <c:idx val="8"/>
            <c:invertIfNegative val="0"/>
            <c:bubble3D val="0"/>
            <c:spPr>
              <a:solidFill>
                <a:srgbClr val="002060"/>
              </a:solidFill>
              <a:ln>
                <a:noFill/>
              </a:ln>
              <a:effectLst/>
            </c:spPr>
            <c:extLst>
              <c:ext xmlns:c16="http://schemas.microsoft.com/office/drawing/2014/chart" uri="{C3380CC4-5D6E-409C-BE32-E72D297353CC}">
                <c16:uniqueId val="{00000001-ADDD-E14A-837F-79339A797986}"/>
              </c:ext>
            </c:extLst>
          </c:dPt>
          <c:dPt>
            <c:idx val="12"/>
            <c:invertIfNegative val="0"/>
            <c:bubble3D val="0"/>
            <c:spPr>
              <a:solidFill>
                <a:srgbClr val="002060"/>
              </a:solidFill>
              <a:ln>
                <a:noFill/>
              </a:ln>
              <a:effectLst/>
            </c:spPr>
            <c:extLst>
              <c:ext xmlns:c16="http://schemas.microsoft.com/office/drawing/2014/chart" uri="{C3380CC4-5D6E-409C-BE32-E72D297353CC}">
                <c16:uniqueId val="{00000003-ADDD-E14A-837F-79339A797986}"/>
              </c:ext>
            </c:extLst>
          </c:dPt>
          <c:dPt>
            <c:idx val="15"/>
            <c:invertIfNegative val="0"/>
            <c:bubble3D val="0"/>
            <c:spPr>
              <a:solidFill>
                <a:srgbClr val="002060"/>
              </a:solidFill>
              <a:ln>
                <a:noFill/>
              </a:ln>
              <a:effectLst/>
            </c:spPr>
            <c:extLst>
              <c:ext xmlns:c16="http://schemas.microsoft.com/office/drawing/2014/chart" uri="{C3380CC4-5D6E-409C-BE32-E72D297353CC}">
                <c16:uniqueId val="{00000005-ADDD-E14A-837F-79339A79798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ADDD-E14A-837F-79339A797986}"/>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6"/>
            <c:invertIfNegative val="0"/>
            <c:bubble3D val="0"/>
            <c:spPr>
              <a:solidFill>
                <a:srgbClr val="FFC000"/>
              </a:solidFill>
              <a:ln>
                <a:noFill/>
              </a:ln>
              <a:effectLst/>
            </c:spPr>
            <c:extLst>
              <c:ext xmlns:c16="http://schemas.microsoft.com/office/drawing/2014/chart" uri="{C3380CC4-5D6E-409C-BE32-E72D297353CC}">
                <c16:uniqueId val="{00000008-3BA3-B740-B55C-5E481C2B7B1F}"/>
              </c:ext>
            </c:extLst>
          </c:dPt>
          <c:dPt>
            <c:idx val="8"/>
            <c:invertIfNegative val="0"/>
            <c:bubble3D val="0"/>
            <c:spPr>
              <a:solidFill>
                <a:srgbClr val="002060"/>
              </a:solidFill>
              <a:ln>
                <a:noFill/>
              </a:ln>
              <a:effectLst/>
            </c:spPr>
            <c:extLst>
              <c:ext xmlns:c16="http://schemas.microsoft.com/office/drawing/2014/chart" uri="{C3380CC4-5D6E-409C-BE32-E72D297353CC}">
                <c16:uniqueId val="{00000001-3BA3-B740-B55C-5E481C2B7B1F}"/>
              </c:ext>
            </c:extLst>
          </c:dPt>
          <c:dPt>
            <c:idx val="11"/>
            <c:invertIfNegative val="0"/>
            <c:bubble3D val="0"/>
            <c:spPr>
              <a:solidFill>
                <a:srgbClr val="FFC000"/>
              </a:solidFill>
              <a:ln>
                <a:noFill/>
              </a:ln>
              <a:effectLst/>
            </c:spPr>
            <c:extLst>
              <c:ext xmlns:c16="http://schemas.microsoft.com/office/drawing/2014/chart" uri="{C3380CC4-5D6E-409C-BE32-E72D297353CC}">
                <c16:uniqueId val="{00000007-3BA3-B740-B55C-5E481C2B7B1F}"/>
              </c:ext>
            </c:extLst>
          </c:dPt>
          <c:dPt>
            <c:idx val="12"/>
            <c:invertIfNegative val="0"/>
            <c:bubble3D val="0"/>
            <c:spPr>
              <a:solidFill>
                <a:srgbClr val="002060"/>
              </a:solidFill>
              <a:ln>
                <a:noFill/>
              </a:ln>
              <a:effectLst/>
            </c:spPr>
            <c:extLst>
              <c:ext xmlns:c16="http://schemas.microsoft.com/office/drawing/2014/chart" uri="{C3380CC4-5D6E-409C-BE32-E72D297353CC}">
                <c16:uniqueId val="{00000003-3BA3-B740-B55C-5E481C2B7B1F}"/>
              </c:ext>
            </c:extLst>
          </c:dPt>
          <c:dPt>
            <c:idx val="14"/>
            <c:invertIfNegative val="0"/>
            <c:bubble3D val="0"/>
            <c:spPr>
              <a:solidFill>
                <a:srgbClr val="FFC000"/>
              </a:solidFill>
              <a:ln>
                <a:noFill/>
              </a:ln>
              <a:effectLst/>
            </c:spPr>
            <c:extLst>
              <c:ext xmlns:c16="http://schemas.microsoft.com/office/drawing/2014/chart" uri="{C3380CC4-5D6E-409C-BE32-E72D297353CC}">
                <c16:uniqueId val="{00000009-3BA3-B740-B55C-5E481C2B7B1F}"/>
              </c:ext>
            </c:extLst>
          </c:dPt>
          <c:dPt>
            <c:idx val="15"/>
            <c:invertIfNegative val="0"/>
            <c:bubble3D val="0"/>
            <c:spPr>
              <a:solidFill>
                <a:srgbClr val="002060"/>
              </a:solidFill>
              <a:ln>
                <a:noFill/>
              </a:ln>
              <a:effectLst/>
            </c:spPr>
            <c:extLst>
              <c:ext xmlns:c16="http://schemas.microsoft.com/office/drawing/2014/chart" uri="{C3380CC4-5D6E-409C-BE32-E72D297353CC}">
                <c16:uniqueId val="{00000005-3BA3-B740-B55C-5E481C2B7B1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3BA3-B740-B55C-5E481C2B7B1F}"/>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2"/>
            <c:invertIfNegative val="0"/>
            <c:bubble3D val="0"/>
            <c:spPr>
              <a:solidFill>
                <a:srgbClr val="FFC000"/>
              </a:solidFill>
              <a:ln>
                <a:noFill/>
              </a:ln>
              <a:effectLst/>
            </c:spPr>
            <c:extLst>
              <c:ext xmlns:c16="http://schemas.microsoft.com/office/drawing/2014/chart" uri="{C3380CC4-5D6E-409C-BE32-E72D297353CC}">
                <c16:uniqueId val="{00000001-E643-F147-985D-D3CCBAA9EABE}"/>
              </c:ext>
            </c:extLst>
          </c:dPt>
          <c:dPt>
            <c:idx val="4"/>
            <c:invertIfNegative val="0"/>
            <c:bubble3D val="0"/>
            <c:spPr>
              <a:solidFill>
                <a:srgbClr val="FFC000"/>
              </a:solidFill>
              <a:ln>
                <a:noFill/>
              </a:ln>
              <a:effectLst/>
            </c:spPr>
            <c:extLst>
              <c:ext xmlns:c16="http://schemas.microsoft.com/office/drawing/2014/chart" uri="{C3380CC4-5D6E-409C-BE32-E72D297353CC}">
                <c16:uniqueId val="{00000000-E643-F147-985D-D3CCBAA9EABE}"/>
              </c:ext>
            </c:extLst>
          </c:dPt>
          <c:dPt>
            <c:idx val="8"/>
            <c:invertIfNegative val="0"/>
            <c:bubble3D val="0"/>
            <c:spPr>
              <a:solidFill>
                <a:srgbClr val="002060"/>
              </a:solidFill>
              <a:ln>
                <a:noFill/>
              </a:ln>
              <a:effectLst/>
            </c:spPr>
            <c:extLst>
              <c:ext xmlns:c16="http://schemas.microsoft.com/office/drawing/2014/chart" uri="{C3380CC4-5D6E-409C-BE32-E72D297353CC}">
                <c16:uniqueId val="{00000001-6446-FF4C-8969-C5684BB43034}"/>
              </c:ext>
            </c:extLst>
          </c:dPt>
          <c:dPt>
            <c:idx val="12"/>
            <c:invertIfNegative val="0"/>
            <c:bubble3D val="0"/>
            <c:spPr>
              <a:solidFill>
                <a:srgbClr val="002060"/>
              </a:solidFill>
              <a:ln>
                <a:noFill/>
              </a:ln>
              <a:effectLst/>
            </c:spPr>
            <c:extLst>
              <c:ext xmlns:c16="http://schemas.microsoft.com/office/drawing/2014/chart" uri="{C3380CC4-5D6E-409C-BE32-E72D297353CC}">
                <c16:uniqueId val="{00000003-6446-FF4C-8969-C5684BB43034}"/>
              </c:ext>
            </c:extLst>
          </c:dPt>
          <c:dPt>
            <c:idx val="15"/>
            <c:invertIfNegative val="0"/>
            <c:bubble3D val="0"/>
            <c:spPr>
              <a:solidFill>
                <a:srgbClr val="002060"/>
              </a:solidFill>
              <a:ln>
                <a:noFill/>
              </a:ln>
              <a:effectLst/>
            </c:spPr>
            <c:extLst>
              <c:ext xmlns:c16="http://schemas.microsoft.com/office/drawing/2014/chart" uri="{C3380CC4-5D6E-409C-BE32-E72D297353CC}">
                <c16:uniqueId val="{00000005-6446-FF4C-8969-C5684BB43034}"/>
              </c:ext>
            </c:extLst>
          </c:dPt>
          <c:dPt>
            <c:idx val="16"/>
            <c:invertIfNegative val="0"/>
            <c:bubble3D val="0"/>
            <c:spPr>
              <a:solidFill>
                <a:srgbClr val="FFC000"/>
              </a:solidFill>
              <a:ln>
                <a:noFill/>
              </a:ln>
              <a:effectLst/>
            </c:spPr>
            <c:extLst>
              <c:ext xmlns:c16="http://schemas.microsoft.com/office/drawing/2014/chart" uri="{C3380CC4-5D6E-409C-BE32-E72D297353CC}">
                <c16:uniqueId val="{00000007-6446-FF4C-8969-C5684BB4303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6446-FF4C-8969-C5684BB43034}"/>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'pivot table'!$E$24</c:f>
              <c:strCache>
                <c:ptCount val="1"/>
                <c:pt idx="0">
                  <c:v>Average HWP Satisfaction</c:v>
                </c:pt>
              </c:strCache>
            </c:strRef>
          </c:tx>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7-FE3E-854F-B81B-41CC7D1B471B}"/>
              </c:ext>
            </c:extLst>
          </c:dPt>
          <c:dPt>
            <c:idx val="1"/>
            <c:invertIfNegative val="0"/>
            <c:bubble3D val="0"/>
            <c:spPr>
              <a:solidFill>
                <a:srgbClr val="FFC000"/>
              </a:solidFill>
              <a:ln>
                <a:noFill/>
              </a:ln>
              <a:effectLst/>
            </c:spPr>
            <c:extLst>
              <c:ext xmlns:c16="http://schemas.microsoft.com/office/drawing/2014/chart" uri="{C3380CC4-5D6E-409C-BE32-E72D297353CC}">
                <c16:uniqueId val="{00000008-FE3E-854F-B81B-41CC7D1B471B}"/>
              </c:ext>
            </c:extLst>
          </c:dPt>
          <c:dPt>
            <c:idx val="8"/>
            <c:invertIfNegative val="0"/>
            <c:bubble3D val="0"/>
            <c:spPr>
              <a:solidFill>
                <a:srgbClr val="002060"/>
              </a:solidFill>
              <a:ln>
                <a:noFill/>
              </a:ln>
              <a:effectLst/>
            </c:spPr>
            <c:extLst>
              <c:ext xmlns:c16="http://schemas.microsoft.com/office/drawing/2014/chart" uri="{C3380CC4-5D6E-409C-BE32-E72D297353CC}">
                <c16:uniqueId val="{00000001-FE3E-854F-B81B-41CC7D1B471B}"/>
              </c:ext>
            </c:extLst>
          </c:dPt>
          <c:dPt>
            <c:idx val="12"/>
            <c:invertIfNegative val="0"/>
            <c:bubble3D val="0"/>
            <c:spPr>
              <a:solidFill>
                <a:srgbClr val="002060"/>
              </a:solidFill>
              <a:ln>
                <a:noFill/>
              </a:ln>
              <a:effectLst/>
            </c:spPr>
            <c:extLst>
              <c:ext xmlns:c16="http://schemas.microsoft.com/office/drawing/2014/chart" uri="{C3380CC4-5D6E-409C-BE32-E72D297353CC}">
                <c16:uniqueId val="{00000003-FE3E-854F-B81B-41CC7D1B471B}"/>
              </c:ext>
            </c:extLst>
          </c:dPt>
          <c:dPt>
            <c:idx val="15"/>
            <c:invertIfNegative val="0"/>
            <c:bubble3D val="0"/>
            <c:spPr>
              <a:solidFill>
                <a:srgbClr val="002060"/>
              </a:solidFill>
              <a:ln>
                <a:noFill/>
              </a:ln>
              <a:effectLst/>
            </c:spPr>
            <c:extLst>
              <c:ext xmlns:c16="http://schemas.microsoft.com/office/drawing/2014/chart" uri="{C3380CC4-5D6E-409C-BE32-E72D297353CC}">
                <c16:uniqueId val="{00000005-FE3E-854F-B81B-41CC7D1B471B}"/>
              </c:ext>
            </c:extLst>
          </c:dPt>
          <c:dPt>
            <c:idx val="17"/>
            <c:invertIfNegative val="0"/>
            <c:bubble3D val="0"/>
            <c:spPr>
              <a:solidFill>
                <a:srgbClr val="FFC000"/>
              </a:solidFill>
              <a:ln>
                <a:noFill/>
              </a:ln>
              <a:effectLst/>
            </c:spPr>
            <c:extLst>
              <c:ext xmlns:c16="http://schemas.microsoft.com/office/drawing/2014/chart" uri="{C3380CC4-5D6E-409C-BE32-E72D297353CC}">
                <c16:uniqueId val="{00000009-FE3E-854F-B81B-41CC7D1B471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'pivot table'!$E$25:$E$42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6-FE3E-854F-B81B-41CC7D1B471B}"/>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Sheet6!$E$24</c:f>
              <c:strCache>
                <c:ptCount val="1"/>
                <c:pt idx="0">
                  <c:v>Average HWP Satisfaction</c:v>
                </c:pt>
              </c:strCache>
            </c:strRef>
          </c:tx>
          <c:spPr>
            <a:solidFill>
              <a:schemeClr val="accent1"/>
            </a:solidFill>
            <a:ln>
              <a:noFill/>
            </a:ln>
            <a:effectLst/>
          </c:spPr>
          <c:invertIfNegative val="0"/>
          <c:dPt>
            <c:idx val="8"/>
            <c:invertIfNegative val="0"/>
            <c:bubble3D val="0"/>
            <c:spPr>
              <a:solidFill>
                <a:srgbClr val="002060"/>
              </a:solidFill>
              <a:ln>
                <a:noFill/>
              </a:ln>
              <a:effectLst/>
            </c:spPr>
            <c:extLst>
              <c:ext xmlns:c16="http://schemas.microsoft.com/office/drawing/2014/chart" uri="{C3380CC4-5D6E-409C-BE32-E72D297353CC}">
                <c16:uniqueId val="{00000003-A1C9-DC49-8339-9FCBF5FF9321}"/>
              </c:ext>
            </c:extLst>
          </c:dPt>
          <c:dPt>
            <c:idx val="12"/>
            <c:invertIfNegative val="0"/>
            <c:bubble3D val="0"/>
            <c:spPr>
              <a:solidFill>
                <a:srgbClr val="002060"/>
              </a:solidFill>
              <a:ln>
                <a:noFill/>
              </a:ln>
              <a:effectLst/>
            </c:spPr>
            <c:extLst>
              <c:ext xmlns:c16="http://schemas.microsoft.com/office/drawing/2014/chart" uri="{C3380CC4-5D6E-409C-BE32-E72D297353CC}">
                <c16:uniqueId val="{00000002-A1C9-DC49-8339-9FCBF5FF9321}"/>
              </c:ext>
            </c:extLst>
          </c:dPt>
          <c:dPt>
            <c:idx val="15"/>
            <c:invertIfNegative val="0"/>
            <c:bubble3D val="0"/>
            <c:spPr>
              <a:solidFill>
                <a:srgbClr val="002060"/>
              </a:solidFill>
              <a:ln>
                <a:noFill/>
              </a:ln>
              <a:effectLst/>
            </c:spPr>
            <c:extLst>
              <c:ext xmlns:c16="http://schemas.microsoft.com/office/drawing/2014/chart" uri="{C3380CC4-5D6E-409C-BE32-E72D297353CC}">
                <c16:uniqueId val="{00000004-A1C9-DC49-8339-9FCBF5FF93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Sheet6!$D$25:$D$42</c:f>
              <c:strCache>
                <c:ptCount val="18"/>
                <c:pt idx="0">
                  <c:v>Safety concerns of returning to office</c:v>
                </c:pt>
                <c:pt idx="1">
                  <c:v>Missing interpersonal connection</c:v>
                </c:pt>
                <c:pt idx="2">
                  <c:v>Client requirement pressures</c:v>
                </c:pt>
                <c:pt idx="3">
                  <c:v>Desire for greater flexibility than in current HWP</c:v>
                </c:pt>
                <c:pt idx="4">
                  <c:v>Comparison to market and competition</c:v>
                </c:pt>
                <c:pt idx="5">
                  <c:v>Commitment and buy-in</c:v>
                </c:pt>
                <c:pt idx="6">
                  <c:v>Rethinking the office space</c:v>
                </c:pt>
                <c:pt idx="7">
                  <c:v>Trusting employees and responsibility</c:v>
                </c:pt>
                <c:pt idx="8">
                  <c:v>Total - Q2 respondents (N = 257)</c:v>
                </c:pt>
                <c:pt idx="9">
                  <c:v>No uniformity in needs and experiences</c:v>
                </c:pt>
                <c:pt idx="10">
                  <c:v>Work-life balance of flexible work</c:v>
                </c:pt>
                <c:pt idx="11">
                  <c:v>Equipment / IT / cost support</c:v>
                </c:pt>
                <c:pt idx="12">
                  <c:v>Total - All respondents (N = 575)</c:v>
                </c:pt>
                <c:pt idx="13">
                  <c:v>Work pressures and guidelines needed</c:v>
                </c:pt>
                <c:pt idx="14">
                  <c:v>Effectiveness of home working</c:v>
                </c:pt>
                <c:pt idx="15">
                  <c:v>Total - Q2 non-respondents (N = 318)</c:v>
                </c:pt>
                <c:pt idx="16">
                  <c:v>Communication and clarity of HWP</c:v>
                </c:pt>
                <c:pt idx="17">
                  <c:v>Satisfaction with direction taken</c:v>
                </c:pt>
              </c:strCache>
            </c:strRef>
          </c:cat>
          <c:val>
            <c:numRef>
              <c:f>Sheet6!$E$25:$E$42</c:f>
              <c:numCache>
                <c:formatCode>0.00</c:formatCode>
                <c:ptCount val="18"/>
                <c:pt idx="0">
                  <c:v>2.6666666666666665</c:v>
                </c:pt>
                <c:pt idx="1">
                  <c:v>2.6666666666666665</c:v>
                </c:pt>
                <c:pt idx="2">
                  <c:v>2.8</c:v>
                </c:pt>
                <c:pt idx="3">
                  <c:v>3.2110091743119265</c:v>
                </c:pt>
                <c:pt idx="4">
                  <c:v>3.3333333333333335</c:v>
                </c:pt>
                <c:pt idx="5">
                  <c:v>3.3793103448275863</c:v>
                </c:pt>
                <c:pt idx="6">
                  <c:v>3.4285714285714284</c:v>
                </c:pt>
                <c:pt idx="7">
                  <c:v>3.4285714285714284</c:v>
                </c:pt>
                <c:pt idx="8">
                  <c:v>3.4591439688715955</c:v>
                </c:pt>
                <c:pt idx="9">
                  <c:v>3.5384615384615383</c:v>
                </c:pt>
                <c:pt idx="10">
                  <c:v>3.5652173913043477</c:v>
                </c:pt>
                <c:pt idx="11">
                  <c:v>3.5757575757575757</c:v>
                </c:pt>
                <c:pt idx="12">
                  <c:v>3.6156521739130434</c:v>
                </c:pt>
                <c:pt idx="13">
                  <c:v>3.625</c:v>
                </c:pt>
                <c:pt idx="14">
                  <c:v>3.6666666666666665</c:v>
                </c:pt>
                <c:pt idx="15">
                  <c:v>3.742138364779874</c:v>
                </c:pt>
                <c:pt idx="16">
                  <c:v>3.8</c:v>
                </c:pt>
                <c:pt idx="17">
                  <c:v>4.4000000000000004</c:v>
                </c:pt>
              </c:numCache>
            </c:numRef>
          </c:val>
          <c:extLst>
            <c:ext xmlns:c16="http://schemas.microsoft.com/office/drawing/2014/chart" uri="{C3380CC4-5D6E-409C-BE32-E72D297353CC}">
              <c16:uniqueId val="{00000000-A1C9-DC49-8339-9FCBF5FF9321}"/>
            </c:ext>
          </c:extLst>
        </c:ser>
        <c:dLbls>
          <c:dLblPos val="outEnd"/>
          <c:showLegendKey val="0"/>
          <c:showVal val="1"/>
          <c:showCatName val="0"/>
          <c:showSerName val="0"/>
          <c:showPercent val="0"/>
          <c:showBubbleSize val="0"/>
        </c:dLbls>
        <c:gapWidth val="219"/>
        <c:axId val="1117492688"/>
        <c:axId val="1117509456"/>
      </c:barChart>
      <c:dateAx>
        <c:axId val="11174926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509456"/>
        <c:crosses val="autoZero"/>
        <c:auto val="0"/>
        <c:lblOffset val="100"/>
        <c:baseTimeUnit val="days"/>
      </c:dateAx>
      <c:valAx>
        <c:axId val="1117509456"/>
        <c:scaling>
          <c:orientation val="minMax"/>
          <c:min val="2"/>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492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537F3B-072A-D542-9B75-8FA9D94FA5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375B8E9-1B2F-284C-89AC-1803FD26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CA8A7-0387-6443-BFFF-6227066FA54C}" type="datetimeFigureOut">
              <a:rPr lang="en-US" smtClean="0"/>
              <a:t>11/10/21</a:t>
            </a:fld>
            <a:endParaRPr lang="en-US" dirty="0"/>
          </a:p>
        </p:txBody>
      </p:sp>
      <p:sp>
        <p:nvSpPr>
          <p:cNvPr id="4" name="Footer Placeholder 3">
            <a:extLst>
              <a:ext uri="{FF2B5EF4-FFF2-40B4-BE49-F238E27FC236}">
                <a16:creationId xmlns:a16="http://schemas.microsoft.com/office/drawing/2014/main" id="{EA8B1C66-7D6E-1C4D-823F-88505B37C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Prof Tina Kiefer  (WBS)</a:t>
            </a:r>
          </a:p>
        </p:txBody>
      </p:sp>
      <p:sp>
        <p:nvSpPr>
          <p:cNvPr id="5" name="Slide Number Placeholder 4">
            <a:extLst>
              <a:ext uri="{FF2B5EF4-FFF2-40B4-BE49-F238E27FC236}">
                <a16:creationId xmlns:a16="http://schemas.microsoft.com/office/drawing/2014/main" id="{894F55E1-C316-7A43-9D91-7C706B4B44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05DF9-3B27-A640-8D6A-34D29FAFBEC5}" type="slidenum">
              <a:rPr lang="en-US" smtClean="0"/>
              <a:t>‹#›</a:t>
            </a:fld>
            <a:endParaRPr lang="en-US" dirty="0"/>
          </a:p>
        </p:txBody>
      </p:sp>
    </p:spTree>
    <p:extLst>
      <p:ext uri="{BB962C8B-B14F-4D97-AF65-F5344CB8AC3E}">
        <p14:creationId xmlns:p14="http://schemas.microsoft.com/office/powerpoint/2010/main" val="28316636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7ADBB-E306-E84D-95F7-D096DD6C3824}" type="datetimeFigureOut">
              <a:rPr lang="en-US" smtClean="0"/>
              <a:t>11/10/21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B467F-AFCB-9749-ADCF-A9638B2EC297}" type="slidenum">
              <a:rPr lang="en-US" smtClean="0"/>
              <a:t>‹#›</a:t>
            </a:fld>
            <a:endParaRPr lang="en-US" dirty="0"/>
          </a:p>
        </p:txBody>
      </p:sp>
    </p:spTree>
    <p:extLst>
      <p:ext uri="{BB962C8B-B14F-4D97-AF65-F5344CB8AC3E}">
        <p14:creationId xmlns:p14="http://schemas.microsoft.com/office/powerpoint/2010/main" val="1390622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a:t>
            </a:fld>
            <a:endParaRPr lang="en-US" dirty="0"/>
          </a:p>
        </p:txBody>
      </p:sp>
    </p:spTree>
    <p:extLst>
      <p:ext uri="{BB962C8B-B14F-4D97-AF65-F5344CB8AC3E}">
        <p14:creationId xmlns:p14="http://schemas.microsoft.com/office/powerpoint/2010/main" val="40355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13</a:t>
            </a:fld>
            <a:endParaRPr lang="en-US" dirty="0"/>
          </a:p>
        </p:txBody>
      </p:sp>
    </p:spTree>
    <p:extLst>
      <p:ext uri="{BB962C8B-B14F-4D97-AF65-F5344CB8AC3E}">
        <p14:creationId xmlns:p14="http://schemas.microsoft.com/office/powerpoint/2010/main" val="833068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14</a:t>
            </a:fld>
            <a:endParaRPr lang="en-US" dirty="0"/>
          </a:p>
        </p:txBody>
      </p:sp>
    </p:spTree>
    <p:extLst>
      <p:ext uri="{BB962C8B-B14F-4D97-AF65-F5344CB8AC3E}">
        <p14:creationId xmlns:p14="http://schemas.microsoft.com/office/powerpoint/2010/main" val="1363369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better idea of causality here</a:t>
            </a:r>
          </a:p>
        </p:txBody>
      </p:sp>
      <p:sp>
        <p:nvSpPr>
          <p:cNvPr id="4" name="Slide Number Placeholder 3"/>
          <p:cNvSpPr>
            <a:spLocks noGrp="1"/>
          </p:cNvSpPr>
          <p:nvPr>
            <p:ph type="sldNum" sz="quarter" idx="5"/>
          </p:nvPr>
        </p:nvSpPr>
        <p:spPr/>
        <p:txBody>
          <a:bodyPr/>
          <a:lstStyle/>
          <a:p>
            <a:fld id="{2ABB467F-AFCB-9749-ADCF-A9638B2EC297}" type="slidenum">
              <a:rPr lang="en-US" smtClean="0"/>
              <a:t>15</a:t>
            </a:fld>
            <a:endParaRPr lang="en-US" dirty="0"/>
          </a:p>
        </p:txBody>
      </p:sp>
    </p:spTree>
    <p:extLst>
      <p:ext uri="{BB962C8B-B14F-4D97-AF65-F5344CB8AC3E}">
        <p14:creationId xmlns:p14="http://schemas.microsoft.com/office/powerpoint/2010/main" val="404535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17</a:t>
            </a:fld>
            <a:endParaRPr lang="en-US" dirty="0"/>
          </a:p>
        </p:txBody>
      </p:sp>
    </p:spTree>
    <p:extLst>
      <p:ext uri="{BB962C8B-B14F-4D97-AF65-F5344CB8AC3E}">
        <p14:creationId xmlns:p14="http://schemas.microsoft.com/office/powerpoint/2010/main" val="145653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My overall </a:t>
            </a:r>
            <a:r>
              <a:rPr lang="en-GB" dirty="0" err="1"/>
              <a:t>HWP_satis</a:t>
            </a:r>
            <a:r>
              <a:rPr lang="en-GB" dirty="0"/>
              <a:t> average is lower than yours in the report</a:t>
            </a:r>
          </a:p>
          <a:p>
            <a:endParaRPr lang="en-GB" dirty="0"/>
          </a:p>
          <a:p>
            <a:r>
              <a:rPr lang="en-GB" dirty="0"/>
              <a:t>Note 1: slight discrepancy: 260 people responded to Q2 but only 257 have a non-missing (i.e. not -99) for Q1; i.e. 3 people answered Q2 but didn’t answer Q1. So response totals are calculated out of 260, while HWP averages only out of 257 </a:t>
            </a:r>
          </a:p>
          <a:p>
            <a:endParaRPr lang="en-GB" dirty="0"/>
          </a:p>
          <a:p>
            <a:r>
              <a:rPr lang="en-GB" dirty="0"/>
              <a:t>Note 2: 575 respondents in total, as 8 didn’t respond to </a:t>
            </a:r>
            <a:r>
              <a:rPr lang="en-GB" dirty="0" err="1"/>
              <a:t>HWP_satis</a:t>
            </a:r>
            <a:r>
              <a:rPr lang="en-GB" dirty="0"/>
              <a:t> question (total N = 583)</a:t>
            </a:r>
          </a:p>
        </p:txBody>
      </p:sp>
      <p:sp>
        <p:nvSpPr>
          <p:cNvPr id="4" name="Slide Number Placeholder 3"/>
          <p:cNvSpPr>
            <a:spLocks noGrp="1"/>
          </p:cNvSpPr>
          <p:nvPr>
            <p:ph type="sldNum" sz="quarter" idx="5"/>
          </p:nvPr>
        </p:nvSpPr>
        <p:spPr/>
        <p:txBody>
          <a:bodyPr/>
          <a:lstStyle/>
          <a:p>
            <a:fld id="{2ABB467F-AFCB-9749-ADCF-A9638B2EC297}" type="slidenum">
              <a:rPr lang="en-US" smtClean="0"/>
              <a:t>4</a:t>
            </a:fld>
            <a:endParaRPr lang="en-US" dirty="0"/>
          </a:p>
        </p:txBody>
      </p:sp>
    </p:spTree>
    <p:extLst>
      <p:ext uri="{BB962C8B-B14F-4D97-AF65-F5344CB8AC3E}">
        <p14:creationId xmlns:p14="http://schemas.microsoft.com/office/powerpoint/2010/main" val="2995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 of those who responded to survey or % of those who undertook the survey; i.e. only 45% of those who did the survey responded to this question</a:t>
            </a:r>
          </a:p>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6</a:t>
            </a:fld>
            <a:endParaRPr lang="en-US" dirty="0"/>
          </a:p>
        </p:txBody>
      </p:sp>
    </p:spTree>
    <p:extLst>
      <p:ext uri="{BB962C8B-B14F-4D97-AF65-F5344CB8AC3E}">
        <p14:creationId xmlns:p14="http://schemas.microsoft.com/office/powerpoint/2010/main" val="40511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How to reflect that the N differs here across the themes</a:t>
            </a:r>
          </a:p>
        </p:txBody>
      </p:sp>
      <p:sp>
        <p:nvSpPr>
          <p:cNvPr id="4" name="Slide Number Placeholder 3"/>
          <p:cNvSpPr>
            <a:spLocks noGrp="1"/>
          </p:cNvSpPr>
          <p:nvPr>
            <p:ph type="sldNum" sz="quarter" idx="5"/>
          </p:nvPr>
        </p:nvSpPr>
        <p:spPr/>
        <p:txBody>
          <a:bodyPr/>
          <a:lstStyle/>
          <a:p>
            <a:fld id="{2ABB467F-AFCB-9749-ADCF-A9638B2EC297}" type="slidenum">
              <a:rPr lang="en-US" smtClean="0"/>
              <a:t>7</a:t>
            </a:fld>
            <a:endParaRPr lang="en-US" dirty="0"/>
          </a:p>
        </p:txBody>
      </p:sp>
    </p:spTree>
    <p:extLst>
      <p:ext uri="{BB962C8B-B14F-4D97-AF65-F5344CB8AC3E}">
        <p14:creationId xmlns:p14="http://schemas.microsoft.com/office/powerpoint/2010/main" val="314464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8</a:t>
            </a:fld>
            <a:endParaRPr lang="en-US" dirty="0"/>
          </a:p>
        </p:txBody>
      </p:sp>
    </p:spTree>
    <p:extLst>
      <p:ext uri="{BB962C8B-B14F-4D97-AF65-F5344CB8AC3E}">
        <p14:creationId xmlns:p14="http://schemas.microsoft.com/office/powerpoint/2010/main" val="1275885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9</a:t>
            </a:fld>
            <a:endParaRPr lang="en-US" dirty="0"/>
          </a:p>
        </p:txBody>
      </p:sp>
    </p:spTree>
    <p:extLst>
      <p:ext uri="{BB962C8B-B14F-4D97-AF65-F5344CB8AC3E}">
        <p14:creationId xmlns:p14="http://schemas.microsoft.com/office/powerpoint/2010/main" val="276804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10</a:t>
            </a:fld>
            <a:endParaRPr lang="en-US" dirty="0"/>
          </a:p>
        </p:txBody>
      </p:sp>
    </p:spTree>
    <p:extLst>
      <p:ext uri="{BB962C8B-B14F-4D97-AF65-F5344CB8AC3E}">
        <p14:creationId xmlns:p14="http://schemas.microsoft.com/office/powerpoint/2010/main" val="3783908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11</a:t>
            </a:fld>
            <a:endParaRPr lang="en-US" dirty="0"/>
          </a:p>
        </p:txBody>
      </p:sp>
    </p:spTree>
    <p:extLst>
      <p:ext uri="{BB962C8B-B14F-4D97-AF65-F5344CB8AC3E}">
        <p14:creationId xmlns:p14="http://schemas.microsoft.com/office/powerpoint/2010/main" val="22871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BB467F-AFCB-9749-ADCF-A9638B2EC297}" type="slidenum">
              <a:rPr lang="en-US" smtClean="0"/>
              <a:t>12</a:t>
            </a:fld>
            <a:endParaRPr lang="en-US" dirty="0"/>
          </a:p>
        </p:txBody>
      </p:sp>
    </p:spTree>
    <p:extLst>
      <p:ext uri="{BB962C8B-B14F-4D97-AF65-F5344CB8AC3E}">
        <p14:creationId xmlns:p14="http://schemas.microsoft.com/office/powerpoint/2010/main" val="1311277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hemeOverride" Target="../theme/themeOverride2.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4.xml"/><Relationship Id="rId1" Type="http://schemas.openxmlformats.org/officeDocument/2006/relationships/themeOverride" Target="../theme/themeOverride3.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5.xml"/><Relationship Id="rId1" Type="http://schemas.openxmlformats.org/officeDocument/2006/relationships/themeOverride" Target="../theme/themeOverride4.xml"/><Relationship Id="rId5" Type="http://schemas.openxmlformats.org/officeDocument/2006/relationships/image" Target="../media/image15.emf"/><Relationship Id="rId4" Type="http://schemas.openxmlformats.org/officeDocument/2006/relationships/image" Target="../media/image14.em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5.xml"/><Relationship Id="rId1" Type="http://schemas.openxmlformats.org/officeDocument/2006/relationships/themeOverride" Target="../theme/themeOverride5.xml"/><Relationship Id="rId5" Type="http://schemas.openxmlformats.org/officeDocument/2006/relationships/image" Target="../media/image14.emf"/><Relationship Id="rId4" Type="http://schemas.openxmlformats.org/officeDocument/2006/relationships/image" Target="../media/image19.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306802903"/>
      </p:ext>
    </p:extLst>
  </p:cSld>
  <p:clrMapOvr>
    <a:masterClrMapping/>
  </p:clrMapOvr>
  <p:extLst>
    <p:ext uri="{DCECCB84-F9BA-43D5-87BE-67443E8EF086}">
      <p15:sldGuideLst xmlns:p15="http://schemas.microsoft.com/office/powerpoint/2012/main">
        <p15:guide id="3" orient="horz" pos="2208">
          <p15:clr>
            <a:srgbClr val="FBAE40"/>
          </p15:clr>
        </p15:guide>
        <p15:guide id="4" pos="6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38200" y="1499053"/>
            <a:ext cx="10515600" cy="4125595"/>
          </a:xfrm>
        </p:spPr>
        <p:txBody>
          <a:bodyPr/>
          <a:lstStyle>
            <a:lvl1pPr>
              <a:defRPr sz="264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9A0036E0-C941-2744-B68A-091A4E94B0DA}"/>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47746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61756"/>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Slide Number Placeholder 8">
            <a:extLst>
              <a:ext uri="{FF2B5EF4-FFF2-40B4-BE49-F238E27FC236}">
                <a16:creationId xmlns:a16="http://schemas.microsoft.com/office/drawing/2014/main" id="{E8311192-9845-7845-9BB6-768506ECFCAD}"/>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405394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7"/>
            <a:ext cx="5181600" cy="4125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8">
            <a:extLst>
              <a:ext uri="{FF2B5EF4-FFF2-40B4-BE49-F238E27FC236}">
                <a16:creationId xmlns:a16="http://schemas.microsoft.com/office/drawing/2014/main" id="{AD6F1437-1BA5-8F46-BE5E-7BC7CF94F2F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971444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44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8">
            <a:extLst>
              <a:ext uri="{FF2B5EF4-FFF2-40B4-BE49-F238E27FC236}">
                <a16:creationId xmlns:a16="http://schemas.microsoft.com/office/drawing/2014/main" id="{88B0957C-4017-AD42-90F9-389C08D323AA}"/>
              </a:ext>
            </a:extLst>
          </p:cNvPr>
          <p:cNvSpPr>
            <a:spLocks noGrp="1"/>
          </p:cNvSpPr>
          <p:nvPr>
            <p:ph type="sldNum" sz="quarter" idx="10"/>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70823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8">
            <a:extLst>
              <a:ext uri="{FF2B5EF4-FFF2-40B4-BE49-F238E27FC236}">
                <a16:creationId xmlns:a16="http://schemas.microsoft.com/office/drawing/2014/main" id="{D3EBEAC8-60D0-CC4B-B6AC-B269E4958C7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39098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Introdu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2857046"/>
          </a:xfrm>
        </p:spPr>
        <p:txBody>
          <a:bodyPr anchor="t" anchorCtr="0">
            <a:normAutofit/>
          </a:bodyPr>
          <a:lstStyle>
            <a:lvl1pPr>
              <a:defRPr sz="4800" baseline="0">
                <a:solidFill>
                  <a:schemeClr val="bg1"/>
                </a:solidFill>
              </a:defRPr>
            </a:lvl1pPr>
          </a:lstStyle>
          <a:p>
            <a:r>
              <a:rPr lang="en-US" dirty="0"/>
              <a:t>Title</a:t>
            </a:r>
          </a:p>
        </p:txBody>
      </p:sp>
    </p:spTree>
    <p:extLst>
      <p:ext uri="{BB962C8B-B14F-4D97-AF65-F5344CB8AC3E}">
        <p14:creationId xmlns:p14="http://schemas.microsoft.com/office/powerpoint/2010/main" val="316156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14D8EA2A-9432-0E49-BC4C-144A66F2E291}"/>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4576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963794"/>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17F4D0BE-C394-A842-A20E-C470DEE02686}"/>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39690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963794"/>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Slide Number Placeholder 8">
            <a:extLst>
              <a:ext uri="{FF2B5EF4-FFF2-40B4-BE49-F238E27FC236}">
                <a16:creationId xmlns:a16="http://schemas.microsoft.com/office/drawing/2014/main" id="{60DC8B14-B1FA-BC49-9853-18F6691CE70C}"/>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74934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90CCF8DD-E597-8B41-BC54-BEF6F31B0EF4}"/>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349933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Challe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78367204"/>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5860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5860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0FECA5AA-D285-0247-8044-54E19AF358D9}"/>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08514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arning outcom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1324800"/>
          </a:xfrm>
        </p:spPr>
        <p:txBody>
          <a:bodyPr/>
          <a:lstStyle>
            <a:lvl1pPr>
              <a:defRPr baseline="0">
                <a:solidFill>
                  <a:schemeClr val="bg1"/>
                </a:solidFill>
              </a:defRPr>
            </a:lvl1pPr>
          </a:lstStyle>
          <a:p>
            <a:r>
              <a:rPr lang="en-US"/>
              <a:t>Click to edit Master title style</a:t>
            </a:r>
            <a:endParaRPr lang="en-US" dirty="0"/>
          </a:p>
        </p:txBody>
      </p:sp>
      <p:sp>
        <p:nvSpPr>
          <p:cNvPr id="8" name="Content Placeholder 7"/>
          <p:cNvSpPr>
            <a:spLocks noGrp="1"/>
          </p:cNvSpPr>
          <p:nvPr>
            <p:ph sz="quarter" idx="10"/>
          </p:nvPr>
        </p:nvSpPr>
        <p:spPr>
          <a:xfrm>
            <a:off x="819145" y="1935218"/>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7" name="Rectangle 6"/>
          <p:cNvSpPr/>
          <p:nvPr/>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5" name="Content Placeholder 7"/>
          <p:cNvSpPr>
            <a:spLocks noGrp="1"/>
          </p:cNvSpPr>
          <p:nvPr>
            <p:ph sz="quarter" idx="11"/>
          </p:nvPr>
        </p:nvSpPr>
        <p:spPr>
          <a:xfrm>
            <a:off x="819143" y="2806075"/>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6" name="Rectangle 15"/>
          <p:cNvSpPr/>
          <p:nvPr/>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7" name="Content Placeholder 7"/>
          <p:cNvSpPr>
            <a:spLocks noGrp="1"/>
          </p:cNvSpPr>
          <p:nvPr>
            <p:ph sz="quarter" idx="12"/>
          </p:nvPr>
        </p:nvSpPr>
        <p:spPr>
          <a:xfrm>
            <a:off x="819142" y="3676932"/>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18" name="Rectangle 17"/>
          <p:cNvSpPr/>
          <p:nvPr/>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Content Placeholder 7"/>
          <p:cNvSpPr>
            <a:spLocks noGrp="1"/>
          </p:cNvSpPr>
          <p:nvPr>
            <p:ph sz="quarter" idx="13"/>
          </p:nvPr>
        </p:nvSpPr>
        <p:spPr>
          <a:xfrm>
            <a:off x="819141" y="4556497"/>
            <a:ext cx="9524492" cy="768214"/>
          </a:xfrm>
        </p:spPr>
        <p:txBody>
          <a:bodyPr/>
          <a:lstStyle>
            <a:lvl1pPr marL="0" indent="0">
              <a:buNone/>
              <a:defRPr baseline="0">
                <a:solidFill>
                  <a:schemeClr val="bg1"/>
                </a:solidFill>
              </a:defRPr>
            </a:lvl1pPr>
          </a:lstStyle>
          <a:p>
            <a:pPr lvl="0"/>
            <a:r>
              <a:rPr lang="en-US"/>
              <a:t>Click to edit Master text styles</a:t>
            </a:r>
          </a:p>
        </p:txBody>
      </p:sp>
      <p:sp>
        <p:nvSpPr>
          <p:cNvPr id="20" name="Rectangle 19"/>
          <p:cNvSpPr/>
          <p:nvPr/>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0343637" y="1926511"/>
            <a:ext cx="999744" cy="77692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0343636" y="2797367"/>
            <a:ext cx="999744" cy="7769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10343635" y="3668224"/>
            <a:ext cx="999744" cy="77692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10343633" y="4547789"/>
            <a:ext cx="999744" cy="776922"/>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3729229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mmar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838200" y="1978492"/>
            <a:ext cx="10515600" cy="3063772"/>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4"/>
          <p:cNvSpPr/>
          <p:nvPr/>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38200" y="5330066"/>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589316" y="5330066"/>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340432" y="5330066"/>
            <a:ext cx="624000"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3091549" y="5330066"/>
            <a:ext cx="624000" cy="475200"/>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06131774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bjective 1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471714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814917" y="5367752"/>
            <a:ext cx="624000" cy="475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588273" y="5416672"/>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3" name="Rectangle 12"/>
          <p:cNvSpPr/>
          <p:nvPr userDrawn="1"/>
        </p:nvSpPr>
        <p:spPr>
          <a:xfrm>
            <a:off x="2140249" y="5416672"/>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4" name="Rectangle 13"/>
          <p:cNvSpPr/>
          <p:nvPr userDrawn="1"/>
        </p:nvSpPr>
        <p:spPr>
          <a:xfrm>
            <a:off x="2692225" y="5416672"/>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2304034917"/>
      </p:ext>
    </p:extLst>
  </p:cSld>
  <p:clrMapOvr>
    <a:masterClrMapping/>
  </p:clrMapOvr>
  <p:extLst>
    <p:ext uri="{DCECCB84-F9BA-43D5-87BE-67443E8EF086}">
      <p15:sldGuideLst xmlns:p15="http://schemas.microsoft.com/office/powerpoint/2012/main">
        <p15:guide id="3" orient="horz" pos="2662">
          <p15:clr>
            <a:srgbClr val="FBAE40"/>
          </p15:clr>
        </p15:guide>
        <p15:guide id="4"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bjective 2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17" name="Rectangle 16"/>
          <p:cNvSpPr/>
          <p:nvPr/>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8" name="Rectangle 17"/>
          <p:cNvSpPr/>
          <p:nvPr/>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9" name="Rectangle 18"/>
          <p:cNvSpPr/>
          <p:nvPr/>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0" name="Rectangle 19"/>
          <p:cNvSpPr/>
          <p:nvPr/>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userDrawn="1"/>
        </p:nvSpPr>
        <p:spPr>
          <a:xfrm>
            <a:off x="814917" y="5425645"/>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2179227" y="5425638"/>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2711851" y="5425638"/>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1405872" y="5376718"/>
            <a:ext cx="624000" cy="4752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30871570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Objective 3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90"/>
            <a:ext cx="10515600" cy="3142021"/>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66"/>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964776" y="5376738"/>
            <a:ext cx="608401" cy="475200"/>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703178" y="5425657"/>
            <a:ext cx="442484" cy="336968"/>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376690" y="5425658"/>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4190524866"/>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bjective 4 slide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1929089"/>
            <a:ext cx="10515600" cy="3098207"/>
          </a:xfrm>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baseline="0">
                <a:solidFill>
                  <a:schemeClr val="bg1"/>
                </a:solidFill>
              </a:defRPr>
            </a:lvl1pPr>
          </a:lstStyle>
          <a:p>
            <a:r>
              <a:rPr lang="en-US"/>
              <a:t>Click to edit Master title style</a:t>
            </a:r>
            <a:endParaRPr lang="en-GB" dirty="0"/>
          </a:p>
        </p:txBody>
      </p:sp>
      <p:sp>
        <p:nvSpPr>
          <p:cNvPr id="5" name="Rectangle 4"/>
          <p:cNvSpPr/>
          <p:nvPr/>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6" name="Rectangle 5"/>
          <p:cNvSpPr/>
          <p:nvPr/>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Rectangle 6"/>
          <p:cNvSpPr/>
          <p:nvPr/>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8" name="Rectangle 7"/>
          <p:cNvSpPr/>
          <p:nvPr/>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9" name="Rectangle 8"/>
          <p:cNvSpPr/>
          <p:nvPr userDrawn="1"/>
        </p:nvSpPr>
        <p:spPr>
          <a:xfrm>
            <a:off x="814917" y="5425644"/>
            <a:ext cx="441600" cy="33696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0" name="Rectangle 9"/>
          <p:cNvSpPr/>
          <p:nvPr userDrawn="1"/>
        </p:nvSpPr>
        <p:spPr>
          <a:xfrm>
            <a:off x="1376690" y="5425636"/>
            <a:ext cx="442484" cy="336968"/>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2502002" y="5382094"/>
            <a:ext cx="608401" cy="463321"/>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12" name="Rectangle 11"/>
          <p:cNvSpPr/>
          <p:nvPr userDrawn="1"/>
        </p:nvSpPr>
        <p:spPr>
          <a:xfrm>
            <a:off x="1948765" y="5425636"/>
            <a:ext cx="442484" cy="3369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Tree>
    <p:extLst>
      <p:ext uri="{BB962C8B-B14F-4D97-AF65-F5344CB8AC3E}">
        <p14:creationId xmlns:p14="http://schemas.microsoft.com/office/powerpoint/2010/main" val="12419919"/>
      </p:ext>
    </p:extLst>
  </p:cSld>
  <p:clrMapOvr>
    <a:masterClrMapping/>
  </p:clrMapOvr>
  <p:extLst>
    <p:ext uri="{DCECCB84-F9BA-43D5-87BE-67443E8EF086}">
      <p15:sldGuideLst xmlns:p15="http://schemas.microsoft.com/office/powerpoint/2012/main">
        <p15:guide id="3" orient="horz" pos="3025">
          <p15:clr>
            <a:srgbClr val="FBAE40"/>
          </p15:clr>
        </p15:guide>
        <p15:guide id="4" pos="38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773107EC-BEDA-4F42-AF92-6B782EB808E0}"/>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947064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2057400"/>
            <a:ext cx="6172200" cy="3893820"/>
          </a:xfrm>
        </p:spPr>
        <p:txBody>
          <a:bodyPr anchor="t"/>
          <a:lstStyle>
            <a:lvl1pPr marL="0" indent="0">
              <a:buNone/>
              <a:defRPr sz="3840"/>
            </a:lvl1pPr>
            <a:lvl2pPr marL="548627" indent="0">
              <a:buNone/>
              <a:defRPr sz="3360"/>
            </a:lvl2pPr>
            <a:lvl3pPr marL="1097252" indent="0">
              <a:buNone/>
              <a:defRPr sz="2880"/>
            </a:lvl3pPr>
            <a:lvl4pPr marL="1645879" indent="0">
              <a:buNone/>
              <a:defRPr sz="2400"/>
            </a:lvl4pPr>
            <a:lvl5pPr marL="2194505" indent="0">
              <a:buNone/>
              <a:defRPr sz="2400"/>
            </a:lvl5pPr>
            <a:lvl6pPr marL="2743132" indent="0">
              <a:buNone/>
              <a:defRPr sz="2400"/>
            </a:lvl6pPr>
            <a:lvl7pPr marL="3291757" indent="0">
              <a:buNone/>
              <a:defRPr sz="2400"/>
            </a:lvl7pPr>
            <a:lvl8pPr marL="3840384" indent="0">
              <a:buNone/>
              <a:defRPr sz="2400"/>
            </a:lvl8pPr>
            <a:lvl9pPr marL="4389011" indent="0">
              <a:buNone/>
              <a:defRPr sz="2400"/>
            </a:lvl9pPr>
          </a:lstStyle>
          <a:p>
            <a:r>
              <a:rPr lang="en-US" dirty="0"/>
              <a:t>Click icon to add picture</a:t>
            </a:r>
          </a:p>
        </p:txBody>
      </p:sp>
      <p:sp>
        <p:nvSpPr>
          <p:cNvPr id="4" name="Text Placeholder 3"/>
          <p:cNvSpPr>
            <a:spLocks noGrp="1"/>
          </p:cNvSpPr>
          <p:nvPr>
            <p:ph type="body" sz="half" idx="2"/>
          </p:nvPr>
        </p:nvSpPr>
        <p:spPr>
          <a:xfrm>
            <a:off x="839788" y="2057400"/>
            <a:ext cx="3932237" cy="3893820"/>
          </a:xfrm>
        </p:spPr>
        <p:txBody>
          <a:bodyPr/>
          <a:lstStyle>
            <a:lvl1pPr marL="0" indent="0">
              <a:buNone/>
              <a:defRPr sz="1920"/>
            </a:lvl1pPr>
            <a:lvl2pPr marL="548627" indent="0">
              <a:buNone/>
              <a:defRPr sz="1680"/>
            </a:lvl2pPr>
            <a:lvl3pPr marL="1097252" indent="0">
              <a:buNone/>
              <a:defRPr sz="1440"/>
            </a:lvl3pPr>
            <a:lvl4pPr marL="1645879" indent="0">
              <a:buNone/>
              <a:defRPr sz="1200"/>
            </a:lvl4pPr>
            <a:lvl5pPr marL="2194505" indent="0">
              <a:buNone/>
              <a:defRPr sz="1200"/>
            </a:lvl5pPr>
            <a:lvl6pPr marL="2743132" indent="0">
              <a:buNone/>
              <a:defRPr sz="1200"/>
            </a:lvl6pPr>
            <a:lvl7pPr marL="3291757" indent="0">
              <a:buNone/>
              <a:defRPr sz="1200"/>
            </a:lvl7pPr>
            <a:lvl8pPr marL="3840384" indent="0">
              <a:buNone/>
              <a:defRPr sz="1200"/>
            </a:lvl8pPr>
            <a:lvl9pPr marL="4389011" indent="0">
              <a:buNone/>
              <a:defRPr sz="12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
        <p:nvSpPr>
          <p:cNvPr id="6" name="Slide Number Placeholder 8">
            <a:extLst>
              <a:ext uri="{FF2B5EF4-FFF2-40B4-BE49-F238E27FC236}">
                <a16:creationId xmlns:a16="http://schemas.microsoft.com/office/drawing/2014/main" id="{235D57FC-8D32-7546-AC51-6F27C8D4DF17}"/>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1629029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838200" y="353963"/>
            <a:ext cx="10515600" cy="52445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Slide Number Placeholder 8">
            <a:extLst>
              <a:ext uri="{FF2B5EF4-FFF2-40B4-BE49-F238E27FC236}">
                <a16:creationId xmlns:a16="http://schemas.microsoft.com/office/drawing/2014/main" id="{B14127C4-A6E6-0D4F-8B76-04CB8CC593CE}"/>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540149810"/>
      </p:ext>
    </p:extLst>
  </p:cSld>
  <p:clrMapOvr>
    <a:masterClrMapping/>
  </p:clrMapOvr>
  <p:extLst>
    <p:ext uri="{DCECCB84-F9BA-43D5-87BE-67443E8EF086}">
      <p15:sldGuideLst xmlns:p15="http://schemas.microsoft.com/office/powerpoint/2012/main">
        <p15:guide id="3" orient="horz" pos="1800">
          <p15:clr>
            <a:srgbClr val="FBAE40"/>
          </p15:clr>
        </p15:guide>
        <p15:guide id="4"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onstantly Curiou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797662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4"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9"/>
          <p:cNvSpPr>
            <a:spLocks noGrp="1"/>
          </p:cNvSpPr>
          <p:nvPr>
            <p:ph type="sldNum" sz="quarter" idx="11"/>
          </p:nvPr>
        </p:nvSpPr>
        <p:spPr/>
        <p:txBody>
          <a:bodyPr/>
          <a:lstStyle>
            <a:lvl1pPr>
              <a:defRPr/>
            </a:lvl1pPr>
          </a:lstStyle>
          <a:p>
            <a:pPr>
              <a:defRPr/>
            </a:pPr>
            <a:fld id="{3C163DCE-8E67-4FAC-AD1F-A8E63CA19438}" type="slidenum">
              <a:rPr lang="en-US"/>
              <a:pPr>
                <a:defRPr/>
              </a:pPr>
              <a:t>‹#›</a:t>
            </a:fld>
            <a:endParaRPr lang="en-US" dirty="0"/>
          </a:p>
        </p:txBody>
      </p:sp>
      <p:sp>
        <p:nvSpPr>
          <p:cNvPr id="6"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4150306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261780995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96959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1879557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5845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82972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1651588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1846895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625956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7703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 Game Chang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1431309339"/>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466881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010300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7833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1814387704"/>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01249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546722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486148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92027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561591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362721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 Global Citize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2285215562"/>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831783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411114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802142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278863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24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9"/>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6" y="1233313"/>
            <a:ext cx="10671764" cy="4288837"/>
          </a:xfrm>
          <a:prstGeom prst="rect">
            <a:avLst/>
          </a:prstGeom>
        </p:spPr>
        <p:txBody>
          <a:bodyPr>
            <a:normAutofit/>
          </a:bodyPr>
          <a:lstStyle>
            <a:lvl1pPr marL="0" indent="0" algn="ctr">
              <a:buNone/>
              <a:defRPr sz="2400">
                <a:solidFill>
                  <a:schemeClr val="tx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1" y="592668"/>
            <a:ext cx="184731" cy="369332"/>
          </a:xfrm>
          <a:prstGeom prst="rect">
            <a:avLst/>
          </a:prstGeom>
          <a:noFill/>
        </p:spPr>
        <p:txBody>
          <a:bodyPr wrap="none" rtlCol="0">
            <a:spAutoFit/>
          </a:bodyPr>
          <a:lstStyle/>
          <a:p>
            <a:pPr defTabSz="457189"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4140054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64501448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523F335-736E-4173-BD22-3A70CF47A0B5}"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4848288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solidFill>
                  <a:schemeClr val="tx2"/>
                </a:solidFill>
              </a:defRPr>
            </a:lvl1pPr>
          </a:lstStyle>
          <a:p>
            <a:pPr>
              <a:defRPr/>
            </a:pPr>
            <a:fld id="{C4079D65-0222-475B-BA40-2B1A4BDCFCFD}" type="slidenum">
              <a:rPr lang="en-US" smtClean="0">
                <a:solidFill>
                  <a:srgbClr val="0039A6"/>
                </a:solidFill>
              </a:rPr>
              <a:pPr>
                <a:defRPr/>
              </a:pPr>
              <a:t>‹#›</a:t>
            </a:fld>
            <a:endParaRPr lang="en-US" dirty="0">
              <a:solidFill>
                <a:srgbClr val="0039A6"/>
              </a:solidFill>
            </a:endParaRPr>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65953544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D30754FC-AF60-4EB6-BD7F-EC27607A3AF6}"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37048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 Intellectually Restle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690548351"/>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31BC202C-4B58-4B97-806B-6DFD67755032}"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1283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6F511B9D-6F96-4F87-8B35-61163C5BB4B9}"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369040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7C26B078-5B06-4C47-BCA4-6CFF3CFEE081}" type="slidenum">
              <a:rPr lang="en-US" smtClean="0"/>
              <a:pPr>
                <a:defRPr/>
              </a:pPr>
              <a:t>‹#›</a:t>
            </a:fld>
            <a:endParaRPr lang="en-US" dirty="0"/>
          </a:p>
        </p:txBody>
      </p:sp>
    </p:spTree>
    <p:extLst>
      <p:ext uri="{BB962C8B-B14F-4D97-AF65-F5344CB8AC3E}">
        <p14:creationId xmlns:p14="http://schemas.microsoft.com/office/powerpoint/2010/main" val="1980201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1923A5BB-293F-4D5C-B901-F9D8AE1A5EEB}"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160896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A6C87B65-6A02-407B-9F4E-B0788349D64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5288167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423F1188-2FEE-4BC8-9561-A0DA2CD1E2AE}"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28619687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68C6DC45-634D-456D-B655-0126A38CF048}"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solidFill>
                <a:srgbClr val="3662B5"/>
              </a:solidFill>
            </a:endParaRPr>
          </a:p>
        </p:txBody>
      </p:sp>
    </p:spTree>
    <p:extLst>
      <p:ext uri="{BB962C8B-B14F-4D97-AF65-F5344CB8AC3E}">
        <p14:creationId xmlns:p14="http://schemas.microsoft.com/office/powerpoint/2010/main" val="305446665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6998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dirty="0"/>
          </a:p>
        </p:txBody>
      </p:sp>
      <p:sp>
        <p:nvSpPr>
          <p:cNvPr id="5" name="Footer Placeholder 4"/>
          <p:cNvSpPr>
            <a:spLocks noGrp="1"/>
          </p:cNvSpPr>
          <p:nvPr>
            <p:ph type="ftr" sz="quarter" idx="11"/>
          </p:nvPr>
        </p:nvSpPr>
        <p:spPr/>
        <p:txBody>
          <a:bodyPr/>
          <a:lstStyle/>
          <a:p>
            <a:pPr>
              <a:defRPr/>
            </a:pPr>
            <a:endParaRPr lang="en-US" dirty="0">
              <a:solidFill>
                <a:srgbClr val="3662B5"/>
              </a:solidFill>
            </a:endParaRPr>
          </a:p>
        </p:txBody>
      </p:sp>
      <p:sp>
        <p:nvSpPr>
          <p:cNvPr id="6" name="Slide Number Placeholder 5"/>
          <p:cNvSpPr>
            <a:spLocks noGrp="1"/>
          </p:cNvSpPr>
          <p:nvPr>
            <p:ph type="sldNum" sz="quarter" idx="12"/>
          </p:nvPr>
        </p:nvSpPr>
        <p:spPr/>
        <p:txBody>
          <a:bodyPr/>
          <a:lstStyle/>
          <a:p>
            <a:pPr>
              <a:defRPr/>
            </a:pPr>
            <a:fld id="{65BFC1A1-DC94-411D-8AFC-11179DEF0288}" type="slidenum">
              <a:rPr lang="en-US" smtClean="0"/>
              <a:pPr>
                <a:defRPr/>
              </a:pPr>
              <a:t>‹#›</a:t>
            </a:fld>
            <a:endParaRPr lang="en-US" dirty="0"/>
          </a:p>
        </p:txBody>
      </p:sp>
    </p:spTree>
    <p:extLst>
      <p:ext uri="{BB962C8B-B14F-4D97-AF65-F5344CB8AC3E}">
        <p14:creationId xmlns:p14="http://schemas.microsoft.com/office/powerpoint/2010/main" val="25940739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0"/>
            <a:ext cx="10972800" cy="850900"/>
          </a:xfrm>
        </p:spPr>
        <p:txBody>
          <a:bodyPr/>
          <a:lstStyle/>
          <a:p>
            <a:r>
              <a:rPr lang="en-US"/>
              <a:t>Click to edit Master title style</a:t>
            </a:r>
          </a:p>
        </p:txBody>
      </p:sp>
      <p:sp>
        <p:nvSpPr>
          <p:cNvPr id="3" name="Table Placeholder 2"/>
          <p:cNvSpPr>
            <a:spLocks noGrp="1"/>
          </p:cNvSpPr>
          <p:nvPr>
            <p:ph type="tbl" idx="1"/>
          </p:nvPr>
        </p:nvSpPr>
        <p:spPr>
          <a:xfrm>
            <a:off x="609600" y="1600200"/>
            <a:ext cx="10972800" cy="4276725"/>
          </a:xfrm>
        </p:spPr>
        <p:txBody>
          <a:bodyPr/>
          <a:lstStyle/>
          <a:p>
            <a:pPr lvl="0"/>
            <a:endParaRPr lang="en-US" noProof="0" dirty="0"/>
          </a:p>
        </p:txBody>
      </p:sp>
    </p:spTree>
    <p:extLst>
      <p:ext uri="{BB962C8B-B14F-4D97-AF65-F5344CB8AC3E}">
        <p14:creationId xmlns:p14="http://schemas.microsoft.com/office/powerpoint/2010/main" val="63029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 Open Minde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42829063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5" name="Picture 7" descr="The_Warwick_Uni_black.emf"/>
          <p:cNvPicPr>
            <a:picLocks noChangeAspect="1"/>
          </p:cNvPicPr>
          <p:nvPr/>
        </p:nvPicPr>
        <p:blipFill>
          <a:blip r:embed="rId4" cstate="print"/>
          <a:srcRect/>
          <a:stretch>
            <a:fillRect/>
          </a:stretch>
        </p:blipFill>
        <p:spPr bwMode="auto">
          <a:xfrm>
            <a:off x="9723967" y="6245226"/>
            <a:ext cx="1940984" cy="612775"/>
          </a:xfrm>
          <a:prstGeom prst="rect">
            <a:avLst/>
          </a:prstGeom>
          <a:noFill/>
          <a:ln w="9525">
            <a:noFill/>
            <a:miter lim="800000"/>
            <a:headEnd/>
            <a:tailEnd/>
          </a:ln>
        </p:spPr>
      </p:pic>
      <p:pic>
        <p:nvPicPr>
          <p:cNvPr id="6" name="Picture 8" descr="wbs_tab-logo_cmyk.emf"/>
          <p:cNvPicPr>
            <a:picLocks noChangeAspect="1"/>
          </p:cNvPicPr>
          <p:nvPr/>
        </p:nvPicPr>
        <p:blipFill>
          <a:blip r:embed="rId5" cstate="print"/>
          <a:srcRect/>
          <a:stretch>
            <a:fillRect/>
          </a:stretch>
        </p:blipFill>
        <p:spPr bwMode="auto">
          <a:xfrm>
            <a:off x="0" y="561976"/>
            <a:ext cx="1219200" cy="1401763"/>
          </a:xfrm>
          <a:prstGeom prst="rect">
            <a:avLst/>
          </a:prstGeom>
          <a:noFill/>
          <a:ln w="9525">
            <a:noFill/>
            <a:miter lim="800000"/>
            <a:headEnd/>
            <a:tailEnd/>
          </a:ln>
        </p:spPr>
      </p:pic>
      <p:sp>
        <p:nvSpPr>
          <p:cNvPr id="9" name="Title 8"/>
          <p:cNvSpPr>
            <a:spLocks noGrp="1"/>
          </p:cNvSpPr>
          <p:nvPr>
            <p:ph type="ctrTitle"/>
          </p:nvPr>
        </p:nvSpPr>
        <p:spPr>
          <a:xfrm>
            <a:off x="1627200" y="1524000"/>
            <a:ext cx="8788000" cy="2225040"/>
          </a:xfrm>
        </p:spPr>
        <p:txBody>
          <a:bodyPr lIns="36000" anchor="b">
            <a:normAutofit/>
          </a:bodyPr>
          <a:lstStyle>
            <a:lvl1pPr algn="l">
              <a:defRPr lang="en-US" sz="4200" b="1" cap="none" baseline="0" dirty="0">
                <a:ln w="5000" cmpd="sng">
                  <a:solidFill>
                    <a:schemeClr val="tx2">
                      <a:alpha val="50000"/>
                    </a:schemeClr>
                  </a:solid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1627200" y="3749040"/>
            <a:ext cx="8788000" cy="746760"/>
          </a:xfrm>
        </p:spPr>
        <p:txBody>
          <a:bodyPr lIns="72000" tIns="0" rIns="72000" bIns="0">
            <a:normAutofit/>
          </a:bodyPr>
          <a:lstStyle>
            <a:lvl1pPr marL="0" indent="0" algn="l">
              <a:buNone/>
              <a:defRPr sz="2100">
                <a:ln w="1270" cmpd="sng">
                  <a:solidFill>
                    <a:schemeClr val="tx2">
                      <a:alpha val="40000"/>
                    </a:schemeClr>
                  </a:solidFill>
                  <a:prstDash val="solid"/>
                </a:ln>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1627200" y="4800600"/>
            <a:ext cx="8788400" cy="1219200"/>
          </a:xfrm>
        </p:spPr>
        <p:txBody>
          <a:bodyPr lIns="36000" rIns="36000">
            <a:noAutofit/>
          </a:bodyPr>
          <a:lstStyle>
            <a:lvl1pPr marL="0" indent="0">
              <a:buFontTx/>
              <a:buNone/>
              <a:defRPr sz="2100" baseline="0">
                <a:solidFill>
                  <a:schemeClr val="tx2"/>
                </a:solidFill>
              </a:defRPr>
            </a:lvl1pPr>
            <a:lvl2pPr marL="540000" indent="-457200">
              <a:buNone/>
              <a:defRPr sz="1800"/>
            </a:lvl2pPr>
          </a:lstStyle>
          <a:p>
            <a:pPr lvl="0"/>
            <a:r>
              <a:rPr lang="en-US"/>
              <a:t>Click to edit Master text styles</a:t>
            </a:r>
          </a:p>
        </p:txBody>
      </p:sp>
      <p:sp>
        <p:nvSpPr>
          <p:cNvPr id="7" name="Date Placeholder 26"/>
          <p:cNvSpPr>
            <a:spLocks noGrp="1"/>
          </p:cNvSpPr>
          <p:nvPr>
            <p:ph type="dt" sz="half" idx="14"/>
          </p:nvPr>
        </p:nvSpPr>
        <p:spPr/>
        <p:txBody>
          <a:bodyPr wrap="square" numCol="1" anchorCtr="0" compatLnSpc="1">
            <a:prstTxWarp prst="textNoShape">
              <a:avLst/>
            </a:prstTxWarp>
          </a:bodyPr>
          <a:lstStyle>
            <a:lvl1pPr>
              <a:defRPr/>
            </a:lvl1pPr>
          </a:lstStyle>
          <a:p>
            <a:pPr>
              <a:defRPr/>
            </a:pPr>
            <a:endParaRPr lang="en-GB" dirty="0"/>
          </a:p>
        </p:txBody>
      </p:sp>
    </p:spTree>
    <p:extLst>
      <p:ext uri="{BB962C8B-B14F-4D97-AF65-F5344CB8AC3E}">
        <p14:creationId xmlns:p14="http://schemas.microsoft.com/office/powerpoint/2010/main" val="3052767954"/>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DF9D8-12EC-0046-93E0-88EA8E58089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15761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pic>
        <p:nvPicPr>
          <p:cNvPr id="4" name="Picture 7" descr="wbs_tab-logo_cmyk.emf"/>
          <p:cNvPicPr>
            <a:picLocks noChangeAspect="1"/>
          </p:cNvPicPr>
          <p:nvPr/>
        </p:nvPicPr>
        <p:blipFill>
          <a:blip r:embed="rId2" cstate="print"/>
          <a:srcRect/>
          <a:stretch>
            <a:fillRect/>
          </a:stretch>
        </p:blipFill>
        <p:spPr bwMode="auto">
          <a:xfrm>
            <a:off x="0" y="561976"/>
            <a:ext cx="1219200" cy="1401763"/>
          </a:xfrm>
          <a:prstGeom prst="rect">
            <a:avLst/>
          </a:prstGeom>
          <a:noFill/>
          <a:ln w="9525">
            <a:noFill/>
            <a:miter lim="800000"/>
            <a:headEnd/>
            <a:tailEnd/>
          </a:ln>
        </p:spPr>
      </p:pic>
      <p:sp>
        <p:nvSpPr>
          <p:cNvPr id="2" name="Title 1"/>
          <p:cNvSpPr>
            <a:spLocks noGrp="1"/>
          </p:cNvSpPr>
          <p:nvPr>
            <p:ph type="title"/>
          </p:nvPr>
        </p:nvSpPr>
        <p:spPr>
          <a:xfrm>
            <a:off x="1625600" y="1524000"/>
            <a:ext cx="8839200" cy="2224800"/>
          </a:xfrm>
        </p:spPr>
        <p:txBody>
          <a:bodyPr tIns="0" bIns="0" anchor="b">
            <a:normAutofit/>
          </a:bodyPr>
          <a:lstStyle>
            <a:lvl1pPr algn="l">
              <a:buNone/>
              <a:defRPr sz="3400" b="1" cap="none" baseline="0">
                <a:ln w="5000" cmpd="sng">
                  <a:noFill/>
                  <a:prstDash val="solid"/>
                </a:ln>
                <a:solidFill>
                  <a:srgbClr val="0039A6"/>
                </a:solidFill>
                <a:effectLst/>
                <a:latin typeface="+mj-lt"/>
                <a:cs typeface="Franklin Gothic Book (Headings)"/>
              </a:defRPr>
            </a:lvl1pPr>
          </a:lstStyle>
          <a:p>
            <a:r>
              <a:rPr lang="en-US"/>
              <a:t>Click to edit Master title style</a:t>
            </a:r>
            <a:endParaRPr lang="en-US" dirty="0"/>
          </a:p>
        </p:txBody>
      </p:sp>
      <p:sp>
        <p:nvSpPr>
          <p:cNvPr id="3" name="Text Placeholder 2"/>
          <p:cNvSpPr>
            <a:spLocks noGrp="1"/>
          </p:cNvSpPr>
          <p:nvPr>
            <p:ph type="body" idx="1"/>
          </p:nvPr>
        </p:nvSpPr>
        <p:spPr>
          <a:xfrm>
            <a:off x="1625600" y="3748800"/>
            <a:ext cx="8839200" cy="745200"/>
          </a:xfrm>
        </p:spPr>
        <p:txBody>
          <a:bodyPr lIns="72000" tIns="0" rIns="72000" bIns="0"/>
          <a:lstStyle>
            <a:lvl1pPr marL="0" indent="0" algn="l">
              <a:buNone/>
              <a:defRPr sz="2100">
                <a:ln>
                  <a:noFill/>
                </a:ln>
                <a:solidFill>
                  <a:srgbClr val="0039A6"/>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a:t>Click to edit Master text styles</a:t>
            </a:r>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6B4017D5-2B5F-4CF8-AD1C-7C6998B960E7}"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888712704"/>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1019692"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1476" y="1600203"/>
            <a:ext cx="5387816" cy="4525963"/>
          </a:xfrm>
        </p:spPr>
        <p:txBody>
          <a:bodyPr/>
          <a:lstStyle>
            <a:lvl1pPr>
              <a:buClrTx/>
              <a:defRPr sz="2700"/>
            </a:lvl1pPr>
            <a:lvl2pPr>
              <a:buClrTx/>
              <a:defRPr sz="2300"/>
            </a:lvl2pPr>
            <a:lvl3pPr>
              <a:buClrTx/>
              <a:defRPr sz="2100"/>
            </a:lvl3pPr>
            <a:lvl4pPr>
              <a:buClrTx/>
              <a:defRPr sz="1900"/>
            </a:lvl4pPr>
            <a:lvl5pPr>
              <a:buClrTx/>
              <a:defRPr sz="1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0C6255C3-79E3-4856-B33A-844202AB7B88}"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2289347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5486400"/>
            <a:ext cx="5386917"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5486400"/>
            <a:ext cx="5389033" cy="685800"/>
          </a:xfrm>
        </p:spPr>
        <p:txBody>
          <a:bodyPr/>
          <a:lstStyle>
            <a:lvl1pPr marL="0" indent="0">
              <a:buNone/>
              <a:defRPr sz="2500" b="1">
                <a:ln>
                  <a:noFill/>
                </a:ln>
                <a:solidFill>
                  <a:srgbClr val="0039A6"/>
                </a:solidFill>
              </a:defRPr>
            </a:lvl1pPr>
            <a:lvl2pPr>
              <a:buNone/>
              <a:defRPr sz="2100" b="1"/>
            </a:lvl2pPr>
            <a:lvl3pPr>
              <a:buNone/>
              <a:defRPr sz="19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3"/>
            <a:ext cx="5386917"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1516913"/>
            <a:ext cx="5389033" cy="3941763"/>
          </a:xfrm>
        </p:spPr>
        <p:txBody>
          <a:bodyPr/>
          <a:lstStyle>
            <a:lvl1pPr>
              <a:buClrTx/>
              <a:defRPr sz="2500"/>
            </a:lvl1pPr>
            <a:lvl2pPr>
              <a:buClrTx/>
              <a:defRPr sz="2100"/>
            </a:lvl2pPr>
            <a:lvl3pPr>
              <a:buClrTx/>
              <a:defRPr sz="1900"/>
            </a:lvl3pPr>
            <a:lvl4pPr>
              <a:buClrTx/>
              <a:defRPr sz="1600"/>
            </a:lvl4pPr>
            <a:lvl5pPr>
              <a:buClrTx/>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10"/>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8" name="Slide Number Placeholder 11"/>
          <p:cNvSpPr>
            <a:spLocks noGrp="1"/>
          </p:cNvSpPr>
          <p:nvPr>
            <p:ph type="sldNum" sz="quarter" idx="11"/>
          </p:nvPr>
        </p:nvSpPr>
        <p:spPr/>
        <p:txBody>
          <a:bodyPr/>
          <a:lstStyle>
            <a:lvl1pPr>
              <a:defRPr/>
            </a:lvl1pPr>
          </a:lstStyle>
          <a:p>
            <a:pPr>
              <a:defRPr/>
            </a:pPr>
            <a:fld id="{011525BC-8B53-49E6-A666-8C938D8ADACF}" type="slidenum">
              <a:rPr lang="en-US" smtClean="0"/>
              <a:pPr>
                <a:defRPr/>
              </a:pPr>
              <a:t>‹#›</a:t>
            </a:fld>
            <a:endParaRPr lang="en-US" dirty="0"/>
          </a:p>
        </p:txBody>
      </p:sp>
      <p:sp>
        <p:nvSpPr>
          <p:cNvPr id="9" name="Footer Placeholder 12"/>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8845790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320"/>
            <a:ext cx="11019692" cy="1143000"/>
          </a:xfrm>
        </p:spPr>
        <p:txBody>
          <a:bodyPr/>
          <a:lstStyle>
            <a:lvl1pPr algn="l">
              <a:defRPr sz="4200"/>
            </a:lvl1pPr>
          </a:lstStyle>
          <a:p>
            <a:r>
              <a:rPr lang="en-US"/>
              <a:t>Click to edit Master title style</a:t>
            </a:r>
            <a:endParaRPr lang="en-US" dirty="0"/>
          </a:p>
        </p:txBody>
      </p:sp>
      <p:sp>
        <p:nvSpPr>
          <p:cNvPr id="3" name="Date Placeholder 6"/>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4" name="Slide Number Placeholder 7"/>
          <p:cNvSpPr>
            <a:spLocks noGrp="1"/>
          </p:cNvSpPr>
          <p:nvPr>
            <p:ph type="sldNum" sz="quarter" idx="11"/>
          </p:nvPr>
        </p:nvSpPr>
        <p:spPr/>
        <p:txBody>
          <a:bodyPr/>
          <a:lstStyle>
            <a:lvl1pPr>
              <a:defRPr/>
            </a:lvl1pPr>
          </a:lstStyle>
          <a:p>
            <a:pPr>
              <a:defRPr/>
            </a:pPr>
            <a:fld id="{B741C854-D127-4D7C-8A78-6DF9F19D5421}" type="slidenum">
              <a:rPr lang="en-US" smtClean="0"/>
              <a:pPr>
                <a:defRPr/>
              </a:pPr>
              <a:t>‹#›</a:t>
            </a:fld>
            <a:endParaRPr lang="en-US" dirty="0"/>
          </a:p>
        </p:txBody>
      </p:sp>
      <p:sp>
        <p:nvSpPr>
          <p:cNvPr id="5"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1579801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7"/>
          <p:cNvSpPr>
            <a:spLocks noGrp="1"/>
          </p:cNvSpPr>
          <p:nvPr>
            <p:ph type="sldNum" sz="quarter" idx="10"/>
          </p:nvPr>
        </p:nvSpPr>
        <p:spPr/>
        <p:txBody>
          <a:bodyPr/>
          <a:lstStyle>
            <a:lvl1pPr>
              <a:defRPr/>
            </a:lvl1pPr>
          </a:lstStyle>
          <a:p>
            <a:pPr>
              <a:defRPr/>
            </a:pPr>
            <a:fld id="{A7FC46D1-CA55-42DE-A47B-38B5223F7BC6}" type="slidenum">
              <a:rPr lang="en-US" smtClean="0"/>
              <a:pPr>
                <a:defRPr/>
              </a:pPr>
              <a:t>‹#›</a:t>
            </a:fld>
            <a:endParaRPr lang="en-US" dirty="0"/>
          </a:p>
        </p:txBody>
      </p:sp>
    </p:spTree>
    <p:extLst>
      <p:ext uri="{BB962C8B-B14F-4D97-AF65-F5344CB8AC3E}">
        <p14:creationId xmlns:p14="http://schemas.microsoft.com/office/powerpoint/2010/main" val="166664692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23393" y="5733256"/>
            <a:ext cx="11019692" cy="541784"/>
          </a:xfrm>
        </p:spPr>
        <p:txBody>
          <a:bodyPr lIns="47891" tIns="0" rIns="47891" bIns="0" anchor="b"/>
          <a:lstStyle>
            <a:lvl1pPr marL="0" indent="0" algn="l">
              <a:buNone/>
              <a:defRPr sz="1500">
                <a:solidFill>
                  <a:schemeClr val="bg2"/>
                </a:solidFill>
              </a:defRPr>
            </a:lvl1pPr>
            <a:lvl2pPr>
              <a:buNone/>
              <a:defRPr sz="1300"/>
            </a:lvl2pPr>
            <a:lvl3pPr>
              <a:buNone/>
              <a:defRPr sz="1000"/>
            </a:lvl3pPr>
            <a:lvl4pPr>
              <a:buNone/>
              <a:defRPr sz="1000"/>
            </a:lvl4pPr>
            <a:lvl5pPr>
              <a:buNone/>
              <a:defRPr sz="1000"/>
            </a:lvl5pPr>
          </a:lstStyle>
          <a:p>
            <a:pPr lvl="0"/>
            <a:r>
              <a:rPr lang="en-US"/>
              <a:t>Click to edit Master text styles</a:t>
            </a:r>
          </a:p>
        </p:txBody>
      </p:sp>
      <p:sp>
        <p:nvSpPr>
          <p:cNvPr id="8" name="Title 1"/>
          <p:cNvSpPr>
            <a:spLocks noGrp="1"/>
          </p:cNvSpPr>
          <p:nvPr>
            <p:ph type="title"/>
          </p:nvPr>
        </p:nvSpPr>
        <p:spPr>
          <a:xfrm>
            <a:off x="609601" y="274638"/>
            <a:ext cx="11019692" cy="1143000"/>
          </a:xfrm>
        </p:spPr>
        <p:txBody>
          <a:bodyPr/>
          <a:lstStyle>
            <a:lvl1pPr algn="l">
              <a:defRPr/>
            </a:lvl1pPr>
          </a:lstStyle>
          <a:p>
            <a:r>
              <a:rPr lang="en-US"/>
              <a:t>Click to edit Master title style</a:t>
            </a:r>
            <a:endParaRPr lang="en-US" dirty="0"/>
          </a:p>
        </p:txBody>
      </p:sp>
      <p:sp>
        <p:nvSpPr>
          <p:cNvPr id="9" name="Content Placeholder 2"/>
          <p:cNvSpPr>
            <a:spLocks noGrp="1"/>
          </p:cNvSpPr>
          <p:nvPr>
            <p:ph idx="1"/>
          </p:nvPr>
        </p:nvSpPr>
        <p:spPr>
          <a:xfrm>
            <a:off x="609601" y="1600201"/>
            <a:ext cx="11019367" cy="3989040"/>
          </a:xfrm>
        </p:spPr>
        <p:txBody>
          <a:bodyPr/>
          <a:lstStyle>
            <a:lvl1pPr>
              <a:buClrTx/>
              <a:buFont typeface="Wingdings 2" charset="2"/>
              <a:buChar char=""/>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8"/>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9"/>
          <p:cNvSpPr>
            <a:spLocks noGrp="1"/>
          </p:cNvSpPr>
          <p:nvPr>
            <p:ph type="sldNum" sz="quarter" idx="11"/>
          </p:nvPr>
        </p:nvSpPr>
        <p:spPr/>
        <p:txBody>
          <a:bodyPr/>
          <a:lstStyle>
            <a:lvl1pPr>
              <a:defRPr/>
            </a:lvl1pPr>
          </a:lstStyle>
          <a:p>
            <a:pPr>
              <a:defRPr/>
            </a:pPr>
            <a:fld id="{FFA1FBB8-76F9-4F1B-A95F-DE360E9C224C}" type="slidenum">
              <a:rPr lang="en-US" smtClean="0"/>
              <a:pPr>
                <a:defRPr/>
              </a:pPr>
              <a:t>‹#›</a:t>
            </a:fld>
            <a:endParaRPr 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92361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rgbClr val="0039A6"/>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Date Placeholder 9"/>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6" name="Slide Number Placeholder 10"/>
          <p:cNvSpPr>
            <a:spLocks noGrp="1"/>
          </p:cNvSpPr>
          <p:nvPr>
            <p:ph type="sldNum" sz="quarter" idx="11"/>
          </p:nvPr>
        </p:nvSpPr>
        <p:spPr/>
        <p:txBody>
          <a:bodyPr/>
          <a:lstStyle>
            <a:lvl1pPr>
              <a:defRPr/>
            </a:lvl1pPr>
          </a:lstStyle>
          <a:p>
            <a:pPr>
              <a:defRPr/>
            </a:pPr>
            <a:fld id="{4E049D79-EA88-4B9E-8C59-77A3928D4B93}"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502994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88238573-6557-453E-8633-893DB976B52D}"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59788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Problem Solver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328422200"/>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lvl1pPr>
              <a:buClrTx/>
              <a:defRPr/>
            </a:lvl1pPr>
            <a:lvl2pPr>
              <a:buClrTx/>
              <a:defRPr/>
            </a:lvl2pPr>
            <a:lvl3pPr>
              <a:buClrTx/>
              <a:defRPr/>
            </a:lvl3pPr>
            <a:lvl4pPr>
              <a:buClrTx/>
              <a:defRPr/>
            </a:lvl4pPr>
            <a:lvl5pPr>
              <a:buClrTx/>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7"/>
          <p:cNvSpPr>
            <a:spLocks noGrp="1"/>
          </p:cNvSpPr>
          <p:nvPr>
            <p:ph type="dt" sz="half" idx="10"/>
          </p:nvPr>
        </p:nvSpPr>
        <p:spPr/>
        <p:txBody>
          <a:bodyPr wrap="square" numCol="1" anchorCtr="0" compatLnSpc="1">
            <a:prstTxWarp prst="textNoShape">
              <a:avLst/>
            </a:prstTxWarp>
          </a:bodyPr>
          <a:lstStyle>
            <a:lvl1pPr>
              <a:defRPr/>
            </a:lvl1pPr>
          </a:lstStyle>
          <a:p>
            <a:pPr>
              <a:defRPr/>
            </a:pPr>
            <a:endParaRPr lang="en-GB" dirty="0"/>
          </a:p>
        </p:txBody>
      </p:sp>
      <p:sp>
        <p:nvSpPr>
          <p:cNvPr id="5" name="Slide Number Placeholder 8"/>
          <p:cNvSpPr>
            <a:spLocks noGrp="1"/>
          </p:cNvSpPr>
          <p:nvPr>
            <p:ph type="sldNum" sz="quarter" idx="11"/>
          </p:nvPr>
        </p:nvSpPr>
        <p:spPr/>
        <p:txBody>
          <a:bodyPr/>
          <a:lstStyle>
            <a:lvl1pPr>
              <a:defRPr/>
            </a:lvl1pPr>
          </a:lstStyle>
          <a:p>
            <a:pPr>
              <a:defRPr/>
            </a:pPr>
            <a:fld id="{F5ACEFAB-F270-47F1-B746-A0566B98B8B0}" type="slidenum">
              <a:rPr lang="en-US" smtClean="0"/>
              <a:pPr>
                <a:defRPr/>
              </a:pPr>
              <a:t>‹#›</a:t>
            </a:fld>
            <a:endParaRPr lang="en-US" dirty="0"/>
          </a:p>
        </p:txBody>
      </p:sp>
      <p:sp>
        <p:nvSpPr>
          <p:cNvPr id="6" name="Footer Placeholder 9"/>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132867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61975"/>
            <a:ext cx="10972800" cy="8509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0"/>
            <a:ext cx="5384800" cy="4276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108215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 name="Picture 11" descr="wbs-logo.emf"/>
          <p:cNvPicPr>
            <a:picLocks noChangeAspect="1"/>
          </p:cNvPicPr>
          <p:nvPr userDrawn="1"/>
        </p:nvPicPr>
        <p:blipFill>
          <a:blip r:embed="rId4"/>
          <a:srcRect/>
          <a:stretch>
            <a:fillRect/>
          </a:stretch>
        </p:blipFill>
        <p:spPr bwMode="auto">
          <a:xfrm>
            <a:off x="9398000" y="0"/>
            <a:ext cx="1879600" cy="706438"/>
          </a:xfrm>
          <a:prstGeom prst="rect">
            <a:avLst/>
          </a:prstGeom>
          <a:noFill/>
          <a:ln w="9525">
            <a:noFill/>
            <a:miter lim="800000"/>
            <a:headEnd/>
            <a:tailEnd/>
          </a:ln>
        </p:spPr>
      </p:pic>
      <p:pic>
        <p:nvPicPr>
          <p:cNvPr id="6" name="Picture 8" descr="The_Warwick_Uni_black.emf"/>
          <p:cNvPicPr>
            <a:picLocks noChangeAspect="1"/>
          </p:cNvPicPr>
          <p:nvPr userDrawn="1"/>
        </p:nvPicPr>
        <p:blipFill>
          <a:blip r:embed="rId5"/>
          <a:srcRect/>
          <a:stretch>
            <a:fillRect/>
          </a:stretch>
        </p:blipFill>
        <p:spPr bwMode="auto">
          <a:xfrm>
            <a:off x="9378951" y="6172201"/>
            <a:ext cx="1940983" cy="612775"/>
          </a:xfrm>
          <a:prstGeom prst="rect">
            <a:avLst/>
          </a:prstGeom>
          <a:noFill/>
          <a:ln w="9525">
            <a:noFill/>
            <a:miter lim="800000"/>
            <a:headEnd/>
            <a:tailEnd/>
          </a:ln>
        </p:spPr>
      </p:pic>
      <p:sp>
        <p:nvSpPr>
          <p:cNvPr id="9" name="Title 8"/>
          <p:cNvSpPr>
            <a:spLocks noGrp="1"/>
          </p:cNvSpPr>
          <p:nvPr>
            <p:ph type="ctrTitle"/>
          </p:nvPr>
        </p:nvSpPr>
        <p:spPr>
          <a:xfrm>
            <a:off x="610000" y="1524000"/>
            <a:ext cx="8788000" cy="2225040"/>
          </a:xfrm>
        </p:spPr>
        <p:txBody>
          <a:bodyPr lIns="36000" anchor="b">
            <a:normAutofit/>
          </a:bodyPr>
          <a:lstStyle>
            <a:lvl1pPr algn="l">
              <a:defRPr lang="en-US" sz="4200" b="1" cap="none" baseline="0" dirty="0">
                <a:ln w="5000" cmpd="sng">
                  <a:noFill/>
                  <a:prstDash val="solid"/>
                </a:ln>
                <a:solidFill>
                  <a:schemeClr val="bg1"/>
                </a:solidFill>
                <a:effectLst/>
                <a:latin typeface="+mj-lt"/>
                <a:cs typeface="Arial"/>
              </a:defRPr>
            </a:lvl1pPr>
          </a:lstStyle>
          <a:p>
            <a:r>
              <a:rPr lang="en-US"/>
              <a:t>Click to edit Master title style</a:t>
            </a:r>
            <a:endParaRPr lang="en-US" dirty="0"/>
          </a:p>
        </p:txBody>
      </p:sp>
      <p:sp>
        <p:nvSpPr>
          <p:cNvPr id="17" name="Subtitle 16"/>
          <p:cNvSpPr>
            <a:spLocks noGrp="1"/>
          </p:cNvSpPr>
          <p:nvPr>
            <p:ph type="subTitle" idx="1"/>
          </p:nvPr>
        </p:nvSpPr>
        <p:spPr>
          <a:xfrm>
            <a:off x="609600" y="3749040"/>
            <a:ext cx="8788000" cy="746760"/>
          </a:xfrm>
        </p:spPr>
        <p:txBody>
          <a:bodyPr lIns="72000" tIns="0" rIns="72000" bIns="0">
            <a:normAutofit/>
          </a:bodyPr>
          <a:lstStyle>
            <a:lvl1pPr marL="0" indent="0" algn="l">
              <a:buNone/>
              <a:defRPr sz="2100">
                <a:solidFill>
                  <a:schemeClr val="bg1"/>
                </a:solidFill>
                <a:effectLst/>
              </a:defRPr>
            </a:lvl1pPr>
            <a:lvl2pPr marL="478908" indent="0" algn="ctr">
              <a:buNone/>
            </a:lvl2pPr>
            <a:lvl3pPr marL="957816" indent="0" algn="ctr">
              <a:buNone/>
            </a:lvl3pPr>
            <a:lvl4pPr marL="1436724" indent="0" algn="ctr">
              <a:buNone/>
            </a:lvl4pPr>
            <a:lvl5pPr marL="1915631" indent="0" algn="ctr">
              <a:buNone/>
            </a:lvl5pPr>
            <a:lvl6pPr marL="2394539" indent="0" algn="ctr">
              <a:buNone/>
            </a:lvl6pPr>
            <a:lvl7pPr marL="2873447" indent="0" algn="ctr">
              <a:buNone/>
            </a:lvl7pPr>
            <a:lvl8pPr marL="3352355" indent="0" algn="ctr">
              <a:buNone/>
            </a:lvl8pPr>
            <a:lvl9pPr marL="3831263" indent="0" algn="ctr">
              <a:buNone/>
            </a:lvl9pPr>
          </a:lstStyle>
          <a:p>
            <a:r>
              <a:rPr lang="en-US"/>
              <a:t>Click to edit Master subtitle style</a:t>
            </a:r>
            <a:endParaRPr lang="en-GB" dirty="0"/>
          </a:p>
        </p:txBody>
      </p:sp>
      <p:sp>
        <p:nvSpPr>
          <p:cNvPr id="36" name="Content Placeholder 35"/>
          <p:cNvSpPr>
            <a:spLocks noGrp="1"/>
          </p:cNvSpPr>
          <p:nvPr>
            <p:ph sz="quarter" idx="13"/>
          </p:nvPr>
        </p:nvSpPr>
        <p:spPr>
          <a:xfrm>
            <a:off x="609600" y="4800600"/>
            <a:ext cx="8788400" cy="1219200"/>
          </a:xfrm>
        </p:spPr>
        <p:txBody>
          <a:bodyPr lIns="36000" rIns="36000">
            <a:noAutofit/>
          </a:bodyPr>
          <a:lstStyle>
            <a:lvl1pPr>
              <a:buFontTx/>
              <a:buNone/>
              <a:defRPr sz="2100" baseline="0">
                <a:solidFill>
                  <a:srgbClr val="A71930"/>
                </a:solidFill>
              </a:defRPr>
            </a:lvl1pPr>
          </a:lstStyle>
          <a:p>
            <a:pPr lvl="0"/>
            <a:r>
              <a:rPr lang="en-US"/>
              <a:t>Click to edit Master text styles</a:t>
            </a:r>
          </a:p>
          <a:p>
            <a:pPr lvl="1"/>
            <a:r>
              <a:rPr lang="en-US"/>
              <a:t>Second level</a:t>
            </a:r>
          </a:p>
        </p:txBody>
      </p:sp>
      <p:sp>
        <p:nvSpPr>
          <p:cNvPr id="7" name="Date Placeholder 26"/>
          <p:cNvSpPr>
            <a:spLocks noGrp="1"/>
          </p:cNvSpPr>
          <p:nvPr>
            <p:ph type="dt" sz="half" idx="14"/>
          </p:nvPr>
        </p:nvSpPr>
        <p:spPr/>
        <p:txBody>
          <a:bodyPr/>
          <a:lstStyle>
            <a:lvl1pPr>
              <a:defRPr/>
            </a:lvl1pPr>
          </a:lstStyle>
          <a:p>
            <a:pPr>
              <a:defRPr/>
            </a:pPr>
            <a:endParaRPr lang="en-GB" dirty="0"/>
          </a:p>
        </p:txBody>
      </p:sp>
    </p:spTree>
    <p:extLst>
      <p:ext uri="{BB962C8B-B14F-4D97-AF65-F5344CB8AC3E}">
        <p14:creationId xmlns:p14="http://schemas.microsoft.com/office/powerpoint/2010/main" val="2968157808"/>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10"/>
            <a:ext cx="4071824" cy="1253808"/>
          </a:xfrm>
        </p:spPr>
        <p:txBody>
          <a:bodyPr anchor="b"/>
          <a:lstStyle>
            <a:lvl1pPr algn="l">
              <a:buNone/>
              <a:defRPr sz="2300" b="1">
                <a:ln>
                  <a:noFill/>
                </a:ln>
                <a:solidFill>
                  <a:schemeClr val="accent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408979" y="2998765"/>
            <a:ext cx="4071821" cy="2663482"/>
          </a:xfrm>
        </p:spPr>
        <p:txBody>
          <a:bodyPr lIns="47891" rIns="47891"/>
          <a:lstStyle>
            <a:lvl1pPr marL="0" indent="0">
              <a:buFontTx/>
              <a:buNone/>
              <a:defRPr sz="1300"/>
            </a:lvl1pPr>
            <a:lvl2pPr>
              <a:buFontTx/>
              <a:buNone/>
              <a:defRPr sz="1300"/>
            </a:lvl2pPr>
            <a:lvl3pPr>
              <a:buFontTx/>
              <a:buNone/>
              <a:defRPr sz="1000"/>
            </a:lvl3pPr>
            <a:lvl4pPr>
              <a:buFontTx/>
              <a:buNone/>
              <a:defRPr sz="1000"/>
            </a:lvl4pPr>
            <a:lvl5pPr>
              <a:buFontTx/>
              <a:buNone/>
              <a:defRPr sz="1000"/>
            </a:lvl5pPr>
          </a:lstStyle>
          <a:p>
            <a:pPr lvl="0"/>
            <a:r>
              <a:rPr lang="en-US"/>
              <a:t>Click to edit Master text styles</a:t>
            </a:r>
          </a:p>
        </p:txBody>
      </p:sp>
      <p:sp>
        <p:nvSpPr>
          <p:cNvPr id="8" name="Picture Placeholder 2"/>
          <p:cNvSpPr>
            <a:spLocks noGrp="1"/>
          </p:cNvSpPr>
          <p:nvPr>
            <p:ph type="pic" idx="1"/>
          </p:nvPr>
        </p:nvSpPr>
        <p:spPr>
          <a:xfrm>
            <a:off x="508000" y="457203"/>
            <a:ext cx="6502400" cy="5205047"/>
          </a:xfrm>
        </p:spPr>
        <p:txBody>
          <a:bodyPr/>
          <a:lstStyle>
            <a:lvl1pPr marL="0" indent="0">
              <a:buNone/>
              <a:defRPr sz="3400"/>
            </a:lvl1pPr>
            <a:lvl2pPr marL="478908" indent="0">
              <a:buNone/>
              <a:defRPr sz="2900"/>
            </a:lvl2pPr>
            <a:lvl3pPr marL="957816" indent="0">
              <a:buNone/>
              <a:defRPr sz="2500"/>
            </a:lvl3pPr>
            <a:lvl4pPr marL="1436724" indent="0">
              <a:buNone/>
              <a:defRPr sz="2100"/>
            </a:lvl4pPr>
            <a:lvl5pPr marL="1915631" indent="0">
              <a:buNone/>
              <a:defRPr sz="2100"/>
            </a:lvl5pPr>
            <a:lvl6pPr marL="2394539" indent="0">
              <a:buNone/>
              <a:defRPr sz="2100"/>
            </a:lvl6pPr>
            <a:lvl7pPr marL="2873447" indent="0">
              <a:buNone/>
              <a:defRPr sz="2100"/>
            </a:lvl7pPr>
            <a:lvl8pPr marL="3352355" indent="0">
              <a:buNone/>
              <a:defRPr sz="2100"/>
            </a:lvl8pPr>
            <a:lvl9pPr marL="3831263" indent="0">
              <a:buNone/>
              <a:defRPr sz="2100"/>
            </a:lvl9pPr>
          </a:lstStyle>
          <a:p>
            <a:pPr lvl="0"/>
            <a:r>
              <a:rPr lang="en-US" noProof="0" dirty="0"/>
              <a:t>Click icon to add picture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fld id="{4E049D79-EA88-4B9E-8C59-77A3928D4B93}" type="slidenum">
              <a:rPr lang="en-US"/>
              <a:pPr>
                <a:defRPr/>
              </a:pPr>
              <a:t>‹#›</a:t>
            </a:fld>
            <a:endParaRPr lang="en-US" dirty="0"/>
          </a:p>
        </p:txBody>
      </p:sp>
      <p:sp>
        <p:nvSpPr>
          <p:cNvPr id="7" name="Date Placeholder 11"/>
          <p:cNvSpPr>
            <a:spLocks noGrp="1"/>
          </p:cNvSpPr>
          <p:nvPr>
            <p:ph type="dt" sz="half" idx="12"/>
          </p:nvPr>
        </p:nvSpPr>
        <p:spPr/>
        <p:txBody>
          <a:bodyPr/>
          <a:lstStyle>
            <a:lvl1pPr>
              <a:defRPr/>
            </a:lvl1pPr>
          </a:lstStyle>
          <a:p>
            <a:pPr>
              <a:defRPr/>
            </a:pPr>
            <a:endParaRPr lang="en-GB" dirty="0"/>
          </a:p>
        </p:txBody>
      </p:sp>
    </p:spTree>
    <p:extLst>
      <p:ext uri="{BB962C8B-B14F-4D97-AF65-F5344CB8AC3E}">
        <p14:creationId xmlns:p14="http://schemas.microsoft.com/office/powerpoint/2010/main" val="19983004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Content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7644" y="226987"/>
            <a:ext cx="10671763" cy="516199"/>
          </a:xfrm>
        </p:spPr>
        <p:txBody>
          <a:bodyPr/>
          <a:lstStyle>
            <a:lvl1pPr algn="l">
              <a:defRPr sz="3200" b="0" i="0">
                <a:solidFill>
                  <a:schemeClr val="tx1"/>
                </a:solidFill>
              </a:defRPr>
            </a:lvl1pPr>
          </a:lstStyle>
          <a:p>
            <a:r>
              <a:rPr lang="en-GB" dirty="0"/>
              <a:t>Click to add title</a:t>
            </a:r>
            <a:endParaRPr lang="en-US" dirty="0"/>
          </a:p>
        </p:txBody>
      </p:sp>
      <p:sp>
        <p:nvSpPr>
          <p:cNvPr id="3" name="Subtitle 2"/>
          <p:cNvSpPr>
            <a:spLocks noGrp="1"/>
          </p:cNvSpPr>
          <p:nvPr>
            <p:ph type="subTitle" idx="1" hasCustomPrompt="1"/>
          </p:nvPr>
        </p:nvSpPr>
        <p:spPr>
          <a:xfrm>
            <a:off x="767643" y="1233311"/>
            <a:ext cx="10671764" cy="4288837"/>
          </a:xfrm>
          <a:prstGeom prst="rect">
            <a:avLst/>
          </a:prstGeo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text</a:t>
            </a:r>
            <a:endParaRPr lang="en-US" dirty="0"/>
          </a:p>
        </p:txBody>
      </p:sp>
      <p:sp>
        <p:nvSpPr>
          <p:cNvPr id="11" name="TextBox 10"/>
          <p:cNvSpPr txBox="1"/>
          <p:nvPr userDrawn="1"/>
        </p:nvSpPr>
        <p:spPr>
          <a:xfrm>
            <a:off x="1535290" y="592667"/>
            <a:ext cx="184731" cy="369332"/>
          </a:xfrm>
          <a:prstGeom prst="rect">
            <a:avLst/>
          </a:prstGeom>
          <a:noFill/>
        </p:spPr>
        <p:txBody>
          <a:bodyPr wrap="none" rtlCol="0">
            <a:spAutoFit/>
          </a:bodyPr>
          <a:lstStyle/>
          <a:p>
            <a:pPr defTabSz="457200" fontAlgn="auto">
              <a:spcBef>
                <a:spcPts val="0"/>
              </a:spcBef>
              <a:spcAft>
                <a:spcPts val="0"/>
              </a:spcAft>
            </a:pPr>
            <a:endParaRPr lang="en-US" dirty="0">
              <a:solidFill>
                <a:prstClr val="black"/>
              </a:solidFill>
              <a:latin typeface="Calibri"/>
              <a:ea typeface=""/>
            </a:endParaRPr>
          </a:p>
        </p:txBody>
      </p:sp>
    </p:spTree>
    <p:extLst>
      <p:ext uri="{BB962C8B-B14F-4D97-AF65-F5344CB8AC3E}">
        <p14:creationId xmlns:p14="http://schemas.microsoft.com/office/powerpoint/2010/main" val="142632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 World Clas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76802" y="5082859"/>
            <a:ext cx="6867524" cy="1217929"/>
          </a:xfrm>
        </p:spPr>
        <p:txBody>
          <a:bodyPr anchor="t" anchorCtr="0">
            <a:noAutofit/>
          </a:bodyPr>
          <a:lstStyle>
            <a:lvl1pPr algn="l">
              <a:defRPr sz="4200" b="1" baseline="0">
                <a:solidFill>
                  <a:schemeClr val="bg1"/>
                </a:solidFill>
                <a:latin typeface="Calibri" charset="0"/>
              </a:defRPr>
            </a:lvl1pPr>
          </a:lstStyle>
          <a:p>
            <a:r>
              <a:rPr lang="en-US" dirty="0"/>
              <a:t>Click to edit your title</a:t>
            </a:r>
          </a:p>
        </p:txBody>
      </p:sp>
      <p:sp>
        <p:nvSpPr>
          <p:cNvPr id="15" name="Text Placeholder 14"/>
          <p:cNvSpPr>
            <a:spLocks noGrp="1"/>
          </p:cNvSpPr>
          <p:nvPr>
            <p:ph type="body" sz="quarter" idx="10" hasCustomPrompt="1"/>
          </p:nvPr>
        </p:nvSpPr>
        <p:spPr>
          <a:xfrm>
            <a:off x="1226850" y="3495825"/>
            <a:ext cx="3321703" cy="351400"/>
          </a:xfrm>
        </p:spPr>
        <p:txBody>
          <a:bodyPr>
            <a:normAutofit/>
          </a:bodyPr>
          <a:lstStyle>
            <a:lvl1pPr marL="0" indent="0">
              <a:buNone/>
              <a:defRPr sz="1680" b="1">
                <a:solidFill>
                  <a:schemeClr val="bg1"/>
                </a:solidFill>
              </a:defRPr>
            </a:lvl1pPr>
          </a:lstStyle>
          <a:p>
            <a:pPr lvl="0"/>
            <a:r>
              <a:rPr lang="en-US" dirty="0"/>
              <a:t>Name</a:t>
            </a:r>
          </a:p>
        </p:txBody>
      </p:sp>
      <p:sp>
        <p:nvSpPr>
          <p:cNvPr id="16" name="Text Placeholder 14"/>
          <p:cNvSpPr>
            <a:spLocks noGrp="1"/>
          </p:cNvSpPr>
          <p:nvPr>
            <p:ph type="body" sz="quarter" idx="11" hasCustomPrompt="1"/>
          </p:nvPr>
        </p:nvSpPr>
        <p:spPr>
          <a:xfrm>
            <a:off x="1226851" y="3734975"/>
            <a:ext cx="3321701" cy="351400"/>
          </a:xfrm>
        </p:spPr>
        <p:txBody>
          <a:bodyPr>
            <a:normAutofit/>
          </a:bodyPr>
          <a:lstStyle>
            <a:lvl1pPr marL="0" indent="0">
              <a:buNone/>
              <a:defRPr sz="1680" b="0">
                <a:solidFill>
                  <a:schemeClr val="bg1"/>
                </a:solidFill>
              </a:defRPr>
            </a:lvl1pPr>
          </a:lstStyle>
          <a:p>
            <a:pPr lvl="0"/>
            <a:r>
              <a:rPr lang="en-US" dirty="0"/>
              <a:t>Job Title</a:t>
            </a:r>
          </a:p>
        </p:txBody>
      </p:sp>
      <p:sp>
        <p:nvSpPr>
          <p:cNvPr id="18" name="Text Placeholder 14"/>
          <p:cNvSpPr>
            <a:spLocks noGrp="1"/>
          </p:cNvSpPr>
          <p:nvPr>
            <p:ph type="body" sz="quarter" idx="12" hasCustomPrompt="1"/>
          </p:nvPr>
        </p:nvSpPr>
        <p:spPr>
          <a:xfrm>
            <a:off x="1226851" y="3974418"/>
            <a:ext cx="3321701" cy="351400"/>
          </a:xfrm>
        </p:spPr>
        <p:txBody>
          <a:bodyPr>
            <a:normAutofit/>
          </a:bodyPr>
          <a:lstStyle>
            <a:lvl1pPr marL="0" indent="0">
              <a:buNone/>
              <a:defRPr sz="1680" b="0" i="1">
                <a:solidFill>
                  <a:schemeClr val="bg1"/>
                </a:solidFill>
              </a:defRPr>
            </a:lvl1pPr>
          </a:lstStyle>
          <a:p>
            <a:pPr lvl="0"/>
            <a:r>
              <a:rPr lang="en-US" dirty="0"/>
              <a:t>Date</a:t>
            </a:r>
          </a:p>
        </p:txBody>
      </p:sp>
    </p:spTree>
    <p:extLst>
      <p:ext uri="{BB962C8B-B14F-4D97-AF65-F5344CB8AC3E}">
        <p14:creationId xmlns:p14="http://schemas.microsoft.com/office/powerpoint/2010/main" val="976540777"/>
      </p:ext>
    </p:extLst>
  </p:cSld>
  <p:clrMapOvr>
    <a:masterClrMapping/>
  </p:clrMapOvr>
  <p:extLst>
    <p:ext uri="{DCECCB84-F9BA-43D5-87BE-67443E8EF086}">
      <p15:sldGuideLst xmlns:p15="http://schemas.microsoft.com/office/powerpoint/2012/main">
        <p15:guide id="1" orient="horz" pos="2208">
          <p15:clr>
            <a:srgbClr val="FBAE40"/>
          </p15:clr>
        </p15:guide>
        <p15:guide id="2" pos="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6" Type="http://schemas.openxmlformats.org/officeDocument/2006/relationships/image" Target="../media/image1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4.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2.png"/><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6"/>
            <a:ext cx="10515600" cy="41255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8">
            <a:extLst>
              <a:ext uri="{FF2B5EF4-FFF2-40B4-BE49-F238E27FC236}">
                <a16:creationId xmlns:a16="http://schemas.microsoft.com/office/drawing/2014/main" id="{6FBC570B-A74D-8C45-83C9-95F1A529A3D2}"/>
              </a:ext>
            </a:extLst>
          </p:cNvPr>
          <p:cNvSpPr>
            <a:spLocks noGrp="1"/>
          </p:cNvSpPr>
          <p:nvPr>
            <p:ph type="sldNum" sz="quarter" idx="4"/>
          </p:nvPr>
        </p:nvSpPr>
        <p:spPr>
          <a:xfrm>
            <a:off x="11637433" y="6395202"/>
            <a:ext cx="554567" cy="342481"/>
          </a:xfrm>
          <a:prstGeom prst="rect">
            <a:avLst/>
          </a:prstGeom>
        </p:spPr>
        <p:txBody>
          <a:bodyPr/>
          <a:lstStyle>
            <a:lvl1pPr>
              <a:defRPr>
                <a:solidFill>
                  <a:schemeClr val="bg1"/>
                </a:solidFill>
              </a:defRPr>
            </a:lvl1pPr>
          </a:lstStyle>
          <a:p>
            <a:pPr>
              <a:defRPr/>
            </a:pPr>
            <a:fld id="{4523F335-736E-4173-BD22-3A70CF47A0B5}" type="slidenum">
              <a:rPr lang="en-US" smtClean="0"/>
              <a:pPr>
                <a:defRPr/>
              </a:pPr>
              <a:t>‹#›</a:t>
            </a:fld>
            <a:endParaRPr lang="en-US" dirty="0"/>
          </a:p>
        </p:txBody>
      </p:sp>
    </p:spTree>
    <p:extLst>
      <p:ext uri="{BB962C8B-B14F-4D97-AF65-F5344CB8AC3E}">
        <p14:creationId xmlns:p14="http://schemas.microsoft.com/office/powerpoint/2010/main" val="2705850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ftr="0" dt="0"/>
  <p:txStyles>
    <p:titleStyle>
      <a:lvl1pPr algn="l" defTabSz="822960" rtl="0" eaLnBrk="1" latinLnBrk="0" hangingPunct="1">
        <a:lnSpc>
          <a:spcPct val="90000"/>
        </a:lnSpc>
        <a:spcBef>
          <a:spcPct val="0"/>
        </a:spcBef>
        <a:buNone/>
        <a:defRPr sz="3600" b="1" i="0" kern="1200" baseline="0">
          <a:solidFill>
            <a:schemeClr val="accent1">
              <a:lumMod val="50000"/>
            </a:schemeClr>
          </a:solidFill>
          <a:latin typeface="Calibri" charset="0"/>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648371390"/>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5BFC1A1-DC94-411D-8AFC-11179DEF0288}"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a:defRPr/>
            </a:pPr>
            <a:r>
              <a:rPr lang="en-US" sz="1000" dirty="0">
                <a:solidFill>
                  <a:srgbClr val="3662B5"/>
                </a:solidFill>
                <a:latin typeface="Calibri" pitchFamily="35" charset="0"/>
                <a:ea typeface=""/>
                <a:cs typeface="Arial" charset="0"/>
              </a:rPr>
              <a:t>Warwick Business School</a:t>
            </a:r>
          </a:p>
        </p:txBody>
      </p:sp>
    </p:spTree>
    <p:extLst>
      <p:ext uri="{BB962C8B-B14F-4D97-AF65-F5344CB8AC3E}">
        <p14:creationId xmlns:p14="http://schemas.microsoft.com/office/powerpoint/2010/main" val="3523751145"/>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defTabSz="477838">
              <a:defRPr/>
            </a:pPr>
            <a:endParaRPr lang="en-US" dirty="0">
              <a:solidFill>
                <a:srgbClr val="3662B5"/>
              </a:solidFill>
            </a:endParaRPr>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defTabSz="477838" fontAlgn="base">
              <a:spcBef>
                <a:spcPct val="0"/>
              </a:spcBef>
              <a:spcAft>
                <a:spcPct val="0"/>
              </a:spcAft>
              <a:defRPr/>
            </a:pPr>
            <a:fld id="{65BFC1A1-DC94-411D-8AFC-11179DEF0288}" type="slidenum">
              <a:rPr lang="en-US" smtClean="0">
                <a:ea typeface="ＭＳ Ｐゴシック" pitchFamily="34" charset="-128"/>
              </a:rPr>
              <a:pPr defTabSz="477838" fontAlgn="base">
                <a:spcBef>
                  <a:spcPct val="0"/>
                </a:spcBef>
                <a:spcAft>
                  <a:spcPct val="0"/>
                </a:spcAft>
                <a:defRPr/>
              </a:pPr>
              <a:t>‹#›</a:t>
            </a:fld>
            <a:endParaRPr lang="en-US" dirty="0">
              <a:ea typeface="ＭＳ Ｐゴシック" pitchFamily="34" charset="-128"/>
            </a:endParaRPr>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defTabSz="477838" fontAlgn="base">
              <a:spcBef>
                <a:spcPct val="0"/>
              </a:spcBef>
              <a:spcAft>
                <a:spcPct val="0"/>
              </a:spcAft>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fontAlgn="base">
              <a:spcBef>
                <a:spcPct val="0"/>
              </a:spcBef>
              <a:spcAft>
                <a:spcPct val="0"/>
              </a:spcAft>
              <a:defRPr/>
            </a:pPr>
            <a:r>
              <a:rPr lang="en-US" sz="1000" dirty="0">
                <a:solidFill>
                  <a:srgbClr val="3662B5"/>
                </a:solidFill>
                <a:ea typeface="ＭＳ Ｐゴシック" pitchFamily="34" charset="-128"/>
                <a:cs typeface="Arial" charset="0"/>
              </a:rPr>
              <a:t>Warwick Business School</a:t>
            </a:r>
          </a:p>
        </p:txBody>
      </p:sp>
    </p:spTree>
    <p:extLst>
      <p:ext uri="{BB962C8B-B14F-4D97-AF65-F5344CB8AC3E}">
        <p14:creationId xmlns:p14="http://schemas.microsoft.com/office/powerpoint/2010/main" val="2908380967"/>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1" y="274638"/>
            <a:ext cx="11019367" cy="1143000"/>
          </a:xfrm>
          <a:prstGeom prst="rect">
            <a:avLst/>
          </a:prstGeom>
          <a:noFill/>
          <a:ln w="9525">
            <a:noFill/>
            <a:miter lim="800000"/>
            <a:headEnd/>
            <a:tailEnd/>
          </a:ln>
        </p:spPr>
        <p:txBody>
          <a:bodyPr vert="horz" wrap="square" lIns="47891" tIns="47891" rIns="47891" bIns="47891" numCol="1" anchor="ctr" anchorCtr="0" compatLnSpc="1">
            <a:prstTxWarp prst="textNoShape">
              <a:avLst/>
            </a:prstTxWarp>
          </a:bodyPr>
          <a:lstStyle/>
          <a:p>
            <a:pPr lvl="0"/>
            <a:r>
              <a:rPr lang="en-US"/>
              <a:t>Click to edit Master title style</a:t>
            </a:r>
            <a:endParaRPr lang="en-GB"/>
          </a:p>
        </p:txBody>
      </p:sp>
      <p:sp>
        <p:nvSpPr>
          <p:cNvPr id="1027" name="Text Placeholder 29"/>
          <p:cNvSpPr>
            <a:spLocks noGrp="1"/>
          </p:cNvSpPr>
          <p:nvPr>
            <p:ph type="body" idx="1"/>
          </p:nvPr>
        </p:nvSpPr>
        <p:spPr bwMode="auto">
          <a:xfrm>
            <a:off x="609601" y="1600201"/>
            <a:ext cx="11019367" cy="4525963"/>
          </a:xfrm>
          <a:prstGeom prst="rect">
            <a:avLst/>
          </a:prstGeom>
          <a:noFill/>
          <a:ln w="9525">
            <a:noFill/>
            <a:miter lim="800000"/>
            <a:headEnd/>
            <a:tailEnd/>
          </a:ln>
        </p:spPr>
        <p:txBody>
          <a:bodyPr vert="horz" wrap="square" lIns="36000" tIns="47891" rIns="36000" bIns="4789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Footer Placeholder 21"/>
          <p:cNvSpPr>
            <a:spLocks noGrp="1"/>
          </p:cNvSpPr>
          <p:nvPr>
            <p:ph type="ftr" sz="quarter" idx="3"/>
          </p:nvPr>
        </p:nvSpPr>
        <p:spPr>
          <a:xfrm>
            <a:off x="4502152" y="6551614"/>
            <a:ext cx="5149849" cy="212725"/>
          </a:xfrm>
          <a:prstGeom prst="rect">
            <a:avLst/>
          </a:prstGeom>
        </p:spPr>
        <p:txBody>
          <a:bodyPr vert="horz" lIns="0" tIns="0" rIns="0" bIns="0" anchor="t"/>
          <a:lstStyle>
            <a:lvl1pPr algn="l" eaLnBrk="1" fontAlgn="auto" latinLnBrk="0" hangingPunct="1">
              <a:spcBef>
                <a:spcPts val="0"/>
              </a:spcBef>
              <a:spcAft>
                <a:spcPts val="0"/>
              </a:spcAft>
              <a:defRPr kumimoji="0" sz="1000">
                <a:solidFill>
                  <a:schemeClr val="accent6"/>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10058401" y="6551614"/>
            <a:ext cx="554567" cy="212725"/>
          </a:xfrm>
          <a:prstGeom prst="rect">
            <a:avLst/>
          </a:prstGeom>
        </p:spPr>
        <p:txBody>
          <a:bodyPr vert="horz" wrap="square" lIns="0" tIns="0" rIns="0" bIns="0" numCol="1" anchor="t" anchorCtr="0" compatLnSpc="1">
            <a:prstTxWarp prst="textNoShape">
              <a:avLst/>
            </a:prstTxWarp>
          </a:bodyPr>
          <a:lstStyle>
            <a:lvl1pPr algn="r">
              <a:defRPr sz="1000">
                <a:solidFill>
                  <a:srgbClr val="7E848D"/>
                </a:solidFill>
                <a:latin typeface="Calibri" pitchFamily="35" charset="0"/>
              </a:defRPr>
            </a:lvl1pPr>
          </a:lstStyle>
          <a:p>
            <a:pPr>
              <a:defRPr/>
            </a:pPr>
            <a:fld id="{6D952CE2-0B7F-4C9C-99A8-25F8B51958E5}" type="slidenum">
              <a:rPr lang="en-US" smtClean="0"/>
              <a:pPr>
                <a:defRPr/>
              </a:pPr>
              <a:t>‹#›</a:t>
            </a:fld>
            <a:endParaRPr lang="en-US" dirty="0"/>
          </a:p>
        </p:txBody>
      </p:sp>
      <p:sp>
        <p:nvSpPr>
          <p:cNvPr id="12" name="Date Placeholder 11"/>
          <p:cNvSpPr>
            <a:spLocks noGrp="1"/>
          </p:cNvSpPr>
          <p:nvPr>
            <p:ph type="dt" sz="half" idx="2"/>
          </p:nvPr>
        </p:nvSpPr>
        <p:spPr>
          <a:xfrm>
            <a:off x="2639485" y="6551614"/>
            <a:ext cx="1517649" cy="212725"/>
          </a:xfrm>
          <a:prstGeom prst="rect">
            <a:avLst/>
          </a:prstGeom>
        </p:spPr>
        <p:txBody>
          <a:bodyPr vert="horz" lIns="0" tIns="0" rIns="0" bIns="0" rtlCol="0" anchor="t"/>
          <a:lstStyle>
            <a:lvl1pPr algn="l">
              <a:defRPr sz="1000" dirty="0">
                <a:solidFill>
                  <a:srgbClr val="7E848D"/>
                </a:solidFill>
                <a:latin typeface="+mn-lt"/>
                <a:ea typeface="Arial" pitchFamily="35" charset="0"/>
                <a:cs typeface="Arial" pitchFamily="35" charset="0"/>
              </a:defRPr>
            </a:lvl1pPr>
          </a:lstStyle>
          <a:p>
            <a:pPr>
              <a:defRPr/>
            </a:pPr>
            <a:endParaRPr lang="en-GB" dirty="0"/>
          </a:p>
        </p:txBody>
      </p:sp>
      <p:sp>
        <p:nvSpPr>
          <p:cNvPr id="7" name="Footer Placeholder 21"/>
          <p:cNvSpPr txBox="1">
            <a:spLocks/>
          </p:cNvSpPr>
          <p:nvPr/>
        </p:nvSpPr>
        <p:spPr>
          <a:xfrm>
            <a:off x="670984" y="6551614"/>
            <a:ext cx="1828800" cy="212725"/>
          </a:xfrm>
          <a:prstGeom prst="rect">
            <a:avLst/>
          </a:prstGeom>
        </p:spPr>
        <p:txBody>
          <a:bodyPr lIns="0" tIns="0" rIns="0" bIns="0"/>
          <a:lstStyle/>
          <a:p>
            <a:pPr defTabSz="477838">
              <a:defRPr/>
            </a:pPr>
            <a:r>
              <a:rPr lang="en-US" sz="1000" dirty="0">
                <a:solidFill>
                  <a:srgbClr val="3662B5"/>
                </a:solidFill>
                <a:latin typeface="Calibri" pitchFamily="35" charset="0"/>
                <a:ea typeface="+mn-ea"/>
                <a:cs typeface="Arial" charset="0"/>
              </a:rPr>
              <a:t>Warwick Business School</a:t>
            </a:r>
          </a:p>
        </p:txBody>
      </p:sp>
    </p:spTree>
    <p:extLst>
      <p:ext uri="{BB962C8B-B14F-4D97-AF65-F5344CB8AC3E}">
        <p14:creationId xmlns:p14="http://schemas.microsoft.com/office/powerpoint/2010/main" val="70710986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Lst>
  <p:hf hdr="0" ftr="0" dt="0"/>
  <p:txStyles>
    <p:titleStyle>
      <a:lvl1pPr algn="l" rtl="0" eaLnBrk="1" fontAlgn="base" hangingPunct="1">
        <a:spcBef>
          <a:spcPct val="0"/>
        </a:spcBef>
        <a:spcAft>
          <a:spcPct val="0"/>
        </a:spcAft>
        <a:defRPr sz="4200" b="1" kern="1200">
          <a:solidFill>
            <a:srgbClr val="0039A6"/>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4200" b="1">
          <a:solidFill>
            <a:srgbClr val="0039A6"/>
          </a:solidFill>
          <a:latin typeface="Calibri" pitchFamily="-112" charset="0"/>
          <a:ea typeface="ＭＳ Ｐゴシック" pitchFamily="-112" charset="-128"/>
          <a:cs typeface="ＭＳ Ｐゴシック" pitchFamily="-112" charset="-128"/>
        </a:defRPr>
      </a:lvl5pPr>
      <a:lvl6pPr marL="478908"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6pPr>
      <a:lvl7pPr marL="957816"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7pPr>
      <a:lvl8pPr marL="1436724"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8pPr>
      <a:lvl9pPr marL="1915631" algn="l" rtl="0" eaLnBrk="1" fontAlgn="base" hangingPunct="1">
        <a:spcBef>
          <a:spcPct val="0"/>
        </a:spcBef>
        <a:spcAft>
          <a:spcPct val="0"/>
        </a:spcAft>
        <a:defRPr sz="4800">
          <a:solidFill>
            <a:schemeClr val="bg1"/>
          </a:solidFill>
          <a:latin typeface="Calibri" pitchFamily="-112" charset="0"/>
          <a:ea typeface="ＭＳ Ｐゴシック" pitchFamily="-112" charset="-128"/>
          <a:cs typeface="ＭＳ Ｐゴシック" pitchFamily="-112" charset="-128"/>
        </a:defRPr>
      </a:lvl9pPr>
    </p:titleStyle>
    <p:bodyStyle>
      <a:lvl1pPr marL="432000" indent="-432000" algn="l" rtl="0" eaLnBrk="1" fontAlgn="base" hangingPunct="1">
        <a:spcBef>
          <a:spcPts val="600"/>
        </a:spcBef>
        <a:spcAft>
          <a:spcPts val="200"/>
        </a:spcAft>
        <a:buSzPct val="80000"/>
        <a:buFont typeface="Wingdings 2" pitchFamily="35" charset="2"/>
        <a:buChar char=""/>
        <a:defRPr sz="3100" kern="1200">
          <a:solidFill>
            <a:srgbClr val="404040"/>
          </a:solidFill>
          <a:latin typeface="+mn-lt"/>
          <a:ea typeface="ＭＳ Ｐゴシック" pitchFamily="-112" charset="-128"/>
          <a:cs typeface="ＭＳ Ｐゴシック" pitchFamily="-112" charset="-128"/>
        </a:defRPr>
      </a:lvl1pPr>
      <a:lvl2pPr marL="702000" indent="-285750" algn="l" rtl="0" eaLnBrk="1" fontAlgn="base" hangingPunct="1">
        <a:spcBef>
          <a:spcPct val="20000"/>
        </a:spcBef>
        <a:spcAft>
          <a:spcPct val="0"/>
        </a:spcAft>
        <a:buSzPct val="90000"/>
        <a:buFont typeface="Wingdings 2" pitchFamily="35" charset="2"/>
        <a:buChar char=""/>
        <a:defRPr sz="2700" kern="1200">
          <a:solidFill>
            <a:srgbClr val="404040"/>
          </a:solidFill>
          <a:latin typeface="+mn-lt"/>
          <a:ea typeface="ＭＳ Ｐゴシック" pitchFamily="-112" charset="-128"/>
          <a:cs typeface="+mn-cs"/>
        </a:defRPr>
      </a:lvl2pPr>
      <a:lvl3pPr marL="950400" indent="-266700" algn="l" rtl="0" eaLnBrk="1" fontAlgn="base" hangingPunct="1">
        <a:spcBef>
          <a:spcPct val="20000"/>
        </a:spcBef>
        <a:spcAft>
          <a:spcPct val="0"/>
        </a:spcAft>
        <a:buSzPct val="85000"/>
        <a:buFont typeface="Arial" pitchFamily="35" charset="0"/>
        <a:buChar char="○"/>
        <a:defRPr sz="2500" kern="1200">
          <a:solidFill>
            <a:srgbClr val="404040"/>
          </a:solidFill>
          <a:latin typeface="+mn-lt"/>
          <a:ea typeface="ＭＳ Ｐゴシック" pitchFamily="-112" charset="-128"/>
          <a:cs typeface="+mn-cs"/>
        </a:defRPr>
      </a:lvl3pPr>
      <a:lvl4pPr marL="1195200" indent="-247650" algn="l" rtl="0" eaLnBrk="1" fontAlgn="base" hangingPunct="1">
        <a:spcBef>
          <a:spcPct val="20000"/>
        </a:spcBef>
        <a:spcAft>
          <a:spcPct val="0"/>
        </a:spcAft>
        <a:buSzPct val="90000"/>
        <a:buFont typeface="Wingdings 2" pitchFamily="35" charset="2"/>
        <a:buChar char=""/>
        <a:defRPr sz="2100" kern="1200">
          <a:solidFill>
            <a:srgbClr val="404040"/>
          </a:solidFill>
          <a:latin typeface="+mn-lt"/>
          <a:ea typeface="ＭＳ Ｐゴシック" pitchFamily="-112" charset="-128"/>
          <a:cs typeface="+mn-cs"/>
        </a:defRPr>
      </a:lvl4pPr>
      <a:lvl5pPr marL="1440000" indent="-190500" algn="l" rtl="0" eaLnBrk="1" fontAlgn="base" hangingPunct="1">
        <a:spcBef>
          <a:spcPct val="20000"/>
        </a:spcBef>
        <a:spcAft>
          <a:spcPct val="0"/>
        </a:spcAft>
        <a:buSzPct val="100000"/>
        <a:buFont typeface="Arial" pitchFamily="35" charset="0"/>
        <a:buChar char="-"/>
        <a:defRPr sz="2100" kern="1200">
          <a:solidFill>
            <a:srgbClr val="404040"/>
          </a:solidFill>
          <a:latin typeface="+mn-lt"/>
          <a:ea typeface="ＭＳ Ｐゴシック" pitchFamily="-112" charset="-128"/>
          <a:cs typeface="+mn-cs"/>
        </a:defRPr>
      </a:lvl5pPr>
      <a:lvl6pPr marL="1781538" indent="-191563" algn="l" rtl="0" eaLnBrk="1" latinLnBrk="0" hangingPunct="1">
        <a:spcBef>
          <a:spcPct val="20000"/>
        </a:spcBef>
        <a:buClr>
          <a:schemeClr val="accent5"/>
        </a:buClr>
        <a:buFont typeface="Arial"/>
        <a:buChar char="-"/>
        <a:defRPr kumimoji="0" sz="2100" kern="1200" baseline="0">
          <a:solidFill>
            <a:schemeClr val="tx1"/>
          </a:solidFill>
          <a:latin typeface="+mn-lt"/>
          <a:ea typeface="+mn-ea"/>
          <a:cs typeface="+mn-cs"/>
        </a:defRPr>
      </a:lvl6pPr>
      <a:lvl7pPr marL="2011413" indent="-191563"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241288"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442430" indent="-191563"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78908" algn="l" rtl="0" eaLnBrk="1" latinLnBrk="0" hangingPunct="1">
        <a:defRPr kumimoji="0" kern="1200">
          <a:solidFill>
            <a:schemeClr val="tx1"/>
          </a:solidFill>
          <a:latin typeface="+mn-lt"/>
          <a:ea typeface="+mn-ea"/>
          <a:cs typeface="+mn-cs"/>
        </a:defRPr>
      </a:lvl2pPr>
      <a:lvl3pPr marL="957816" algn="l" rtl="0" eaLnBrk="1" latinLnBrk="0" hangingPunct="1">
        <a:defRPr kumimoji="0" kern="1200">
          <a:solidFill>
            <a:schemeClr val="tx1"/>
          </a:solidFill>
          <a:latin typeface="+mn-lt"/>
          <a:ea typeface="+mn-ea"/>
          <a:cs typeface="+mn-cs"/>
        </a:defRPr>
      </a:lvl3pPr>
      <a:lvl4pPr marL="1436724" algn="l" rtl="0" eaLnBrk="1" latinLnBrk="0" hangingPunct="1">
        <a:defRPr kumimoji="0" kern="1200">
          <a:solidFill>
            <a:schemeClr val="tx1"/>
          </a:solidFill>
          <a:latin typeface="+mn-lt"/>
          <a:ea typeface="+mn-ea"/>
          <a:cs typeface="+mn-cs"/>
        </a:defRPr>
      </a:lvl4pPr>
      <a:lvl5pPr marL="1915631" algn="l" rtl="0" eaLnBrk="1" latinLnBrk="0" hangingPunct="1">
        <a:defRPr kumimoji="0" kern="1200">
          <a:solidFill>
            <a:schemeClr val="tx1"/>
          </a:solidFill>
          <a:latin typeface="+mn-lt"/>
          <a:ea typeface="+mn-ea"/>
          <a:cs typeface="+mn-cs"/>
        </a:defRPr>
      </a:lvl5pPr>
      <a:lvl6pPr marL="2394539" algn="l" rtl="0" eaLnBrk="1" latinLnBrk="0" hangingPunct="1">
        <a:defRPr kumimoji="0" kern="1200">
          <a:solidFill>
            <a:schemeClr val="tx1"/>
          </a:solidFill>
          <a:latin typeface="+mn-lt"/>
          <a:ea typeface="+mn-ea"/>
          <a:cs typeface="+mn-cs"/>
        </a:defRPr>
      </a:lvl6pPr>
      <a:lvl7pPr marL="2873447" algn="l" rtl="0" eaLnBrk="1" latinLnBrk="0" hangingPunct="1">
        <a:defRPr kumimoji="0" kern="1200">
          <a:solidFill>
            <a:schemeClr val="tx1"/>
          </a:solidFill>
          <a:latin typeface="+mn-lt"/>
          <a:ea typeface="+mn-ea"/>
          <a:cs typeface="+mn-cs"/>
        </a:defRPr>
      </a:lvl7pPr>
      <a:lvl8pPr marL="3352355" algn="l" rtl="0" eaLnBrk="1" latinLnBrk="0" hangingPunct="1">
        <a:defRPr kumimoji="0" kern="1200">
          <a:solidFill>
            <a:schemeClr val="tx1"/>
          </a:solidFill>
          <a:latin typeface="+mn-lt"/>
          <a:ea typeface="+mn-ea"/>
          <a:cs typeface="+mn-cs"/>
        </a:defRPr>
      </a:lvl8pPr>
      <a:lvl9pPr marL="383126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58" y="5064370"/>
            <a:ext cx="6472468" cy="1123615"/>
          </a:xfrm>
        </p:spPr>
        <p:txBody>
          <a:bodyPr/>
          <a:lstStyle/>
          <a:p>
            <a:pPr algn="ctr"/>
            <a:r>
              <a:rPr lang="en-US" sz="2800" cap="all" dirty="0">
                <a:highlight>
                  <a:srgbClr val="00FF00"/>
                </a:highlight>
              </a:rPr>
              <a:t>The experience of work during the covid-19 pandemic</a:t>
            </a:r>
            <a:br>
              <a:rPr lang="en-US" sz="2000" dirty="0">
                <a:highlight>
                  <a:srgbClr val="00FF00"/>
                </a:highlight>
              </a:rPr>
            </a:br>
            <a:r>
              <a:rPr lang="en-GB" sz="2400" b="0" cap="all" dirty="0">
                <a:highlight>
                  <a:srgbClr val="00FF00"/>
                </a:highlight>
              </a:rPr>
              <a:t>Qualitative data insights</a:t>
            </a:r>
            <a:br>
              <a:rPr lang="en-GB" sz="2800" cap="all" dirty="0">
                <a:highlight>
                  <a:srgbClr val="FFFF00"/>
                </a:highlight>
              </a:rPr>
            </a:br>
            <a:br>
              <a:rPr lang="en-US" sz="2800" dirty="0">
                <a:solidFill>
                  <a:srgbClr val="FFFF00"/>
                </a:solidFill>
                <a:highlight>
                  <a:srgbClr val="FFFF00"/>
                </a:highlight>
              </a:rPr>
            </a:br>
            <a:endParaRPr lang="en-US" sz="2800" dirty="0">
              <a:solidFill>
                <a:srgbClr val="FFFF00"/>
              </a:solidFill>
              <a:highlight>
                <a:srgbClr val="FFFF00"/>
              </a:highlight>
            </a:endParaRPr>
          </a:p>
        </p:txBody>
      </p:sp>
      <p:sp>
        <p:nvSpPr>
          <p:cNvPr id="3" name="Text Placeholder 2"/>
          <p:cNvSpPr>
            <a:spLocks noGrp="1"/>
          </p:cNvSpPr>
          <p:nvPr>
            <p:ph type="body" sz="quarter" idx="10"/>
          </p:nvPr>
        </p:nvSpPr>
        <p:spPr/>
        <p:txBody>
          <a:bodyPr>
            <a:normAutofit fontScale="92500" lnSpcReduction="10000"/>
          </a:bodyPr>
          <a:lstStyle/>
          <a:p>
            <a:r>
              <a:rPr lang="en-US" sz="2000" dirty="0"/>
              <a:t>Tina Kiefer</a:t>
            </a:r>
          </a:p>
        </p:txBody>
      </p:sp>
      <p:sp>
        <p:nvSpPr>
          <p:cNvPr id="4" name="Text Placeholder 3"/>
          <p:cNvSpPr>
            <a:spLocks noGrp="1"/>
          </p:cNvSpPr>
          <p:nvPr>
            <p:ph type="body" sz="quarter" idx="11"/>
          </p:nvPr>
        </p:nvSpPr>
        <p:spPr>
          <a:xfrm>
            <a:off x="1245286" y="3771082"/>
            <a:ext cx="3824672" cy="590842"/>
          </a:xfrm>
        </p:spPr>
        <p:txBody>
          <a:bodyPr>
            <a:normAutofit/>
          </a:bodyPr>
          <a:lstStyle/>
          <a:p>
            <a:r>
              <a:rPr lang="en-US" dirty="0"/>
              <a:t>Professor of Organizational Behaviour</a:t>
            </a:r>
          </a:p>
        </p:txBody>
      </p:sp>
      <p:sp>
        <p:nvSpPr>
          <p:cNvPr id="5" name="Text Placeholder 4"/>
          <p:cNvSpPr>
            <a:spLocks noGrp="1"/>
          </p:cNvSpPr>
          <p:nvPr>
            <p:ph type="body" sz="quarter" idx="12"/>
          </p:nvPr>
        </p:nvSpPr>
        <p:spPr>
          <a:xfrm>
            <a:off x="589733" y="5626177"/>
            <a:ext cx="2989531" cy="351400"/>
          </a:xfrm>
        </p:spPr>
        <p:txBody>
          <a:bodyPr>
            <a:normAutofit/>
          </a:bodyPr>
          <a:lstStyle/>
          <a:p>
            <a:r>
              <a:rPr lang="en-US" sz="1800" dirty="0">
                <a:highlight>
                  <a:srgbClr val="00FF00"/>
                </a:highlight>
              </a:rPr>
              <a:t>XX</a:t>
            </a:r>
          </a:p>
        </p:txBody>
      </p:sp>
      <p:sp>
        <p:nvSpPr>
          <p:cNvPr id="8" name="Rectangle 7">
            <a:extLst>
              <a:ext uri="{FF2B5EF4-FFF2-40B4-BE49-F238E27FC236}">
                <a16:creationId xmlns:a16="http://schemas.microsoft.com/office/drawing/2014/main" id="{998D9FB5-4C48-AE41-87D9-2D24486F1D68}"/>
              </a:ext>
            </a:extLst>
          </p:cNvPr>
          <p:cNvSpPr/>
          <p:nvPr/>
        </p:nvSpPr>
        <p:spPr>
          <a:xfrm>
            <a:off x="479376" y="6341336"/>
            <a:ext cx="309988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tone Sans ITC TT" pitchFamily="2" charset="0"/>
                <a:ea typeface="+mn-ea"/>
                <a:cs typeface="Arial" pitchFamily="34" charset="0"/>
              </a:rPr>
              <a:t>Tina.Kiefer@wbs.ac.uk </a:t>
            </a:r>
          </a:p>
        </p:txBody>
      </p:sp>
    </p:spTree>
    <p:extLst>
      <p:ext uri="{BB962C8B-B14F-4D97-AF65-F5344CB8AC3E}">
        <p14:creationId xmlns:p14="http://schemas.microsoft.com/office/powerpoint/2010/main" val="396242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327851" y="120317"/>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Equipment / IT / cost support at home</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12%)</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More material support for those working from home (e.g. chairs, internet costs, travel costs for those coming in to the office)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online collaboration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on allowances</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10</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2069352"/>
            <a:ext cx="5648797" cy="2800767"/>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Rethinking the office space: </a:t>
            </a:r>
          </a:p>
          <a:p>
            <a:pPr algn="just"/>
            <a:r>
              <a:rPr lang="en-US" sz="1600" dirty="0">
                <a:solidFill>
                  <a:schemeClr val="accent1">
                    <a:lumMod val="50000"/>
                  </a:schemeClr>
                </a:solidFill>
                <a:sym typeface="Wingdings" pitchFamily="2" charset="2"/>
              </a:rPr>
              <a:t>(% of all respondents mentioning theme: 8%)</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Better use of office space needed if people are coming back in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Make offices more attractive to be in (vs home comfort)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sufficient desk space (e.g. if want to work in office full time) &gt; better desk booking tools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Concerns around office conductivity to zoom meetings (issue of open plan) &gt; more private ‘pods’ for dialing out</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Promote social aspects of office (social events, lunch)</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Dedicate in-office days to team needs, e.g. brainstorms, client pitches &gt; provide more collaboration spaces in office</a:t>
            </a:r>
          </a:p>
        </p:txBody>
      </p:sp>
      <p:graphicFrame>
        <p:nvGraphicFramePr>
          <p:cNvPr id="8" name="Chart 7">
            <a:extLst>
              <a:ext uri="{FF2B5EF4-FFF2-40B4-BE49-F238E27FC236}">
                <a16:creationId xmlns:a16="http://schemas.microsoft.com/office/drawing/2014/main" id="{5D99A896-C740-B543-BFC0-9842D1CA613B}"/>
              </a:ext>
            </a:extLst>
          </p:cNvPr>
          <p:cNvGraphicFramePr>
            <a:graphicFrameLocks/>
          </p:cNvGraphicFramePr>
          <p:nvPr>
            <p:extLst>
              <p:ext uri="{D42A27DB-BD31-4B8C-83A1-F6EECF244321}">
                <p14:modId xmlns:p14="http://schemas.microsoft.com/office/powerpoint/2010/main" val="1124969318"/>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0" name="Rounded Rectangle 9">
            <a:extLst>
              <a:ext uri="{FF2B5EF4-FFF2-40B4-BE49-F238E27FC236}">
                <a16:creationId xmlns:a16="http://schemas.microsoft.com/office/drawing/2014/main" id="{DDC2EC10-393E-1343-AA33-C3F60180646E}"/>
              </a:ext>
            </a:extLst>
          </p:cNvPr>
          <p:cNvSpPr/>
          <p:nvPr/>
        </p:nvSpPr>
        <p:spPr>
          <a:xfrm>
            <a:off x="525490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EFFECTIVENESS</a:t>
            </a:r>
          </a:p>
        </p:txBody>
      </p:sp>
      <p:sp>
        <p:nvSpPr>
          <p:cNvPr id="11" name="Rectangle 10">
            <a:extLst>
              <a:ext uri="{FF2B5EF4-FFF2-40B4-BE49-F238E27FC236}">
                <a16:creationId xmlns:a16="http://schemas.microsoft.com/office/drawing/2014/main" id="{C4D766CC-0FFC-044E-A61A-A079B29657B5}"/>
              </a:ext>
            </a:extLst>
          </p:cNvPr>
          <p:cNvSpPr/>
          <p:nvPr/>
        </p:nvSpPr>
        <p:spPr>
          <a:xfrm>
            <a:off x="6327849" y="4921802"/>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Effectiveness of home working</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2%)</a:t>
            </a:r>
          </a:p>
          <a:p>
            <a:pPr marL="285750" indent="-285750" algn="just">
              <a:buFont typeface="Arial" panose="020B0604020202020204" pitchFamily="34" charset="0"/>
              <a:buChar char="•"/>
            </a:pPr>
            <a:r>
              <a:rPr lang="en-US" sz="1600" dirty="0">
                <a:solidFill>
                  <a:schemeClr val="accent1">
                    <a:lumMod val="50000"/>
                  </a:schemeClr>
                </a:solidFill>
              </a:rPr>
              <a:t>Home provides the kind of focus and lack of distractions which have boosted productivity, and skeptical about the office being able to do the same</a:t>
            </a:r>
          </a:p>
        </p:txBody>
      </p:sp>
    </p:spTree>
    <p:extLst>
      <p:ext uri="{BB962C8B-B14F-4D97-AF65-F5344CB8AC3E}">
        <p14:creationId xmlns:p14="http://schemas.microsoft.com/office/powerpoint/2010/main" val="32470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11</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2321284"/>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Comparison to market and competition: </a:t>
            </a:r>
          </a:p>
          <a:p>
            <a:pPr algn="just"/>
            <a:r>
              <a:rPr lang="en-US" sz="1600" dirty="0">
                <a:solidFill>
                  <a:schemeClr val="accent1">
                    <a:lumMod val="50000"/>
                  </a:schemeClr>
                </a:solidFill>
                <a:sym typeface="Wingdings" pitchFamily="2" charset="2"/>
              </a:rPr>
              <a:t>(% of all respondents mentioning theme: 4%)</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Reference to competitors who offer more flexibility (some including 100% flexibility)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might be prioritized over company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Expect to see attrition if more flexibility isn’t allowed</a:t>
            </a:r>
          </a:p>
          <a:p>
            <a:pPr marL="285750" indent="-285750" algn="just">
              <a:buFont typeface="Arial" panose="020B0604020202020204" pitchFamily="34" charset="0"/>
              <a:buChar char="•"/>
            </a:pPr>
            <a:endParaRPr lang="en-US" sz="1600" dirty="0">
              <a:solidFill>
                <a:schemeClr val="accent1">
                  <a:lumMod val="50000"/>
                </a:schemeClr>
              </a:solidFill>
              <a:sym typeface="Wingdings" pitchFamily="2" charset="2"/>
            </a:endParaRPr>
          </a:p>
        </p:txBody>
      </p:sp>
      <p:graphicFrame>
        <p:nvGraphicFramePr>
          <p:cNvPr id="9" name="Chart 8">
            <a:extLst>
              <a:ext uri="{FF2B5EF4-FFF2-40B4-BE49-F238E27FC236}">
                <a16:creationId xmlns:a16="http://schemas.microsoft.com/office/drawing/2014/main" id="{6542EC0C-EADD-E145-AA4F-0E9D697946FD}"/>
              </a:ext>
            </a:extLst>
          </p:cNvPr>
          <p:cNvGraphicFramePr>
            <a:graphicFrameLocks/>
          </p:cNvGraphicFramePr>
          <p:nvPr>
            <p:extLst>
              <p:ext uri="{D42A27DB-BD31-4B8C-83A1-F6EECF244321}">
                <p14:modId xmlns:p14="http://schemas.microsoft.com/office/powerpoint/2010/main" val="3037734797"/>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58F9B537-F100-FD49-AEC8-BF0DBDD1AF2D}"/>
              </a:ext>
            </a:extLst>
          </p:cNvPr>
          <p:cNvSpPr/>
          <p:nvPr/>
        </p:nvSpPr>
        <p:spPr>
          <a:xfrm>
            <a:off x="6327850" y="395237"/>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Communication and clarity</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9%)</a:t>
            </a:r>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Clarity in policy application and enforcement, including which staff are covered (e.g. part time workers)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Consultation at all levels in setting team requirements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Ensure policy is regularly reviewed and be open to it changing over time in light of what is learned from experience</a:t>
            </a:r>
          </a:p>
        </p:txBody>
      </p:sp>
      <p:sp>
        <p:nvSpPr>
          <p:cNvPr id="8" name="Rectangle 7">
            <a:extLst>
              <a:ext uri="{FF2B5EF4-FFF2-40B4-BE49-F238E27FC236}">
                <a16:creationId xmlns:a16="http://schemas.microsoft.com/office/drawing/2014/main" id="{CE254DBA-44C1-984D-A3F6-32FFB61B2E8A}"/>
              </a:ext>
            </a:extLst>
          </p:cNvPr>
          <p:cNvSpPr/>
          <p:nvPr/>
        </p:nvSpPr>
        <p:spPr>
          <a:xfrm>
            <a:off x="6327850" y="3981039"/>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Client requirement pressures: </a:t>
            </a:r>
          </a:p>
          <a:p>
            <a:pPr algn="just"/>
            <a:r>
              <a:rPr lang="en-US" sz="1600" dirty="0">
                <a:solidFill>
                  <a:schemeClr val="accent1">
                    <a:lumMod val="50000"/>
                  </a:schemeClr>
                </a:solidFill>
                <a:sym typeface="Wingdings" pitchFamily="2" charset="2"/>
              </a:rPr>
              <a:t>(% of all respondents mentioning theme: 3%)</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client expectations will be different to HWP and that client needs will ultimately override work policy</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Uncertainty about how HWP will be managed with at-client working / business travel</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Senior leadership also need support in bridging gap with client expectations</a:t>
            </a:r>
          </a:p>
        </p:txBody>
      </p:sp>
      <p:sp>
        <p:nvSpPr>
          <p:cNvPr id="10" name="Rounded Rectangle 9">
            <a:extLst>
              <a:ext uri="{FF2B5EF4-FFF2-40B4-BE49-F238E27FC236}">
                <a16:creationId xmlns:a16="http://schemas.microsoft.com/office/drawing/2014/main" id="{835697EA-4517-3844-858F-14C467A10FE2}"/>
              </a:ext>
            </a:extLst>
          </p:cNvPr>
          <p:cNvSpPr/>
          <p:nvPr/>
        </p:nvSpPr>
        <p:spPr>
          <a:xfrm>
            <a:off x="4143738" y="6350432"/>
            <a:ext cx="5324354"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IMPLICIT EXPECTATIONS / RELATIONSHIP WITH ORG</a:t>
            </a:r>
          </a:p>
        </p:txBody>
      </p:sp>
    </p:spTree>
    <p:extLst>
      <p:ext uri="{BB962C8B-B14F-4D97-AF65-F5344CB8AC3E}">
        <p14:creationId xmlns:p14="http://schemas.microsoft.com/office/powerpoint/2010/main" val="352389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12</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829279"/>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Satisfaction with direction taken:</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5%)</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Happy with direction taken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Feels the company is supportive and innovative with this policy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Supportive of more office working, primarily for effectiveness and interpersonal interaction </a:t>
            </a:r>
          </a:p>
        </p:txBody>
      </p:sp>
      <p:sp>
        <p:nvSpPr>
          <p:cNvPr id="9" name="Rounded Rectangle 8">
            <a:extLst>
              <a:ext uri="{FF2B5EF4-FFF2-40B4-BE49-F238E27FC236}">
                <a16:creationId xmlns:a16="http://schemas.microsoft.com/office/drawing/2014/main" id="{A1FDC6E8-3165-9341-9C3D-A514887CF8D2}"/>
              </a:ext>
            </a:extLst>
          </p:cNvPr>
          <p:cNvSpPr/>
          <p:nvPr/>
        </p:nvSpPr>
        <p:spPr>
          <a:xfrm>
            <a:off x="503893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CONNECTEDNESS / XX</a:t>
            </a:r>
          </a:p>
        </p:txBody>
      </p:sp>
      <p:graphicFrame>
        <p:nvGraphicFramePr>
          <p:cNvPr id="10" name="Chart 9">
            <a:extLst>
              <a:ext uri="{FF2B5EF4-FFF2-40B4-BE49-F238E27FC236}">
                <a16:creationId xmlns:a16="http://schemas.microsoft.com/office/drawing/2014/main" id="{CF8A2798-6914-9E47-AC9A-B06A52EC5D37}"/>
              </a:ext>
            </a:extLst>
          </p:cNvPr>
          <p:cNvGraphicFramePr>
            <a:graphicFrameLocks/>
          </p:cNvGraphicFramePr>
          <p:nvPr>
            <p:extLst>
              <p:ext uri="{D42A27DB-BD31-4B8C-83A1-F6EECF244321}">
                <p14:modId xmlns:p14="http://schemas.microsoft.com/office/powerpoint/2010/main" val="3220865545"/>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FC77E091-3917-494D-8639-D1651B24F5E5}"/>
              </a:ext>
            </a:extLst>
          </p:cNvPr>
          <p:cNvSpPr/>
          <p:nvPr/>
        </p:nvSpPr>
        <p:spPr>
          <a:xfrm>
            <a:off x="6327852" y="2808016"/>
            <a:ext cx="5648797" cy="1815882"/>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Missing interpersonal connection:</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4%)</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social interaction for personal wellbeing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Missed important social interaction for career development (e.g. networking, interpersonal skills, presentation)</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Make efforts to promote social events and team building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more in-office requirements</a:t>
            </a:r>
          </a:p>
        </p:txBody>
      </p:sp>
      <p:sp>
        <p:nvSpPr>
          <p:cNvPr id="12" name="Rectangle 11">
            <a:extLst>
              <a:ext uri="{FF2B5EF4-FFF2-40B4-BE49-F238E27FC236}">
                <a16:creationId xmlns:a16="http://schemas.microsoft.com/office/drawing/2014/main" id="{CA68D83F-14D2-654D-B7D7-045A347FE51C}"/>
              </a:ext>
            </a:extLst>
          </p:cNvPr>
          <p:cNvSpPr/>
          <p:nvPr/>
        </p:nvSpPr>
        <p:spPr>
          <a:xfrm>
            <a:off x="6327851" y="4705282"/>
            <a:ext cx="5648797" cy="1323439"/>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Safety concerns for returning to office:</a:t>
            </a:r>
            <a:endParaRPr lang="en-US" sz="1600" dirty="0">
              <a:solidFill>
                <a:schemeClr val="accent1">
                  <a:lumMod val="50000"/>
                </a:schemeClr>
              </a:solidFill>
              <a:sym typeface="Wingdings" pitchFamily="2" charset="2"/>
            </a:endParaRPr>
          </a:p>
          <a:p>
            <a:pPr algn="just"/>
            <a:r>
              <a:rPr lang="en-US" sz="1600" dirty="0">
                <a:solidFill>
                  <a:schemeClr val="accent1">
                    <a:lumMod val="50000"/>
                  </a:schemeClr>
                </a:solidFill>
                <a:sym typeface="Wingdings" pitchFamily="2" charset="2"/>
              </a:rPr>
              <a:t>(% of all respondents mentioning theme: 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Physical safety concerns about coming back to the office, including commuting</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Mental wellbeing impacts on continuing to work only remotely</a:t>
            </a:r>
          </a:p>
        </p:txBody>
      </p:sp>
      <p:sp>
        <p:nvSpPr>
          <p:cNvPr id="4" name="TextBox 3">
            <a:extLst>
              <a:ext uri="{FF2B5EF4-FFF2-40B4-BE49-F238E27FC236}">
                <a16:creationId xmlns:a16="http://schemas.microsoft.com/office/drawing/2014/main" id="{F295F64B-285F-8347-BC75-F405306D176D}"/>
              </a:ext>
            </a:extLst>
          </p:cNvPr>
          <p:cNvSpPr txBox="1"/>
          <p:nvPr/>
        </p:nvSpPr>
        <p:spPr>
          <a:xfrm>
            <a:off x="5038936" y="79156"/>
            <a:ext cx="6718192" cy="923330"/>
          </a:xfrm>
          <a:prstGeom prst="rect">
            <a:avLst/>
          </a:prstGeom>
          <a:noFill/>
        </p:spPr>
        <p:txBody>
          <a:bodyPr wrap="square" rtlCol="0">
            <a:spAutoFit/>
          </a:bodyPr>
          <a:lstStyle/>
          <a:p>
            <a:r>
              <a:rPr lang="en-GB" dirty="0">
                <a:solidFill>
                  <a:srgbClr val="C00000"/>
                </a:solidFill>
              </a:rPr>
              <a:t>I’ve been wondering over the weekend if we could create a map of push and pull factors – some reasons for HW are about push (preserve benefits), and others are about avoiding downside. </a:t>
            </a:r>
          </a:p>
        </p:txBody>
      </p:sp>
    </p:spTree>
    <p:extLst>
      <p:ext uri="{BB962C8B-B14F-4D97-AF65-F5344CB8AC3E}">
        <p14:creationId xmlns:p14="http://schemas.microsoft.com/office/powerpoint/2010/main" val="209607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p:txBody>
          <a:bodyPr>
            <a:normAutofit fontScale="92500"/>
          </a:bodyPr>
          <a:lstStyle/>
          <a:p>
            <a:pPr algn="just"/>
            <a:r>
              <a:rPr lang="en-GB" dirty="0"/>
              <a:t>Work-life balance (and wellbeing) improvements were profound for some and generally primarily driven by both flexibility regarding when to do tasks and autonomy in planning them around other life needs; this is something many employees want to retain</a:t>
            </a:r>
          </a:p>
          <a:p>
            <a:pPr algn="just"/>
            <a:r>
              <a:rPr lang="en-GB" dirty="0"/>
              <a:t>Personal needs and job requirements are not seen as uniform, and autonomy should be given to teams and individuals to determine work arrangements</a:t>
            </a:r>
          </a:p>
          <a:p>
            <a:pPr algn="just"/>
            <a:r>
              <a:rPr lang="en-GB" dirty="0"/>
              <a:t>These factors also boosted effectiveness: people said they worked better and got more done by having this autonomy and flexibility </a:t>
            </a:r>
          </a:p>
          <a:p>
            <a:pPr algn="just"/>
            <a:r>
              <a:rPr lang="en-GB" dirty="0"/>
              <a:t>But flexibility also comes at the expense of the increased pressure to be available at any hour of the day (from both company and clients) and inability to switch off (e.g. over weekends)</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13</a:t>
            </a:fld>
            <a:endParaRPr lang="en-US" dirty="0"/>
          </a:p>
        </p:txBody>
      </p:sp>
      <p:sp>
        <p:nvSpPr>
          <p:cNvPr id="5" name="TextBox 4">
            <a:extLst>
              <a:ext uri="{FF2B5EF4-FFF2-40B4-BE49-F238E27FC236}">
                <a16:creationId xmlns:a16="http://schemas.microsoft.com/office/drawing/2014/main" id="{6AF446E9-438F-5C49-A87B-7732DCFC5AAD}"/>
              </a:ext>
            </a:extLst>
          </p:cNvPr>
          <p:cNvSpPr txBox="1"/>
          <p:nvPr/>
        </p:nvSpPr>
        <p:spPr>
          <a:xfrm>
            <a:off x="5432430" y="5624648"/>
            <a:ext cx="6205004" cy="646331"/>
          </a:xfrm>
          <a:prstGeom prst="rect">
            <a:avLst/>
          </a:prstGeom>
          <a:noFill/>
        </p:spPr>
        <p:txBody>
          <a:bodyPr wrap="square" rtlCol="0">
            <a:spAutoFit/>
          </a:bodyPr>
          <a:lstStyle/>
          <a:p>
            <a:r>
              <a:rPr lang="en-GB" dirty="0">
                <a:solidFill>
                  <a:srgbClr val="C00000"/>
                </a:solidFill>
              </a:rPr>
              <a:t>Need to balance with the concern over connectedness, onboarding, collaboration</a:t>
            </a:r>
          </a:p>
        </p:txBody>
      </p:sp>
    </p:spTree>
    <p:extLst>
      <p:ext uri="{BB962C8B-B14F-4D97-AF65-F5344CB8AC3E}">
        <p14:creationId xmlns:p14="http://schemas.microsoft.com/office/powerpoint/2010/main" val="319950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lnSpcReduction="10000"/>
          </a:bodyPr>
          <a:lstStyle/>
          <a:p>
            <a:pPr algn="just"/>
            <a:r>
              <a:rPr lang="en-GB" dirty="0"/>
              <a:t>There has been a significant amount of goodwill bought by the company (employees have proved they can work) and employees (the company has supported their work during the pandemic). This can be undermined if </a:t>
            </a:r>
          </a:p>
          <a:p>
            <a:pPr marL="868680" lvl="1" indent="-457200" algn="just">
              <a:buFont typeface="+mj-lt"/>
              <a:buAutoNum type="arabicParenR"/>
            </a:pPr>
            <a:r>
              <a:rPr lang="en-GB" dirty="0"/>
              <a:t>The HWP is does not have broad, consistent and strong leadership support,</a:t>
            </a:r>
          </a:p>
          <a:p>
            <a:pPr marL="868680" lvl="1" indent="-457200" algn="just">
              <a:buFont typeface="+mj-lt"/>
              <a:buAutoNum type="arabicParenR"/>
            </a:pPr>
            <a:r>
              <a:rPr lang="en-GB" dirty="0"/>
              <a:t>The HWP is prescribed or made mandatory, undermining its ethos,</a:t>
            </a:r>
          </a:p>
          <a:p>
            <a:pPr marL="868680" lvl="1" indent="-457200" algn="just">
              <a:buFont typeface="+mj-lt"/>
              <a:buAutoNum type="arabicParenR"/>
            </a:pPr>
            <a:r>
              <a:rPr lang="en-GB" dirty="0"/>
              <a:t>Client requirements constantly override any HWP practices,</a:t>
            </a:r>
          </a:p>
          <a:p>
            <a:pPr marL="868680" lvl="1" indent="-457200" algn="just">
              <a:buFont typeface="+mj-lt"/>
              <a:buAutoNum type="arabicParenR"/>
            </a:pPr>
            <a:r>
              <a:rPr lang="en-GB" dirty="0"/>
              <a:t>Work arrangements are not developed and implemented fairly, and </a:t>
            </a:r>
          </a:p>
          <a:p>
            <a:pPr marL="868680" lvl="1" indent="-457200" algn="just">
              <a:buFont typeface="+mj-lt"/>
              <a:buAutoNum type="arabicParenR"/>
            </a:pPr>
            <a:r>
              <a:rPr lang="en-GB" dirty="0"/>
              <a:t>Requirements like the number of days in office are seen as arbitrary.</a:t>
            </a:r>
          </a:p>
          <a:p>
            <a:pPr algn="just"/>
            <a:r>
              <a:rPr lang="en-GB" dirty="0"/>
              <a:t>Expectations have shifted, such that employees expect some level of flexibility and see it as a determining factor in which company to work for. </a:t>
            </a:r>
          </a:p>
          <a:p>
            <a:pPr algn="just"/>
            <a:r>
              <a:rPr lang="en-GB" dirty="0"/>
              <a:t>Given perception of good performance during pandemic and these changes in expectations, the HWP is not seen by all as progressive enough and may even only meet minimum expectations.</a:t>
            </a:r>
          </a:p>
          <a:p>
            <a:pPr algn="just"/>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a:p>
            <a:pPr marL="868680" lvl="1" indent="-457200" algn="just">
              <a:buFont typeface="+mj-lt"/>
              <a:buAutoNum type="arabicParenR"/>
            </a:pPr>
            <a:endParaRPr lang="en-GB" dirty="0"/>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14</a:t>
            </a:fld>
            <a:endParaRPr lang="en-US" dirty="0"/>
          </a:p>
        </p:txBody>
      </p:sp>
    </p:spTree>
    <p:extLst>
      <p:ext uri="{BB962C8B-B14F-4D97-AF65-F5344CB8AC3E}">
        <p14:creationId xmlns:p14="http://schemas.microsoft.com/office/powerpoint/2010/main" val="205455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4F8C-E5D4-184E-B0BF-50213B785247}"/>
              </a:ext>
            </a:extLst>
          </p:cNvPr>
          <p:cNvSpPr>
            <a:spLocks noGrp="1"/>
          </p:cNvSpPr>
          <p:nvPr>
            <p:ph type="title"/>
          </p:nvPr>
        </p:nvSpPr>
        <p:spPr/>
        <p:txBody>
          <a:bodyPr/>
          <a:lstStyle/>
          <a:p>
            <a:r>
              <a:rPr lang="en-GB" dirty="0"/>
              <a:t>How do these link to our quant findings?</a:t>
            </a:r>
          </a:p>
        </p:txBody>
      </p:sp>
      <p:sp>
        <p:nvSpPr>
          <p:cNvPr id="3" name="Content Placeholder 2">
            <a:extLst>
              <a:ext uri="{FF2B5EF4-FFF2-40B4-BE49-F238E27FC236}">
                <a16:creationId xmlns:a16="http://schemas.microsoft.com/office/drawing/2014/main" id="{F115D24E-E7B8-EA42-A06D-3D13C1EBF06D}"/>
              </a:ext>
            </a:extLst>
          </p:cNvPr>
          <p:cNvSpPr>
            <a:spLocks noGrp="1"/>
          </p:cNvSpPr>
          <p:nvPr>
            <p:ph idx="1"/>
          </p:nvPr>
        </p:nvSpPr>
        <p:spPr>
          <a:xfrm>
            <a:off x="838200" y="1499053"/>
            <a:ext cx="10515600" cy="4612380"/>
          </a:xfrm>
        </p:spPr>
        <p:txBody>
          <a:bodyPr>
            <a:normAutofit/>
          </a:bodyPr>
          <a:lstStyle/>
          <a:p>
            <a:pPr lvl="1" algn="just"/>
            <a:r>
              <a:rPr lang="en-GB" dirty="0"/>
              <a:t>These respondents haven’t placed a large emphasis on the missing social interaction from remote working. Perhaps the other benefits have outweighed these. </a:t>
            </a:r>
          </a:p>
          <a:p>
            <a:pPr lvl="1" algn="just"/>
            <a:r>
              <a:rPr lang="en-GB" dirty="0"/>
              <a:t>Safety concerns do not appear to be prevalent</a:t>
            </a:r>
          </a:p>
        </p:txBody>
      </p:sp>
      <p:sp>
        <p:nvSpPr>
          <p:cNvPr id="4" name="Slide Number Placeholder 3">
            <a:extLst>
              <a:ext uri="{FF2B5EF4-FFF2-40B4-BE49-F238E27FC236}">
                <a16:creationId xmlns:a16="http://schemas.microsoft.com/office/drawing/2014/main" id="{867830D8-33FD-4D44-BAA0-750BD7166B3B}"/>
              </a:ext>
            </a:extLst>
          </p:cNvPr>
          <p:cNvSpPr>
            <a:spLocks noGrp="1"/>
          </p:cNvSpPr>
          <p:nvPr>
            <p:ph type="sldNum" sz="quarter" idx="4"/>
          </p:nvPr>
        </p:nvSpPr>
        <p:spPr/>
        <p:txBody>
          <a:bodyPr/>
          <a:lstStyle/>
          <a:p>
            <a:pPr>
              <a:defRPr/>
            </a:pPr>
            <a:fld id="{4523F335-736E-4173-BD22-3A70CF47A0B5}" type="slidenum">
              <a:rPr lang="en-US" smtClean="0"/>
              <a:pPr>
                <a:defRPr/>
              </a:pPr>
              <a:t>15</a:t>
            </a:fld>
            <a:endParaRPr lang="en-US" dirty="0"/>
          </a:p>
        </p:txBody>
      </p:sp>
    </p:spTree>
    <p:extLst>
      <p:ext uri="{BB962C8B-B14F-4D97-AF65-F5344CB8AC3E}">
        <p14:creationId xmlns:p14="http://schemas.microsoft.com/office/powerpoint/2010/main" val="123542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8BDF-EF36-A84C-AAA3-B9EB837781C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6B5680-B35F-D34C-BCF1-342F3E06A9E1}"/>
              </a:ext>
            </a:extLst>
          </p:cNvPr>
          <p:cNvSpPr>
            <a:spLocks noGrp="1"/>
          </p:cNvSpPr>
          <p:nvPr>
            <p:ph idx="1"/>
          </p:nvPr>
        </p:nvSpPr>
        <p:spPr>
          <a:xfrm>
            <a:off x="838199" y="1499053"/>
            <a:ext cx="11034713" cy="4783760"/>
          </a:xfrm>
        </p:spPr>
        <p:txBody>
          <a:bodyPr>
            <a:normAutofit/>
          </a:bodyPr>
          <a:lstStyle/>
          <a:p>
            <a:r>
              <a:rPr lang="en-US" dirty="0"/>
              <a:t>XX</a:t>
            </a:r>
          </a:p>
        </p:txBody>
      </p:sp>
    </p:spTree>
    <p:extLst>
      <p:ext uri="{BB962C8B-B14F-4D97-AF65-F5344CB8AC3E}">
        <p14:creationId xmlns:p14="http://schemas.microsoft.com/office/powerpoint/2010/main" val="931812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559348" y="605254"/>
            <a:ext cx="4780344" cy="1200329"/>
          </a:xfrm>
          <a:prstGeom prst="rect">
            <a:avLst/>
          </a:prstGeom>
        </p:spPr>
        <p:txBody>
          <a:bodyPr wrap="square">
            <a:spAutoFit/>
          </a:bodyPr>
          <a:lstStyle/>
          <a:p>
            <a:r>
              <a:rPr lang="en-US" u="sng" dirty="0">
                <a:solidFill>
                  <a:schemeClr val="accent1">
                    <a:lumMod val="50000"/>
                  </a:schemeClr>
                </a:solidFill>
                <a:sym typeface="Wingdings" pitchFamily="2" charset="2"/>
              </a:rPr>
              <a:t>THEME</a:t>
            </a:r>
            <a:r>
              <a:rPr lang="en-US" dirty="0">
                <a:solidFill>
                  <a:schemeClr val="accent1">
                    <a:lumMod val="50000"/>
                  </a:schemeClr>
                </a:solidFill>
                <a:sym typeface="Wingdings" pitchFamily="2" charset="2"/>
              </a:rPr>
              <a:t>: </a:t>
            </a:r>
          </a:p>
          <a:p>
            <a:r>
              <a:rPr lang="en-US" dirty="0">
                <a:solidFill>
                  <a:schemeClr val="accent1">
                    <a:lumMod val="50000"/>
                  </a:schemeClr>
                </a:solidFill>
                <a:sym typeface="Wingdings" pitchFamily="2" charset="2"/>
              </a:rPr>
              <a:t>% of all respondents mentioning theme: </a:t>
            </a:r>
            <a:r>
              <a:rPr lang="en-US" dirty="0">
                <a:solidFill>
                  <a:schemeClr val="accent1">
                    <a:lumMod val="50000"/>
                  </a:schemeClr>
                </a:solidFill>
                <a:highlight>
                  <a:srgbClr val="00FF00"/>
                </a:highlight>
                <a:sym typeface="Wingdings" pitchFamily="2" charset="2"/>
              </a:rPr>
              <a:t>XX</a:t>
            </a:r>
            <a:r>
              <a:rPr lang="en-US" dirty="0">
                <a:solidFill>
                  <a:schemeClr val="accent1">
                    <a:lumMod val="50000"/>
                  </a:schemeClr>
                </a:solidFill>
                <a:sym typeface="Wingdings" pitchFamily="2" charset="2"/>
              </a:rPr>
              <a:t> </a:t>
            </a:r>
            <a:endParaRPr lang="en-US" dirty="0">
              <a:solidFill>
                <a:schemeClr val="accent1">
                  <a:lumMod val="50000"/>
                </a:schemeClr>
              </a:solidFill>
            </a:endParaRPr>
          </a:p>
          <a:p>
            <a:endParaRPr lang="en-US" dirty="0">
              <a:solidFill>
                <a:schemeClr val="accent1">
                  <a:lumMod val="50000"/>
                </a:schemeClr>
              </a:solidFill>
              <a:sym typeface="Wingdings" pitchFamily="2" charset="2"/>
            </a:endParaRPr>
          </a:p>
          <a:p>
            <a:pPr marL="285750" indent="-285750">
              <a:buFont typeface="Arial" panose="020B0604020202020204" pitchFamily="34" charset="0"/>
              <a:buChar char="•"/>
            </a:pPr>
            <a:r>
              <a:rPr lang="en-US" dirty="0">
                <a:solidFill>
                  <a:schemeClr val="accent1">
                    <a:lumMod val="50000"/>
                  </a:schemeClr>
                </a:solidFill>
                <a:sym typeface="Wingdings" pitchFamily="2" charset="2"/>
              </a:rPr>
              <a:t> </a:t>
            </a:r>
            <a:r>
              <a:rPr lang="en-GB" dirty="0">
                <a:solidFill>
                  <a:schemeClr val="accent1">
                    <a:lumMod val="50000"/>
                  </a:schemeClr>
                </a:solidFill>
              </a:rPr>
              <a:t>XX</a:t>
            </a:r>
            <a:endParaRPr lang="en-US" dirty="0">
              <a:solidFill>
                <a:schemeClr val="accent1">
                  <a:lumMod val="50000"/>
                </a:schemeClr>
              </a:solidFill>
            </a:endParaRP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17</a:t>
            </a:fld>
            <a:endParaRPr lang="en-US" dirty="0"/>
          </a:p>
        </p:txBody>
      </p:sp>
      <p:graphicFrame>
        <p:nvGraphicFramePr>
          <p:cNvPr id="8" name="Chart 7">
            <a:extLst>
              <a:ext uri="{FF2B5EF4-FFF2-40B4-BE49-F238E27FC236}">
                <a16:creationId xmlns:a16="http://schemas.microsoft.com/office/drawing/2014/main" id="{72BE3914-7FBA-CD40-8CE0-B56419FD0D14}"/>
              </a:ext>
            </a:extLst>
          </p:cNvPr>
          <p:cNvGraphicFramePr>
            <a:graphicFrameLocks/>
          </p:cNvGraphicFramePr>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016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FA1-CA73-B54C-9806-734B6BFADF86}"/>
              </a:ext>
            </a:extLst>
          </p:cNvPr>
          <p:cNvSpPr>
            <a:spLocks noGrp="1"/>
          </p:cNvSpPr>
          <p:nvPr>
            <p:ph type="title"/>
          </p:nvPr>
        </p:nvSpPr>
        <p:spPr/>
        <p:txBody>
          <a:bodyPr>
            <a:normAutofit/>
          </a:bodyPr>
          <a:lstStyle/>
          <a:p>
            <a:r>
              <a:rPr lang="en-US" dirty="0"/>
              <a:t>Contents</a:t>
            </a:r>
          </a:p>
        </p:txBody>
      </p:sp>
      <p:sp>
        <p:nvSpPr>
          <p:cNvPr id="4" name="Slide Number Placeholder 3">
            <a:extLst>
              <a:ext uri="{FF2B5EF4-FFF2-40B4-BE49-F238E27FC236}">
                <a16:creationId xmlns:a16="http://schemas.microsoft.com/office/drawing/2014/main" id="{9BCD93B2-F769-8F4E-83D1-2EE305B2369E}"/>
              </a:ext>
            </a:extLst>
          </p:cNvPr>
          <p:cNvSpPr>
            <a:spLocks noGrp="1"/>
          </p:cNvSpPr>
          <p:nvPr>
            <p:ph type="sldNum" sz="quarter" idx="4"/>
          </p:nvPr>
        </p:nvSpPr>
        <p:spPr/>
        <p:txBody>
          <a:bodyPr/>
          <a:lstStyle/>
          <a:p>
            <a:pPr>
              <a:defRPr/>
            </a:pPr>
            <a:fld id="{4523F335-736E-4173-BD22-3A70CF47A0B5}" type="slidenum">
              <a:rPr lang="en-US" smtClean="0"/>
              <a:pPr>
                <a:defRPr/>
              </a:pPr>
              <a:t>2</a:t>
            </a:fld>
            <a:endParaRPr lang="en-US" dirty="0"/>
          </a:p>
        </p:txBody>
      </p:sp>
      <p:graphicFrame>
        <p:nvGraphicFramePr>
          <p:cNvPr id="5" name="Table 5">
            <a:extLst>
              <a:ext uri="{FF2B5EF4-FFF2-40B4-BE49-F238E27FC236}">
                <a16:creationId xmlns:a16="http://schemas.microsoft.com/office/drawing/2014/main" id="{07E22D2A-C949-3548-968D-AE9EE3207C6B}"/>
              </a:ext>
            </a:extLst>
          </p:cNvPr>
          <p:cNvGraphicFramePr>
            <a:graphicFrameLocks noGrp="1"/>
          </p:cNvGraphicFramePr>
          <p:nvPr>
            <p:extLst>
              <p:ext uri="{D42A27DB-BD31-4B8C-83A1-F6EECF244321}">
                <p14:modId xmlns:p14="http://schemas.microsoft.com/office/powerpoint/2010/main" val="4005740835"/>
              </p:ext>
            </p:extLst>
          </p:nvPr>
        </p:nvGraphicFramePr>
        <p:xfrm>
          <a:off x="838199" y="1690688"/>
          <a:ext cx="10180902" cy="2072640"/>
        </p:xfrm>
        <a:graphic>
          <a:graphicData uri="http://schemas.openxmlformats.org/drawingml/2006/table">
            <a:tbl>
              <a:tblPr firstRow="1" bandRow="1">
                <a:tableStyleId>{5C22544A-7EE6-4342-B048-85BDC9FD1C3A}</a:tableStyleId>
              </a:tblPr>
              <a:tblGrid>
                <a:gridCol w="7484000">
                  <a:extLst>
                    <a:ext uri="{9D8B030D-6E8A-4147-A177-3AD203B41FA5}">
                      <a16:colId xmlns:a16="http://schemas.microsoft.com/office/drawing/2014/main" val="3732961031"/>
                    </a:ext>
                  </a:extLst>
                </a:gridCol>
                <a:gridCol w="2696902">
                  <a:extLst>
                    <a:ext uri="{9D8B030D-6E8A-4147-A177-3AD203B41FA5}">
                      <a16:colId xmlns:a16="http://schemas.microsoft.com/office/drawing/2014/main" val="4062359012"/>
                    </a:ext>
                  </a:extLst>
                </a:gridCol>
              </a:tblGrid>
              <a:tr h="370840">
                <a:tc>
                  <a:txBody>
                    <a:bodyPr/>
                    <a:lstStyle/>
                    <a:p>
                      <a:pPr marL="342900" indent="-342900">
                        <a:buAutoNum type="arabicPeriod"/>
                      </a:pPr>
                      <a:r>
                        <a:rPr lang="en-US" sz="2600" b="0" dirty="0">
                          <a:solidFill>
                            <a:schemeClr val="tx1"/>
                          </a:solidFill>
                          <a:highlight>
                            <a:srgbClr val="00FF00"/>
                          </a:highlight>
                        </a:rPr>
                        <a:t>X</a:t>
                      </a:r>
                    </a:p>
                    <a:p>
                      <a:pPr marL="342900" indent="-342900">
                        <a:buAutoNum type="arabicPeriod"/>
                      </a:pPr>
                      <a:r>
                        <a:rPr lang="en-US" sz="2600" b="0" dirty="0">
                          <a:solidFill>
                            <a:schemeClr val="tx1"/>
                          </a:solidFill>
                          <a:highlight>
                            <a:srgbClr val="00FF00"/>
                          </a:highlight>
                        </a:rPr>
                        <a:t>X</a:t>
                      </a:r>
                    </a:p>
                    <a:p>
                      <a:pPr marL="342900" indent="-342900">
                        <a:buAutoNum type="arabicPeriod"/>
                      </a:pPr>
                      <a:r>
                        <a:rPr lang="en-US" sz="2600" b="0" dirty="0">
                          <a:solidFill>
                            <a:schemeClr val="tx1"/>
                          </a:solidFill>
                          <a:highlight>
                            <a:srgbClr val="00FF00"/>
                          </a:highlight>
                        </a:rPr>
                        <a:t>X</a:t>
                      </a:r>
                    </a:p>
                    <a:p>
                      <a:pPr marL="342900" indent="-342900">
                        <a:buAutoNum type="arabicPeriod"/>
                      </a:pPr>
                      <a:endParaRPr lang="en-US" sz="2600" b="0" dirty="0">
                        <a:solidFill>
                          <a:schemeClr val="tx1"/>
                        </a:solidFill>
                        <a:highlight>
                          <a:srgbClr val="00FF00"/>
                        </a:highlight>
                      </a:endParaRPr>
                    </a:p>
                    <a:p>
                      <a:pPr marL="342900" indent="-342900">
                        <a:buAutoNum type="arabicPeriod"/>
                      </a:pPr>
                      <a:endParaRPr lang="en-GB" sz="2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600" b="0" dirty="0">
                          <a:solidFill>
                            <a:schemeClr val="tx1"/>
                          </a:solidFill>
                          <a:highlight>
                            <a:srgbClr val="00FF00"/>
                          </a:highlight>
                        </a:rPr>
                        <a:t>3-5</a:t>
                      </a:r>
                      <a:endParaRPr lang="en-GB" sz="2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4975617"/>
                  </a:ext>
                </a:extLst>
              </a:tr>
            </a:tbl>
          </a:graphicData>
        </a:graphic>
      </p:graphicFrame>
    </p:spTree>
    <p:extLst>
      <p:ext uri="{BB962C8B-B14F-4D97-AF65-F5344CB8AC3E}">
        <p14:creationId xmlns:p14="http://schemas.microsoft.com/office/powerpoint/2010/main" val="392338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Survey questions in focus</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pPr marL="0" indent="0">
              <a:buNone/>
            </a:pPr>
            <a:r>
              <a:rPr lang="en-GB" dirty="0"/>
              <a:t>Focus on two questions about returning to work in the office:</a:t>
            </a:r>
          </a:p>
          <a:p>
            <a:pPr marL="0" indent="0">
              <a:buNone/>
            </a:pPr>
            <a:endParaRPr lang="en-GB" dirty="0"/>
          </a:p>
          <a:p>
            <a:r>
              <a:rPr lang="en-GB" b="1" dirty="0"/>
              <a:t>Q 1:</a:t>
            </a:r>
            <a:r>
              <a:rPr lang="en-GB" dirty="0"/>
              <a:t> Overall, to what extent do you think the new hybrid working principles are a good thing? </a:t>
            </a:r>
            <a:endParaRPr lang="en-GB" dirty="0">
              <a:solidFill>
                <a:schemeClr val="accent1">
                  <a:lumMod val="75000"/>
                </a:schemeClr>
              </a:solidFill>
            </a:endParaRPr>
          </a:p>
          <a:p>
            <a:pPr marL="0" indent="0">
              <a:buNone/>
            </a:pPr>
            <a:r>
              <a:rPr lang="en-GB" dirty="0">
                <a:solidFill>
                  <a:schemeClr val="accent1">
                    <a:lumMod val="75000"/>
                  </a:schemeClr>
                </a:solidFill>
                <a:sym typeface="Wingdings" pitchFamily="2" charset="2"/>
              </a:rPr>
              <a:t> </a:t>
            </a:r>
            <a:r>
              <a:rPr lang="en-GB" dirty="0">
                <a:solidFill>
                  <a:schemeClr val="accent1">
                    <a:lumMod val="75000"/>
                  </a:schemeClr>
                </a:solidFill>
              </a:rPr>
              <a:t>HWP Satisfaction Scale</a:t>
            </a:r>
            <a:endParaRPr lang="en-GB" dirty="0"/>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pPr>
              <a:buFont typeface="Wingdings" pitchFamily="2" charset="2"/>
              <a:buChar char="à"/>
            </a:pPr>
            <a:r>
              <a:rPr lang="en-GB" dirty="0">
                <a:solidFill>
                  <a:schemeClr val="accent1">
                    <a:lumMod val="75000"/>
                  </a:schemeClr>
                </a:solidFill>
              </a:rPr>
              <a:t>Our qualitative question in focus</a:t>
            </a:r>
          </a:p>
          <a:p>
            <a:pPr marL="0" indent="0">
              <a:buNone/>
            </a:pPr>
            <a:endParaRPr lang="en-GB" sz="2400" dirty="0">
              <a:solidFill>
                <a:srgbClr val="0070C0"/>
              </a:solidFill>
              <a:sym typeface="Wingdings" pitchFamily="2" charset="2"/>
            </a:endParaRPr>
          </a:p>
          <a:p>
            <a:pPr marL="0" indent="0">
              <a:buNone/>
            </a:pPr>
            <a:r>
              <a:rPr lang="en-GB" sz="2400" dirty="0"/>
              <a:t>Background context: knowledge of HWP was generally high throughout the sample</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3</a:t>
            </a:fld>
            <a:endParaRPr lang="en-US" dirty="0"/>
          </a:p>
        </p:txBody>
      </p:sp>
    </p:spTree>
    <p:extLst>
      <p:ext uri="{BB962C8B-B14F-4D97-AF65-F5344CB8AC3E}">
        <p14:creationId xmlns:p14="http://schemas.microsoft.com/office/powerpoint/2010/main" val="343466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Responses overview</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1:</a:t>
            </a:r>
            <a:r>
              <a:rPr lang="en-GB" dirty="0"/>
              <a:t> Overall, to what extent do you think the new hybrid working principles are a good thing?</a:t>
            </a:r>
          </a:p>
          <a:p>
            <a:r>
              <a:rPr lang="en-GB" b="1" dirty="0"/>
              <a:t>Q 2:</a:t>
            </a:r>
            <a:r>
              <a:rPr lang="en-GB" dirty="0"/>
              <a:t> Is there anything you feel FTI Consulting could or should do differently with respect to hybrid working to help you improve your work situation?</a:t>
            </a:r>
            <a:r>
              <a:rPr lang="en-GB" dirty="0">
                <a:solidFill>
                  <a:schemeClr val="accent1">
                    <a:lumMod val="50000"/>
                  </a:schemeClr>
                </a:solidFill>
              </a:rPr>
              <a:t> </a:t>
            </a:r>
          </a:p>
          <a:p>
            <a:endParaRPr lang="en-GB" dirty="0"/>
          </a:p>
          <a:p>
            <a:r>
              <a:rPr lang="en-GB" dirty="0"/>
              <a:t>260 out of 583 (45%) survey respondents answered both Q1 and Q2</a:t>
            </a:r>
          </a:p>
          <a:p>
            <a:pPr marL="0" indent="0">
              <a:buNone/>
            </a:pPr>
            <a:endParaRPr lang="en-GB" dirty="0"/>
          </a:p>
          <a:p>
            <a:r>
              <a:rPr lang="en-GB" dirty="0"/>
              <a:t>HWP Satisfaction (</a:t>
            </a:r>
            <a:r>
              <a:rPr lang="en-GB" dirty="0" err="1"/>
              <a:t>HWP_satis</a:t>
            </a:r>
            <a:r>
              <a:rPr lang="en-GB" dirty="0"/>
              <a:t>) average:</a:t>
            </a:r>
          </a:p>
          <a:p>
            <a:pPr lvl="1"/>
            <a:r>
              <a:rPr lang="en-GB" dirty="0"/>
              <a:t>All survey respondents: 3.62 (N= 575)</a:t>
            </a:r>
          </a:p>
          <a:p>
            <a:pPr lvl="1"/>
            <a:r>
              <a:rPr lang="en-GB" dirty="0"/>
              <a:t>Those who didn’t answer the question:  </a:t>
            </a:r>
            <a:r>
              <a:rPr lang="en-GB" dirty="0">
                <a:solidFill>
                  <a:srgbClr val="C00000"/>
                </a:solidFill>
              </a:rPr>
              <a:t>3.74</a:t>
            </a:r>
            <a:r>
              <a:rPr lang="en-GB" dirty="0"/>
              <a:t> (N= 318)</a:t>
            </a:r>
          </a:p>
          <a:p>
            <a:pPr lvl="1"/>
            <a:r>
              <a:rPr lang="en-GB" dirty="0"/>
              <a:t>Those who did answer the question: </a:t>
            </a:r>
            <a:r>
              <a:rPr lang="en-GB" dirty="0">
                <a:solidFill>
                  <a:srgbClr val="C00000"/>
                </a:solidFill>
              </a:rPr>
              <a:t>3.46</a:t>
            </a:r>
            <a:r>
              <a:rPr lang="en-GB" dirty="0"/>
              <a:t> (N= 257)</a:t>
            </a:r>
          </a:p>
          <a:p>
            <a:endParaRPr lang="en-GB" dirty="0">
              <a:solidFill>
                <a:schemeClr val="accent1">
                  <a:lumMod val="75000"/>
                </a:schemeClr>
              </a:solidFill>
            </a:endParaRP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4</a:t>
            </a:fld>
            <a:endParaRPr lang="en-US" dirty="0"/>
          </a:p>
        </p:txBody>
      </p:sp>
      <p:sp>
        <p:nvSpPr>
          <p:cNvPr id="5" name="TextBox 4">
            <a:extLst>
              <a:ext uri="{FF2B5EF4-FFF2-40B4-BE49-F238E27FC236}">
                <a16:creationId xmlns:a16="http://schemas.microsoft.com/office/drawing/2014/main" id="{0A3D2294-7FAB-A34D-9173-0E412390AF24}"/>
              </a:ext>
            </a:extLst>
          </p:cNvPr>
          <p:cNvSpPr txBox="1"/>
          <p:nvPr/>
        </p:nvSpPr>
        <p:spPr>
          <a:xfrm>
            <a:off x="8124463" y="4704828"/>
            <a:ext cx="2963119" cy="1569660"/>
          </a:xfrm>
          <a:prstGeom prst="rect">
            <a:avLst/>
          </a:prstGeom>
          <a:noFill/>
        </p:spPr>
        <p:txBody>
          <a:bodyPr wrap="square" rtlCol="0">
            <a:spAutoFit/>
          </a:bodyPr>
          <a:lstStyle/>
          <a:p>
            <a:r>
              <a:rPr lang="en-US" sz="1600" dirty="0">
                <a:solidFill>
                  <a:schemeClr val="accent1">
                    <a:lumMod val="75000"/>
                  </a:schemeClr>
                </a:solidFill>
              </a:rPr>
              <a:t>Those who took the option to answer Q2 generally expressed slightly less satisfaction at the HWP principles than those who did not  </a:t>
            </a:r>
            <a:r>
              <a:rPr lang="en-US" sz="1600" dirty="0">
                <a:solidFill>
                  <a:srgbClr val="C00000"/>
                </a:solidFill>
              </a:rPr>
              <a:t>interesting. Difference significant?</a:t>
            </a:r>
            <a:endParaRPr lang="en-US" sz="1600" dirty="0">
              <a:solidFill>
                <a:schemeClr val="accent1">
                  <a:lumMod val="75000"/>
                </a:schemeClr>
              </a:solidFill>
            </a:endParaRPr>
          </a:p>
        </p:txBody>
      </p:sp>
    </p:spTree>
    <p:extLst>
      <p:ext uri="{BB962C8B-B14F-4D97-AF65-F5344CB8AC3E}">
        <p14:creationId xmlns:p14="http://schemas.microsoft.com/office/powerpoint/2010/main" val="24847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7FEA-D204-E148-BE44-654859D4B208}"/>
              </a:ext>
            </a:extLst>
          </p:cNvPr>
          <p:cNvSpPr>
            <a:spLocks noGrp="1"/>
          </p:cNvSpPr>
          <p:nvPr>
            <p:ph type="title"/>
          </p:nvPr>
        </p:nvSpPr>
        <p:spPr>
          <a:xfrm>
            <a:off x="838200" y="0"/>
            <a:ext cx="10515600" cy="1325563"/>
          </a:xfrm>
        </p:spPr>
        <p:txBody>
          <a:bodyPr/>
          <a:lstStyle/>
          <a:p>
            <a:r>
              <a:rPr lang="en-US" dirty="0"/>
              <a:t>X: Qualitative analysis approach</a:t>
            </a:r>
          </a:p>
        </p:txBody>
      </p:sp>
      <p:sp>
        <p:nvSpPr>
          <p:cNvPr id="3" name="Content Placeholder 2">
            <a:extLst>
              <a:ext uri="{FF2B5EF4-FFF2-40B4-BE49-F238E27FC236}">
                <a16:creationId xmlns:a16="http://schemas.microsoft.com/office/drawing/2014/main" id="{0E9AC687-6317-274E-9723-FD148B99AA45}"/>
              </a:ext>
            </a:extLst>
          </p:cNvPr>
          <p:cNvSpPr>
            <a:spLocks noGrp="1"/>
          </p:cNvSpPr>
          <p:nvPr>
            <p:ph idx="1"/>
          </p:nvPr>
        </p:nvSpPr>
        <p:spPr>
          <a:xfrm>
            <a:off x="838199" y="1325563"/>
            <a:ext cx="10799233" cy="4702704"/>
          </a:xfrm>
        </p:spPr>
        <p:txBody>
          <a:bodyPr>
            <a:normAutofit/>
          </a:bodyPr>
          <a:lstStyle/>
          <a:p>
            <a:r>
              <a:rPr lang="en-GB" b="1" dirty="0"/>
              <a:t>Q 2:</a:t>
            </a:r>
            <a:r>
              <a:rPr lang="en-GB" dirty="0"/>
              <a:t> Is there anything you feel FTI Consulting could or should do differently with respect to hybrid working to help you improve your work situation?</a:t>
            </a:r>
          </a:p>
          <a:p>
            <a:endParaRPr lang="en-GB" dirty="0">
              <a:solidFill>
                <a:schemeClr val="accent1">
                  <a:lumMod val="50000"/>
                </a:schemeClr>
              </a:solidFill>
            </a:endParaRPr>
          </a:p>
          <a:p>
            <a:r>
              <a:rPr lang="en-GB" dirty="0">
                <a:solidFill>
                  <a:schemeClr val="accent1">
                    <a:lumMod val="50000"/>
                  </a:schemeClr>
                </a:solidFill>
              </a:rPr>
              <a:t>Response are coded according to 15 themes</a:t>
            </a:r>
          </a:p>
          <a:p>
            <a:r>
              <a:rPr lang="en-GB" dirty="0">
                <a:solidFill>
                  <a:schemeClr val="accent1">
                    <a:lumMod val="50000"/>
                  </a:schemeClr>
                </a:solidFill>
              </a:rPr>
              <a:t>Recorded by whether a respondent mentions a specific theme</a:t>
            </a:r>
          </a:p>
          <a:p>
            <a:r>
              <a:rPr lang="en-GB" dirty="0">
                <a:solidFill>
                  <a:schemeClr val="accent1">
                    <a:lumMod val="50000"/>
                  </a:schemeClr>
                </a:solidFill>
              </a:rPr>
              <a:t>Each respondent can be recorded as mentioning multiple themes (max in sample is 4)</a:t>
            </a:r>
          </a:p>
          <a:p>
            <a:r>
              <a:rPr lang="en-GB" dirty="0">
                <a:solidFill>
                  <a:schemeClr val="accent1">
                    <a:lumMod val="50000"/>
                  </a:schemeClr>
                </a:solidFill>
              </a:rPr>
              <a:t>Simple overview, aim is to to provide additional insight into the quantitative data – and identify insights for going forward</a:t>
            </a:r>
          </a:p>
        </p:txBody>
      </p:sp>
      <p:sp>
        <p:nvSpPr>
          <p:cNvPr id="4" name="Slide Number Placeholder 3">
            <a:extLst>
              <a:ext uri="{FF2B5EF4-FFF2-40B4-BE49-F238E27FC236}">
                <a16:creationId xmlns:a16="http://schemas.microsoft.com/office/drawing/2014/main" id="{6BE44308-D77D-AB41-9A89-BA864CE5067B}"/>
              </a:ext>
            </a:extLst>
          </p:cNvPr>
          <p:cNvSpPr>
            <a:spLocks noGrp="1"/>
          </p:cNvSpPr>
          <p:nvPr>
            <p:ph type="sldNum" sz="quarter" idx="4"/>
          </p:nvPr>
        </p:nvSpPr>
        <p:spPr/>
        <p:txBody>
          <a:bodyPr/>
          <a:lstStyle/>
          <a:p>
            <a:pPr>
              <a:defRPr/>
            </a:pPr>
            <a:fld id="{4523F335-736E-4173-BD22-3A70CF47A0B5}" type="slidenum">
              <a:rPr lang="en-US" smtClean="0"/>
              <a:pPr>
                <a:defRPr/>
              </a:pPr>
              <a:t>5</a:t>
            </a:fld>
            <a:endParaRPr lang="en-US" dirty="0"/>
          </a:p>
        </p:txBody>
      </p:sp>
    </p:spTree>
    <p:extLst>
      <p:ext uri="{BB962C8B-B14F-4D97-AF65-F5344CB8AC3E}">
        <p14:creationId xmlns:p14="http://schemas.microsoft.com/office/powerpoint/2010/main" val="332597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AFA-0AA4-9A48-96E2-4A026681E14B}"/>
              </a:ext>
            </a:extLst>
          </p:cNvPr>
          <p:cNvSpPr>
            <a:spLocks noGrp="1"/>
          </p:cNvSpPr>
          <p:nvPr>
            <p:ph type="title"/>
          </p:nvPr>
        </p:nvSpPr>
        <p:spPr>
          <a:xfrm>
            <a:off x="572655" y="60960"/>
            <a:ext cx="10515600" cy="1325563"/>
          </a:xfrm>
        </p:spPr>
        <p:txBody>
          <a:bodyPr>
            <a:normAutofit/>
          </a:bodyPr>
          <a:lstStyle/>
          <a:p>
            <a:r>
              <a:rPr lang="en-US" sz="2800" dirty="0"/>
              <a:t>X.</a:t>
            </a:r>
            <a:r>
              <a:rPr lang="en-US" sz="1100" dirty="0"/>
              <a:t>    </a:t>
            </a:r>
            <a:r>
              <a:rPr lang="en-US" sz="2800" dirty="0"/>
              <a:t>Themes and responses						</a:t>
            </a:r>
          </a:p>
        </p:txBody>
      </p:sp>
      <p:sp>
        <p:nvSpPr>
          <p:cNvPr id="4" name="TextBox 3">
            <a:extLst>
              <a:ext uri="{FF2B5EF4-FFF2-40B4-BE49-F238E27FC236}">
                <a16:creationId xmlns:a16="http://schemas.microsoft.com/office/drawing/2014/main" id="{B3A8BC8F-40A1-6D4F-B813-25DEEFC79B93}"/>
              </a:ext>
            </a:extLst>
          </p:cNvPr>
          <p:cNvSpPr txBox="1"/>
          <p:nvPr/>
        </p:nvSpPr>
        <p:spPr>
          <a:xfrm>
            <a:off x="473305" y="5722268"/>
            <a:ext cx="10515600" cy="523220"/>
          </a:xfrm>
          <a:prstGeom prst="rect">
            <a:avLst/>
          </a:prstGeom>
          <a:noFill/>
        </p:spPr>
        <p:txBody>
          <a:bodyPr wrap="square" rtlCol="0">
            <a:spAutoFit/>
          </a:bodyPr>
          <a:lstStyle/>
          <a:p>
            <a:r>
              <a:rPr lang="en-US" sz="1400" dirty="0"/>
              <a:t>N is the number of times a respondent mentioned the theme in question at all</a:t>
            </a:r>
          </a:p>
          <a:p>
            <a:r>
              <a:rPr lang="en-US" sz="1400" dirty="0"/>
              <a:t>% is the proportion of responses mentioning a theme as a total of those who answered the Q2 (45% of all survey respondents)</a:t>
            </a:r>
          </a:p>
        </p:txBody>
      </p:sp>
      <p:sp>
        <p:nvSpPr>
          <p:cNvPr id="3" name="Slide Number Placeholder 2">
            <a:extLst>
              <a:ext uri="{FF2B5EF4-FFF2-40B4-BE49-F238E27FC236}">
                <a16:creationId xmlns:a16="http://schemas.microsoft.com/office/drawing/2014/main" id="{BDF5C967-C029-314E-AB7D-830D15647DED}"/>
              </a:ext>
            </a:extLst>
          </p:cNvPr>
          <p:cNvSpPr>
            <a:spLocks noGrp="1"/>
          </p:cNvSpPr>
          <p:nvPr>
            <p:ph type="sldNum" sz="quarter" idx="4"/>
          </p:nvPr>
        </p:nvSpPr>
        <p:spPr/>
        <p:txBody>
          <a:bodyPr/>
          <a:lstStyle/>
          <a:p>
            <a:pPr>
              <a:defRPr/>
            </a:pPr>
            <a:fld id="{4523F335-736E-4173-BD22-3A70CF47A0B5}" type="slidenum">
              <a:rPr lang="en-US" smtClean="0"/>
              <a:pPr>
                <a:defRPr/>
              </a:pPr>
              <a:t>6</a:t>
            </a:fld>
            <a:endParaRPr lang="en-US" dirty="0"/>
          </a:p>
        </p:txBody>
      </p:sp>
      <p:graphicFrame>
        <p:nvGraphicFramePr>
          <p:cNvPr id="6" name="Table 5">
            <a:extLst>
              <a:ext uri="{FF2B5EF4-FFF2-40B4-BE49-F238E27FC236}">
                <a16:creationId xmlns:a16="http://schemas.microsoft.com/office/drawing/2014/main" id="{E1E87F4E-1B21-DE4D-8EA5-AB586AB650B8}"/>
              </a:ext>
            </a:extLst>
          </p:cNvPr>
          <p:cNvGraphicFramePr>
            <a:graphicFrameLocks noGrp="1"/>
          </p:cNvGraphicFramePr>
          <p:nvPr>
            <p:extLst>
              <p:ext uri="{D42A27DB-BD31-4B8C-83A1-F6EECF244321}">
                <p14:modId xmlns:p14="http://schemas.microsoft.com/office/powerpoint/2010/main" val="2923289871"/>
              </p:ext>
            </p:extLst>
          </p:nvPr>
        </p:nvGraphicFramePr>
        <p:xfrm>
          <a:off x="572655" y="1345174"/>
          <a:ext cx="7367578" cy="4241880"/>
        </p:xfrm>
        <a:graphic>
          <a:graphicData uri="http://schemas.openxmlformats.org/drawingml/2006/table">
            <a:tbl>
              <a:tblPr>
                <a:tableStyleId>{5C22544A-7EE6-4342-B048-85BDC9FD1C3A}</a:tableStyleId>
              </a:tblPr>
              <a:tblGrid>
                <a:gridCol w="5244357">
                  <a:extLst>
                    <a:ext uri="{9D8B030D-6E8A-4147-A177-3AD203B41FA5}">
                      <a16:colId xmlns:a16="http://schemas.microsoft.com/office/drawing/2014/main" val="777170911"/>
                    </a:ext>
                  </a:extLst>
                </a:gridCol>
                <a:gridCol w="785591">
                  <a:extLst>
                    <a:ext uri="{9D8B030D-6E8A-4147-A177-3AD203B41FA5}">
                      <a16:colId xmlns:a16="http://schemas.microsoft.com/office/drawing/2014/main" val="3499062387"/>
                    </a:ext>
                  </a:extLst>
                </a:gridCol>
                <a:gridCol w="1337630">
                  <a:extLst>
                    <a:ext uri="{9D8B030D-6E8A-4147-A177-3AD203B41FA5}">
                      <a16:colId xmlns:a16="http://schemas.microsoft.com/office/drawing/2014/main" val="1571280094"/>
                    </a:ext>
                  </a:extLst>
                </a:gridCol>
              </a:tblGrid>
              <a:tr h="174124">
                <a:tc>
                  <a:txBody>
                    <a:bodyPr/>
                    <a:lstStyle/>
                    <a:p>
                      <a:pPr algn="l" fontAlgn="b"/>
                      <a:r>
                        <a:rPr lang="en-GB" sz="1600" b="1" u="none" strike="noStrike" dirty="0">
                          <a:effectLst/>
                        </a:rPr>
                        <a:t>Theme</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N</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600" b="1" u="none" strike="noStrike" dirty="0">
                          <a:effectLst/>
                        </a:rPr>
                        <a:t>%</a:t>
                      </a:r>
                      <a:endParaRPr lang="en-GB"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601019"/>
                  </a:ext>
                </a:extLst>
              </a:tr>
              <a:tr h="265901">
                <a:tc>
                  <a:txBody>
                    <a:bodyPr/>
                    <a:lstStyle/>
                    <a:p>
                      <a:pPr algn="l" fontAlgn="b"/>
                      <a:r>
                        <a:rPr lang="en-GB" sz="1600" b="0" i="0" u="none" strike="noStrike" dirty="0">
                          <a:solidFill>
                            <a:srgbClr val="000000"/>
                          </a:solidFill>
                          <a:effectLst/>
                          <a:latin typeface="Calibri" panose="020F0502020204030204" pitchFamily="34" charset="0"/>
                        </a:rPr>
                        <a:t>Desire for greater flexibility than in current HWP</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000000"/>
                          </a:solidFill>
                          <a:effectLst/>
                          <a:latin typeface="Calibri" panose="020F0502020204030204" pitchFamily="34" charset="0"/>
                        </a:rPr>
                        <a:t>109</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600" b="0" i="0" u="none" strike="noStrike">
                          <a:solidFill>
                            <a:srgbClr val="000000"/>
                          </a:solidFill>
                          <a:effectLst/>
                          <a:latin typeface="Calibri" panose="020F0502020204030204" pitchFamily="34" charset="0"/>
                        </a:rPr>
                        <a:t>42%</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65236598"/>
                  </a:ext>
                </a:extLst>
              </a:tr>
              <a:tr h="265901">
                <a:tc>
                  <a:txBody>
                    <a:bodyPr/>
                    <a:lstStyle/>
                    <a:p>
                      <a:pPr algn="l" fontAlgn="b"/>
                      <a:r>
                        <a:rPr lang="en-GB" sz="1600" b="0" i="0" u="none" strike="noStrike" dirty="0">
                          <a:solidFill>
                            <a:srgbClr val="000000"/>
                          </a:solidFill>
                          <a:effectLst/>
                          <a:latin typeface="Calibri" panose="020F0502020204030204" pitchFamily="34" charset="0"/>
                        </a:rPr>
                        <a:t>No uniformity in needs and experiences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1990230160"/>
                  </a:ext>
                </a:extLst>
              </a:tr>
              <a:tr h="265901">
                <a:tc>
                  <a:txBody>
                    <a:bodyPr/>
                    <a:lstStyle/>
                    <a:p>
                      <a:pPr algn="l" fontAlgn="b"/>
                      <a:r>
                        <a:rPr lang="en-GB" sz="1600" b="0" i="0" u="none" strike="noStrike" dirty="0">
                          <a:solidFill>
                            <a:srgbClr val="000000"/>
                          </a:solidFill>
                          <a:effectLst/>
                          <a:latin typeface="Calibri" panose="020F0502020204030204" pitchFamily="34" charset="0"/>
                        </a:rPr>
                        <a:t>Equipment / IT / cost support</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32</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591498415"/>
                  </a:ext>
                </a:extLst>
              </a:tr>
              <a:tr h="265901">
                <a:tc>
                  <a:txBody>
                    <a:bodyPr/>
                    <a:lstStyle/>
                    <a:p>
                      <a:pPr algn="l" fontAlgn="b"/>
                      <a:r>
                        <a:rPr lang="en-GB" sz="1600" b="0" i="0" u="none" strike="noStrike" dirty="0">
                          <a:solidFill>
                            <a:srgbClr val="000000"/>
                          </a:solidFill>
                          <a:effectLst/>
                          <a:latin typeface="Calibri" panose="020F0502020204030204" pitchFamily="34" charset="0"/>
                        </a:rPr>
                        <a:t>Commitment and buy-in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28</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extLst>
                  <a:ext uri="{0D108BD9-81ED-4DB2-BD59-A6C34878D82A}">
                    <a16:rowId xmlns:a16="http://schemas.microsoft.com/office/drawing/2014/main" val="2452783611"/>
                  </a:ext>
                </a:extLst>
              </a:tr>
              <a:tr h="265901">
                <a:tc>
                  <a:txBody>
                    <a:bodyPr/>
                    <a:lstStyle/>
                    <a:p>
                      <a:pPr algn="l" fontAlgn="b"/>
                      <a:r>
                        <a:rPr lang="en-GB" sz="1600" b="0" i="0" u="none" strike="noStrike" dirty="0">
                          <a:solidFill>
                            <a:srgbClr val="000000"/>
                          </a:solidFill>
                          <a:effectLst/>
                          <a:latin typeface="Calibri" panose="020F0502020204030204" pitchFamily="34" charset="0"/>
                        </a:rPr>
                        <a:t>Communication and clarity of HWP</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4269819734"/>
                  </a:ext>
                </a:extLst>
              </a:tr>
              <a:tr h="265901">
                <a:tc>
                  <a:txBody>
                    <a:bodyPr/>
                    <a:lstStyle/>
                    <a:p>
                      <a:pPr algn="l" fontAlgn="b"/>
                      <a:r>
                        <a:rPr lang="en-GB" sz="1600" b="0" i="0" u="none" strike="noStrike" dirty="0">
                          <a:solidFill>
                            <a:srgbClr val="000000"/>
                          </a:solidFill>
                          <a:effectLst/>
                          <a:latin typeface="Calibri" panose="020F0502020204030204" pitchFamily="34" charset="0"/>
                        </a:rPr>
                        <a:t>Work-life balance of flexible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23</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60790129"/>
                  </a:ext>
                </a:extLst>
              </a:tr>
              <a:tr h="265901">
                <a:tc>
                  <a:txBody>
                    <a:bodyPr/>
                    <a:lstStyle/>
                    <a:p>
                      <a:pPr algn="l" fontAlgn="b"/>
                      <a:r>
                        <a:rPr lang="en-GB" sz="1600" b="0" i="0" u="none" strike="noStrike" dirty="0">
                          <a:solidFill>
                            <a:srgbClr val="000000"/>
                          </a:solidFill>
                          <a:effectLst/>
                          <a:latin typeface="Calibri" panose="020F0502020204030204" pitchFamily="34" charset="0"/>
                        </a:rPr>
                        <a:t>Rethinking the office space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20</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8%</a:t>
                      </a:r>
                    </a:p>
                  </a:txBody>
                  <a:tcPr marL="9525" marR="9525" marT="9525" marB="0" anchor="b"/>
                </a:tc>
                <a:extLst>
                  <a:ext uri="{0D108BD9-81ED-4DB2-BD59-A6C34878D82A}">
                    <a16:rowId xmlns:a16="http://schemas.microsoft.com/office/drawing/2014/main" val="2352807237"/>
                  </a:ext>
                </a:extLst>
              </a:tr>
              <a:tr h="265901">
                <a:tc>
                  <a:txBody>
                    <a:bodyPr/>
                    <a:lstStyle/>
                    <a:p>
                      <a:pPr algn="l" fontAlgn="b"/>
                      <a:r>
                        <a:rPr lang="en-GB" sz="1600" b="0" i="0" u="none" strike="noStrike" dirty="0">
                          <a:solidFill>
                            <a:srgbClr val="000000"/>
                          </a:solidFill>
                          <a:effectLst/>
                          <a:latin typeface="Calibri" panose="020F0502020204030204" pitchFamily="34" charset="0"/>
                        </a:rPr>
                        <a:t>Work pressures and guidelines for online work</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16</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6%</a:t>
                      </a:r>
                    </a:p>
                  </a:txBody>
                  <a:tcPr marL="9525" marR="9525" marT="9525" marB="0" anchor="b"/>
                </a:tc>
                <a:extLst>
                  <a:ext uri="{0D108BD9-81ED-4DB2-BD59-A6C34878D82A}">
                    <a16:rowId xmlns:a16="http://schemas.microsoft.com/office/drawing/2014/main" val="502544750"/>
                  </a:ext>
                </a:extLst>
              </a:tr>
              <a:tr h="265901">
                <a:tc>
                  <a:txBody>
                    <a:bodyPr/>
                    <a:lstStyle/>
                    <a:p>
                      <a:pPr algn="l" fontAlgn="b"/>
                      <a:r>
                        <a:rPr lang="en-GB" sz="1600" b="0" i="0" u="none" strike="noStrike" dirty="0">
                          <a:solidFill>
                            <a:srgbClr val="000000"/>
                          </a:solidFill>
                          <a:effectLst/>
                          <a:latin typeface="Calibri" panose="020F0502020204030204" pitchFamily="34" charset="0"/>
                        </a:rPr>
                        <a:t>Trusting employees and responsibility</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334487958"/>
                  </a:ext>
                </a:extLst>
              </a:tr>
              <a:tr h="265901">
                <a:tc>
                  <a:txBody>
                    <a:bodyPr/>
                    <a:lstStyle/>
                    <a:p>
                      <a:pPr algn="l" fontAlgn="b"/>
                      <a:r>
                        <a:rPr lang="en-GB" sz="1600" b="0" i="0" u="none" strike="noStrike" dirty="0">
                          <a:solidFill>
                            <a:srgbClr val="000000"/>
                          </a:solidFill>
                          <a:effectLst/>
                          <a:latin typeface="Calibri" panose="020F0502020204030204" pitchFamily="34" charset="0"/>
                        </a:rPr>
                        <a:t>Satisfaction with direction taken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14</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020489294"/>
                  </a:ext>
                </a:extLst>
              </a:tr>
              <a:tr h="265901">
                <a:tc>
                  <a:txBody>
                    <a:bodyPr/>
                    <a:lstStyle/>
                    <a:p>
                      <a:pPr algn="l" fontAlgn="b"/>
                      <a:r>
                        <a:rPr lang="en-GB" sz="1600" b="0" i="0" u="none" strike="noStrike" dirty="0">
                          <a:solidFill>
                            <a:srgbClr val="000000"/>
                          </a:solidFill>
                          <a:effectLst/>
                          <a:latin typeface="Calibri" panose="020F0502020204030204" pitchFamily="34" charset="0"/>
                        </a:rPr>
                        <a:t>Comparison to market and competition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421384166"/>
                  </a:ext>
                </a:extLst>
              </a:tr>
              <a:tr h="265901">
                <a:tc>
                  <a:txBody>
                    <a:bodyPr/>
                    <a:lstStyle/>
                    <a:p>
                      <a:pPr algn="l" fontAlgn="b"/>
                      <a:r>
                        <a:rPr lang="en-GB" sz="1600" b="0" i="0" u="none" strike="noStrike" dirty="0">
                          <a:solidFill>
                            <a:srgbClr val="000000"/>
                          </a:solidFill>
                          <a:effectLst/>
                          <a:latin typeface="Calibri" panose="020F0502020204030204" pitchFamily="34" charset="0"/>
                        </a:rPr>
                        <a:t>Missing interpersonal connection</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11</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755808079"/>
                  </a:ext>
                </a:extLst>
              </a:tr>
              <a:tr h="265901">
                <a:tc>
                  <a:txBody>
                    <a:bodyPr/>
                    <a:lstStyle/>
                    <a:p>
                      <a:pPr algn="l" fontAlgn="b"/>
                      <a:r>
                        <a:rPr lang="en-GB" sz="1600" b="0" i="0" u="none" strike="noStrike" dirty="0">
                          <a:solidFill>
                            <a:srgbClr val="000000"/>
                          </a:solidFill>
                          <a:effectLst/>
                          <a:latin typeface="Calibri" panose="020F0502020204030204" pitchFamily="34" charset="0"/>
                        </a:rPr>
                        <a:t>Client requirement pressures</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9</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65163815"/>
                  </a:ext>
                </a:extLst>
              </a:tr>
              <a:tr h="265901">
                <a:tc>
                  <a:txBody>
                    <a:bodyPr/>
                    <a:lstStyle/>
                    <a:p>
                      <a:pPr algn="l" fontAlgn="b"/>
                      <a:r>
                        <a:rPr lang="en-GB" sz="1600" b="0" i="0" u="none" strike="noStrike" dirty="0">
                          <a:solidFill>
                            <a:srgbClr val="000000"/>
                          </a:solidFill>
                          <a:effectLst/>
                          <a:latin typeface="Calibri" panose="020F0502020204030204" pitchFamily="34" charset="0"/>
                        </a:rPr>
                        <a:t>Effectiveness of home working</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2517206192"/>
                  </a:ext>
                </a:extLst>
              </a:tr>
              <a:tr h="265901">
                <a:tc>
                  <a:txBody>
                    <a:bodyPr/>
                    <a:lstStyle/>
                    <a:p>
                      <a:pPr algn="l" fontAlgn="b"/>
                      <a:r>
                        <a:rPr lang="en-GB" sz="1600" b="0" i="0" u="none" strike="noStrike" dirty="0">
                          <a:solidFill>
                            <a:srgbClr val="000000"/>
                          </a:solidFill>
                          <a:effectLst/>
                          <a:latin typeface="Calibri" panose="020F0502020204030204" pitchFamily="34" charset="0"/>
                        </a:rPr>
                        <a:t>Safety concerns of returning to office</a:t>
                      </a:r>
                    </a:p>
                  </a:txBody>
                  <a:tcPr marL="9525" marR="9525" marT="9525" marB="0" anchor="b"/>
                </a:tc>
                <a:tc>
                  <a:txBody>
                    <a:bodyPr/>
                    <a:lstStyle/>
                    <a:p>
                      <a:pPr algn="ctr" fontAlgn="b"/>
                      <a:r>
                        <a:rPr lang="en-GB" sz="1600" b="0" i="0" u="none" strike="noStrike">
                          <a:solidFill>
                            <a:srgbClr val="000000"/>
                          </a:solidFill>
                          <a:effectLst/>
                          <a:latin typeface="Calibri" panose="020F0502020204030204" pitchFamily="34" charset="0"/>
                        </a:rPr>
                        <a:t>5</a:t>
                      </a:r>
                    </a:p>
                  </a:txBody>
                  <a:tcPr marL="9525" marR="9525" marT="9525" marB="0" anchor="b"/>
                </a:tc>
                <a:tc>
                  <a:txBody>
                    <a:bodyPr/>
                    <a:lstStyle/>
                    <a:p>
                      <a:pPr algn="ctr" fontAlgn="b"/>
                      <a:r>
                        <a:rPr lang="en-GB" sz="16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421981451"/>
                  </a:ext>
                </a:extLst>
              </a:tr>
            </a:tbl>
          </a:graphicData>
        </a:graphic>
      </p:graphicFrame>
      <p:sp>
        <p:nvSpPr>
          <p:cNvPr id="11" name="TextBox 10">
            <a:extLst>
              <a:ext uri="{FF2B5EF4-FFF2-40B4-BE49-F238E27FC236}">
                <a16:creationId xmlns:a16="http://schemas.microsoft.com/office/drawing/2014/main" id="{FC16E811-3247-1E40-9ABF-4ECE6A1EC7A5}"/>
              </a:ext>
            </a:extLst>
          </p:cNvPr>
          <p:cNvSpPr txBox="1"/>
          <p:nvPr/>
        </p:nvSpPr>
        <p:spPr>
          <a:xfrm>
            <a:off x="8405149" y="1696574"/>
            <a:ext cx="3232284" cy="1323439"/>
          </a:xfrm>
          <a:prstGeom prst="rect">
            <a:avLst/>
          </a:prstGeom>
          <a:noFill/>
        </p:spPr>
        <p:txBody>
          <a:bodyPr wrap="square" rtlCol="0">
            <a:spAutoFit/>
          </a:bodyPr>
          <a:lstStyle/>
          <a:p>
            <a:r>
              <a:rPr lang="en-US" sz="1600" dirty="0">
                <a:solidFill>
                  <a:schemeClr val="accent1">
                    <a:lumMod val="75000"/>
                  </a:schemeClr>
                </a:solidFill>
              </a:rPr>
              <a:t>42% of those who responded to the question explicitly mentioned the desire for </a:t>
            </a:r>
            <a:r>
              <a:rPr lang="en-US" sz="1600" b="1" dirty="0">
                <a:solidFill>
                  <a:schemeClr val="accent1">
                    <a:lumMod val="75000"/>
                  </a:schemeClr>
                </a:solidFill>
              </a:rPr>
              <a:t>greater flexibility </a:t>
            </a:r>
            <a:r>
              <a:rPr lang="en-US" sz="1600" dirty="0">
                <a:solidFill>
                  <a:schemeClr val="accent1">
                    <a:lumMod val="75000"/>
                  </a:schemeClr>
                </a:solidFill>
              </a:rPr>
              <a:t>than the HWP allows </a:t>
            </a:r>
            <a:r>
              <a:rPr lang="en-US" sz="1600" dirty="0">
                <a:solidFill>
                  <a:srgbClr val="C00000"/>
                </a:solidFill>
              </a:rPr>
              <a:t>given this is a large group, are there nuances here?</a:t>
            </a:r>
            <a:endParaRPr lang="en-US" sz="1600" dirty="0">
              <a:solidFill>
                <a:schemeClr val="accent1">
                  <a:lumMod val="75000"/>
                </a:schemeClr>
              </a:solidFill>
            </a:endParaRPr>
          </a:p>
        </p:txBody>
      </p:sp>
      <p:sp>
        <p:nvSpPr>
          <p:cNvPr id="12" name="TextBox 11">
            <a:extLst>
              <a:ext uri="{FF2B5EF4-FFF2-40B4-BE49-F238E27FC236}">
                <a16:creationId xmlns:a16="http://schemas.microsoft.com/office/drawing/2014/main" id="{7ABB7618-D266-2D4E-80E7-C151B8DADFFD}"/>
              </a:ext>
            </a:extLst>
          </p:cNvPr>
          <p:cNvSpPr txBox="1"/>
          <p:nvPr/>
        </p:nvSpPr>
        <p:spPr>
          <a:xfrm>
            <a:off x="8405149" y="2970099"/>
            <a:ext cx="3111661" cy="1077218"/>
          </a:xfrm>
          <a:prstGeom prst="rect">
            <a:avLst/>
          </a:prstGeom>
          <a:noFill/>
        </p:spPr>
        <p:txBody>
          <a:bodyPr wrap="square" rtlCol="0">
            <a:spAutoFit/>
          </a:bodyPr>
          <a:lstStyle/>
          <a:p>
            <a:r>
              <a:rPr lang="en-US" sz="1600" dirty="0">
                <a:solidFill>
                  <a:schemeClr val="accent1">
                    <a:lumMod val="75000"/>
                  </a:schemeClr>
                </a:solidFill>
              </a:rPr>
              <a:t>20% mentioned that individuals and teams should be </a:t>
            </a:r>
            <a:r>
              <a:rPr lang="en-US" sz="1600" b="1" dirty="0">
                <a:solidFill>
                  <a:schemeClr val="accent1">
                    <a:lumMod val="75000"/>
                  </a:schemeClr>
                </a:solidFill>
              </a:rPr>
              <a:t>given autonomy</a:t>
            </a:r>
            <a:r>
              <a:rPr lang="en-US" sz="1600" dirty="0">
                <a:solidFill>
                  <a:schemeClr val="accent1">
                    <a:lumMod val="75000"/>
                  </a:schemeClr>
                </a:solidFill>
              </a:rPr>
              <a:t> to determine their own approach</a:t>
            </a:r>
          </a:p>
        </p:txBody>
      </p:sp>
      <p:sp>
        <p:nvSpPr>
          <p:cNvPr id="14" name="TextBox 13">
            <a:extLst>
              <a:ext uri="{FF2B5EF4-FFF2-40B4-BE49-F238E27FC236}">
                <a16:creationId xmlns:a16="http://schemas.microsoft.com/office/drawing/2014/main" id="{7C39D881-E6B4-BA4C-B260-635C9C9B2D01}"/>
              </a:ext>
            </a:extLst>
          </p:cNvPr>
          <p:cNvSpPr txBox="1"/>
          <p:nvPr/>
        </p:nvSpPr>
        <p:spPr>
          <a:xfrm>
            <a:off x="572655" y="930211"/>
            <a:ext cx="11046690" cy="307777"/>
          </a:xfrm>
          <a:prstGeom prst="rect">
            <a:avLst/>
          </a:prstGeom>
          <a:noFill/>
        </p:spPr>
        <p:txBody>
          <a:bodyPr wrap="square" rtlCol="0">
            <a:spAutoFit/>
          </a:bodyPr>
          <a:lstStyle/>
          <a:p>
            <a:r>
              <a:rPr lang="en-GB" sz="1400" i="1" dirty="0"/>
              <a:t>Q2: Is there anything you feel FTI Consulting could or should do differently with respect to hybrid working to help you improve your work situation?</a:t>
            </a:r>
          </a:p>
        </p:txBody>
      </p:sp>
      <p:sp>
        <p:nvSpPr>
          <p:cNvPr id="16" name="TextBox 15">
            <a:extLst>
              <a:ext uri="{FF2B5EF4-FFF2-40B4-BE49-F238E27FC236}">
                <a16:creationId xmlns:a16="http://schemas.microsoft.com/office/drawing/2014/main" id="{65794419-201C-BD40-95A4-EA14A9FF6FFE}"/>
              </a:ext>
            </a:extLst>
          </p:cNvPr>
          <p:cNvSpPr txBox="1"/>
          <p:nvPr/>
        </p:nvSpPr>
        <p:spPr>
          <a:xfrm>
            <a:off x="8507684" y="4653533"/>
            <a:ext cx="3111661" cy="338554"/>
          </a:xfrm>
          <a:prstGeom prst="rect">
            <a:avLst/>
          </a:prstGeom>
          <a:noFill/>
        </p:spPr>
        <p:txBody>
          <a:bodyPr wrap="square" rtlCol="0">
            <a:spAutoFit/>
          </a:bodyPr>
          <a:lstStyle/>
          <a:p>
            <a:r>
              <a:rPr lang="en-US" sz="1600" dirty="0">
                <a:solidFill>
                  <a:schemeClr val="accent1">
                    <a:lumMod val="75000"/>
                  </a:schemeClr>
                </a:solidFill>
              </a:rPr>
              <a:t>Very few … XX</a:t>
            </a:r>
          </a:p>
        </p:txBody>
      </p:sp>
      <p:sp>
        <p:nvSpPr>
          <p:cNvPr id="5" name="TextBox 4">
            <a:extLst>
              <a:ext uri="{FF2B5EF4-FFF2-40B4-BE49-F238E27FC236}">
                <a16:creationId xmlns:a16="http://schemas.microsoft.com/office/drawing/2014/main" id="{8BDD7B22-89FD-C849-9CD1-66E762641508}"/>
              </a:ext>
            </a:extLst>
          </p:cNvPr>
          <p:cNvSpPr txBox="1"/>
          <p:nvPr/>
        </p:nvSpPr>
        <p:spPr>
          <a:xfrm>
            <a:off x="8388183" y="5136176"/>
            <a:ext cx="3695787" cy="923330"/>
          </a:xfrm>
          <a:prstGeom prst="rect">
            <a:avLst/>
          </a:prstGeom>
          <a:noFill/>
        </p:spPr>
        <p:txBody>
          <a:bodyPr wrap="square" rtlCol="0">
            <a:spAutoFit/>
          </a:bodyPr>
          <a:lstStyle/>
          <a:p>
            <a:r>
              <a:rPr lang="en-GB" dirty="0">
                <a:solidFill>
                  <a:srgbClr val="C00000"/>
                </a:solidFill>
              </a:rPr>
              <a:t>Have noted both those questions already as additional questions to survey  </a:t>
            </a:r>
          </a:p>
        </p:txBody>
      </p:sp>
    </p:spTree>
    <p:extLst>
      <p:ext uri="{BB962C8B-B14F-4D97-AF65-F5344CB8AC3E}">
        <p14:creationId xmlns:p14="http://schemas.microsoft.com/office/powerpoint/2010/main" val="208700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6" name="Rectangle 5">
            <a:extLst>
              <a:ext uri="{FF2B5EF4-FFF2-40B4-BE49-F238E27FC236}">
                <a16:creationId xmlns:a16="http://schemas.microsoft.com/office/drawing/2014/main" id="{FEECB6C7-3819-5A44-8406-C720BFE7DE03}"/>
              </a:ext>
            </a:extLst>
          </p:cNvPr>
          <p:cNvSpPr/>
          <p:nvPr/>
        </p:nvSpPr>
        <p:spPr>
          <a:xfrm>
            <a:off x="6327852" y="3429000"/>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Desire for greater flexibility than in current HWP</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42%)</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Generally strong preference for more flexibility than HWP allows</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Prefer a 2 office / 3 home split, if any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Days in office measured per month rather than week</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Minor comments: </a:t>
            </a:r>
          </a:p>
          <a:p>
            <a:pPr marL="742950" lvl="1" indent="-285750" algn="just">
              <a:buFont typeface="Arial" panose="020B0604020202020204" pitchFamily="34" charset="0"/>
              <a:buChar char="•"/>
            </a:pPr>
            <a:r>
              <a:rPr lang="en-GB" sz="1600" dirty="0">
                <a:solidFill>
                  <a:schemeClr val="accent1">
                    <a:lumMod val="50000"/>
                  </a:schemeClr>
                </a:solidFill>
                <a:sym typeface="Wingdings" pitchFamily="2" charset="2"/>
              </a:rPr>
              <a:t>Greater flexibility of location (cities, countries)</a:t>
            </a:r>
          </a:p>
          <a:p>
            <a:pPr marL="742950" lvl="1" indent="-285750" algn="just">
              <a:buFont typeface="Arial" panose="020B0604020202020204" pitchFamily="34" charset="0"/>
              <a:buChar char="•"/>
            </a:pPr>
            <a:r>
              <a:rPr lang="en-GB" sz="1600" dirty="0">
                <a:solidFill>
                  <a:schemeClr val="accent1">
                    <a:lumMod val="50000"/>
                  </a:schemeClr>
                </a:solidFill>
                <a:sym typeface="Wingdings" pitchFamily="2" charset="2"/>
              </a:rPr>
              <a:t>Experiment with 4 day work week, flexible hours</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7</a:t>
            </a:fld>
            <a:endParaRPr lang="en-US" dirty="0"/>
          </a:p>
        </p:txBody>
      </p:sp>
      <p:graphicFrame>
        <p:nvGraphicFramePr>
          <p:cNvPr id="8" name="Chart 7">
            <a:extLst>
              <a:ext uri="{FF2B5EF4-FFF2-40B4-BE49-F238E27FC236}">
                <a16:creationId xmlns:a16="http://schemas.microsoft.com/office/drawing/2014/main" id="{72BE3914-7FBA-CD40-8CE0-B56419FD0D14}"/>
              </a:ext>
            </a:extLst>
          </p:cNvPr>
          <p:cNvGraphicFramePr>
            <a:graphicFrameLocks/>
          </p:cNvGraphicFramePr>
          <p:nvPr>
            <p:extLst>
              <p:ext uri="{D42A27DB-BD31-4B8C-83A1-F6EECF244321}">
                <p14:modId xmlns:p14="http://schemas.microsoft.com/office/powerpoint/2010/main" val="668442808"/>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B4D3F6FA-DCB8-8F4E-B415-00B68218568C}"/>
              </a:ext>
            </a:extLst>
          </p:cNvPr>
          <p:cNvSpPr/>
          <p:nvPr/>
        </p:nvSpPr>
        <p:spPr>
          <a:xfrm>
            <a:off x="6327851" y="829279"/>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No uniformity in needs and experiences</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20%)</a:t>
            </a:r>
            <a:endParaRPr lang="en-US" sz="1600" dirty="0">
              <a:solidFill>
                <a:schemeClr val="accent1">
                  <a:lumMod val="50000"/>
                </a:schemeClr>
              </a:solidFill>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Differences in personal/home and job requirement needs: ”no one-size-fits-all approach”</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Individuals /  teams / department heads should be given autonomy to decide what works for them </a:t>
            </a:r>
            <a:r>
              <a:rPr lang="en-GB" sz="1400" dirty="0">
                <a:solidFill>
                  <a:srgbClr val="C00000"/>
                </a:solidFill>
                <a:sym typeface="Wingdings" pitchFamily="2" charset="2"/>
              </a:rPr>
              <a:t>wasn’t that the plan?</a:t>
            </a:r>
            <a:endParaRPr lang="en-GB" sz="1600" dirty="0">
              <a:solidFill>
                <a:schemeClr val="accent1">
                  <a:lumMod val="50000"/>
                </a:schemeClr>
              </a:solidFill>
              <a:sym typeface="Wingdings" pitchFamily="2" charset="2"/>
            </a:endParaRP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HWP 2home/3office split seen as arbitrary</a:t>
            </a:r>
          </a:p>
          <a:p>
            <a:pPr marL="285750" indent="-285750" algn="just">
              <a:buFont typeface="Arial" panose="020B0604020202020204" pitchFamily="34" charset="0"/>
              <a:buChar char="•"/>
            </a:pPr>
            <a:r>
              <a:rPr lang="en-GB" sz="1600" dirty="0">
                <a:solidFill>
                  <a:schemeClr val="accent1">
                    <a:lumMod val="50000"/>
                  </a:schemeClr>
                </a:solidFill>
                <a:sym typeface="Wingdings" pitchFamily="2" charset="2"/>
              </a:rPr>
              <a:t>Often mentioned together with preference for more flexibility …</a:t>
            </a:r>
          </a:p>
        </p:txBody>
      </p:sp>
      <p:sp>
        <p:nvSpPr>
          <p:cNvPr id="9" name="Rounded Rectangle 8">
            <a:extLst>
              <a:ext uri="{FF2B5EF4-FFF2-40B4-BE49-F238E27FC236}">
                <a16:creationId xmlns:a16="http://schemas.microsoft.com/office/drawing/2014/main" id="{A1FDC6E8-3165-9341-9C3D-A514887CF8D2}"/>
              </a:ext>
            </a:extLst>
          </p:cNvPr>
          <p:cNvSpPr/>
          <p:nvPr/>
        </p:nvSpPr>
        <p:spPr>
          <a:xfrm>
            <a:off x="5038936" y="6350432"/>
            <a:ext cx="2577829"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FLEXIBILITY OF WORK</a:t>
            </a:r>
          </a:p>
        </p:txBody>
      </p:sp>
      <p:sp>
        <p:nvSpPr>
          <p:cNvPr id="5" name="TextBox 4">
            <a:extLst>
              <a:ext uri="{FF2B5EF4-FFF2-40B4-BE49-F238E27FC236}">
                <a16:creationId xmlns:a16="http://schemas.microsoft.com/office/drawing/2014/main" id="{6446B04C-500A-094C-A7F6-51C2230BF0EF}"/>
              </a:ext>
            </a:extLst>
          </p:cNvPr>
          <p:cNvSpPr txBox="1"/>
          <p:nvPr/>
        </p:nvSpPr>
        <p:spPr>
          <a:xfrm>
            <a:off x="5636871" y="266218"/>
            <a:ext cx="2997295" cy="369332"/>
          </a:xfrm>
          <a:prstGeom prst="rect">
            <a:avLst/>
          </a:prstGeom>
          <a:noFill/>
        </p:spPr>
        <p:txBody>
          <a:bodyPr wrap="none" rtlCol="0">
            <a:spAutoFit/>
          </a:bodyPr>
          <a:lstStyle/>
          <a:p>
            <a:r>
              <a:rPr lang="en-GB" dirty="0">
                <a:solidFill>
                  <a:srgbClr val="C00000"/>
                </a:solidFill>
              </a:rPr>
              <a:t>Alert to the issue with small N</a:t>
            </a:r>
          </a:p>
        </p:txBody>
      </p:sp>
    </p:spTree>
    <p:extLst>
      <p:ext uri="{BB962C8B-B14F-4D97-AF65-F5344CB8AC3E}">
        <p14:creationId xmlns:p14="http://schemas.microsoft.com/office/powerpoint/2010/main" val="380502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3C46-FE57-BB4C-8E18-3DB1AC3894B5}"/>
              </a:ext>
            </a:extLst>
          </p:cNvPr>
          <p:cNvSpPr>
            <a:spLocks noGrp="1"/>
          </p:cNvSpPr>
          <p:nvPr>
            <p:ph type="title"/>
          </p:nvPr>
        </p:nvSpPr>
        <p:spPr>
          <a:xfrm>
            <a:off x="215348" y="0"/>
            <a:ext cx="10515600" cy="1325563"/>
          </a:xfrm>
        </p:spPr>
        <p:txBody>
          <a:bodyPr>
            <a:normAutofit/>
          </a:bodyPr>
          <a:lstStyle/>
          <a:p>
            <a:r>
              <a:rPr lang="en-US" sz="3200" b="0" dirty="0"/>
              <a:t>HWP satisfaction by theme</a:t>
            </a:r>
          </a:p>
        </p:txBody>
      </p:sp>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8</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0" y="3502154"/>
            <a:ext cx="5648797" cy="2062103"/>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 pressures and guidelines for online work: </a:t>
            </a:r>
          </a:p>
          <a:p>
            <a:pPr algn="just"/>
            <a:r>
              <a:rPr lang="en-US" sz="1600" dirty="0">
                <a:solidFill>
                  <a:schemeClr val="accent1">
                    <a:lumMod val="50000"/>
                  </a:schemeClr>
                </a:solidFill>
                <a:sym typeface="Wingdings" pitchFamily="2" charset="2"/>
              </a:rPr>
              <a:t>(% of all respondents mentioning theme: 6%)</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Flexible working, though boosting work-life balance, also increased demands to be available and accessible at all times (early and late hours of the day, weekends)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desire to see guidelines for HWP working or “boundaries” put in place to ensure that these pressures are managed</a:t>
            </a:r>
          </a:p>
        </p:txBody>
      </p:sp>
      <p:sp>
        <p:nvSpPr>
          <p:cNvPr id="11" name="Rectangle 10">
            <a:extLst>
              <a:ext uri="{FF2B5EF4-FFF2-40B4-BE49-F238E27FC236}">
                <a16:creationId xmlns:a16="http://schemas.microsoft.com/office/drawing/2014/main" id="{58F9B537-F100-FD49-AEC8-BF0DBDD1AF2D}"/>
              </a:ext>
            </a:extLst>
          </p:cNvPr>
          <p:cNvSpPr/>
          <p:nvPr/>
        </p:nvSpPr>
        <p:spPr>
          <a:xfrm>
            <a:off x="6327851" y="1022104"/>
            <a:ext cx="5648797" cy="2554545"/>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Work-life balance of flexible work</a:t>
            </a:r>
            <a:r>
              <a:rPr lang="en-US" sz="1600" dirty="0">
                <a:solidFill>
                  <a:schemeClr val="accent1">
                    <a:lumMod val="50000"/>
                  </a:schemeClr>
                </a:solidFill>
                <a:sym typeface="Wingdings" pitchFamily="2" charset="2"/>
              </a:rPr>
              <a:t>: </a:t>
            </a:r>
          </a:p>
          <a:p>
            <a:pPr algn="just"/>
            <a:r>
              <a:rPr lang="en-US" sz="1600" dirty="0">
                <a:solidFill>
                  <a:schemeClr val="accent1">
                    <a:lumMod val="50000"/>
                  </a:schemeClr>
                </a:solidFill>
                <a:sym typeface="Wingdings" pitchFamily="2" charset="2"/>
              </a:rPr>
              <a:t>(% of all respondents mentioning theme: 9%)</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Flexibility greatly enhanced work-life balance, especially through commuting reductions and ability to organize work day to suit tasks required at the time</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Several mentions of significant improvement to wellbeing</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Improvement with relationships at home (family/partners)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Maintaining work-life balance a priority for going forward</a:t>
            </a:r>
          </a:p>
          <a:p>
            <a:pPr algn="just"/>
            <a:endParaRPr lang="en-US" sz="1600" dirty="0">
              <a:solidFill>
                <a:schemeClr val="accent1">
                  <a:lumMod val="50000"/>
                </a:schemeClr>
              </a:solidFill>
              <a:sym typeface="Wingdings" pitchFamily="2" charset="2"/>
            </a:endParaRPr>
          </a:p>
          <a:p>
            <a:pPr marL="285750" indent="-285750" algn="just">
              <a:buFont typeface="Arial" panose="020B0604020202020204" pitchFamily="34" charset="0"/>
              <a:buChar char="•"/>
            </a:pPr>
            <a:endParaRPr lang="en-US" sz="1600" dirty="0">
              <a:solidFill>
                <a:schemeClr val="accent1">
                  <a:lumMod val="50000"/>
                </a:schemeClr>
              </a:solidFill>
            </a:endParaRPr>
          </a:p>
        </p:txBody>
      </p:sp>
      <p:sp>
        <p:nvSpPr>
          <p:cNvPr id="13" name="Rounded Rectangle 12">
            <a:extLst>
              <a:ext uri="{FF2B5EF4-FFF2-40B4-BE49-F238E27FC236}">
                <a16:creationId xmlns:a16="http://schemas.microsoft.com/office/drawing/2014/main" id="{994884E0-0F46-3C49-A2C7-2AEDBF958FCD}"/>
              </a:ext>
            </a:extLst>
          </p:cNvPr>
          <p:cNvSpPr/>
          <p:nvPr/>
        </p:nvSpPr>
        <p:spPr>
          <a:xfrm>
            <a:off x="4004842" y="6350432"/>
            <a:ext cx="4479402"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FLEXIBILITY OF WORK / WORK PRESSURES</a:t>
            </a:r>
          </a:p>
        </p:txBody>
      </p:sp>
      <p:graphicFrame>
        <p:nvGraphicFramePr>
          <p:cNvPr id="15" name="Chart 14">
            <a:extLst>
              <a:ext uri="{FF2B5EF4-FFF2-40B4-BE49-F238E27FC236}">
                <a16:creationId xmlns:a16="http://schemas.microsoft.com/office/drawing/2014/main" id="{8C5F3308-6CC1-D247-8E42-804BE87A5106}"/>
              </a:ext>
            </a:extLst>
          </p:cNvPr>
          <p:cNvGraphicFramePr>
            <a:graphicFrameLocks/>
          </p:cNvGraphicFramePr>
          <p:nvPr>
            <p:extLst>
              <p:ext uri="{D42A27DB-BD31-4B8C-83A1-F6EECF244321}">
                <p14:modId xmlns:p14="http://schemas.microsoft.com/office/powerpoint/2010/main" val="4282326341"/>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037CDB1-0C6F-134E-B2E2-C833637661F5}"/>
              </a:ext>
            </a:extLst>
          </p:cNvPr>
          <p:cNvSpPr txBox="1"/>
          <p:nvPr/>
        </p:nvSpPr>
        <p:spPr>
          <a:xfrm>
            <a:off x="5484723" y="235789"/>
            <a:ext cx="6755760" cy="923330"/>
          </a:xfrm>
          <a:prstGeom prst="rect">
            <a:avLst/>
          </a:prstGeom>
          <a:noFill/>
        </p:spPr>
        <p:txBody>
          <a:bodyPr wrap="none" rtlCol="0">
            <a:spAutoFit/>
          </a:bodyPr>
          <a:lstStyle/>
          <a:p>
            <a:r>
              <a:rPr lang="en-GB" dirty="0">
                <a:solidFill>
                  <a:srgbClr val="C00000"/>
                </a:solidFill>
              </a:rPr>
              <a:t>How is this different from previous? Just text is different, right? </a:t>
            </a:r>
            <a:br>
              <a:rPr lang="en-GB" dirty="0">
                <a:solidFill>
                  <a:srgbClr val="C00000"/>
                </a:solidFill>
              </a:rPr>
            </a:br>
            <a:r>
              <a:rPr lang="en-GB" dirty="0">
                <a:solidFill>
                  <a:srgbClr val="C00000"/>
                </a:solidFill>
              </a:rPr>
              <a:t>Need to be careful not to overinterpret results of small groups.</a:t>
            </a:r>
          </a:p>
          <a:p>
            <a:r>
              <a:rPr lang="en-GB" dirty="0">
                <a:solidFill>
                  <a:srgbClr val="C00000"/>
                </a:solidFill>
              </a:rPr>
              <a:t>Maybe create some overarching categories for the smaller categories?</a:t>
            </a:r>
          </a:p>
        </p:txBody>
      </p:sp>
    </p:spTree>
    <p:extLst>
      <p:ext uri="{BB962C8B-B14F-4D97-AF65-F5344CB8AC3E}">
        <p14:creationId xmlns:p14="http://schemas.microsoft.com/office/powerpoint/2010/main" val="406214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90BD49-671F-2A44-8FE1-BA78FCC8F446}"/>
              </a:ext>
            </a:extLst>
          </p:cNvPr>
          <p:cNvSpPr>
            <a:spLocks noGrp="1"/>
          </p:cNvSpPr>
          <p:nvPr>
            <p:ph type="sldNum" sz="quarter" idx="4"/>
          </p:nvPr>
        </p:nvSpPr>
        <p:spPr/>
        <p:txBody>
          <a:bodyPr/>
          <a:lstStyle/>
          <a:p>
            <a:pPr>
              <a:defRPr/>
            </a:pPr>
            <a:fld id="{4523F335-736E-4173-BD22-3A70CF47A0B5}" type="slidenum">
              <a:rPr lang="en-US" smtClean="0"/>
              <a:pPr>
                <a:defRPr/>
              </a:pPr>
              <a:t>9</a:t>
            </a:fld>
            <a:endParaRPr lang="en-US" dirty="0"/>
          </a:p>
        </p:txBody>
      </p:sp>
      <p:sp>
        <p:nvSpPr>
          <p:cNvPr id="7" name="Rectangle 6">
            <a:extLst>
              <a:ext uri="{FF2B5EF4-FFF2-40B4-BE49-F238E27FC236}">
                <a16:creationId xmlns:a16="http://schemas.microsoft.com/office/drawing/2014/main" id="{B4D3F6FA-DCB8-8F4E-B415-00B68218568C}"/>
              </a:ext>
            </a:extLst>
          </p:cNvPr>
          <p:cNvSpPr/>
          <p:nvPr/>
        </p:nvSpPr>
        <p:spPr>
          <a:xfrm>
            <a:off x="6327851" y="120317"/>
            <a:ext cx="5648797" cy="3539430"/>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Commitment and buy-in</a:t>
            </a:r>
            <a:r>
              <a:rPr lang="en-US" sz="1600" dirty="0">
                <a:solidFill>
                  <a:schemeClr val="accent1">
                    <a:lumMod val="50000"/>
                  </a:schemeClr>
                </a:solidFill>
                <a:sym typeface="Wingdings" pitchFamily="2" charset="2"/>
              </a:rPr>
              <a:t>:</a:t>
            </a:r>
          </a:p>
          <a:p>
            <a:pPr algn="just"/>
            <a:r>
              <a:rPr lang="en-US" sz="1600" dirty="0">
                <a:solidFill>
                  <a:schemeClr val="accent1">
                    <a:lumMod val="50000"/>
                  </a:schemeClr>
                </a:solidFill>
                <a:sym typeface="Wingdings" pitchFamily="2" charset="2"/>
              </a:rPr>
              <a:t>(% of all respondents mentioning theme: 11%)</a:t>
            </a:r>
            <a:endParaRPr lang="en-US" sz="1600" dirty="0">
              <a:solidFill>
                <a:schemeClr val="accent1">
                  <a:lumMod val="50000"/>
                </a:schemeClr>
              </a:solidFill>
            </a:endParaRP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Strong need for leadership support in implementing HWP, including consistency across senior employees and regions and inclusivity of all staff roles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Pressures to still be back in office, despite HWP</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developing work schedules (juniors’ needs and living situations to be considered)</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Fairness in implementation (not unfairly biasing against those who work from home more) </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Support and counsel needed for senior managers in managing the HWP process</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Company must show courage and leadership in furthering the HWP policy</a:t>
            </a:r>
          </a:p>
        </p:txBody>
      </p:sp>
      <p:graphicFrame>
        <p:nvGraphicFramePr>
          <p:cNvPr id="10" name="Chart 9">
            <a:extLst>
              <a:ext uri="{FF2B5EF4-FFF2-40B4-BE49-F238E27FC236}">
                <a16:creationId xmlns:a16="http://schemas.microsoft.com/office/drawing/2014/main" id="{40580759-ED0F-BC45-9837-AF8BB197D44B}"/>
              </a:ext>
            </a:extLst>
          </p:cNvPr>
          <p:cNvGraphicFramePr>
            <a:graphicFrameLocks/>
          </p:cNvGraphicFramePr>
          <p:nvPr>
            <p:extLst>
              <p:ext uri="{D42A27DB-BD31-4B8C-83A1-F6EECF244321}">
                <p14:modId xmlns:p14="http://schemas.microsoft.com/office/powerpoint/2010/main" val="409857295"/>
              </p:ext>
            </p:extLst>
          </p:nvPr>
        </p:nvGraphicFramePr>
        <p:xfrm>
          <a:off x="443344" y="1022104"/>
          <a:ext cx="5795410" cy="514148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3B63B71C-0F01-D14C-AE02-135582B037D7}"/>
              </a:ext>
            </a:extLst>
          </p:cNvPr>
          <p:cNvSpPr/>
          <p:nvPr/>
        </p:nvSpPr>
        <p:spPr>
          <a:xfrm>
            <a:off x="6327851" y="3783849"/>
            <a:ext cx="5648797" cy="2308324"/>
          </a:xfrm>
          <a:prstGeom prst="rect">
            <a:avLst/>
          </a:prstGeom>
        </p:spPr>
        <p:txBody>
          <a:bodyPr wrap="square">
            <a:spAutoFit/>
          </a:bodyPr>
          <a:lstStyle/>
          <a:p>
            <a:pPr algn="just"/>
            <a:r>
              <a:rPr lang="en-US" sz="1600" u="sng" dirty="0">
                <a:solidFill>
                  <a:schemeClr val="accent1">
                    <a:lumMod val="50000"/>
                  </a:schemeClr>
                </a:solidFill>
                <a:sym typeface="Wingdings" pitchFamily="2" charset="2"/>
              </a:rPr>
              <a:t>Trusting employees and responsibility: </a:t>
            </a:r>
          </a:p>
          <a:p>
            <a:pPr algn="just"/>
            <a:r>
              <a:rPr lang="en-US" sz="1600" dirty="0">
                <a:solidFill>
                  <a:schemeClr val="accent1">
                    <a:lumMod val="50000"/>
                  </a:schemeClr>
                </a:solidFill>
                <a:sym typeface="Wingdings" pitchFamily="2" charset="2"/>
              </a:rPr>
              <a:t>(% of all respondents mentioning theme: 5%)</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Trusting employees to get the work done, whatever location</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Feeling that employees have proved that fully remote working is possible and effective through pandemic</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Empowering employees, giving them the responsibility to decide for themselves how to work</a:t>
            </a:r>
          </a:p>
          <a:p>
            <a:pPr marL="285750" indent="-285750" algn="just">
              <a:buFont typeface="Arial" panose="020B0604020202020204" pitchFamily="34" charset="0"/>
              <a:buChar char="•"/>
            </a:pPr>
            <a:r>
              <a:rPr lang="en-US" sz="1600" dirty="0">
                <a:solidFill>
                  <a:schemeClr val="accent1">
                    <a:lumMod val="50000"/>
                  </a:schemeClr>
                </a:solidFill>
                <a:sym typeface="Wingdings" pitchFamily="2" charset="2"/>
              </a:rPr>
              <a:t>Being prescriptive about / making mandatory work days goes against ethos of what the HWP is about</a:t>
            </a:r>
          </a:p>
        </p:txBody>
      </p:sp>
      <p:sp>
        <p:nvSpPr>
          <p:cNvPr id="12" name="Rounded Rectangle 11">
            <a:extLst>
              <a:ext uri="{FF2B5EF4-FFF2-40B4-BE49-F238E27FC236}">
                <a16:creationId xmlns:a16="http://schemas.microsoft.com/office/drawing/2014/main" id="{98AA4BFD-C61A-4646-AD5A-85501123668F}"/>
              </a:ext>
            </a:extLst>
          </p:cNvPr>
          <p:cNvSpPr/>
          <p:nvPr/>
        </p:nvSpPr>
        <p:spPr>
          <a:xfrm>
            <a:off x="4356030" y="6350432"/>
            <a:ext cx="3943641" cy="4320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C000"/>
                </a:solidFill>
              </a:rPr>
              <a:t>RELATIONSHIP WITH ORG / JUSTICE</a:t>
            </a:r>
          </a:p>
        </p:txBody>
      </p:sp>
      <p:sp>
        <p:nvSpPr>
          <p:cNvPr id="13" name="Title 1">
            <a:extLst>
              <a:ext uri="{FF2B5EF4-FFF2-40B4-BE49-F238E27FC236}">
                <a16:creationId xmlns:a16="http://schemas.microsoft.com/office/drawing/2014/main" id="{FF70817C-DD55-6A42-83D0-6FA453C09519}"/>
              </a:ext>
            </a:extLst>
          </p:cNvPr>
          <p:cNvSpPr txBox="1">
            <a:spLocks/>
          </p:cNvSpPr>
          <p:nvPr/>
        </p:nvSpPr>
        <p:spPr>
          <a:xfrm>
            <a:off x="215348" y="0"/>
            <a:ext cx="10515600" cy="1325563"/>
          </a:xfrm>
          <a:prstGeom prst="rect">
            <a:avLst/>
          </a:prstGeom>
        </p:spPr>
        <p:txBody>
          <a:bodyPr vert="horz" lIns="91440" tIns="45720" rIns="91440" bIns="45720" rtlCol="0" anchor="ctr">
            <a:normAutofit/>
          </a:bodyPr>
          <a:lstStyle>
            <a:lvl1pPr algn="l" defTabSz="822960" rtl="0" eaLnBrk="1" latinLnBrk="0" hangingPunct="1">
              <a:lnSpc>
                <a:spcPct val="90000"/>
              </a:lnSpc>
              <a:spcBef>
                <a:spcPct val="0"/>
              </a:spcBef>
              <a:buNone/>
              <a:defRPr sz="3600" b="0" i="0" kern="1200" baseline="0">
                <a:solidFill>
                  <a:schemeClr val="accent1">
                    <a:lumMod val="50000"/>
                  </a:schemeClr>
                </a:solidFill>
                <a:latin typeface="Calibri" charset="0"/>
                <a:ea typeface="+mj-ea"/>
                <a:cs typeface="+mj-cs"/>
              </a:defRPr>
            </a:lvl1pPr>
          </a:lstStyle>
          <a:p>
            <a:r>
              <a:rPr lang="en-US" sz="3200"/>
              <a:t>HWP satisfaction by theme</a:t>
            </a:r>
            <a:endParaRPr lang="en-US" sz="3200" dirty="0"/>
          </a:p>
        </p:txBody>
      </p:sp>
    </p:spTree>
    <p:extLst>
      <p:ext uri="{BB962C8B-B14F-4D97-AF65-F5344CB8AC3E}">
        <p14:creationId xmlns:p14="http://schemas.microsoft.com/office/powerpoint/2010/main" val="1433095519"/>
      </p:ext>
    </p:extLst>
  </p:cSld>
  <p:clrMapOvr>
    <a:masterClrMapping/>
  </p:clrMapOvr>
</p:sld>
</file>

<file path=ppt/theme/theme1.xml><?xml version="1.0" encoding="utf-8"?>
<a:theme xmlns:a="http://schemas.openxmlformats.org/drawingml/2006/main" name="WBS_Sep_2017">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039BB36-E2E9-9C46-9586-607120FE4C87}" vid="{C1204031-DE29-A441-856B-F8054C58A36B}"/>
    </a:ext>
  </a:extLst>
</a:theme>
</file>

<file path=ppt/theme/theme2.xml><?xml version="1.0" encoding="utf-8"?>
<a:theme xmlns:a="http://schemas.openxmlformats.org/drawingml/2006/main" name="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6_wbs-2010">
  <a:themeElements>
    <a:clrScheme name="WBS 2010">
      <a:dk1>
        <a:srgbClr val="FFFFFF"/>
      </a:dk1>
      <a:lt1>
        <a:srgbClr val="000000"/>
      </a:lt1>
      <a:dk2>
        <a:srgbClr val="EBEBE2"/>
      </a:dk2>
      <a:lt2>
        <a:srgbClr val="0039A6"/>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2.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3.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4.xml><?xml version="1.0" encoding="utf-8"?>
<a:themeOverride xmlns:a="http://schemas.openxmlformats.org/drawingml/2006/main">
  <a:clrScheme name="WBS 2010">
    <a:dk1>
      <a:sysClr val="windowText" lastClr="000000"/>
    </a:dk1>
    <a:lt1>
      <a:sysClr val="window" lastClr="FFFFFF"/>
    </a:lt1>
    <a:dk2>
      <a:srgbClr val="0039A6"/>
    </a:dk2>
    <a:lt2>
      <a:srgbClr val="EBEBE2"/>
    </a:lt2>
    <a:accent1>
      <a:srgbClr val="A71930"/>
    </a:accent1>
    <a:accent2>
      <a:srgbClr val="F9A300"/>
    </a:accent2>
    <a:accent3>
      <a:srgbClr val="00ADEF"/>
    </a:accent3>
    <a:accent4>
      <a:srgbClr val="399717"/>
    </a:accent4>
    <a:accent5>
      <a:srgbClr val="666666"/>
    </a:accent5>
    <a:accent6>
      <a:srgbClr val="3662B5"/>
    </a:accent6>
    <a:hlink>
      <a:srgbClr val="0000FF"/>
    </a:hlink>
    <a:folHlink>
      <a:srgbClr val="800080"/>
    </a:folHlink>
  </a:clrScheme>
</a:themeOverride>
</file>

<file path=ppt/theme/themeOverride5.xml><?xml version="1.0" encoding="utf-8"?>
<a:themeOverride xmlns:a="http://schemas.openxmlformats.org/drawingml/2006/main">
  <a:clrScheme name="Custom 4">
    <a:dk1>
      <a:sysClr val="windowText" lastClr="000000"/>
    </a:dk1>
    <a:lt1>
      <a:srgbClr val="000000"/>
    </a:lt1>
    <a:dk2>
      <a:srgbClr val="000000"/>
    </a:dk2>
    <a:lt2>
      <a:srgbClr val="F8F8F8"/>
    </a:lt2>
    <a:accent1>
      <a:srgbClr val="0000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14675</TotalTime>
  <Words>2266</Words>
  <Application>Microsoft Macintosh PowerPoint</Application>
  <PresentationFormat>Widescreen</PresentationFormat>
  <Paragraphs>266</Paragraphs>
  <Slides>17</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Calibri</vt:lpstr>
      <vt:lpstr>Calibri Light</vt:lpstr>
      <vt:lpstr>Stone Sans ITC TT</vt:lpstr>
      <vt:lpstr>Wingdings</vt:lpstr>
      <vt:lpstr>Wingdings 2</vt:lpstr>
      <vt:lpstr>WBS_Sep_2017</vt:lpstr>
      <vt:lpstr>wbs-2010</vt:lpstr>
      <vt:lpstr>1_wbs-2010</vt:lpstr>
      <vt:lpstr>2_wbs-2010</vt:lpstr>
      <vt:lpstr>6_wbs-2010</vt:lpstr>
      <vt:lpstr>The experience of work during the covid-19 pandemic Qualitative data insights  </vt:lpstr>
      <vt:lpstr>Contents</vt:lpstr>
      <vt:lpstr>X. Survey questions in focus</vt:lpstr>
      <vt:lpstr>X. Responses overview</vt:lpstr>
      <vt:lpstr>X: Qualitative analysis approach</vt:lpstr>
      <vt:lpstr>X.    Themes and responses      </vt:lpstr>
      <vt:lpstr>HWP satisfaction by theme</vt:lpstr>
      <vt:lpstr>HWP satisfaction by theme</vt:lpstr>
      <vt:lpstr>PowerPoint Presentation</vt:lpstr>
      <vt:lpstr>HWP satisfaction by theme</vt:lpstr>
      <vt:lpstr>HWP satisfaction by theme</vt:lpstr>
      <vt:lpstr>HWP satisfaction by theme</vt:lpstr>
      <vt:lpstr>How do these link to our quant findings?</vt:lpstr>
      <vt:lpstr>How do these link to our quant findings?</vt:lpstr>
      <vt:lpstr>How do these link to our quant findings?</vt:lpstr>
      <vt:lpstr>Conclusion</vt:lpstr>
      <vt:lpstr>HWP satisfaction by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Kiefer, Tina</dc:creator>
  <cp:lastModifiedBy>Tina Kiefer</cp:lastModifiedBy>
  <cp:revision>625</cp:revision>
  <cp:lastPrinted>2021-01-14T07:36:22Z</cp:lastPrinted>
  <dcterms:created xsi:type="dcterms:W3CDTF">2021-01-04T10:29:37Z</dcterms:created>
  <dcterms:modified xsi:type="dcterms:W3CDTF">2021-11-10T10:36:36Z</dcterms:modified>
</cp:coreProperties>
</file>