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4"/>
    <p:restoredTop sz="95775"/>
  </p:normalViewPr>
  <p:slideViewPr>
    <p:cSldViewPr snapToGrid="0" snapToObjects="1">
      <p:cViewPr>
        <p:scale>
          <a:sx n="122" d="100"/>
          <a:sy n="122" d="100"/>
        </p:scale>
        <p:origin x="212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D3F0-F571-3A4A-90C3-76DF02454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A5EBB-085E-1D46-AF3D-456CFF921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D896-DFCB-794B-B2EF-B1282B8A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EC65-E95A-424B-98C2-67068B86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8CE3-142A-8D43-837F-9439FD4A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4B47-B2F8-034C-AEDC-45C38DC8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506D0-212D-A94D-85B6-919B6164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B155-159C-FE41-ACDA-50692F29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B12A-A52D-AB4F-95CE-FB1BD186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9D16-B623-E84E-A675-99A1CAB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3ACA8-6256-FD4C-8E18-B210C9ADC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0A373-44F2-7840-A239-C7F29ECC6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D5A7-1AE5-544F-BE80-6DF9A25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CB4A-D4E1-B245-A46E-C8187633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EBD5-D4D5-FB40-BBCB-48F24EF2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3841-05A3-5647-9715-85902C1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11F8-1449-DB4F-A830-A518D98F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B4F6-95A6-1144-8F98-979BFD2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8841-F20A-1848-B6A5-340DFA35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E589-71FF-914F-AC82-6B4849EC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3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3A68-5A34-2649-AD95-7A8EE76F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2E2E-59D5-664D-931B-5E4BB671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D739-8CEB-6E42-8A1A-A1502C1D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BBE-FB04-2D4A-B387-AECD4033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57EC-0D02-2644-8CF5-10877DE7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D531-17A0-1A4C-B733-6593E4B4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F2C7-11E1-5546-99BF-550C92F55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07090-5072-194C-B8E6-7DA01078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A2B3-2E94-D24E-BDC8-3C8BC05B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8EAE-0B73-C449-B772-776777B7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4376-B6B2-3543-84EA-C73F74D6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2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E8D8-0B95-AD44-AB78-B52D127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151E-3251-B34D-8C09-A12CAC88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5AD1-CC76-814E-80A4-17CD2877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631C6-F001-B541-8878-5DE7BD48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8B8E9-BC82-9742-AF7B-A51CE37D3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E6597-6709-B94A-BFAA-EAE12453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C5D57-1F77-FC48-9024-39280A6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0BC0D-4B1A-014A-9575-034CF8A9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4B76-EECE-2340-B550-5D18E51D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29872-7786-BF47-B509-72D25A25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12BC7-8636-9042-AC86-2F932DED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BA635-49B7-AF4A-881D-6F8AEDF1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A3E36-DA09-574A-8B13-10463CE8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72AE5-184D-7246-8235-F7B81462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2B113-B5A6-7042-ADE7-47A7DE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7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268A-435A-B34F-97AC-C12739FD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C76E-7DA8-434A-8643-AA3AF56E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F1B54-0EE8-2E4B-B940-9E20D8B8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606C7-9A33-B246-9FF1-6684E8E1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CE259-DB5B-9447-8241-140C0914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5E2D-3309-874C-986A-06A6DC2A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E0BB-DAFB-3041-B197-B82A35B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978BA-2DB7-A246-B056-5B1B1B13F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E34C7-465E-C84F-8A4E-0A28FE52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399B5-D0D2-E64C-ACD1-A10D3D5D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DCAF-384F-F141-BDEF-F0B3FF66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3EC3-7303-3548-A057-9572C67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8F62D-2CED-D048-A34F-7B132353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86F01-B7B3-8643-BFCE-9154A9D6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FB41-BEC9-E240-8C33-A0FE890ED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1F7D-C491-EE40-AF9E-0345C27F0E70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63E6-7060-024B-84A0-DBFD31EF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DEA6-BC3B-EC4A-A7BD-42E507EBD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099-5764-9D41-A46C-05B39CEC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0A3A-BF46-B04E-BC20-837BB0AC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E94B-8B82-4C4D-B2A9-C16492E6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0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5B9AB-ABDC-A846-89A4-ACBD5DAE289E}"/>
              </a:ext>
            </a:extLst>
          </p:cNvPr>
          <p:cNvSpPr txBox="1"/>
          <p:nvPr/>
        </p:nvSpPr>
        <p:spPr>
          <a:xfrm>
            <a:off x="246489" y="129059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Flexible schedule </a:t>
            </a:r>
            <a:br>
              <a:rPr lang="en-GB" dirty="0"/>
            </a:br>
            <a:r>
              <a:rPr lang="en-GB" dirty="0"/>
              <a:t>(+being at home)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3699-AEA2-1648-9AFE-DB1DD8283471}"/>
              </a:ext>
            </a:extLst>
          </p:cNvPr>
          <p:cNvSpPr txBox="1"/>
          <p:nvPr/>
        </p:nvSpPr>
        <p:spPr>
          <a:xfrm>
            <a:off x="246489" y="2463177"/>
            <a:ext cx="20673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Differences between home and office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E392-84D6-9244-9EDC-BE8C347B8B86}"/>
              </a:ext>
            </a:extLst>
          </p:cNvPr>
          <p:cNvSpPr txBox="1"/>
          <p:nvPr/>
        </p:nvSpPr>
        <p:spPr>
          <a:xfrm>
            <a:off x="246489" y="4018060"/>
            <a:ext cx="206733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 or reduced commute </a:t>
            </a:r>
          </a:p>
          <a:p>
            <a:r>
              <a:rPr lang="en-GB" dirty="0"/>
              <a:t>(savings of some form)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81669-2E77-9E40-A585-3962A4D177FB}"/>
              </a:ext>
            </a:extLst>
          </p:cNvPr>
          <p:cNvSpPr txBox="1"/>
          <p:nvPr/>
        </p:nvSpPr>
        <p:spPr>
          <a:xfrm>
            <a:off x="3245457" y="618587"/>
            <a:ext cx="570108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balance with non-work tasks / admin / HH chores (non-family)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9D6F6-02C2-234E-979C-24E648DD60ED}"/>
              </a:ext>
            </a:extLst>
          </p:cNvPr>
          <p:cNvSpPr txBox="1"/>
          <p:nvPr/>
        </p:nvSpPr>
        <p:spPr>
          <a:xfrm>
            <a:off x="3245456" y="1222994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and better quality family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83C59-D52E-D24F-8EE1-2961F78CD754}"/>
              </a:ext>
            </a:extLst>
          </p:cNvPr>
          <p:cNvSpPr txBox="1"/>
          <p:nvPr/>
        </p:nvSpPr>
        <p:spPr>
          <a:xfrm>
            <a:off x="3245455" y="1581180"/>
            <a:ext cx="5701085" cy="584775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Physical health improvements (exercise, healthy eating, more sleep)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FF64F-1F42-D948-827C-4DD9735E081D}"/>
              </a:ext>
            </a:extLst>
          </p:cNvPr>
          <p:cNvSpPr txBox="1"/>
          <p:nvPr/>
        </p:nvSpPr>
        <p:spPr>
          <a:xfrm>
            <a:off x="3245454" y="218558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Improved work-life balance, happier, improved mood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40F94-A574-C44A-8A3C-0C57D6600AF1}"/>
              </a:ext>
            </a:extLst>
          </p:cNvPr>
          <p:cNvSpPr txBox="1"/>
          <p:nvPr/>
        </p:nvSpPr>
        <p:spPr>
          <a:xfrm>
            <a:off x="3245454" y="2543773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comfortable work environment / 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0C10-D541-8341-9E6D-F485D6CB3978}"/>
              </a:ext>
            </a:extLst>
          </p:cNvPr>
          <p:cNvSpPr txBox="1"/>
          <p:nvPr/>
        </p:nvSpPr>
        <p:spPr>
          <a:xfrm>
            <a:off x="3245450" y="3291687"/>
            <a:ext cx="5701085" cy="338554"/>
          </a:xfrm>
          <a:prstGeom prst="rect">
            <a:avLst/>
          </a:prstGeom>
          <a:solidFill>
            <a:srgbClr val="FFF6E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Sense of 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907B8-9237-674E-9C2F-01F278D28104}"/>
              </a:ext>
            </a:extLst>
          </p:cNvPr>
          <p:cNvSpPr txBox="1"/>
          <p:nvPr/>
        </p:nvSpPr>
        <p:spPr>
          <a:xfrm>
            <a:off x="3245453" y="2924842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Reduced stress, less drained, less tired, not exhausted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166F9-EC96-2449-BA2B-01D93B7FD5C7}"/>
              </a:ext>
            </a:extLst>
          </p:cNvPr>
          <p:cNvSpPr txBox="1"/>
          <p:nvPr/>
        </p:nvSpPr>
        <p:spPr>
          <a:xfrm>
            <a:off x="3245453" y="361833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Own and better time management / usage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D3284-0B7A-094B-BBAB-028A0E3DAA3C}"/>
              </a:ext>
            </a:extLst>
          </p:cNvPr>
          <p:cNvSpPr txBox="1"/>
          <p:nvPr/>
        </p:nvSpPr>
        <p:spPr>
          <a:xfrm>
            <a:off x="3245452" y="397651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time spent on work (‘get more done’)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A05B1-21D0-AD49-8A3E-5A6019ED9D01}"/>
              </a:ext>
            </a:extLst>
          </p:cNvPr>
          <p:cNvSpPr txBox="1"/>
          <p:nvPr/>
        </p:nvSpPr>
        <p:spPr>
          <a:xfrm>
            <a:off x="3245452" y="433470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focus (fewer interruptions, higher concentration)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18368-20E7-6543-B1E4-4F50B59B60C2}"/>
              </a:ext>
            </a:extLst>
          </p:cNvPr>
          <p:cNvSpPr txBox="1"/>
          <p:nvPr/>
        </p:nvSpPr>
        <p:spPr>
          <a:xfrm>
            <a:off x="3245452" y="4692889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Functionality (ease of work, tasks)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DFF7D-F29C-6740-B8F5-B23753FEDFF7}"/>
              </a:ext>
            </a:extLst>
          </p:cNvPr>
          <p:cNvSpPr txBox="1"/>
          <p:nvPr/>
        </p:nvSpPr>
        <p:spPr>
          <a:xfrm>
            <a:off x="3245452" y="505107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Better work output quality, enjoyment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9301B-AD1C-CA46-9FB0-6AC179E13060}"/>
              </a:ext>
            </a:extLst>
          </p:cNvPr>
          <p:cNvSpPr txBox="1"/>
          <p:nvPr/>
        </p:nvSpPr>
        <p:spPr>
          <a:xfrm>
            <a:off x="3245452" y="540926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Monetary cost savings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A9DEE-3F2D-5241-9AD2-5F28B0FA370B}"/>
              </a:ext>
            </a:extLst>
          </p:cNvPr>
          <p:cNvSpPr txBox="1"/>
          <p:nvPr/>
        </p:nvSpPr>
        <p:spPr>
          <a:xfrm>
            <a:off x="3245452" y="5767447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Environmental cost 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FF5D-4D93-8347-BCA2-C535E18CB9F8}"/>
              </a:ext>
            </a:extLst>
          </p:cNvPr>
          <p:cNvSpPr txBox="1"/>
          <p:nvPr/>
        </p:nvSpPr>
        <p:spPr>
          <a:xfrm>
            <a:off x="3245452" y="612563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Time savings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D6E0A-24E0-F043-BB0F-6BC9E1C05A58}"/>
              </a:ext>
            </a:extLst>
          </p:cNvPr>
          <p:cNvSpPr txBox="1"/>
          <p:nvPr/>
        </p:nvSpPr>
        <p:spPr>
          <a:xfrm>
            <a:off x="3245451" y="648382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COVID-19 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E35BD-E1EA-DC43-8EC9-58A399E83ED3}"/>
              </a:ext>
            </a:extLst>
          </p:cNvPr>
          <p:cNvSpPr txBox="1"/>
          <p:nvPr/>
        </p:nvSpPr>
        <p:spPr>
          <a:xfrm>
            <a:off x="9448296" y="1652353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Positive SWB factor enhancer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61E90-BCBA-6A4A-8A1B-2753232B3146}"/>
              </a:ext>
            </a:extLst>
          </p:cNvPr>
          <p:cNvSpPr txBox="1"/>
          <p:nvPr/>
        </p:nvSpPr>
        <p:spPr>
          <a:xfrm>
            <a:off x="9448296" y="976757"/>
            <a:ext cx="2067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Impact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1BF7B-E43C-614F-8D0B-DD5FFB9477B2}"/>
              </a:ext>
            </a:extLst>
          </p:cNvPr>
          <p:cNvSpPr txBox="1"/>
          <p:nvPr/>
        </p:nvSpPr>
        <p:spPr>
          <a:xfrm>
            <a:off x="9448295" y="2492368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Negative SWB factor reducer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082D2-9DA6-D741-9823-D78F0874AE6C}"/>
              </a:ext>
            </a:extLst>
          </p:cNvPr>
          <p:cNvSpPr txBox="1"/>
          <p:nvPr/>
        </p:nvSpPr>
        <p:spPr>
          <a:xfrm>
            <a:off x="9462802" y="3307075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Psychological WB booster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35FDA-2EFC-8C4D-AA69-AAD25F43AC21}"/>
              </a:ext>
            </a:extLst>
          </p:cNvPr>
          <p:cNvSpPr txBox="1"/>
          <p:nvPr/>
        </p:nvSpPr>
        <p:spPr>
          <a:xfrm>
            <a:off x="9394276" y="4161814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Work productivity / effectiveness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AB4C4C4-09DA-B649-B15C-9F055B427554}"/>
              </a:ext>
            </a:extLst>
          </p:cNvPr>
          <p:cNvSpPr/>
          <p:nvPr/>
        </p:nvSpPr>
        <p:spPr>
          <a:xfrm>
            <a:off x="3090041" y="451945"/>
            <a:ext cx="6202836" cy="24500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936FD9B-A44E-8946-9E6D-51CDAFEC17D2}"/>
              </a:ext>
            </a:extLst>
          </p:cNvPr>
          <p:cNvSpPr/>
          <p:nvPr/>
        </p:nvSpPr>
        <p:spPr>
          <a:xfrm>
            <a:off x="9324407" y="1581179"/>
            <a:ext cx="2621103" cy="74192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32D5280-0144-7645-95FF-8C858E7CE418}"/>
              </a:ext>
            </a:extLst>
          </p:cNvPr>
          <p:cNvSpPr/>
          <p:nvPr/>
        </p:nvSpPr>
        <p:spPr>
          <a:xfrm>
            <a:off x="3090041" y="2877419"/>
            <a:ext cx="6326724" cy="39861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2F1E15-33DE-2B4E-96E2-06A46E146F01}"/>
              </a:ext>
            </a:extLst>
          </p:cNvPr>
          <p:cNvSpPr/>
          <p:nvPr/>
        </p:nvSpPr>
        <p:spPr>
          <a:xfrm>
            <a:off x="9448295" y="2450661"/>
            <a:ext cx="2417884" cy="71844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9488273-C670-5D4C-8CCE-0226A673E495}"/>
              </a:ext>
            </a:extLst>
          </p:cNvPr>
          <p:cNvSpPr/>
          <p:nvPr/>
        </p:nvSpPr>
        <p:spPr>
          <a:xfrm>
            <a:off x="3090038" y="3320991"/>
            <a:ext cx="6326724" cy="338554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4B2212-1DE7-6845-93D8-9B538F7ACAFC}"/>
              </a:ext>
            </a:extLst>
          </p:cNvPr>
          <p:cNvSpPr/>
          <p:nvPr/>
        </p:nvSpPr>
        <p:spPr>
          <a:xfrm>
            <a:off x="9462802" y="3304324"/>
            <a:ext cx="2344312" cy="646331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0AB7AB-87B9-A844-974F-942E84D0BCB1}"/>
              </a:ext>
            </a:extLst>
          </p:cNvPr>
          <p:cNvSpPr/>
          <p:nvPr/>
        </p:nvSpPr>
        <p:spPr>
          <a:xfrm>
            <a:off x="3067552" y="3675198"/>
            <a:ext cx="6202836" cy="1673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8E504F-1C12-9742-83ED-13ECD9A68CDA}"/>
              </a:ext>
            </a:extLst>
          </p:cNvPr>
          <p:cNvSpPr/>
          <p:nvPr/>
        </p:nvSpPr>
        <p:spPr>
          <a:xfrm>
            <a:off x="9324407" y="4085870"/>
            <a:ext cx="2468199" cy="86422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31B383-D819-324B-BA7F-8913CC308F99}"/>
              </a:ext>
            </a:extLst>
          </p:cNvPr>
          <p:cNvSpPr txBox="1"/>
          <p:nvPr/>
        </p:nvSpPr>
        <p:spPr>
          <a:xfrm>
            <a:off x="246489" y="647198"/>
            <a:ext cx="2067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Change factor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5EFFB1-22E6-6B44-847E-8C59375745CB}"/>
              </a:ext>
            </a:extLst>
          </p:cNvPr>
          <p:cNvSpPr/>
          <p:nvPr/>
        </p:nvSpPr>
        <p:spPr>
          <a:xfrm>
            <a:off x="2313828" y="15645"/>
            <a:ext cx="764997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Pro_home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main things you appreciate about work from home?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D7CDBA-5130-3E4F-9730-140767447787}"/>
              </a:ext>
            </a:extLst>
          </p:cNvPr>
          <p:cNvSpPr txBox="1"/>
          <p:nvPr/>
        </p:nvSpPr>
        <p:spPr>
          <a:xfrm>
            <a:off x="10956228" y="5747796"/>
            <a:ext cx="123577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High 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EC18A7-54C1-7A4C-834C-0A77BCC1E992}"/>
              </a:ext>
            </a:extLst>
          </p:cNvPr>
          <p:cNvSpPr txBox="1"/>
          <p:nvPr/>
        </p:nvSpPr>
        <p:spPr>
          <a:xfrm>
            <a:off x="10956228" y="6105982"/>
            <a:ext cx="1235772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Medium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A4A596-14A8-5349-8B49-7C78A0610F39}"/>
              </a:ext>
            </a:extLst>
          </p:cNvPr>
          <p:cNvSpPr txBox="1"/>
          <p:nvPr/>
        </p:nvSpPr>
        <p:spPr>
          <a:xfrm>
            <a:off x="10956228" y="6485242"/>
            <a:ext cx="123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Low n</a:t>
            </a:r>
          </a:p>
        </p:txBody>
      </p:sp>
    </p:spTree>
    <p:extLst>
      <p:ext uri="{BB962C8B-B14F-4D97-AF65-F5344CB8AC3E}">
        <p14:creationId xmlns:p14="http://schemas.microsoft.com/office/powerpoint/2010/main" val="40642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5B9AB-ABDC-A846-89A4-ACBD5DAE289E}"/>
              </a:ext>
            </a:extLst>
          </p:cNvPr>
          <p:cNvSpPr txBox="1"/>
          <p:nvPr/>
        </p:nvSpPr>
        <p:spPr>
          <a:xfrm>
            <a:off x="246489" y="129059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Flexible schedule </a:t>
            </a:r>
            <a:br>
              <a:rPr lang="en-GB" dirty="0"/>
            </a:br>
            <a:r>
              <a:rPr lang="en-GB" dirty="0"/>
              <a:t>(+being at home)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3699-AEA2-1648-9AFE-DB1DD8283471}"/>
              </a:ext>
            </a:extLst>
          </p:cNvPr>
          <p:cNvSpPr txBox="1"/>
          <p:nvPr/>
        </p:nvSpPr>
        <p:spPr>
          <a:xfrm>
            <a:off x="246489" y="2463177"/>
            <a:ext cx="20673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Differences between home and office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81669-2E77-9E40-A585-3962A4D177FB}"/>
              </a:ext>
            </a:extLst>
          </p:cNvPr>
          <p:cNvSpPr txBox="1"/>
          <p:nvPr/>
        </p:nvSpPr>
        <p:spPr>
          <a:xfrm>
            <a:off x="3245457" y="618587"/>
            <a:ext cx="570108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balance with non-work tasks / admin / HH chores (non-family)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9D6F6-02C2-234E-979C-24E648DD60ED}"/>
              </a:ext>
            </a:extLst>
          </p:cNvPr>
          <p:cNvSpPr txBox="1"/>
          <p:nvPr/>
        </p:nvSpPr>
        <p:spPr>
          <a:xfrm>
            <a:off x="3245456" y="1222994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and better quality family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83C59-D52E-D24F-8EE1-2961F78CD754}"/>
              </a:ext>
            </a:extLst>
          </p:cNvPr>
          <p:cNvSpPr txBox="1"/>
          <p:nvPr/>
        </p:nvSpPr>
        <p:spPr>
          <a:xfrm>
            <a:off x="3245455" y="1581180"/>
            <a:ext cx="5701085" cy="584775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Physical health improvements (exercise, healthy eating, more sleep)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FF64F-1F42-D948-827C-4DD9735E081D}"/>
              </a:ext>
            </a:extLst>
          </p:cNvPr>
          <p:cNvSpPr txBox="1"/>
          <p:nvPr/>
        </p:nvSpPr>
        <p:spPr>
          <a:xfrm>
            <a:off x="3245454" y="218558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Improved work-life balance, happier, improved mood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40F94-A574-C44A-8A3C-0C57D6600AF1}"/>
              </a:ext>
            </a:extLst>
          </p:cNvPr>
          <p:cNvSpPr txBox="1"/>
          <p:nvPr/>
        </p:nvSpPr>
        <p:spPr>
          <a:xfrm>
            <a:off x="3245454" y="2543773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comfortable work environment / 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0C10-D541-8341-9E6D-F485D6CB3978}"/>
              </a:ext>
            </a:extLst>
          </p:cNvPr>
          <p:cNvSpPr txBox="1"/>
          <p:nvPr/>
        </p:nvSpPr>
        <p:spPr>
          <a:xfrm>
            <a:off x="3245450" y="3291687"/>
            <a:ext cx="5701085" cy="338554"/>
          </a:xfrm>
          <a:prstGeom prst="rect">
            <a:avLst/>
          </a:prstGeom>
          <a:solidFill>
            <a:srgbClr val="FFF6E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Sense of 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907B8-9237-674E-9C2F-01F278D28104}"/>
              </a:ext>
            </a:extLst>
          </p:cNvPr>
          <p:cNvSpPr txBox="1"/>
          <p:nvPr/>
        </p:nvSpPr>
        <p:spPr>
          <a:xfrm>
            <a:off x="3245453" y="2924842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Reduced stress, less drained, less tired, not exhausted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166F9-EC96-2449-BA2B-01D93B7FD5C7}"/>
              </a:ext>
            </a:extLst>
          </p:cNvPr>
          <p:cNvSpPr txBox="1"/>
          <p:nvPr/>
        </p:nvSpPr>
        <p:spPr>
          <a:xfrm>
            <a:off x="3245453" y="361833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Own and better time management / usage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D3284-0B7A-094B-BBAB-028A0E3DAA3C}"/>
              </a:ext>
            </a:extLst>
          </p:cNvPr>
          <p:cNvSpPr txBox="1"/>
          <p:nvPr/>
        </p:nvSpPr>
        <p:spPr>
          <a:xfrm>
            <a:off x="3245452" y="397651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time spent on work (‘get more done’)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A05B1-21D0-AD49-8A3E-5A6019ED9D01}"/>
              </a:ext>
            </a:extLst>
          </p:cNvPr>
          <p:cNvSpPr txBox="1"/>
          <p:nvPr/>
        </p:nvSpPr>
        <p:spPr>
          <a:xfrm>
            <a:off x="3245452" y="433470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focus (fewer interruptions, higher concentration)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18368-20E7-6543-B1E4-4F50B59B60C2}"/>
              </a:ext>
            </a:extLst>
          </p:cNvPr>
          <p:cNvSpPr txBox="1"/>
          <p:nvPr/>
        </p:nvSpPr>
        <p:spPr>
          <a:xfrm>
            <a:off x="3245452" y="4692889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Functionality (ease of work, tasks)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DFF7D-F29C-6740-B8F5-B23753FEDFF7}"/>
              </a:ext>
            </a:extLst>
          </p:cNvPr>
          <p:cNvSpPr txBox="1"/>
          <p:nvPr/>
        </p:nvSpPr>
        <p:spPr>
          <a:xfrm>
            <a:off x="3245452" y="505107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Better work output quality, enjoyment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9301B-AD1C-CA46-9FB0-6AC179E13060}"/>
              </a:ext>
            </a:extLst>
          </p:cNvPr>
          <p:cNvSpPr txBox="1"/>
          <p:nvPr/>
        </p:nvSpPr>
        <p:spPr>
          <a:xfrm>
            <a:off x="3245452" y="540926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Monetary cost savings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A9DEE-3F2D-5241-9AD2-5F28B0FA370B}"/>
              </a:ext>
            </a:extLst>
          </p:cNvPr>
          <p:cNvSpPr txBox="1"/>
          <p:nvPr/>
        </p:nvSpPr>
        <p:spPr>
          <a:xfrm>
            <a:off x="3245452" y="5767447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Environmental cost 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FF5D-4D93-8347-BCA2-C535E18CB9F8}"/>
              </a:ext>
            </a:extLst>
          </p:cNvPr>
          <p:cNvSpPr txBox="1"/>
          <p:nvPr/>
        </p:nvSpPr>
        <p:spPr>
          <a:xfrm>
            <a:off x="3245452" y="612563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Time savings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D6E0A-24E0-F043-BB0F-6BC9E1C05A58}"/>
              </a:ext>
            </a:extLst>
          </p:cNvPr>
          <p:cNvSpPr txBox="1"/>
          <p:nvPr/>
        </p:nvSpPr>
        <p:spPr>
          <a:xfrm>
            <a:off x="3245451" y="648382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COVID-19 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E35BD-E1EA-DC43-8EC9-58A399E83ED3}"/>
              </a:ext>
            </a:extLst>
          </p:cNvPr>
          <p:cNvSpPr txBox="1"/>
          <p:nvPr/>
        </p:nvSpPr>
        <p:spPr>
          <a:xfrm>
            <a:off x="9448296" y="1652353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Positive SWB factor enhancer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29A7F-D0D5-2141-834E-FB082B955499}"/>
              </a:ext>
            </a:extLst>
          </p:cNvPr>
          <p:cNvSpPr txBox="1"/>
          <p:nvPr/>
        </p:nvSpPr>
        <p:spPr>
          <a:xfrm>
            <a:off x="246489" y="647198"/>
            <a:ext cx="2067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Change factor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61E90-BCBA-6A4A-8A1B-2753232B3146}"/>
              </a:ext>
            </a:extLst>
          </p:cNvPr>
          <p:cNvSpPr txBox="1"/>
          <p:nvPr/>
        </p:nvSpPr>
        <p:spPr>
          <a:xfrm>
            <a:off x="9448296" y="976757"/>
            <a:ext cx="2067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Impact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1BF7B-E43C-614F-8D0B-DD5FFB9477B2}"/>
              </a:ext>
            </a:extLst>
          </p:cNvPr>
          <p:cNvSpPr txBox="1"/>
          <p:nvPr/>
        </p:nvSpPr>
        <p:spPr>
          <a:xfrm>
            <a:off x="9448295" y="2492368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Negative SWB factor reducer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082D2-9DA6-D741-9823-D78F0874AE6C}"/>
              </a:ext>
            </a:extLst>
          </p:cNvPr>
          <p:cNvSpPr txBox="1"/>
          <p:nvPr/>
        </p:nvSpPr>
        <p:spPr>
          <a:xfrm>
            <a:off x="9462802" y="3307075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Psychological WB booster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35FDA-2EFC-8C4D-AA69-AAD25F43AC21}"/>
              </a:ext>
            </a:extLst>
          </p:cNvPr>
          <p:cNvSpPr txBox="1"/>
          <p:nvPr/>
        </p:nvSpPr>
        <p:spPr>
          <a:xfrm>
            <a:off x="9394276" y="4161814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Work productivity / effectiveness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AB4C4C4-09DA-B649-B15C-9F055B427554}"/>
              </a:ext>
            </a:extLst>
          </p:cNvPr>
          <p:cNvSpPr/>
          <p:nvPr/>
        </p:nvSpPr>
        <p:spPr>
          <a:xfrm>
            <a:off x="2830092" y="451945"/>
            <a:ext cx="6462785" cy="24500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936FD9B-A44E-8946-9E6D-51CDAFEC17D2}"/>
              </a:ext>
            </a:extLst>
          </p:cNvPr>
          <p:cNvSpPr/>
          <p:nvPr/>
        </p:nvSpPr>
        <p:spPr>
          <a:xfrm>
            <a:off x="9324407" y="1581179"/>
            <a:ext cx="2621103" cy="74192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32D5280-0144-7645-95FF-8C858E7CE418}"/>
              </a:ext>
            </a:extLst>
          </p:cNvPr>
          <p:cNvSpPr/>
          <p:nvPr/>
        </p:nvSpPr>
        <p:spPr>
          <a:xfrm>
            <a:off x="2815585" y="2877419"/>
            <a:ext cx="6601180" cy="39861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2F1E15-33DE-2B4E-96E2-06A46E146F01}"/>
              </a:ext>
            </a:extLst>
          </p:cNvPr>
          <p:cNvSpPr/>
          <p:nvPr/>
        </p:nvSpPr>
        <p:spPr>
          <a:xfrm>
            <a:off x="9448295" y="2450661"/>
            <a:ext cx="2417884" cy="71844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9488273-C670-5D4C-8CCE-0226A673E495}"/>
              </a:ext>
            </a:extLst>
          </p:cNvPr>
          <p:cNvSpPr/>
          <p:nvPr/>
        </p:nvSpPr>
        <p:spPr>
          <a:xfrm>
            <a:off x="2830092" y="3320991"/>
            <a:ext cx="6586670" cy="338554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4B2212-1DE7-6845-93D8-9B538F7ACAFC}"/>
              </a:ext>
            </a:extLst>
          </p:cNvPr>
          <p:cNvSpPr/>
          <p:nvPr/>
        </p:nvSpPr>
        <p:spPr>
          <a:xfrm>
            <a:off x="9462802" y="3304324"/>
            <a:ext cx="2344312" cy="646331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0AB7AB-87B9-A844-974F-942E84D0BCB1}"/>
              </a:ext>
            </a:extLst>
          </p:cNvPr>
          <p:cNvSpPr/>
          <p:nvPr/>
        </p:nvSpPr>
        <p:spPr>
          <a:xfrm>
            <a:off x="2830092" y="3675198"/>
            <a:ext cx="6440296" cy="1673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8E504F-1C12-9742-83ED-13ECD9A68CDA}"/>
              </a:ext>
            </a:extLst>
          </p:cNvPr>
          <p:cNvSpPr/>
          <p:nvPr/>
        </p:nvSpPr>
        <p:spPr>
          <a:xfrm>
            <a:off x="9324407" y="4085870"/>
            <a:ext cx="2468199" cy="86422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1FDD06-B438-6B41-BEF6-2C026EB782F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13828" y="910975"/>
            <a:ext cx="931629" cy="70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763DB2-0B67-874F-A8EF-514801C47C1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313828" y="1392271"/>
            <a:ext cx="931628" cy="2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BF3C2E-5426-EE4D-B38E-14B05944309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313828" y="1613763"/>
            <a:ext cx="931627" cy="25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BB17A5-15A0-5745-8184-925D865F603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313828" y="1613763"/>
            <a:ext cx="931622" cy="184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11B495-0944-474B-A800-840F641A2EEF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313828" y="1613763"/>
            <a:ext cx="931625" cy="217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EFD350-29AC-8C45-8575-D4396E80449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313828" y="1613763"/>
            <a:ext cx="931624" cy="360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C29631-07FB-794B-83D3-1EDF6C7C6BF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13828" y="1613763"/>
            <a:ext cx="931626" cy="74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2E84637-4971-0849-AA27-0044E7DB24AC}"/>
              </a:ext>
            </a:extLst>
          </p:cNvPr>
          <p:cNvSpPr/>
          <p:nvPr/>
        </p:nvSpPr>
        <p:spPr>
          <a:xfrm>
            <a:off x="2313828" y="15645"/>
            <a:ext cx="764997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Pro_home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main things you appreciate about work from home?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076321-A08C-194F-B19F-13378A08CDA0}"/>
              </a:ext>
            </a:extLst>
          </p:cNvPr>
          <p:cNvSpPr txBox="1"/>
          <p:nvPr/>
        </p:nvSpPr>
        <p:spPr>
          <a:xfrm>
            <a:off x="246489" y="4018060"/>
            <a:ext cx="206733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 or reduced commute </a:t>
            </a:r>
          </a:p>
          <a:p>
            <a:r>
              <a:rPr lang="en-GB" dirty="0"/>
              <a:t>(savings of some form)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AA6F7D-820F-254E-9D6C-AD38A2532769}"/>
              </a:ext>
            </a:extLst>
          </p:cNvPr>
          <p:cNvSpPr txBox="1"/>
          <p:nvPr/>
        </p:nvSpPr>
        <p:spPr>
          <a:xfrm>
            <a:off x="10956228" y="5747796"/>
            <a:ext cx="123577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High 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3FFB1A-E16B-AF46-A5C0-BA717E71E6D2}"/>
              </a:ext>
            </a:extLst>
          </p:cNvPr>
          <p:cNvSpPr txBox="1"/>
          <p:nvPr/>
        </p:nvSpPr>
        <p:spPr>
          <a:xfrm>
            <a:off x="10956228" y="6105982"/>
            <a:ext cx="1235772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Medium 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378B97-F92C-424A-9445-9761C0A7B152}"/>
              </a:ext>
            </a:extLst>
          </p:cNvPr>
          <p:cNvSpPr txBox="1"/>
          <p:nvPr/>
        </p:nvSpPr>
        <p:spPr>
          <a:xfrm>
            <a:off x="10956228" y="6485242"/>
            <a:ext cx="123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Low n</a:t>
            </a:r>
          </a:p>
        </p:txBody>
      </p:sp>
    </p:spTree>
    <p:extLst>
      <p:ext uri="{BB962C8B-B14F-4D97-AF65-F5344CB8AC3E}">
        <p14:creationId xmlns:p14="http://schemas.microsoft.com/office/powerpoint/2010/main" val="27083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5B9AB-ABDC-A846-89A4-ACBD5DAE289E}"/>
              </a:ext>
            </a:extLst>
          </p:cNvPr>
          <p:cNvSpPr txBox="1"/>
          <p:nvPr/>
        </p:nvSpPr>
        <p:spPr>
          <a:xfrm>
            <a:off x="246489" y="129059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Flexible schedule </a:t>
            </a:r>
            <a:br>
              <a:rPr lang="en-GB" dirty="0"/>
            </a:br>
            <a:r>
              <a:rPr lang="en-GB" dirty="0"/>
              <a:t>(+being at home)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3699-AEA2-1648-9AFE-DB1DD8283471}"/>
              </a:ext>
            </a:extLst>
          </p:cNvPr>
          <p:cNvSpPr txBox="1"/>
          <p:nvPr/>
        </p:nvSpPr>
        <p:spPr>
          <a:xfrm>
            <a:off x="246489" y="2463177"/>
            <a:ext cx="20673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Differences between home and office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E392-84D6-9244-9EDC-BE8C347B8B86}"/>
              </a:ext>
            </a:extLst>
          </p:cNvPr>
          <p:cNvSpPr txBox="1"/>
          <p:nvPr/>
        </p:nvSpPr>
        <p:spPr>
          <a:xfrm>
            <a:off x="246489" y="4018060"/>
            <a:ext cx="206733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 or reduced commute </a:t>
            </a:r>
          </a:p>
          <a:p>
            <a:r>
              <a:rPr lang="en-GB" dirty="0"/>
              <a:t>(savings of some form)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81669-2E77-9E40-A585-3962A4D177FB}"/>
              </a:ext>
            </a:extLst>
          </p:cNvPr>
          <p:cNvSpPr txBox="1"/>
          <p:nvPr/>
        </p:nvSpPr>
        <p:spPr>
          <a:xfrm>
            <a:off x="3245457" y="618587"/>
            <a:ext cx="570108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balance with non-work tasks / admin / HH chores (non-family)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9D6F6-02C2-234E-979C-24E648DD60ED}"/>
              </a:ext>
            </a:extLst>
          </p:cNvPr>
          <p:cNvSpPr txBox="1"/>
          <p:nvPr/>
        </p:nvSpPr>
        <p:spPr>
          <a:xfrm>
            <a:off x="3245456" y="1222994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and better quality family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83C59-D52E-D24F-8EE1-2961F78CD754}"/>
              </a:ext>
            </a:extLst>
          </p:cNvPr>
          <p:cNvSpPr txBox="1"/>
          <p:nvPr/>
        </p:nvSpPr>
        <p:spPr>
          <a:xfrm>
            <a:off x="3245455" y="1581180"/>
            <a:ext cx="5701085" cy="584775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Physical health improvements (exercise, healthy eating, more sleep)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FF64F-1F42-D948-827C-4DD9735E081D}"/>
              </a:ext>
            </a:extLst>
          </p:cNvPr>
          <p:cNvSpPr txBox="1"/>
          <p:nvPr/>
        </p:nvSpPr>
        <p:spPr>
          <a:xfrm>
            <a:off x="3245454" y="218558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Improved work-life balance, happier, improved mood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40F94-A574-C44A-8A3C-0C57D6600AF1}"/>
              </a:ext>
            </a:extLst>
          </p:cNvPr>
          <p:cNvSpPr txBox="1"/>
          <p:nvPr/>
        </p:nvSpPr>
        <p:spPr>
          <a:xfrm>
            <a:off x="3245454" y="2543773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comfortable work environment / 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0C10-D541-8341-9E6D-F485D6CB3978}"/>
              </a:ext>
            </a:extLst>
          </p:cNvPr>
          <p:cNvSpPr txBox="1"/>
          <p:nvPr/>
        </p:nvSpPr>
        <p:spPr>
          <a:xfrm>
            <a:off x="3245450" y="3291687"/>
            <a:ext cx="5701085" cy="338554"/>
          </a:xfrm>
          <a:prstGeom prst="rect">
            <a:avLst/>
          </a:prstGeom>
          <a:solidFill>
            <a:srgbClr val="FFF6E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Sense of 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907B8-9237-674E-9C2F-01F278D28104}"/>
              </a:ext>
            </a:extLst>
          </p:cNvPr>
          <p:cNvSpPr txBox="1"/>
          <p:nvPr/>
        </p:nvSpPr>
        <p:spPr>
          <a:xfrm>
            <a:off x="3245453" y="2924842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Reduced stress, less drained, less tired, not exhausted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166F9-EC96-2449-BA2B-01D93B7FD5C7}"/>
              </a:ext>
            </a:extLst>
          </p:cNvPr>
          <p:cNvSpPr txBox="1"/>
          <p:nvPr/>
        </p:nvSpPr>
        <p:spPr>
          <a:xfrm>
            <a:off x="3245453" y="361833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Own and better time management / usage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D3284-0B7A-094B-BBAB-028A0E3DAA3C}"/>
              </a:ext>
            </a:extLst>
          </p:cNvPr>
          <p:cNvSpPr txBox="1"/>
          <p:nvPr/>
        </p:nvSpPr>
        <p:spPr>
          <a:xfrm>
            <a:off x="3245452" y="397651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time spent on work (‘get more done’)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A05B1-21D0-AD49-8A3E-5A6019ED9D01}"/>
              </a:ext>
            </a:extLst>
          </p:cNvPr>
          <p:cNvSpPr txBox="1"/>
          <p:nvPr/>
        </p:nvSpPr>
        <p:spPr>
          <a:xfrm>
            <a:off x="3245452" y="433470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focus (fewer interruptions, higher concentration)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18368-20E7-6543-B1E4-4F50B59B60C2}"/>
              </a:ext>
            </a:extLst>
          </p:cNvPr>
          <p:cNvSpPr txBox="1"/>
          <p:nvPr/>
        </p:nvSpPr>
        <p:spPr>
          <a:xfrm>
            <a:off x="3245452" y="4692889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Functionality (ease of work, tasks)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DFF7D-F29C-6740-B8F5-B23753FEDFF7}"/>
              </a:ext>
            </a:extLst>
          </p:cNvPr>
          <p:cNvSpPr txBox="1"/>
          <p:nvPr/>
        </p:nvSpPr>
        <p:spPr>
          <a:xfrm>
            <a:off x="3245452" y="505107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Better work output quality, enjoyment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9301B-AD1C-CA46-9FB0-6AC179E13060}"/>
              </a:ext>
            </a:extLst>
          </p:cNvPr>
          <p:cNvSpPr txBox="1"/>
          <p:nvPr/>
        </p:nvSpPr>
        <p:spPr>
          <a:xfrm>
            <a:off x="3245452" y="540926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Monetary cost savings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A9DEE-3F2D-5241-9AD2-5F28B0FA370B}"/>
              </a:ext>
            </a:extLst>
          </p:cNvPr>
          <p:cNvSpPr txBox="1"/>
          <p:nvPr/>
        </p:nvSpPr>
        <p:spPr>
          <a:xfrm>
            <a:off x="3245452" y="5767447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Environmental cost 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FF5D-4D93-8347-BCA2-C535E18CB9F8}"/>
              </a:ext>
            </a:extLst>
          </p:cNvPr>
          <p:cNvSpPr txBox="1"/>
          <p:nvPr/>
        </p:nvSpPr>
        <p:spPr>
          <a:xfrm>
            <a:off x="3245452" y="612563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Time savings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D6E0A-24E0-F043-BB0F-6BC9E1C05A58}"/>
              </a:ext>
            </a:extLst>
          </p:cNvPr>
          <p:cNvSpPr txBox="1"/>
          <p:nvPr/>
        </p:nvSpPr>
        <p:spPr>
          <a:xfrm>
            <a:off x="3245451" y="648382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COVID-19 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E35BD-E1EA-DC43-8EC9-58A399E83ED3}"/>
              </a:ext>
            </a:extLst>
          </p:cNvPr>
          <p:cNvSpPr txBox="1"/>
          <p:nvPr/>
        </p:nvSpPr>
        <p:spPr>
          <a:xfrm>
            <a:off x="9448296" y="1652353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Positive SWB factor enhancer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61E90-BCBA-6A4A-8A1B-2753232B3146}"/>
              </a:ext>
            </a:extLst>
          </p:cNvPr>
          <p:cNvSpPr txBox="1"/>
          <p:nvPr/>
        </p:nvSpPr>
        <p:spPr>
          <a:xfrm>
            <a:off x="9448296" y="976757"/>
            <a:ext cx="2067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Impact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1BF7B-E43C-614F-8D0B-DD5FFB9477B2}"/>
              </a:ext>
            </a:extLst>
          </p:cNvPr>
          <p:cNvSpPr txBox="1"/>
          <p:nvPr/>
        </p:nvSpPr>
        <p:spPr>
          <a:xfrm>
            <a:off x="9448295" y="2492368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Negative SWB factor reducer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082D2-9DA6-D741-9823-D78F0874AE6C}"/>
              </a:ext>
            </a:extLst>
          </p:cNvPr>
          <p:cNvSpPr txBox="1"/>
          <p:nvPr/>
        </p:nvSpPr>
        <p:spPr>
          <a:xfrm>
            <a:off x="9462802" y="3307075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Psychological WB booster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35FDA-2EFC-8C4D-AA69-AAD25F43AC21}"/>
              </a:ext>
            </a:extLst>
          </p:cNvPr>
          <p:cNvSpPr txBox="1"/>
          <p:nvPr/>
        </p:nvSpPr>
        <p:spPr>
          <a:xfrm>
            <a:off x="9394276" y="4161814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Work productivity / effectiveness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AB4C4C4-09DA-B649-B15C-9F055B427554}"/>
              </a:ext>
            </a:extLst>
          </p:cNvPr>
          <p:cNvSpPr/>
          <p:nvPr/>
        </p:nvSpPr>
        <p:spPr>
          <a:xfrm>
            <a:off x="2830092" y="451945"/>
            <a:ext cx="6462785" cy="24500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936FD9B-A44E-8946-9E6D-51CDAFEC17D2}"/>
              </a:ext>
            </a:extLst>
          </p:cNvPr>
          <p:cNvSpPr/>
          <p:nvPr/>
        </p:nvSpPr>
        <p:spPr>
          <a:xfrm>
            <a:off x="9324407" y="1581179"/>
            <a:ext cx="2621103" cy="74192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32D5280-0144-7645-95FF-8C858E7CE418}"/>
              </a:ext>
            </a:extLst>
          </p:cNvPr>
          <p:cNvSpPr/>
          <p:nvPr/>
        </p:nvSpPr>
        <p:spPr>
          <a:xfrm>
            <a:off x="2815585" y="2877419"/>
            <a:ext cx="6601180" cy="39861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2F1E15-33DE-2B4E-96E2-06A46E146F01}"/>
              </a:ext>
            </a:extLst>
          </p:cNvPr>
          <p:cNvSpPr/>
          <p:nvPr/>
        </p:nvSpPr>
        <p:spPr>
          <a:xfrm>
            <a:off x="9448295" y="2450661"/>
            <a:ext cx="2417884" cy="71844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9488273-C670-5D4C-8CCE-0226A673E495}"/>
              </a:ext>
            </a:extLst>
          </p:cNvPr>
          <p:cNvSpPr/>
          <p:nvPr/>
        </p:nvSpPr>
        <p:spPr>
          <a:xfrm>
            <a:off x="2830092" y="3320991"/>
            <a:ext cx="6586670" cy="338554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4B2212-1DE7-6845-93D8-9B538F7ACAFC}"/>
              </a:ext>
            </a:extLst>
          </p:cNvPr>
          <p:cNvSpPr/>
          <p:nvPr/>
        </p:nvSpPr>
        <p:spPr>
          <a:xfrm>
            <a:off x="9462802" y="3304324"/>
            <a:ext cx="2344312" cy="646331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0AB7AB-87B9-A844-974F-942E84D0BCB1}"/>
              </a:ext>
            </a:extLst>
          </p:cNvPr>
          <p:cNvSpPr/>
          <p:nvPr/>
        </p:nvSpPr>
        <p:spPr>
          <a:xfrm>
            <a:off x="2830092" y="3675198"/>
            <a:ext cx="6440296" cy="1673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8E504F-1C12-9742-83ED-13ECD9A68CDA}"/>
              </a:ext>
            </a:extLst>
          </p:cNvPr>
          <p:cNvSpPr/>
          <p:nvPr/>
        </p:nvSpPr>
        <p:spPr>
          <a:xfrm>
            <a:off x="9324407" y="4085870"/>
            <a:ext cx="2468199" cy="86422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03619-3582-1841-98B3-9F9CADC1067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313828" y="2713050"/>
            <a:ext cx="931626" cy="21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4B589B-B245-0C4B-B19F-7409E1E4455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13828" y="910975"/>
            <a:ext cx="931629" cy="201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A528DA-6010-9140-AF2F-69A874B271F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313828" y="2901960"/>
            <a:ext cx="931624" cy="16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0C592B-C166-7643-9321-5C2F2020A19C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313828" y="2924842"/>
            <a:ext cx="931624" cy="193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249577-51B1-0E42-A7A6-6E40C8D0A28B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313828" y="2924842"/>
            <a:ext cx="931625" cy="86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C4AB56F-214F-F746-BE9F-D8253060593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313828" y="1392271"/>
            <a:ext cx="931628" cy="153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822BBD-886C-534F-A427-210F9AA64039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2313828" y="2924842"/>
            <a:ext cx="931624" cy="229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659ADD-FF23-F54E-8199-66794D92F9C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13828" y="1873568"/>
            <a:ext cx="931627" cy="105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D2D63CE-B8CF-3347-AFCE-695041AD0490}"/>
              </a:ext>
            </a:extLst>
          </p:cNvPr>
          <p:cNvSpPr txBox="1"/>
          <p:nvPr/>
        </p:nvSpPr>
        <p:spPr>
          <a:xfrm>
            <a:off x="246489" y="647198"/>
            <a:ext cx="2067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Change factor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32FFCD-9BCD-0048-9F9B-92622018C357}"/>
              </a:ext>
            </a:extLst>
          </p:cNvPr>
          <p:cNvSpPr/>
          <p:nvPr/>
        </p:nvSpPr>
        <p:spPr>
          <a:xfrm>
            <a:off x="2313828" y="15645"/>
            <a:ext cx="764997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Pro_home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main things you appreciate about work from home?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4CD3E2-55EB-E04B-819E-59F520F50D6D}"/>
              </a:ext>
            </a:extLst>
          </p:cNvPr>
          <p:cNvSpPr txBox="1"/>
          <p:nvPr/>
        </p:nvSpPr>
        <p:spPr>
          <a:xfrm>
            <a:off x="10956228" y="5747796"/>
            <a:ext cx="123577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High 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470BF-A547-0240-B791-761407488AAA}"/>
              </a:ext>
            </a:extLst>
          </p:cNvPr>
          <p:cNvSpPr txBox="1"/>
          <p:nvPr/>
        </p:nvSpPr>
        <p:spPr>
          <a:xfrm>
            <a:off x="10956228" y="6105982"/>
            <a:ext cx="1235772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Medium 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DA4BD2-673F-0D4F-B308-0BF42246B9BE}"/>
              </a:ext>
            </a:extLst>
          </p:cNvPr>
          <p:cNvSpPr txBox="1"/>
          <p:nvPr/>
        </p:nvSpPr>
        <p:spPr>
          <a:xfrm>
            <a:off x="10956228" y="6485242"/>
            <a:ext cx="123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Low n</a:t>
            </a:r>
          </a:p>
        </p:txBody>
      </p:sp>
    </p:spTree>
    <p:extLst>
      <p:ext uri="{BB962C8B-B14F-4D97-AF65-F5344CB8AC3E}">
        <p14:creationId xmlns:p14="http://schemas.microsoft.com/office/powerpoint/2010/main" val="15587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5B9AB-ABDC-A846-89A4-ACBD5DAE289E}"/>
              </a:ext>
            </a:extLst>
          </p:cNvPr>
          <p:cNvSpPr txBox="1"/>
          <p:nvPr/>
        </p:nvSpPr>
        <p:spPr>
          <a:xfrm>
            <a:off x="246489" y="129059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Flexible schedule </a:t>
            </a:r>
            <a:br>
              <a:rPr lang="en-GB" dirty="0"/>
            </a:br>
            <a:r>
              <a:rPr lang="en-GB" dirty="0"/>
              <a:t>(+being at home)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3699-AEA2-1648-9AFE-DB1DD8283471}"/>
              </a:ext>
            </a:extLst>
          </p:cNvPr>
          <p:cNvSpPr txBox="1"/>
          <p:nvPr/>
        </p:nvSpPr>
        <p:spPr>
          <a:xfrm>
            <a:off x="246489" y="2463177"/>
            <a:ext cx="20673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Differences between home and office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E392-84D6-9244-9EDC-BE8C347B8B86}"/>
              </a:ext>
            </a:extLst>
          </p:cNvPr>
          <p:cNvSpPr txBox="1"/>
          <p:nvPr/>
        </p:nvSpPr>
        <p:spPr>
          <a:xfrm>
            <a:off x="246489" y="4018060"/>
            <a:ext cx="206733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 or reduced commute </a:t>
            </a:r>
          </a:p>
          <a:p>
            <a:r>
              <a:rPr lang="en-GB" dirty="0"/>
              <a:t>(savings of some form)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81669-2E77-9E40-A585-3962A4D177FB}"/>
              </a:ext>
            </a:extLst>
          </p:cNvPr>
          <p:cNvSpPr txBox="1"/>
          <p:nvPr/>
        </p:nvSpPr>
        <p:spPr>
          <a:xfrm>
            <a:off x="3245457" y="618587"/>
            <a:ext cx="570108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balance with non-work tasks / admin / HH chores (non-family)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9D6F6-02C2-234E-979C-24E648DD60ED}"/>
              </a:ext>
            </a:extLst>
          </p:cNvPr>
          <p:cNvSpPr txBox="1"/>
          <p:nvPr/>
        </p:nvSpPr>
        <p:spPr>
          <a:xfrm>
            <a:off x="3245456" y="1222994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and better quality family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83C59-D52E-D24F-8EE1-2961F78CD754}"/>
              </a:ext>
            </a:extLst>
          </p:cNvPr>
          <p:cNvSpPr txBox="1"/>
          <p:nvPr/>
        </p:nvSpPr>
        <p:spPr>
          <a:xfrm>
            <a:off x="3245455" y="1581180"/>
            <a:ext cx="5701085" cy="584775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Physical health improvements (exercise, healthy eating, more sleep)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FF64F-1F42-D948-827C-4DD9735E081D}"/>
              </a:ext>
            </a:extLst>
          </p:cNvPr>
          <p:cNvSpPr txBox="1"/>
          <p:nvPr/>
        </p:nvSpPr>
        <p:spPr>
          <a:xfrm>
            <a:off x="3245454" y="218558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Improved work-life balance, happier, improved mood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40F94-A574-C44A-8A3C-0C57D6600AF1}"/>
              </a:ext>
            </a:extLst>
          </p:cNvPr>
          <p:cNvSpPr txBox="1"/>
          <p:nvPr/>
        </p:nvSpPr>
        <p:spPr>
          <a:xfrm>
            <a:off x="3245454" y="2543773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comfortable work environment / 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70C10-D541-8341-9E6D-F485D6CB3978}"/>
              </a:ext>
            </a:extLst>
          </p:cNvPr>
          <p:cNvSpPr txBox="1"/>
          <p:nvPr/>
        </p:nvSpPr>
        <p:spPr>
          <a:xfrm>
            <a:off x="3245450" y="3291687"/>
            <a:ext cx="5701085" cy="338554"/>
          </a:xfrm>
          <a:prstGeom prst="rect">
            <a:avLst/>
          </a:prstGeom>
          <a:solidFill>
            <a:srgbClr val="FFF6E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Sense of autonomy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907B8-9237-674E-9C2F-01F278D28104}"/>
              </a:ext>
            </a:extLst>
          </p:cNvPr>
          <p:cNvSpPr txBox="1"/>
          <p:nvPr/>
        </p:nvSpPr>
        <p:spPr>
          <a:xfrm>
            <a:off x="3245453" y="2924842"/>
            <a:ext cx="5701085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Reduced stress, less drained, less tired, not exhausted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166F9-EC96-2449-BA2B-01D93B7FD5C7}"/>
              </a:ext>
            </a:extLst>
          </p:cNvPr>
          <p:cNvSpPr txBox="1"/>
          <p:nvPr/>
        </p:nvSpPr>
        <p:spPr>
          <a:xfrm>
            <a:off x="3245453" y="361833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Own and better time management / usage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D3284-0B7A-094B-BBAB-028A0E3DAA3C}"/>
              </a:ext>
            </a:extLst>
          </p:cNvPr>
          <p:cNvSpPr txBox="1"/>
          <p:nvPr/>
        </p:nvSpPr>
        <p:spPr>
          <a:xfrm>
            <a:off x="3245452" y="3976517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More time spent on work (‘get more done’)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A05B1-21D0-AD49-8A3E-5A6019ED9D01}"/>
              </a:ext>
            </a:extLst>
          </p:cNvPr>
          <p:cNvSpPr txBox="1"/>
          <p:nvPr/>
        </p:nvSpPr>
        <p:spPr>
          <a:xfrm>
            <a:off x="3245452" y="433470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focus (fewer interruptions, higher concentration)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18368-20E7-6543-B1E4-4F50B59B60C2}"/>
              </a:ext>
            </a:extLst>
          </p:cNvPr>
          <p:cNvSpPr txBox="1"/>
          <p:nvPr/>
        </p:nvSpPr>
        <p:spPr>
          <a:xfrm>
            <a:off x="3245452" y="4692889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Functionality (ease of work, tasks)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DFF7D-F29C-6740-B8F5-B23753FEDFF7}"/>
              </a:ext>
            </a:extLst>
          </p:cNvPr>
          <p:cNvSpPr txBox="1"/>
          <p:nvPr/>
        </p:nvSpPr>
        <p:spPr>
          <a:xfrm>
            <a:off x="3245452" y="505107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Better work output quality, enjoyment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9301B-AD1C-CA46-9FB0-6AC179E13060}"/>
              </a:ext>
            </a:extLst>
          </p:cNvPr>
          <p:cNvSpPr txBox="1"/>
          <p:nvPr/>
        </p:nvSpPr>
        <p:spPr>
          <a:xfrm>
            <a:off x="3245452" y="5409261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Monetary cost savings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A9DEE-3F2D-5241-9AD2-5F28B0FA370B}"/>
              </a:ext>
            </a:extLst>
          </p:cNvPr>
          <p:cNvSpPr txBox="1"/>
          <p:nvPr/>
        </p:nvSpPr>
        <p:spPr>
          <a:xfrm>
            <a:off x="3245452" y="5767447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Environmental cost savings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FF5D-4D93-8347-BCA2-C535E18CB9F8}"/>
              </a:ext>
            </a:extLst>
          </p:cNvPr>
          <p:cNvSpPr txBox="1"/>
          <p:nvPr/>
        </p:nvSpPr>
        <p:spPr>
          <a:xfrm>
            <a:off x="3245452" y="6125633"/>
            <a:ext cx="570108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Time savings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D6E0A-24E0-F043-BB0F-6BC9E1C05A58}"/>
              </a:ext>
            </a:extLst>
          </p:cNvPr>
          <p:cNvSpPr txBox="1"/>
          <p:nvPr/>
        </p:nvSpPr>
        <p:spPr>
          <a:xfrm>
            <a:off x="3245451" y="6483825"/>
            <a:ext cx="5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COVID-19 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E35BD-E1EA-DC43-8EC9-58A399E83ED3}"/>
              </a:ext>
            </a:extLst>
          </p:cNvPr>
          <p:cNvSpPr txBox="1"/>
          <p:nvPr/>
        </p:nvSpPr>
        <p:spPr>
          <a:xfrm>
            <a:off x="9448296" y="1652353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Positive SWB factor enhancer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61E90-BCBA-6A4A-8A1B-2753232B3146}"/>
              </a:ext>
            </a:extLst>
          </p:cNvPr>
          <p:cNvSpPr txBox="1"/>
          <p:nvPr/>
        </p:nvSpPr>
        <p:spPr>
          <a:xfrm>
            <a:off x="9448296" y="976757"/>
            <a:ext cx="20673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Impact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1BF7B-E43C-614F-8D0B-DD5FFB9477B2}"/>
              </a:ext>
            </a:extLst>
          </p:cNvPr>
          <p:cNvSpPr txBox="1"/>
          <p:nvPr/>
        </p:nvSpPr>
        <p:spPr>
          <a:xfrm>
            <a:off x="9448295" y="2492368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Negative SWB factor reducer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082D2-9DA6-D741-9823-D78F0874AE6C}"/>
              </a:ext>
            </a:extLst>
          </p:cNvPr>
          <p:cNvSpPr txBox="1"/>
          <p:nvPr/>
        </p:nvSpPr>
        <p:spPr>
          <a:xfrm>
            <a:off x="9462802" y="3307075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Psychological WB booster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35FDA-2EFC-8C4D-AA69-AAD25F43AC21}"/>
              </a:ext>
            </a:extLst>
          </p:cNvPr>
          <p:cNvSpPr txBox="1"/>
          <p:nvPr/>
        </p:nvSpPr>
        <p:spPr>
          <a:xfrm>
            <a:off x="9394276" y="4161814"/>
            <a:ext cx="234431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Work productivity / effectiveness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AB4C4C4-09DA-B649-B15C-9F055B427554}"/>
              </a:ext>
            </a:extLst>
          </p:cNvPr>
          <p:cNvSpPr/>
          <p:nvPr/>
        </p:nvSpPr>
        <p:spPr>
          <a:xfrm>
            <a:off x="2830092" y="451945"/>
            <a:ext cx="6462785" cy="24500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936FD9B-A44E-8946-9E6D-51CDAFEC17D2}"/>
              </a:ext>
            </a:extLst>
          </p:cNvPr>
          <p:cNvSpPr/>
          <p:nvPr/>
        </p:nvSpPr>
        <p:spPr>
          <a:xfrm>
            <a:off x="9324407" y="1581179"/>
            <a:ext cx="2621103" cy="74192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32D5280-0144-7645-95FF-8C858E7CE418}"/>
              </a:ext>
            </a:extLst>
          </p:cNvPr>
          <p:cNvSpPr/>
          <p:nvPr/>
        </p:nvSpPr>
        <p:spPr>
          <a:xfrm>
            <a:off x="2815585" y="2877419"/>
            <a:ext cx="6601180" cy="39861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2F1E15-33DE-2B4E-96E2-06A46E146F01}"/>
              </a:ext>
            </a:extLst>
          </p:cNvPr>
          <p:cNvSpPr/>
          <p:nvPr/>
        </p:nvSpPr>
        <p:spPr>
          <a:xfrm>
            <a:off x="9448295" y="2450661"/>
            <a:ext cx="2417884" cy="71844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9488273-C670-5D4C-8CCE-0226A673E495}"/>
              </a:ext>
            </a:extLst>
          </p:cNvPr>
          <p:cNvSpPr/>
          <p:nvPr/>
        </p:nvSpPr>
        <p:spPr>
          <a:xfrm>
            <a:off x="2830092" y="3320991"/>
            <a:ext cx="6586670" cy="338554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14B2212-1DE7-6845-93D8-9B538F7ACAFC}"/>
              </a:ext>
            </a:extLst>
          </p:cNvPr>
          <p:cNvSpPr/>
          <p:nvPr/>
        </p:nvSpPr>
        <p:spPr>
          <a:xfrm>
            <a:off x="9462802" y="3304324"/>
            <a:ext cx="2344312" cy="646331"/>
          </a:xfrm>
          <a:prstGeom prst="round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0AB7AB-87B9-A844-974F-942E84D0BCB1}"/>
              </a:ext>
            </a:extLst>
          </p:cNvPr>
          <p:cNvSpPr/>
          <p:nvPr/>
        </p:nvSpPr>
        <p:spPr>
          <a:xfrm>
            <a:off x="2830092" y="3675198"/>
            <a:ext cx="6440296" cy="1673223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8E504F-1C12-9742-83ED-13ECD9A68CDA}"/>
              </a:ext>
            </a:extLst>
          </p:cNvPr>
          <p:cNvSpPr/>
          <p:nvPr/>
        </p:nvSpPr>
        <p:spPr>
          <a:xfrm>
            <a:off x="9324407" y="4085870"/>
            <a:ext cx="2468199" cy="86422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4EB7C4-8927-2547-81F1-78A3B05D928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313828" y="1392271"/>
            <a:ext cx="931628" cy="322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B57566-B48C-9B40-8E10-690950EA987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313828" y="2354864"/>
            <a:ext cx="931626" cy="226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AF0328-3882-154C-9097-9BB823129566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2313828" y="4618225"/>
            <a:ext cx="931624" cy="96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A774F-393D-0F40-AE3F-49F5F1320A76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313828" y="4618225"/>
            <a:ext cx="931624" cy="131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290FDE-5E3C-054B-8E92-610C4F4AB3B7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2313828" y="4618225"/>
            <a:ext cx="931624" cy="16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6C229D-76DF-CE43-8C3D-17FE490A33D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313828" y="4145794"/>
            <a:ext cx="931624" cy="47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1CD2E5-FA74-BA4A-B391-B2C84FC09241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313828" y="4618225"/>
            <a:ext cx="931624" cy="60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D2502D-3D6A-4949-AF5D-5993CE843E9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313828" y="3094119"/>
            <a:ext cx="931625" cy="15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31E0218-855D-E042-A58B-CFCD75191398}"/>
              </a:ext>
            </a:extLst>
          </p:cNvPr>
          <p:cNvSpPr txBox="1"/>
          <p:nvPr/>
        </p:nvSpPr>
        <p:spPr>
          <a:xfrm>
            <a:off x="246489" y="647198"/>
            <a:ext cx="2067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Change factor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28F1D-E91F-D249-954B-71B583DAB90D}"/>
              </a:ext>
            </a:extLst>
          </p:cNvPr>
          <p:cNvSpPr/>
          <p:nvPr/>
        </p:nvSpPr>
        <p:spPr>
          <a:xfrm>
            <a:off x="2313828" y="15645"/>
            <a:ext cx="764997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Pro_home</a:t>
            </a:r>
            <a:r>
              <a:rPr lang="en-GB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main things you appreciate about work from home?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615758-5BCE-7647-8FAF-F3C12F94E038}"/>
              </a:ext>
            </a:extLst>
          </p:cNvPr>
          <p:cNvSpPr txBox="1"/>
          <p:nvPr/>
        </p:nvSpPr>
        <p:spPr>
          <a:xfrm>
            <a:off x="10956228" y="5747796"/>
            <a:ext cx="123577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High 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A72CF5-4AE3-7940-A34E-2012983C34D9}"/>
              </a:ext>
            </a:extLst>
          </p:cNvPr>
          <p:cNvSpPr txBox="1"/>
          <p:nvPr/>
        </p:nvSpPr>
        <p:spPr>
          <a:xfrm>
            <a:off x="10956228" y="6105982"/>
            <a:ext cx="1235772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Medium 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2256CF-FFC4-EF45-9DBE-063FBBFC9987}"/>
              </a:ext>
            </a:extLst>
          </p:cNvPr>
          <p:cNvSpPr txBox="1"/>
          <p:nvPr/>
        </p:nvSpPr>
        <p:spPr>
          <a:xfrm>
            <a:off x="10956228" y="6485242"/>
            <a:ext cx="123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Low n</a:t>
            </a:r>
          </a:p>
        </p:txBody>
      </p:sp>
    </p:spTree>
    <p:extLst>
      <p:ext uri="{BB962C8B-B14F-4D97-AF65-F5344CB8AC3E}">
        <p14:creationId xmlns:p14="http://schemas.microsoft.com/office/powerpoint/2010/main" val="35593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8615-0A46-4048-AE33-0C3FAE3C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0FFC-8DEC-5E4C-9484-F9CCAA24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5B9AB-ABDC-A846-89A4-ACBD5DAE289E}"/>
              </a:ext>
            </a:extLst>
          </p:cNvPr>
          <p:cNvSpPr txBox="1"/>
          <p:nvPr/>
        </p:nvSpPr>
        <p:spPr>
          <a:xfrm>
            <a:off x="98906" y="129059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Opportunities to socialise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43699-AEA2-1648-9AFE-DB1DD8283471}"/>
              </a:ext>
            </a:extLst>
          </p:cNvPr>
          <p:cNvSpPr txBox="1"/>
          <p:nvPr/>
        </p:nvSpPr>
        <p:spPr>
          <a:xfrm>
            <a:off x="98905" y="222060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Face-to-face nature of interactions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FE392-84D6-9244-9EDC-BE8C347B8B86}"/>
              </a:ext>
            </a:extLst>
          </p:cNvPr>
          <p:cNvSpPr txBox="1"/>
          <p:nvPr/>
        </p:nvSpPr>
        <p:spPr>
          <a:xfrm>
            <a:off x="98904" y="5051947"/>
            <a:ext cx="206733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Office versus home environments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9D6F6-02C2-234E-979C-24E648DD60ED}"/>
              </a:ext>
            </a:extLst>
          </p:cNvPr>
          <p:cNvSpPr txBox="1"/>
          <p:nvPr/>
        </p:nvSpPr>
        <p:spPr>
          <a:xfrm>
            <a:off x="2483954" y="952043"/>
            <a:ext cx="4173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Social relationship building and maintenance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31B383-D819-324B-BA7F-8913CC308F99}"/>
              </a:ext>
            </a:extLst>
          </p:cNvPr>
          <p:cNvSpPr txBox="1"/>
          <p:nvPr/>
        </p:nvSpPr>
        <p:spPr>
          <a:xfrm>
            <a:off x="98906" y="647198"/>
            <a:ext cx="2067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Change factor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5EFFB1-22E6-6B44-847E-8C59375745CB}"/>
              </a:ext>
            </a:extLst>
          </p:cNvPr>
          <p:cNvSpPr/>
          <p:nvPr/>
        </p:nvSpPr>
        <p:spPr>
          <a:xfrm>
            <a:off x="1019503" y="15645"/>
            <a:ext cx="1037371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b="1" i="1" dirty="0" err="1"/>
              <a:t>Pro_office</a:t>
            </a:r>
            <a:r>
              <a:rPr lang="en-GB" i="1" dirty="0"/>
              <a:t> What are the main things you appreciate about work at the office or workplace (e.g. client site)?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4C002C-EB1B-C64B-8D0A-6B8A5CB70023}"/>
              </a:ext>
            </a:extLst>
          </p:cNvPr>
          <p:cNvSpPr txBox="1"/>
          <p:nvPr/>
        </p:nvSpPr>
        <p:spPr>
          <a:xfrm>
            <a:off x="113241" y="3219093"/>
            <a:ext cx="206733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Scope for informal, unplanned interactions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45662-1A11-8E4B-9644-29176F7B8FA8}"/>
              </a:ext>
            </a:extLst>
          </p:cNvPr>
          <p:cNvSpPr txBox="1"/>
          <p:nvPr/>
        </p:nvSpPr>
        <p:spPr>
          <a:xfrm>
            <a:off x="2469238" y="2495093"/>
            <a:ext cx="4173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Work collaboration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2BFBA2-EF29-0244-B6E9-A1A7B3EBF500}"/>
              </a:ext>
            </a:extLst>
          </p:cNvPr>
          <p:cNvSpPr txBox="1"/>
          <p:nvPr/>
        </p:nvSpPr>
        <p:spPr>
          <a:xfrm>
            <a:off x="2483954" y="4000771"/>
            <a:ext cx="4173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Coaching and learning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6521E-54C0-B24E-AB09-3755A15D1C0F}"/>
              </a:ext>
            </a:extLst>
          </p:cNvPr>
          <p:cNvSpPr txBox="1"/>
          <p:nvPr/>
        </p:nvSpPr>
        <p:spPr>
          <a:xfrm>
            <a:off x="2469238" y="4763621"/>
            <a:ext cx="4173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Boundary / separation between work and home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6EF2A4-8798-D140-A6D7-983A3D92C619}"/>
              </a:ext>
            </a:extLst>
          </p:cNvPr>
          <p:cNvSpPr txBox="1"/>
          <p:nvPr/>
        </p:nvSpPr>
        <p:spPr>
          <a:xfrm>
            <a:off x="2483954" y="5888396"/>
            <a:ext cx="4173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Structure and routine of the office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94D8C5-78D8-4144-8A7F-7E3C8AAE14E4}"/>
              </a:ext>
            </a:extLst>
          </p:cNvPr>
          <p:cNvSpPr txBox="1"/>
          <p:nvPr/>
        </p:nvSpPr>
        <p:spPr>
          <a:xfrm>
            <a:off x="2469238" y="5140026"/>
            <a:ext cx="4173300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Dedicated workspace for focus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E93673-7E8B-CD45-9E4F-982BF6567C12}"/>
              </a:ext>
            </a:extLst>
          </p:cNvPr>
          <p:cNvSpPr txBox="1"/>
          <p:nvPr/>
        </p:nvSpPr>
        <p:spPr>
          <a:xfrm>
            <a:off x="2483954" y="5514211"/>
            <a:ext cx="4173300" cy="338554"/>
          </a:xfrm>
          <a:prstGeom prst="rect">
            <a:avLst/>
          </a:prstGeom>
          <a:solidFill>
            <a:srgbClr val="FFF6E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Variety / change in environment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D98AFA-B03B-9442-8A4F-A5C0FD6C4839}"/>
              </a:ext>
            </a:extLst>
          </p:cNvPr>
          <p:cNvSpPr txBox="1"/>
          <p:nvPr/>
        </p:nvSpPr>
        <p:spPr>
          <a:xfrm>
            <a:off x="2483954" y="6440542"/>
            <a:ext cx="41733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Better equipment and resources in office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14D808-E1C8-F843-8CC9-D5D641986152}"/>
              </a:ext>
            </a:extLst>
          </p:cNvPr>
          <p:cNvSpPr txBox="1"/>
          <p:nvPr/>
        </p:nvSpPr>
        <p:spPr>
          <a:xfrm>
            <a:off x="6915807" y="576521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within the team, team building, team cohesion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854CC-6F22-B046-A35C-6C68757AED28}"/>
              </a:ext>
            </a:extLst>
          </p:cNvPr>
          <p:cNvSpPr txBox="1"/>
          <p:nvPr/>
        </p:nvSpPr>
        <p:spPr>
          <a:xfrm>
            <a:off x="6915807" y="943836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with non-team colleagues, broader company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D00A5D-91EF-504A-BE13-7C5551AFD6BB}"/>
              </a:ext>
            </a:extLst>
          </p:cNvPr>
          <p:cNvSpPr txBox="1"/>
          <p:nvPr/>
        </p:nvSpPr>
        <p:spPr>
          <a:xfrm>
            <a:off x="6915807" y="1314799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... with clients and stakeholders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891F8A-54B0-2140-B263-6185EB0FC47F}"/>
              </a:ext>
            </a:extLst>
          </p:cNvPr>
          <p:cNvSpPr txBox="1"/>
          <p:nvPr/>
        </p:nvSpPr>
        <p:spPr>
          <a:xfrm>
            <a:off x="6915807" y="1882053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within team, team and effectiveness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999A87-AFFF-1544-BFD9-7AD6C77DED10}"/>
              </a:ext>
            </a:extLst>
          </p:cNvPr>
          <p:cNvSpPr txBox="1"/>
          <p:nvPr/>
        </p:nvSpPr>
        <p:spPr>
          <a:xfrm>
            <a:off x="6915807" y="2246527"/>
            <a:ext cx="44243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opportunities for collaboration outside team / cross pollination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6659B9-33D6-5340-A7B6-7724EB5170B2}"/>
              </a:ext>
            </a:extLst>
          </p:cNvPr>
          <p:cNvSpPr txBox="1"/>
          <p:nvPr/>
        </p:nvSpPr>
        <p:spPr>
          <a:xfrm>
            <a:off x="6915807" y="2874777"/>
            <a:ext cx="44243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easier and more effective feedback and problem resolution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F07DE-C346-6340-B9E3-B5830AF399E6}"/>
              </a:ext>
            </a:extLst>
          </p:cNvPr>
          <p:cNvSpPr txBox="1"/>
          <p:nvPr/>
        </p:nvSpPr>
        <p:spPr>
          <a:xfrm>
            <a:off x="6911349" y="3616965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support and guidance to the team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AA43FA-2BAE-AC46-A539-456086258CFB}"/>
              </a:ext>
            </a:extLst>
          </p:cNvPr>
          <p:cNvSpPr txBox="1"/>
          <p:nvPr/>
        </p:nvSpPr>
        <p:spPr>
          <a:xfrm>
            <a:off x="6911349" y="4023376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mentoring and learning for junior staff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2C233B-6BD6-BB4F-8F11-34C0DA9379E4}"/>
              </a:ext>
            </a:extLst>
          </p:cNvPr>
          <p:cNvSpPr txBox="1"/>
          <p:nvPr/>
        </p:nvSpPr>
        <p:spPr>
          <a:xfrm>
            <a:off x="6911349" y="4436816"/>
            <a:ext cx="442437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… opportunities for networking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3154A1-00E4-4744-A662-417E2109A407}"/>
              </a:ext>
            </a:extLst>
          </p:cNvPr>
          <p:cNvSpPr txBox="1"/>
          <p:nvPr/>
        </p:nvSpPr>
        <p:spPr>
          <a:xfrm>
            <a:off x="8162230" y="5599064"/>
            <a:ext cx="393086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Sense of belonging, culture, connectedness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E13575A-A601-DB46-9936-3CA863FE4106}"/>
              </a:ext>
            </a:extLst>
          </p:cNvPr>
          <p:cNvSpPr/>
          <p:nvPr/>
        </p:nvSpPr>
        <p:spPr>
          <a:xfrm>
            <a:off x="6642539" y="576521"/>
            <a:ext cx="213884" cy="1037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32212352-B790-634D-8D4B-1F206FA92EC4}"/>
              </a:ext>
            </a:extLst>
          </p:cNvPr>
          <p:cNvSpPr/>
          <p:nvPr/>
        </p:nvSpPr>
        <p:spPr>
          <a:xfrm>
            <a:off x="6657255" y="3616965"/>
            <a:ext cx="254094" cy="1158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AEA0222A-EBA6-7749-A214-967577CA4B95}"/>
              </a:ext>
            </a:extLst>
          </p:cNvPr>
          <p:cNvSpPr/>
          <p:nvPr/>
        </p:nvSpPr>
        <p:spPr>
          <a:xfrm>
            <a:off x="6705496" y="1898004"/>
            <a:ext cx="213884" cy="1546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4D517E-8F54-6549-96F3-F822C3483553}"/>
              </a:ext>
            </a:extLst>
          </p:cNvPr>
          <p:cNvSpPr txBox="1"/>
          <p:nvPr/>
        </p:nvSpPr>
        <p:spPr>
          <a:xfrm>
            <a:off x="8162229" y="6012504"/>
            <a:ext cx="393086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Sense of purpose at work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9A9DF0-A926-7545-9BA9-5D6E9D28E941}"/>
              </a:ext>
            </a:extLst>
          </p:cNvPr>
          <p:cNvSpPr txBox="1"/>
          <p:nvPr/>
        </p:nvSpPr>
        <p:spPr>
          <a:xfrm>
            <a:off x="8162229" y="6440542"/>
            <a:ext cx="393086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Engagement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F136400-0AED-F34C-94C9-7F2624C7EB52}"/>
              </a:ext>
            </a:extLst>
          </p:cNvPr>
          <p:cNvSpPr/>
          <p:nvPr/>
        </p:nvSpPr>
        <p:spPr>
          <a:xfrm>
            <a:off x="2180580" y="1282390"/>
            <a:ext cx="303374" cy="2860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255DEC0A-BE25-434E-8F5F-C626D8A6A55D}"/>
              </a:ext>
            </a:extLst>
          </p:cNvPr>
          <p:cNvSpPr/>
          <p:nvPr/>
        </p:nvSpPr>
        <p:spPr>
          <a:xfrm>
            <a:off x="2165863" y="1278751"/>
            <a:ext cx="303374" cy="2860033"/>
          </a:xfrm>
          <a:prstGeom prst="rightBrace">
            <a:avLst>
              <a:gd name="adj1" fmla="val 833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50F31A79-7C24-6049-94DA-1D3DBB9DEA59}"/>
              </a:ext>
            </a:extLst>
          </p:cNvPr>
          <p:cNvSpPr/>
          <p:nvPr/>
        </p:nvSpPr>
        <p:spPr>
          <a:xfrm>
            <a:off x="2128478" y="1285210"/>
            <a:ext cx="303374" cy="2860033"/>
          </a:xfrm>
          <a:prstGeom prst="rightBrace">
            <a:avLst>
              <a:gd name="adj1" fmla="val 8333"/>
              <a:gd name="adj2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C6D2A06-0B46-9A4F-855E-05ACC0D645CC}"/>
              </a:ext>
            </a:extLst>
          </p:cNvPr>
          <p:cNvSpPr/>
          <p:nvPr/>
        </p:nvSpPr>
        <p:spPr>
          <a:xfrm>
            <a:off x="2165863" y="4763621"/>
            <a:ext cx="265989" cy="1931469"/>
          </a:xfrm>
          <a:prstGeom prst="leftBrace">
            <a:avLst>
              <a:gd name="adj1" fmla="val 8333"/>
              <a:gd name="adj2" fmla="val 30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8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848</Words>
  <Application>Microsoft Macintosh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Chennells, Matt</dc:creator>
  <cp:lastModifiedBy>Chennells, Matt</cp:lastModifiedBy>
  <cp:revision>61</cp:revision>
  <dcterms:created xsi:type="dcterms:W3CDTF">2022-05-16T14:16:44Z</dcterms:created>
  <dcterms:modified xsi:type="dcterms:W3CDTF">2022-05-17T14:11:39Z</dcterms:modified>
</cp:coreProperties>
</file>