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80332"/>
  </p:normalViewPr>
  <p:slideViewPr>
    <p:cSldViewPr snapToGrid="0" snapToObjects="1">
      <p:cViewPr varScale="1">
        <p:scale>
          <a:sx n="86" d="100"/>
          <a:sy n="86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009F6-D004-5641-A95D-19E0FF04ED37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336E0-A4C4-0140-844F-C9FD2EB62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85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 = 76 (6 excluded in ALR)</a:t>
            </a:r>
          </a:p>
          <a:p>
            <a:endParaRPr lang="en-GB" dirty="0"/>
          </a:p>
          <a:p>
            <a:r>
              <a:rPr lang="en-GB" dirty="0"/>
              <a:t>Notes: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main change effects for F&amp;E do not appear in the regression for the overall company EXCEPT FOR CH_5 “quality of performance”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But for both groups meaningfulness seems to be driven by effectiveness variables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While Overall group is more affected by PROMISE variables,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F&amp;E also affected by PRESSURE variables which don’t show up in the Overall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Job satisfaction plays a role for both Overall and F&amp;E alone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Female and billable indicators are confusing, see next slide for interpretation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Female positively relation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Billable positive relation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 evidence of positive or negative mood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 evidence of tenure or age effects in either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Main effects seem to be driven by PRESSURE change effects: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Work-life balance (positive relation)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Pressure to be available (positive relation)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Workload (negative relation)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Also effects of effectiveness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Quality of performance (positive relation)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Distractions at work (positive relation)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336E0-A4C4-0140-844F-C9FD2EB6236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25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There’s a lot above in here, not sure I have the knowledge or background to interpret </a:t>
            </a:r>
            <a:r>
              <a:rPr lang="en-GB" dirty="0" err="1"/>
              <a:t>wrt</a:t>
            </a:r>
            <a:r>
              <a:rPr lang="en-GB" dirty="0"/>
              <a:t> Positive SWB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336E0-A4C4-0140-844F-C9FD2EB6236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1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of these models’ effects are completely dominated by PA (positive mood)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336E0-A4C4-0140-844F-C9FD2EB6236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20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Note the significance of one of the two CH_MEAN variables, CH_15 here!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Again, the effects here are dominated by PA again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Again evidence of Job satisfaction playing a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Tenure shows up here: longer associated with higher positive SWB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336E0-A4C4-0140-844F-C9FD2EB6236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29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ED1B-B4AE-BD4D-961F-62D846F8D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C9505-167E-5D42-B521-B17415B1C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FA963-FB2F-A54E-951A-C952BFE6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4F2B-4FC5-BD49-8352-8CCB23F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D7A0-5029-C04B-88FF-B9F1CC64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4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9EE2-5103-594A-ADEA-46959AF4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4FB3D-30FA-3B43-962C-3E6EC8E5A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D7D5-855F-BB41-8C98-E7A2F1ED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7465-1810-CA4B-8936-FB247C3E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AD9A5-C9CA-FA44-B68F-B540F249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39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4BCCC-1994-3043-9CBA-29F076889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46E04-AB9D-604E-9087-3BE471F0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62348-51DE-544A-8CF0-AE746C8C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643C9-8C01-6F4C-9B70-87811048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11749-8EDC-F647-B973-512341AB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9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ADB6-7D3A-8D45-80B6-BCAF146F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9AAB-3B9B-154E-BE66-53AF8A2B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B5545-644E-C747-8D06-3DFD537C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9C340-AE21-7246-B453-FEEF0309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0163-9430-E944-836C-0BA98E1C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71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5D01-17D4-1B45-88F2-D8ABEBE2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E46BD-CD35-C849-8082-61739B70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B95C9-E6D4-F543-A563-4B8658B4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B417-E471-C646-8EDF-EB73492A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BF0BB-B621-0740-9066-C33D664D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98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2FF6-9C94-024D-829E-6B2568D8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6A13-B61B-A049-9A82-3C558BAEA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7E6A7-D2DD-BD4F-8CB7-EBEAC85B7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2AFB0-EF16-FD42-B39B-5EC72BB2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26B61-7B95-9846-8EA5-F78D21D7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546F4-93FE-7A4B-982D-BE9376CE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26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4F0-2723-9946-947C-AC8F1CB7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DC1FE-3BFE-B149-BC5A-5EFFBEA3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B1E09-91E6-8147-BB82-851E6653E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E042B-A450-BF4A-9FA6-5DEE8256F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CD1C5-60D1-E649-B053-96BEB7F31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C1209-586A-E048-A449-A7CEBEB3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D6305-5735-8643-961E-5697380E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23076-76D0-DB40-B756-15BFF337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25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DB9-E675-3F47-A124-4E1CE830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590CC-67D8-7146-858E-7EE83108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CDE05-D54D-E545-9CF2-188B0A4C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960AD-C875-044F-837B-D7F00E55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95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A6A90-6236-1F41-BCE8-4319B837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F78CE-B043-B240-B388-D5123EFE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C9A7F-9373-9842-B89E-87C51C9A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95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92C3-55B6-124B-8483-B012E54B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F7EE-0B57-8A49-A1B5-EC095F940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4358-A6B2-F54A-983A-D0BF17DC1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101F7-958F-2344-A622-787B0EDA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A60FE-28C5-A04A-A734-148B08E0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088F8-271F-BA4F-8528-472DF4E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5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EF35-EE5D-CE47-8174-B2EE0B8D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FCB4A-AF62-474D-9CAF-A91083C5D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1288A-B3F6-6047-8D07-0BA7D019F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E0B7F-46AF-FA44-A315-12EDB819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FF447-42BA-A240-8050-9FB1E20F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C640A-C4F3-F24C-A61E-FEF9A08D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61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A4D8E-35AB-5649-B5F5-B35AB715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1881E-FB84-A344-8ECC-5E5AF8899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CE7B-607A-4B47-8681-5DA862B10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9652-42CF-1949-A9A8-0491EC0634DD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1EEB6-7D4E-1540-A211-2F8734FB6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E5955-7923-A24D-BB08-3C81953FA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FEDA-651B-F34E-992E-B51A8F3936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76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662F2-E1FD-6E42-8FEB-CF5C0FA0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27033"/>
            <a:ext cx="1082040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9314E1-63FB-B14A-914C-ED0197FC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98252"/>
            <a:ext cx="9779000" cy="16891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ED571B-8A93-534A-B23B-AB8BE1FFA3F1}"/>
              </a:ext>
            </a:extLst>
          </p:cNvPr>
          <p:cNvSpPr/>
          <p:nvPr/>
        </p:nvSpPr>
        <p:spPr>
          <a:xfrm>
            <a:off x="685800" y="1521137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MODEL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02A2CC-B6EE-954E-9EF9-26D81DF25813}"/>
              </a:ext>
            </a:extLst>
          </p:cNvPr>
          <p:cNvSpPr/>
          <p:nvPr/>
        </p:nvSpPr>
        <p:spPr>
          <a:xfrm>
            <a:off x="685800" y="4322465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MODEL 2</a:t>
            </a:r>
          </a:p>
        </p:txBody>
      </p:sp>
    </p:spTree>
    <p:extLst>
      <p:ext uri="{BB962C8B-B14F-4D97-AF65-F5344CB8AC3E}">
        <p14:creationId xmlns:p14="http://schemas.microsoft.com/office/powerpoint/2010/main" val="311304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– </a:t>
            </a:r>
            <a:br>
              <a:rPr lang="en-GB" dirty="0"/>
            </a:br>
            <a:r>
              <a:rPr lang="en-GB" dirty="0"/>
              <a:t>M2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1836A-A1E5-2C4D-BB2D-2F00B1C2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631" y="356563"/>
            <a:ext cx="7331185" cy="599393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3C870E8-10A1-724A-952B-FB431B5E3A22}"/>
              </a:ext>
            </a:extLst>
          </p:cNvPr>
          <p:cNvSpPr/>
          <p:nvPr/>
        </p:nvSpPr>
        <p:spPr>
          <a:xfrm>
            <a:off x="2627960" y="4598815"/>
            <a:ext cx="2266256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Sense of purpose at work (MEAN)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6A7366-DBE0-A04D-A639-1836AF752E2C}"/>
              </a:ext>
            </a:extLst>
          </p:cNvPr>
          <p:cNvSpPr/>
          <p:nvPr/>
        </p:nvSpPr>
        <p:spPr>
          <a:xfrm>
            <a:off x="4071121" y="5280182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Work-life balance (PRESS)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3DABD5F-9B31-7543-BCF8-52D117D1BFE4}"/>
              </a:ext>
            </a:extLst>
          </p:cNvPr>
          <p:cNvSpPr/>
          <p:nvPr/>
        </p:nvSpPr>
        <p:spPr>
          <a:xfrm>
            <a:off x="3258631" y="4119545"/>
            <a:ext cx="1143334" cy="37369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Workload (PRESS)</a:t>
            </a:r>
          </a:p>
        </p:txBody>
      </p:sp>
    </p:spTree>
    <p:extLst>
      <p:ext uri="{BB962C8B-B14F-4D97-AF65-F5344CB8AC3E}">
        <p14:creationId xmlns:p14="http://schemas.microsoft.com/office/powerpoint/2010/main" val="115315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F&amp;E cons</a:t>
            </a:r>
            <a:br>
              <a:rPr lang="en-GB" dirty="0"/>
            </a:br>
            <a:r>
              <a:rPr lang="en-GB" dirty="0"/>
              <a:t>- M1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14DA84-6565-B64F-A925-5B1A24F8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779" y="877094"/>
            <a:ext cx="7511270" cy="51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2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F&amp;E cons</a:t>
            </a:r>
            <a:br>
              <a:rPr lang="en-GB" dirty="0"/>
            </a:br>
            <a:r>
              <a:rPr lang="en-GB" dirty="0"/>
              <a:t>- M2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99E94-CF38-C84E-9D98-D87703E2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879" y="1027906"/>
            <a:ext cx="8001921" cy="524263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1849E5-2166-4740-8A70-A8D7F5DD186B}"/>
              </a:ext>
            </a:extLst>
          </p:cNvPr>
          <p:cNvSpPr/>
          <p:nvPr/>
        </p:nvSpPr>
        <p:spPr>
          <a:xfrm>
            <a:off x="3761088" y="5022335"/>
            <a:ext cx="1875457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Pressure to be available (PRESS)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AA9569-FF7D-8343-8116-A719672FAA93}"/>
              </a:ext>
            </a:extLst>
          </p:cNvPr>
          <p:cNvSpPr/>
          <p:nvPr/>
        </p:nvSpPr>
        <p:spPr>
          <a:xfrm>
            <a:off x="1678900" y="3968598"/>
            <a:ext cx="2266256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Sense of purpose at work (MEAN)</a:t>
            </a:r>
          </a:p>
        </p:txBody>
      </p:sp>
    </p:spTree>
    <p:extLst>
      <p:ext uri="{BB962C8B-B14F-4D97-AF65-F5344CB8AC3E}">
        <p14:creationId xmlns:p14="http://schemas.microsoft.com/office/powerpoint/2010/main" val="366705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– </a:t>
            </a:r>
            <a:br>
              <a:rPr lang="en-GB" dirty="0"/>
            </a:br>
            <a:r>
              <a:rPr lang="en-GB" dirty="0"/>
              <a:t>M1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4C9A0-3A0D-0843-9344-F1AE3AA7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7"/>
          <a:stretch/>
        </p:blipFill>
        <p:spPr>
          <a:xfrm>
            <a:off x="3580064" y="490660"/>
            <a:ext cx="7431730" cy="60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8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</a:t>
            </a:r>
            <a:br>
              <a:rPr lang="en-GB" dirty="0"/>
            </a:br>
            <a:r>
              <a:rPr lang="en-GB" dirty="0"/>
              <a:t>- 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8E9DA-62DC-F34B-8EBB-627858605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481" y="365125"/>
            <a:ext cx="7572096" cy="629700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4F6914-C891-7842-A1E8-0D00E60539CD}"/>
              </a:ext>
            </a:extLst>
          </p:cNvPr>
          <p:cNvSpPr/>
          <p:nvPr/>
        </p:nvSpPr>
        <p:spPr>
          <a:xfrm>
            <a:off x="2258818" y="1913653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Feeling connected to others at work (EFF)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CBCEED-1D8F-9F44-ADC1-3CA8109615D4}"/>
              </a:ext>
            </a:extLst>
          </p:cNvPr>
          <p:cNvSpPr/>
          <p:nvPr/>
        </p:nvSpPr>
        <p:spPr>
          <a:xfrm>
            <a:off x="2258817" y="2823291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Quality of your performance (EFF)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3EC8636-65CD-8642-A742-82B25B09015A}"/>
              </a:ext>
            </a:extLst>
          </p:cNvPr>
          <p:cNvSpPr/>
          <p:nvPr/>
        </p:nvSpPr>
        <p:spPr>
          <a:xfrm>
            <a:off x="2258817" y="3833071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Ability to serve clients (EFF)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0A5C7DC-3CA9-6D48-97CC-E5C5BC090FD5}"/>
              </a:ext>
            </a:extLst>
          </p:cNvPr>
          <p:cNvSpPr/>
          <p:nvPr/>
        </p:nvSpPr>
        <p:spPr>
          <a:xfrm>
            <a:off x="2514041" y="4344839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Meets expectations (PROM)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2DEFCA7-3F96-7747-821E-9E8895522CB9}"/>
              </a:ext>
            </a:extLst>
          </p:cNvPr>
          <p:cNvSpPr/>
          <p:nvPr/>
        </p:nvSpPr>
        <p:spPr>
          <a:xfrm>
            <a:off x="2771217" y="4797242"/>
            <a:ext cx="2548754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Fulfilled promises by the company (PROM)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12CCCA-4850-C54D-A3E8-E91151A07E27}"/>
              </a:ext>
            </a:extLst>
          </p:cNvPr>
          <p:cNvSpPr/>
          <p:nvPr/>
        </p:nvSpPr>
        <p:spPr>
          <a:xfrm>
            <a:off x="3603814" y="5277281"/>
            <a:ext cx="2548754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Autonomy at work (PROM)</a:t>
            </a:r>
          </a:p>
        </p:txBody>
      </p:sp>
    </p:spTree>
    <p:extLst>
      <p:ext uri="{BB962C8B-B14F-4D97-AF65-F5344CB8AC3E}">
        <p14:creationId xmlns:p14="http://schemas.microsoft.com/office/powerpoint/2010/main" val="114809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F&amp;E cons</a:t>
            </a:r>
            <a:br>
              <a:rPr lang="en-GB" dirty="0"/>
            </a:br>
            <a:r>
              <a:rPr lang="en-GB" dirty="0"/>
              <a:t>- M1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EC22B-2F5F-D146-8A89-396873F2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82" y="914400"/>
            <a:ext cx="7953842" cy="53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1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F&amp;E cons</a:t>
            </a:r>
            <a:br>
              <a:rPr lang="en-GB" dirty="0"/>
            </a:br>
            <a:r>
              <a:rPr lang="en-GB" dirty="0"/>
              <a:t>- M2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5803F-BC44-3D44-AB49-73F1D754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319" y="416246"/>
            <a:ext cx="8133246" cy="622972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A92DB3-7FF0-0F4F-9C18-A5C917ED9A91}"/>
              </a:ext>
            </a:extLst>
          </p:cNvPr>
          <p:cNvSpPr/>
          <p:nvPr/>
        </p:nvSpPr>
        <p:spPr>
          <a:xfrm>
            <a:off x="3372951" y="1625630"/>
            <a:ext cx="1143334" cy="37369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Workload (PRESS)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BE94E1-E527-5647-A3E7-83A10F9AC92E}"/>
              </a:ext>
            </a:extLst>
          </p:cNvPr>
          <p:cNvSpPr/>
          <p:nvPr/>
        </p:nvSpPr>
        <p:spPr>
          <a:xfrm>
            <a:off x="1497495" y="2661366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Work-life balance (PRESS)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4671DE-ABF2-FE4D-BB43-24DE204F67D1}"/>
              </a:ext>
            </a:extLst>
          </p:cNvPr>
          <p:cNvSpPr/>
          <p:nvPr/>
        </p:nvSpPr>
        <p:spPr>
          <a:xfrm>
            <a:off x="1706355" y="3727043"/>
            <a:ext cx="1875457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Quality of performance (EFF)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0260C7E-8C8E-304F-B264-83D9EE34D210}"/>
              </a:ext>
            </a:extLst>
          </p:cNvPr>
          <p:cNvSpPr/>
          <p:nvPr/>
        </p:nvSpPr>
        <p:spPr>
          <a:xfrm>
            <a:off x="2650984" y="4683646"/>
            <a:ext cx="1875457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Distractions at work (EFF)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83F0CF-9594-A349-8E9D-D28273FD1BA9}"/>
              </a:ext>
            </a:extLst>
          </p:cNvPr>
          <p:cNvSpPr/>
          <p:nvPr/>
        </p:nvSpPr>
        <p:spPr>
          <a:xfrm>
            <a:off x="3944618" y="5275861"/>
            <a:ext cx="1875457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ysClr val="windowText" lastClr="000000"/>
                </a:solidFill>
              </a:rPr>
              <a:t>Pressure to be available (PRESS)</a:t>
            </a:r>
          </a:p>
        </p:txBody>
      </p:sp>
    </p:spTree>
    <p:extLst>
      <p:ext uri="{BB962C8B-B14F-4D97-AF65-F5344CB8AC3E}">
        <p14:creationId xmlns:p14="http://schemas.microsoft.com/office/powerpoint/2010/main" val="409504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8344-9C8E-8F4E-8BCB-AEABC309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Indicators: female and billable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D5C72-03EC-9E44-95B4-3E0AED6F2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380" y="2168205"/>
            <a:ext cx="5226169" cy="3535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5FFF6-5935-C14F-B8A1-73E1FC05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4" y="2015990"/>
            <a:ext cx="5413136" cy="35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2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8344-9C8E-8F4E-8BCB-AEABC309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Interactions?</a:t>
            </a:r>
          </a:p>
        </p:txBody>
      </p:sp>
    </p:spTree>
    <p:extLst>
      <p:ext uri="{BB962C8B-B14F-4D97-AF65-F5344CB8AC3E}">
        <p14:creationId xmlns:p14="http://schemas.microsoft.com/office/powerpoint/2010/main" val="161682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 – Positive wellbeing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ED571B-8A93-534A-B23B-AB8BE1FFA3F1}"/>
              </a:ext>
            </a:extLst>
          </p:cNvPr>
          <p:cNvSpPr/>
          <p:nvPr/>
        </p:nvSpPr>
        <p:spPr>
          <a:xfrm>
            <a:off x="685800" y="1521137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MODEL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402A2CC-B6EE-954E-9EF9-26D81DF25813}"/>
              </a:ext>
            </a:extLst>
          </p:cNvPr>
          <p:cNvSpPr/>
          <p:nvPr/>
        </p:nvSpPr>
        <p:spPr>
          <a:xfrm>
            <a:off x="685800" y="4322465"/>
            <a:ext cx="2024879" cy="38894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MODEL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3F0879-763B-CA47-B4AB-541FE2FA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5032375"/>
            <a:ext cx="11722100" cy="146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A4BD03-A62F-EB43-9AC8-C65751A19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360623"/>
            <a:ext cx="9994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D41-982C-EF4D-8A8C-5D26DF9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– </a:t>
            </a:r>
            <a:br>
              <a:rPr lang="en-GB" dirty="0"/>
            </a:br>
            <a:r>
              <a:rPr lang="en-GB" dirty="0"/>
              <a:t>M1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AC688-3821-8849-8596-D840F4FC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827" y="377628"/>
            <a:ext cx="8769599" cy="61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8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426</Words>
  <Application>Microsoft Macintosh PowerPoint</Application>
  <PresentationFormat>Widescreen</PresentationFormat>
  <Paragraphs>62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Models</vt:lpstr>
      <vt:lpstr>Overall –  M1</vt:lpstr>
      <vt:lpstr>Overall - M2</vt:lpstr>
      <vt:lpstr>F&amp;E cons - M1</vt:lpstr>
      <vt:lpstr>F&amp;E cons - M2</vt:lpstr>
      <vt:lpstr>Indicators: female and billable</vt:lpstr>
      <vt:lpstr>Interactions?</vt:lpstr>
      <vt:lpstr>Models – Positive wellbeing</vt:lpstr>
      <vt:lpstr>Overall –  M1</vt:lpstr>
      <vt:lpstr>Overall –  M2</vt:lpstr>
      <vt:lpstr>F&amp;E cons - M1</vt:lpstr>
      <vt:lpstr>F&amp;E cons - M2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Chennells, Matt</dc:creator>
  <cp:lastModifiedBy>Chennells, Matt</cp:lastModifiedBy>
  <cp:revision>34</cp:revision>
  <dcterms:created xsi:type="dcterms:W3CDTF">2021-10-22T09:32:06Z</dcterms:created>
  <dcterms:modified xsi:type="dcterms:W3CDTF">2021-10-22T12:34:09Z</dcterms:modified>
</cp:coreProperties>
</file>