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1" r:id="rId1"/>
  </p:sldMasterIdLst>
  <p:notesMasterIdLst>
    <p:notesMasterId r:id="rId19"/>
  </p:notesMasterIdLst>
  <p:handoutMasterIdLst>
    <p:handoutMasterId r:id="rId20"/>
  </p:handoutMasterIdLst>
  <p:sldIdLst>
    <p:sldId id="296" r:id="rId2"/>
    <p:sldId id="301" r:id="rId3"/>
    <p:sldId id="313" r:id="rId4"/>
    <p:sldId id="283" r:id="rId5"/>
    <p:sldId id="354" r:id="rId6"/>
    <p:sldId id="343" r:id="rId7"/>
    <p:sldId id="350" r:id="rId8"/>
    <p:sldId id="338" r:id="rId9"/>
    <p:sldId id="351" r:id="rId10"/>
    <p:sldId id="344" r:id="rId11"/>
    <p:sldId id="345" r:id="rId12"/>
    <p:sldId id="352" r:id="rId13"/>
    <p:sldId id="347" r:id="rId14"/>
    <p:sldId id="348" r:id="rId15"/>
    <p:sldId id="349" r:id="rId16"/>
    <p:sldId id="353" r:id="rId17"/>
    <p:sldId id="34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4092"/>
    <a:srgbClr val="1749C0"/>
    <a:srgbClr val="2E67C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119"/>
    <p:restoredTop sz="87191"/>
  </p:normalViewPr>
  <p:slideViewPr>
    <p:cSldViewPr snapToGrid="0" snapToObjects="1">
      <p:cViewPr varScale="1">
        <p:scale>
          <a:sx n="97" d="100"/>
          <a:sy n="97" d="100"/>
        </p:scale>
        <p:origin x="904"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259E7ED-6F12-764A-BF1B-58C4023F5B20}" type="datetimeFigureOut">
              <a:rPr lang="en-US" smtClean="0"/>
              <a:t>8/31/22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5C97AC4-780A-FB4B-AC64-0D3A61763ACA}" type="slidenum">
              <a:rPr lang="en-US" smtClean="0"/>
              <a:t>‹#›</a:t>
            </a:fld>
            <a:endParaRPr lang="en-US"/>
          </a:p>
        </p:txBody>
      </p:sp>
    </p:spTree>
    <p:extLst>
      <p:ext uri="{BB962C8B-B14F-4D97-AF65-F5344CB8AC3E}">
        <p14:creationId xmlns:p14="http://schemas.microsoft.com/office/powerpoint/2010/main" val="7705716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D2A92B-937E-674C-896F-4E4032CE3129}" type="datetimeFigureOut">
              <a:rPr lang="en-US" smtClean="0"/>
              <a:t>8/31/22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0E2B8B-644B-F547-A56A-46812B836B87}" type="slidenum">
              <a:rPr lang="en-US" smtClean="0"/>
              <a:t>‹#›</a:t>
            </a:fld>
            <a:endParaRPr lang="en-US"/>
          </a:p>
        </p:txBody>
      </p:sp>
    </p:spTree>
    <p:extLst>
      <p:ext uri="{BB962C8B-B14F-4D97-AF65-F5344CB8AC3E}">
        <p14:creationId xmlns:p14="http://schemas.microsoft.com/office/powerpoint/2010/main" val="5573932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sz="1600" dirty="0">
              <a:effectLst/>
            </a:endParaRPr>
          </a:p>
          <a:p>
            <a:endParaRPr lang="en-GB" dirty="0">
              <a:effectLst/>
            </a:endParaRPr>
          </a:p>
        </p:txBody>
      </p:sp>
      <p:sp>
        <p:nvSpPr>
          <p:cNvPr id="4" name="Slide Number Placeholder 3"/>
          <p:cNvSpPr>
            <a:spLocks noGrp="1"/>
          </p:cNvSpPr>
          <p:nvPr>
            <p:ph type="sldNum" sz="quarter" idx="5"/>
          </p:nvPr>
        </p:nvSpPr>
        <p:spPr/>
        <p:txBody>
          <a:bodyPr/>
          <a:lstStyle/>
          <a:p>
            <a:fld id="{630E2B8B-644B-F547-A56A-46812B836B87}" type="slidenum">
              <a:rPr lang="en-US" smtClean="0"/>
              <a:t>3</a:t>
            </a:fld>
            <a:endParaRPr lang="en-US"/>
          </a:p>
        </p:txBody>
      </p:sp>
    </p:spTree>
    <p:extLst>
      <p:ext uri="{BB962C8B-B14F-4D97-AF65-F5344CB8AC3E}">
        <p14:creationId xmlns:p14="http://schemas.microsoft.com/office/powerpoint/2010/main" val="27802372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30E2B8B-644B-F547-A56A-46812B836B87}" type="slidenum">
              <a:rPr lang="en-US" smtClean="0"/>
              <a:t>6</a:t>
            </a:fld>
            <a:endParaRPr lang="en-US"/>
          </a:p>
        </p:txBody>
      </p:sp>
    </p:spTree>
    <p:extLst>
      <p:ext uri="{BB962C8B-B14F-4D97-AF65-F5344CB8AC3E}">
        <p14:creationId xmlns:p14="http://schemas.microsoft.com/office/powerpoint/2010/main" val="12867523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30E2B8B-644B-F547-A56A-46812B836B87}" type="slidenum">
              <a:rPr lang="en-US" smtClean="0"/>
              <a:t>8</a:t>
            </a:fld>
            <a:endParaRPr lang="en-US"/>
          </a:p>
        </p:txBody>
      </p:sp>
    </p:spTree>
    <p:extLst>
      <p:ext uri="{BB962C8B-B14F-4D97-AF65-F5344CB8AC3E}">
        <p14:creationId xmlns:p14="http://schemas.microsoft.com/office/powerpoint/2010/main" val="24455928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30E2B8B-644B-F547-A56A-46812B836B87}" type="slidenum">
              <a:rPr lang="en-US" smtClean="0"/>
              <a:t>9</a:t>
            </a:fld>
            <a:endParaRPr lang="en-US"/>
          </a:p>
        </p:txBody>
      </p:sp>
    </p:spTree>
    <p:extLst>
      <p:ext uri="{BB962C8B-B14F-4D97-AF65-F5344CB8AC3E}">
        <p14:creationId xmlns:p14="http://schemas.microsoft.com/office/powerpoint/2010/main" val="27620739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mn-lt"/>
                <a:ea typeface="+mn-ea"/>
                <a:cs typeface="+mn-cs"/>
              </a:rPr>
              <a:t>IMD considers seven dimensions: income deprivation; employment deprivation; health deprivation and disability; education; skills and training deprivation; barriers to housing and services; and living environment deprivation and crime</a:t>
            </a:r>
            <a:r>
              <a:rPr lang="en-GB" dirty="0">
                <a:effectLst/>
              </a:rPr>
              <a:t> </a:t>
            </a:r>
            <a:endParaRPr lang="en-GB" dirty="0"/>
          </a:p>
        </p:txBody>
      </p:sp>
      <p:sp>
        <p:nvSpPr>
          <p:cNvPr id="4" name="Slide Number Placeholder 3"/>
          <p:cNvSpPr>
            <a:spLocks noGrp="1"/>
          </p:cNvSpPr>
          <p:nvPr>
            <p:ph type="sldNum" sz="quarter" idx="5"/>
          </p:nvPr>
        </p:nvSpPr>
        <p:spPr/>
        <p:txBody>
          <a:bodyPr/>
          <a:lstStyle/>
          <a:p>
            <a:fld id="{630E2B8B-644B-F547-A56A-46812B836B87}" type="slidenum">
              <a:rPr lang="en-US" smtClean="0"/>
              <a:t>10</a:t>
            </a:fld>
            <a:endParaRPr lang="en-US"/>
          </a:p>
        </p:txBody>
      </p:sp>
    </p:spTree>
    <p:extLst>
      <p:ext uri="{BB962C8B-B14F-4D97-AF65-F5344CB8AC3E}">
        <p14:creationId xmlns:p14="http://schemas.microsoft.com/office/powerpoint/2010/main" val="28173101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30E2B8B-644B-F547-A56A-46812B836B87}" type="slidenum">
              <a:rPr lang="en-US" smtClean="0"/>
              <a:t>11</a:t>
            </a:fld>
            <a:endParaRPr lang="en-US"/>
          </a:p>
        </p:txBody>
      </p:sp>
    </p:spTree>
    <p:extLst>
      <p:ext uri="{BB962C8B-B14F-4D97-AF65-F5344CB8AC3E}">
        <p14:creationId xmlns:p14="http://schemas.microsoft.com/office/powerpoint/2010/main" val="41993827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30E2B8B-644B-F547-A56A-46812B836B87}" type="slidenum">
              <a:rPr lang="en-US" smtClean="0"/>
              <a:t>12</a:t>
            </a:fld>
            <a:endParaRPr lang="en-US"/>
          </a:p>
        </p:txBody>
      </p:sp>
    </p:spTree>
    <p:extLst>
      <p:ext uri="{BB962C8B-B14F-4D97-AF65-F5344CB8AC3E}">
        <p14:creationId xmlns:p14="http://schemas.microsoft.com/office/powerpoint/2010/main" val="209480144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876802" y="5082859"/>
            <a:ext cx="6867524" cy="1217929"/>
          </a:xfrm>
        </p:spPr>
        <p:txBody>
          <a:bodyPr anchor="t" anchorCtr="0">
            <a:noAutofit/>
          </a:bodyPr>
          <a:lstStyle>
            <a:lvl1pPr algn="l">
              <a:defRPr sz="4200" b="1" baseline="0">
                <a:solidFill>
                  <a:schemeClr val="bg1"/>
                </a:solidFill>
                <a:latin typeface="Calibri" charset="0"/>
              </a:defRPr>
            </a:lvl1pPr>
          </a:lstStyle>
          <a:p>
            <a:r>
              <a:rPr lang="en-US" dirty="0"/>
              <a:t>Click to edit your title</a:t>
            </a:r>
          </a:p>
        </p:txBody>
      </p:sp>
      <p:sp>
        <p:nvSpPr>
          <p:cNvPr id="15" name="Text Placeholder 14"/>
          <p:cNvSpPr>
            <a:spLocks noGrp="1"/>
          </p:cNvSpPr>
          <p:nvPr>
            <p:ph type="body" sz="quarter" idx="10" hasCustomPrompt="1"/>
          </p:nvPr>
        </p:nvSpPr>
        <p:spPr>
          <a:xfrm>
            <a:off x="1226850" y="3495825"/>
            <a:ext cx="3321703" cy="351400"/>
          </a:xfrm>
        </p:spPr>
        <p:txBody>
          <a:bodyPr>
            <a:normAutofit/>
          </a:bodyPr>
          <a:lstStyle>
            <a:lvl1pPr marL="0" indent="0">
              <a:buNone/>
              <a:defRPr sz="1680" b="1">
                <a:solidFill>
                  <a:schemeClr val="bg1"/>
                </a:solidFill>
              </a:defRPr>
            </a:lvl1pPr>
          </a:lstStyle>
          <a:p>
            <a:pPr lvl="0"/>
            <a:r>
              <a:rPr lang="en-US" dirty="0"/>
              <a:t>Name</a:t>
            </a:r>
          </a:p>
        </p:txBody>
      </p:sp>
      <p:sp>
        <p:nvSpPr>
          <p:cNvPr id="16" name="Text Placeholder 14"/>
          <p:cNvSpPr>
            <a:spLocks noGrp="1"/>
          </p:cNvSpPr>
          <p:nvPr>
            <p:ph type="body" sz="quarter" idx="11" hasCustomPrompt="1"/>
          </p:nvPr>
        </p:nvSpPr>
        <p:spPr>
          <a:xfrm>
            <a:off x="1226851" y="3734975"/>
            <a:ext cx="3321701" cy="351400"/>
          </a:xfrm>
        </p:spPr>
        <p:txBody>
          <a:bodyPr>
            <a:normAutofit/>
          </a:bodyPr>
          <a:lstStyle>
            <a:lvl1pPr marL="0" indent="0">
              <a:buNone/>
              <a:defRPr sz="1680" b="0">
                <a:solidFill>
                  <a:schemeClr val="bg1"/>
                </a:solidFill>
              </a:defRPr>
            </a:lvl1pPr>
          </a:lstStyle>
          <a:p>
            <a:pPr lvl="0"/>
            <a:r>
              <a:rPr lang="en-US" dirty="0"/>
              <a:t>Job Title</a:t>
            </a:r>
          </a:p>
        </p:txBody>
      </p:sp>
      <p:sp>
        <p:nvSpPr>
          <p:cNvPr id="18" name="Text Placeholder 14"/>
          <p:cNvSpPr>
            <a:spLocks noGrp="1"/>
          </p:cNvSpPr>
          <p:nvPr>
            <p:ph type="body" sz="quarter" idx="12" hasCustomPrompt="1"/>
          </p:nvPr>
        </p:nvSpPr>
        <p:spPr>
          <a:xfrm>
            <a:off x="1226851" y="3974418"/>
            <a:ext cx="3321701" cy="351400"/>
          </a:xfrm>
        </p:spPr>
        <p:txBody>
          <a:bodyPr>
            <a:normAutofit/>
          </a:bodyPr>
          <a:lstStyle>
            <a:lvl1pPr marL="0" indent="0">
              <a:buNone/>
              <a:defRPr sz="1680" b="0" i="1">
                <a:solidFill>
                  <a:schemeClr val="bg1"/>
                </a:solidFill>
              </a:defRPr>
            </a:lvl1pPr>
          </a:lstStyle>
          <a:p>
            <a:pPr lvl="0"/>
            <a:r>
              <a:rPr lang="en-US" dirty="0"/>
              <a:t>Date</a:t>
            </a:r>
          </a:p>
        </p:txBody>
      </p:sp>
    </p:spTree>
  </p:cSld>
  <p:clrMapOvr>
    <a:masterClrMapping/>
  </p:clrMapOvr>
  <p:extLst>
    <p:ext uri="{DCECCB84-F9BA-43D5-87BE-67443E8EF086}">
      <p15:sldGuideLst xmlns:p15="http://schemas.microsoft.com/office/powerpoint/2012/main">
        <p15:guide id="3" orient="horz" pos="2208">
          <p15:clr>
            <a:srgbClr val="FBAE40"/>
          </p15:clr>
        </p15:guide>
        <p15:guide id="4" pos="635">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nchor="b"/>
          <a:lstStyle>
            <a:lvl1pPr>
              <a:defRPr sz="5400"/>
            </a:lvl1pPr>
          </a:lstStyle>
          <a:p>
            <a:r>
              <a:rPr lang="en-US"/>
              <a:t>Click to edit Master title style</a:t>
            </a:r>
            <a:endParaRPr lang="en-US" dirty="0"/>
          </a:p>
        </p:txBody>
      </p:sp>
      <p:sp>
        <p:nvSpPr>
          <p:cNvPr id="3" name="Text Placeholder 2"/>
          <p:cNvSpPr>
            <a:spLocks noGrp="1"/>
          </p:cNvSpPr>
          <p:nvPr>
            <p:ph type="body" idx="1"/>
          </p:nvPr>
        </p:nvSpPr>
        <p:spPr>
          <a:xfrm>
            <a:off x="831851" y="4589464"/>
            <a:ext cx="10515600" cy="1361756"/>
          </a:xfrm>
        </p:spPr>
        <p:txBody>
          <a:bodyPr/>
          <a:lstStyle>
            <a:lvl1pPr marL="0" indent="0">
              <a:buNone/>
              <a:defRPr sz="2160">
                <a:solidFill>
                  <a:schemeClr val="tx1">
                    <a:tint val="75000"/>
                  </a:schemeClr>
                </a:solidFill>
              </a:defRPr>
            </a:lvl1pPr>
            <a:lvl2pPr marL="411480" indent="0">
              <a:buNone/>
              <a:defRPr sz="1800">
                <a:solidFill>
                  <a:schemeClr val="tx1">
                    <a:tint val="75000"/>
                  </a:schemeClr>
                </a:solidFill>
              </a:defRPr>
            </a:lvl2pPr>
            <a:lvl3pPr marL="822960" indent="0">
              <a:buNone/>
              <a:defRPr sz="1620">
                <a:solidFill>
                  <a:schemeClr val="tx1">
                    <a:tint val="75000"/>
                  </a:schemeClr>
                </a:solidFill>
              </a:defRPr>
            </a:lvl3pPr>
            <a:lvl4pPr marL="1234440" indent="0">
              <a:buNone/>
              <a:defRPr sz="1440">
                <a:solidFill>
                  <a:schemeClr val="tx1">
                    <a:tint val="75000"/>
                  </a:schemeClr>
                </a:solidFill>
              </a:defRPr>
            </a:lvl4pPr>
            <a:lvl5pPr marL="1645920" indent="0">
              <a:buNone/>
              <a:defRPr sz="1440">
                <a:solidFill>
                  <a:schemeClr val="tx1">
                    <a:tint val="75000"/>
                  </a:schemeClr>
                </a:solidFill>
              </a:defRPr>
            </a:lvl5pPr>
            <a:lvl6pPr marL="2057400" indent="0">
              <a:buNone/>
              <a:defRPr sz="1440">
                <a:solidFill>
                  <a:schemeClr val="tx1">
                    <a:tint val="75000"/>
                  </a:schemeClr>
                </a:solidFill>
              </a:defRPr>
            </a:lvl6pPr>
            <a:lvl7pPr marL="2468880" indent="0">
              <a:buNone/>
              <a:defRPr sz="1440">
                <a:solidFill>
                  <a:schemeClr val="tx1">
                    <a:tint val="75000"/>
                  </a:schemeClr>
                </a:solidFill>
              </a:defRPr>
            </a:lvl7pPr>
            <a:lvl8pPr marL="2880360" indent="0">
              <a:buNone/>
              <a:defRPr sz="1440">
                <a:solidFill>
                  <a:schemeClr val="tx1">
                    <a:tint val="75000"/>
                  </a:schemeClr>
                </a:solidFill>
              </a:defRPr>
            </a:lvl8pPr>
            <a:lvl9pPr marL="3291840" indent="0">
              <a:buNone/>
              <a:defRPr sz="1440">
                <a:solidFill>
                  <a:schemeClr val="tx1">
                    <a:tint val="75000"/>
                  </a:schemeClr>
                </a:solidFill>
              </a:defRPr>
            </a:lvl9pPr>
          </a:lstStyle>
          <a:p>
            <a:pPr lvl="0"/>
            <a:r>
              <a:rPr lang="en-US"/>
              <a:t>Click to edit Master text styles</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7"/>
            <a:ext cx="5181600" cy="41255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7"/>
            <a:ext cx="5181600" cy="41255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160" b="1"/>
            </a:lvl1pPr>
            <a:lvl2pPr marL="411480" indent="0">
              <a:buNone/>
              <a:defRPr sz="1800" b="1"/>
            </a:lvl2pPr>
            <a:lvl3pPr marL="822960" indent="0">
              <a:buNone/>
              <a:defRPr sz="1620" b="1"/>
            </a:lvl3pPr>
            <a:lvl4pPr marL="1234440" indent="0">
              <a:buNone/>
              <a:defRPr sz="1440" b="1"/>
            </a:lvl4pPr>
            <a:lvl5pPr marL="1645920" indent="0">
              <a:buNone/>
              <a:defRPr sz="1440" b="1"/>
            </a:lvl5pPr>
            <a:lvl6pPr marL="2057400" indent="0">
              <a:buNone/>
              <a:defRPr sz="1440" b="1"/>
            </a:lvl6pPr>
            <a:lvl7pPr marL="2468880" indent="0">
              <a:buNone/>
              <a:defRPr sz="1440" b="1"/>
            </a:lvl7pPr>
            <a:lvl8pPr marL="2880360" indent="0">
              <a:buNone/>
              <a:defRPr sz="1440" b="1"/>
            </a:lvl8pPr>
            <a:lvl9pPr marL="3291840" indent="0">
              <a:buNone/>
              <a:defRPr sz="1440" b="1"/>
            </a:lvl9pPr>
          </a:lstStyle>
          <a:p>
            <a:pPr lvl="0"/>
            <a:r>
              <a:rPr lang="en-US"/>
              <a:t>Click to edit Master text styles</a:t>
            </a:r>
          </a:p>
        </p:txBody>
      </p:sp>
      <p:sp>
        <p:nvSpPr>
          <p:cNvPr id="4" name="Content Placeholder 3"/>
          <p:cNvSpPr>
            <a:spLocks noGrp="1"/>
          </p:cNvSpPr>
          <p:nvPr>
            <p:ph sz="half" idx="2"/>
          </p:nvPr>
        </p:nvSpPr>
        <p:spPr>
          <a:xfrm>
            <a:off x="839789" y="2505076"/>
            <a:ext cx="5157787" cy="34461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160" b="1"/>
            </a:lvl1pPr>
            <a:lvl2pPr marL="411480" indent="0">
              <a:buNone/>
              <a:defRPr sz="1800" b="1"/>
            </a:lvl2pPr>
            <a:lvl3pPr marL="822960" indent="0">
              <a:buNone/>
              <a:defRPr sz="1620" b="1"/>
            </a:lvl3pPr>
            <a:lvl4pPr marL="1234440" indent="0">
              <a:buNone/>
              <a:defRPr sz="1440" b="1"/>
            </a:lvl4pPr>
            <a:lvl5pPr marL="1645920" indent="0">
              <a:buNone/>
              <a:defRPr sz="1440" b="1"/>
            </a:lvl5pPr>
            <a:lvl6pPr marL="2057400" indent="0">
              <a:buNone/>
              <a:defRPr sz="1440" b="1"/>
            </a:lvl6pPr>
            <a:lvl7pPr marL="2468880" indent="0">
              <a:buNone/>
              <a:defRPr sz="1440" b="1"/>
            </a:lvl7pPr>
            <a:lvl8pPr marL="2880360" indent="0">
              <a:buNone/>
              <a:defRPr sz="1440" b="1"/>
            </a:lvl8pPr>
            <a:lvl9pPr marL="3291840" indent="0">
              <a:buNone/>
              <a:defRPr sz="1440" b="1"/>
            </a:lvl9pPr>
          </a:lstStyle>
          <a:p>
            <a:pPr lvl="0"/>
            <a:r>
              <a:rPr lang="en-US"/>
              <a:t>Click to edit Master text styles</a:t>
            </a:r>
          </a:p>
        </p:txBody>
      </p:sp>
      <p:sp>
        <p:nvSpPr>
          <p:cNvPr id="6" name="Content Placeholder 5"/>
          <p:cNvSpPr>
            <a:spLocks noGrp="1"/>
          </p:cNvSpPr>
          <p:nvPr>
            <p:ph sz="quarter" idx="4"/>
          </p:nvPr>
        </p:nvSpPr>
        <p:spPr>
          <a:xfrm>
            <a:off x="6172201" y="2505076"/>
            <a:ext cx="5183188" cy="34461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Introduction slid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365125"/>
            <a:ext cx="10515600" cy="2857046"/>
          </a:xfrm>
        </p:spPr>
        <p:txBody>
          <a:bodyPr anchor="t" anchorCtr="0">
            <a:normAutofit/>
          </a:bodyPr>
          <a:lstStyle>
            <a:lvl1pPr>
              <a:defRPr sz="4800" baseline="0">
                <a:solidFill>
                  <a:schemeClr val="bg1"/>
                </a:solidFill>
              </a:defRPr>
            </a:lvl1pPr>
          </a:lstStyle>
          <a:p>
            <a:r>
              <a:rPr lang="en-US" dirty="0"/>
              <a:t>Title</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88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963794"/>
          </a:xfrm>
        </p:spPr>
        <p:txBody>
          <a:bodyPr/>
          <a:lstStyle>
            <a:lvl1pPr>
              <a:defRPr sz="2880"/>
            </a:lvl1pPr>
            <a:lvl2pPr>
              <a:defRPr sz="2520"/>
            </a:lvl2pPr>
            <a:lvl3pPr>
              <a:defRPr sz="216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93820"/>
          </a:xfrm>
        </p:spPr>
        <p:txBody>
          <a:bodyPr/>
          <a:lstStyle>
            <a:lvl1pPr marL="0" indent="0">
              <a:buNone/>
              <a:defRPr sz="1440"/>
            </a:lvl1pPr>
            <a:lvl2pPr marL="411480" indent="0">
              <a:buNone/>
              <a:defRPr sz="1260"/>
            </a:lvl2pPr>
            <a:lvl3pPr marL="822960" indent="0">
              <a:buNone/>
              <a:defRPr sz="1080"/>
            </a:lvl3pPr>
            <a:lvl4pPr marL="1234440" indent="0">
              <a:buNone/>
              <a:defRPr sz="900"/>
            </a:lvl4pPr>
            <a:lvl5pPr marL="1645920" indent="0">
              <a:buNone/>
              <a:defRPr sz="900"/>
            </a:lvl5pPr>
            <a:lvl6pPr marL="2057400" indent="0">
              <a:buNone/>
              <a:defRPr sz="900"/>
            </a:lvl6pPr>
            <a:lvl7pPr marL="2468880" indent="0">
              <a:buNone/>
              <a:defRPr sz="900"/>
            </a:lvl7pPr>
            <a:lvl8pPr marL="2880360" indent="0">
              <a:buNone/>
              <a:defRPr sz="900"/>
            </a:lvl8pPr>
            <a:lvl9pPr marL="3291840" indent="0">
              <a:buNone/>
              <a:defRPr sz="900"/>
            </a:lvl9pPr>
          </a:lstStyle>
          <a:p>
            <a:pPr lvl="0"/>
            <a:r>
              <a:rPr lang="en-US"/>
              <a:t>Click to edit Master text styles</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88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963794"/>
          </a:xfrm>
        </p:spPr>
        <p:txBody>
          <a:bodyPr anchor="t"/>
          <a:lstStyle>
            <a:lvl1pPr marL="0" indent="0">
              <a:buNone/>
              <a:defRPr sz="2880"/>
            </a:lvl1pPr>
            <a:lvl2pPr marL="411480" indent="0">
              <a:buNone/>
              <a:defRPr sz="2520"/>
            </a:lvl2pPr>
            <a:lvl3pPr marL="822960" indent="0">
              <a:buNone/>
              <a:defRPr sz="2160"/>
            </a:lvl3pPr>
            <a:lvl4pPr marL="1234440" indent="0">
              <a:buNone/>
              <a:defRPr sz="1800"/>
            </a:lvl4pPr>
            <a:lvl5pPr marL="1645920" indent="0">
              <a:buNone/>
              <a:defRPr sz="1800"/>
            </a:lvl5pPr>
            <a:lvl6pPr marL="2057400" indent="0">
              <a:buNone/>
              <a:defRPr sz="1800"/>
            </a:lvl6pPr>
            <a:lvl7pPr marL="2468880" indent="0">
              <a:buNone/>
              <a:defRPr sz="1800"/>
            </a:lvl7pPr>
            <a:lvl8pPr marL="2880360" indent="0">
              <a:buNone/>
              <a:defRPr sz="1800"/>
            </a:lvl8pPr>
            <a:lvl9pPr marL="3291840" indent="0">
              <a:buNone/>
              <a:defRPr sz="18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839788" y="2057400"/>
            <a:ext cx="3932237" cy="3893820"/>
          </a:xfrm>
        </p:spPr>
        <p:txBody>
          <a:bodyPr/>
          <a:lstStyle>
            <a:lvl1pPr marL="0" indent="0">
              <a:buNone/>
              <a:defRPr sz="1440"/>
            </a:lvl1pPr>
            <a:lvl2pPr marL="411480" indent="0">
              <a:buNone/>
              <a:defRPr sz="1260"/>
            </a:lvl2pPr>
            <a:lvl3pPr marL="822960" indent="0">
              <a:buNone/>
              <a:defRPr sz="1080"/>
            </a:lvl3pPr>
            <a:lvl4pPr marL="1234440" indent="0">
              <a:buNone/>
              <a:defRPr sz="900"/>
            </a:lvl4pPr>
            <a:lvl5pPr marL="1645920" indent="0">
              <a:buNone/>
              <a:defRPr sz="900"/>
            </a:lvl5pPr>
            <a:lvl6pPr marL="2057400" indent="0">
              <a:buNone/>
              <a:defRPr sz="900"/>
            </a:lvl6pPr>
            <a:lvl7pPr marL="2468880" indent="0">
              <a:buNone/>
              <a:defRPr sz="900"/>
            </a:lvl7pPr>
            <a:lvl8pPr marL="2880360" indent="0">
              <a:buNone/>
              <a:defRPr sz="900"/>
            </a:lvl8pPr>
            <a:lvl9pPr marL="3291840" indent="0">
              <a:buNone/>
              <a:defRPr sz="900"/>
            </a:lvl9pPr>
          </a:lstStyle>
          <a:p>
            <a:pPr lvl="0"/>
            <a:r>
              <a:rPr lang="en-US"/>
              <a:t>Click to edit Master text styles</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 Challengers">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876802" y="5082859"/>
            <a:ext cx="6867524" cy="1217929"/>
          </a:xfrm>
        </p:spPr>
        <p:txBody>
          <a:bodyPr anchor="t" anchorCtr="0">
            <a:noAutofit/>
          </a:bodyPr>
          <a:lstStyle>
            <a:lvl1pPr algn="l">
              <a:defRPr sz="4200" b="1" baseline="0">
                <a:solidFill>
                  <a:schemeClr val="bg1"/>
                </a:solidFill>
                <a:latin typeface="Calibri" charset="0"/>
              </a:defRPr>
            </a:lvl1pPr>
          </a:lstStyle>
          <a:p>
            <a:r>
              <a:rPr lang="en-US" dirty="0"/>
              <a:t>Click to edit your title</a:t>
            </a:r>
          </a:p>
        </p:txBody>
      </p:sp>
      <p:sp>
        <p:nvSpPr>
          <p:cNvPr id="15" name="Text Placeholder 14"/>
          <p:cNvSpPr>
            <a:spLocks noGrp="1"/>
          </p:cNvSpPr>
          <p:nvPr>
            <p:ph type="body" sz="quarter" idx="10" hasCustomPrompt="1"/>
          </p:nvPr>
        </p:nvSpPr>
        <p:spPr>
          <a:xfrm>
            <a:off x="1226850" y="3495825"/>
            <a:ext cx="3321703" cy="351400"/>
          </a:xfrm>
        </p:spPr>
        <p:txBody>
          <a:bodyPr>
            <a:normAutofit/>
          </a:bodyPr>
          <a:lstStyle>
            <a:lvl1pPr marL="0" indent="0">
              <a:buNone/>
              <a:defRPr sz="1680" b="1">
                <a:solidFill>
                  <a:schemeClr val="bg1"/>
                </a:solidFill>
              </a:defRPr>
            </a:lvl1pPr>
          </a:lstStyle>
          <a:p>
            <a:pPr lvl="0"/>
            <a:r>
              <a:rPr lang="en-US" dirty="0"/>
              <a:t>Name</a:t>
            </a:r>
          </a:p>
        </p:txBody>
      </p:sp>
      <p:sp>
        <p:nvSpPr>
          <p:cNvPr id="16" name="Text Placeholder 14"/>
          <p:cNvSpPr>
            <a:spLocks noGrp="1"/>
          </p:cNvSpPr>
          <p:nvPr>
            <p:ph type="body" sz="quarter" idx="11" hasCustomPrompt="1"/>
          </p:nvPr>
        </p:nvSpPr>
        <p:spPr>
          <a:xfrm>
            <a:off x="1226851" y="3734975"/>
            <a:ext cx="3321701" cy="351400"/>
          </a:xfrm>
        </p:spPr>
        <p:txBody>
          <a:bodyPr>
            <a:normAutofit/>
          </a:bodyPr>
          <a:lstStyle>
            <a:lvl1pPr marL="0" indent="0">
              <a:buNone/>
              <a:defRPr sz="1680" b="0">
                <a:solidFill>
                  <a:schemeClr val="bg1"/>
                </a:solidFill>
              </a:defRPr>
            </a:lvl1pPr>
          </a:lstStyle>
          <a:p>
            <a:pPr lvl="0"/>
            <a:r>
              <a:rPr lang="en-US" dirty="0"/>
              <a:t>Job Title</a:t>
            </a:r>
          </a:p>
        </p:txBody>
      </p:sp>
      <p:sp>
        <p:nvSpPr>
          <p:cNvPr id="18" name="Text Placeholder 14"/>
          <p:cNvSpPr>
            <a:spLocks noGrp="1"/>
          </p:cNvSpPr>
          <p:nvPr>
            <p:ph type="body" sz="quarter" idx="12" hasCustomPrompt="1"/>
          </p:nvPr>
        </p:nvSpPr>
        <p:spPr>
          <a:xfrm>
            <a:off x="1226851" y="3974418"/>
            <a:ext cx="3321701" cy="351400"/>
          </a:xfrm>
        </p:spPr>
        <p:txBody>
          <a:bodyPr>
            <a:normAutofit/>
          </a:bodyPr>
          <a:lstStyle>
            <a:lvl1pPr marL="0" indent="0">
              <a:buNone/>
              <a:defRPr sz="1680" b="0" i="1">
                <a:solidFill>
                  <a:schemeClr val="bg1"/>
                </a:solidFill>
              </a:defRPr>
            </a:lvl1pPr>
          </a:lstStyle>
          <a:p>
            <a:pPr lvl="0"/>
            <a:r>
              <a:rPr lang="en-US" dirty="0"/>
              <a:t>Date</a:t>
            </a:r>
          </a:p>
        </p:txBody>
      </p:sp>
    </p:spTree>
  </p:cSld>
  <p:clrMapOvr>
    <a:masterClrMapping/>
  </p:clrMapOvr>
  <p:extLst>
    <p:ext uri="{DCECCB84-F9BA-43D5-87BE-67443E8EF086}">
      <p15:sldGuideLst xmlns:p15="http://schemas.microsoft.com/office/powerpoint/2012/main">
        <p15:guide id="1" orient="horz" pos="2208">
          <p15:clr>
            <a:srgbClr val="FBAE40"/>
          </p15:clr>
        </p15:guide>
        <p15:guide id="2" pos="635">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6"/>
            <a:ext cx="2628900" cy="558609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1" y="365126"/>
            <a:ext cx="7734300" cy="558609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Learning outcomes">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8"/>
            <a:ext cx="10515600" cy="1324800"/>
          </a:xfrm>
        </p:spPr>
        <p:txBody>
          <a:bodyPr/>
          <a:lstStyle>
            <a:lvl1pPr>
              <a:defRPr baseline="0">
                <a:solidFill>
                  <a:schemeClr val="bg1"/>
                </a:solidFill>
              </a:defRPr>
            </a:lvl1pPr>
          </a:lstStyle>
          <a:p>
            <a:r>
              <a:rPr lang="en-US"/>
              <a:t>Click to edit Master title style</a:t>
            </a:r>
            <a:endParaRPr lang="en-US" dirty="0"/>
          </a:p>
        </p:txBody>
      </p:sp>
      <p:sp>
        <p:nvSpPr>
          <p:cNvPr id="8" name="Content Placeholder 7"/>
          <p:cNvSpPr>
            <a:spLocks noGrp="1"/>
          </p:cNvSpPr>
          <p:nvPr>
            <p:ph sz="quarter" idx="10"/>
          </p:nvPr>
        </p:nvSpPr>
        <p:spPr>
          <a:xfrm>
            <a:off x="819145" y="1935218"/>
            <a:ext cx="9524492" cy="768214"/>
          </a:xfrm>
        </p:spPr>
        <p:txBody>
          <a:bodyPr/>
          <a:lstStyle>
            <a:lvl1pPr marL="0" indent="0">
              <a:buNone/>
              <a:defRPr baseline="0">
                <a:solidFill>
                  <a:schemeClr val="bg1"/>
                </a:solidFill>
              </a:defRPr>
            </a:lvl1pPr>
          </a:lstStyle>
          <a:p>
            <a:pPr lvl="0"/>
            <a:r>
              <a:rPr lang="en-US"/>
              <a:t>Click to edit Master text styles</a:t>
            </a:r>
          </a:p>
        </p:txBody>
      </p:sp>
      <p:sp>
        <p:nvSpPr>
          <p:cNvPr id="7" name="Rectangle 6"/>
          <p:cNvSpPr/>
          <p:nvPr/>
        </p:nvSpPr>
        <p:spPr>
          <a:xfrm>
            <a:off x="10343637" y="1926511"/>
            <a:ext cx="999744" cy="776922"/>
          </a:xfrm>
          <a:prstGeom prst="rect">
            <a:avLst/>
          </a:prstGeom>
          <a:solidFill>
            <a:srgbClr val="002060"/>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855774"/>
            <a:endParaRPr lang="en-GB" sz="1800">
              <a:solidFill>
                <a:prstClr val="white"/>
              </a:solidFill>
            </a:endParaRPr>
          </a:p>
        </p:txBody>
      </p:sp>
      <p:sp>
        <p:nvSpPr>
          <p:cNvPr id="15" name="Content Placeholder 7"/>
          <p:cNvSpPr>
            <a:spLocks noGrp="1"/>
          </p:cNvSpPr>
          <p:nvPr>
            <p:ph sz="quarter" idx="11"/>
          </p:nvPr>
        </p:nvSpPr>
        <p:spPr>
          <a:xfrm>
            <a:off x="819143" y="2806075"/>
            <a:ext cx="9524492" cy="768214"/>
          </a:xfrm>
        </p:spPr>
        <p:txBody>
          <a:bodyPr/>
          <a:lstStyle>
            <a:lvl1pPr marL="0" indent="0">
              <a:buNone/>
              <a:defRPr baseline="0">
                <a:solidFill>
                  <a:schemeClr val="bg1"/>
                </a:solidFill>
              </a:defRPr>
            </a:lvl1pPr>
          </a:lstStyle>
          <a:p>
            <a:pPr lvl="0"/>
            <a:r>
              <a:rPr lang="en-US"/>
              <a:t>Click to edit Master text styles</a:t>
            </a:r>
          </a:p>
        </p:txBody>
      </p:sp>
      <p:sp>
        <p:nvSpPr>
          <p:cNvPr id="16" name="Rectangle 15"/>
          <p:cNvSpPr/>
          <p:nvPr/>
        </p:nvSpPr>
        <p:spPr>
          <a:xfrm>
            <a:off x="10343636" y="2797367"/>
            <a:ext cx="999744" cy="776922"/>
          </a:xfrm>
          <a:prstGeom prst="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855774"/>
            <a:endParaRPr lang="en-GB" sz="1800">
              <a:solidFill>
                <a:prstClr val="white"/>
              </a:solidFill>
            </a:endParaRPr>
          </a:p>
        </p:txBody>
      </p:sp>
      <p:sp>
        <p:nvSpPr>
          <p:cNvPr id="17" name="Content Placeholder 7"/>
          <p:cNvSpPr>
            <a:spLocks noGrp="1"/>
          </p:cNvSpPr>
          <p:nvPr>
            <p:ph sz="quarter" idx="12"/>
          </p:nvPr>
        </p:nvSpPr>
        <p:spPr>
          <a:xfrm>
            <a:off x="819142" y="3676932"/>
            <a:ext cx="9524492" cy="768214"/>
          </a:xfrm>
        </p:spPr>
        <p:txBody>
          <a:bodyPr/>
          <a:lstStyle>
            <a:lvl1pPr marL="0" indent="0">
              <a:buNone/>
              <a:defRPr baseline="0">
                <a:solidFill>
                  <a:schemeClr val="bg1"/>
                </a:solidFill>
              </a:defRPr>
            </a:lvl1pPr>
          </a:lstStyle>
          <a:p>
            <a:pPr lvl="0"/>
            <a:r>
              <a:rPr lang="en-US"/>
              <a:t>Click to edit Master text styles</a:t>
            </a:r>
          </a:p>
        </p:txBody>
      </p:sp>
      <p:sp>
        <p:nvSpPr>
          <p:cNvPr id="18" name="Rectangle 17"/>
          <p:cNvSpPr/>
          <p:nvPr/>
        </p:nvSpPr>
        <p:spPr>
          <a:xfrm>
            <a:off x="10343635" y="3668224"/>
            <a:ext cx="999744" cy="776922"/>
          </a:xfrm>
          <a:prstGeom prst="rect">
            <a:avLst/>
          </a:prstGeom>
          <a:solidFill>
            <a:srgbClr val="00B0F0"/>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855774"/>
            <a:endParaRPr lang="en-GB" sz="1800">
              <a:solidFill>
                <a:prstClr val="white"/>
              </a:solidFill>
            </a:endParaRPr>
          </a:p>
        </p:txBody>
      </p:sp>
      <p:sp>
        <p:nvSpPr>
          <p:cNvPr id="19" name="Content Placeholder 7"/>
          <p:cNvSpPr>
            <a:spLocks noGrp="1"/>
          </p:cNvSpPr>
          <p:nvPr>
            <p:ph sz="quarter" idx="13"/>
          </p:nvPr>
        </p:nvSpPr>
        <p:spPr>
          <a:xfrm>
            <a:off x="819141" y="4556497"/>
            <a:ext cx="9524492" cy="768214"/>
          </a:xfrm>
        </p:spPr>
        <p:txBody>
          <a:bodyPr/>
          <a:lstStyle>
            <a:lvl1pPr marL="0" indent="0">
              <a:buNone/>
              <a:defRPr baseline="0">
                <a:solidFill>
                  <a:schemeClr val="bg1"/>
                </a:solidFill>
              </a:defRPr>
            </a:lvl1pPr>
          </a:lstStyle>
          <a:p>
            <a:pPr lvl="0"/>
            <a:r>
              <a:rPr lang="en-US"/>
              <a:t>Click to edit Master text styles</a:t>
            </a:r>
          </a:p>
        </p:txBody>
      </p:sp>
      <p:sp>
        <p:nvSpPr>
          <p:cNvPr id="20" name="Rectangle 19"/>
          <p:cNvSpPr/>
          <p:nvPr/>
        </p:nvSpPr>
        <p:spPr>
          <a:xfrm>
            <a:off x="10343633" y="4547789"/>
            <a:ext cx="999744" cy="776922"/>
          </a:xfrm>
          <a:prstGeom prst="rect">
            <a:avLst/>
          </a:prstGeom>
          <a:solidFill>
            <a:srgbClr val="7030A0"/>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855774"/>
            <a:endParaRPr lang="en-GB" sz="1800">
              <a:solidFill>
                <a:prstClr val="white"/>
              </a:solidFill>
            </a:endParaRPr>
          </a:p>
        </p:txBody>
      </p:sp>
      <p:sp>
        <p:nvSpPr>
          <p:cNvPr id="11" name="Rectangle 10"/>
          <p:cNvSpPr/>
          <p:nvPr userDrawn="1"/>
        </p:nvSpPr>
        <p:spPr>
          <a:xfrm>
            <a:off x="10343637" y="1926511"/>
            <a:ext cx="999744" cy="776922"/>
          </a:xfrm>
          <a:prstGeom prst="rect">
            <a:avLst/>
          </a:prstGeom>
          <a:solidFill>
            <a:srgbClr val="002060"/>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855774"/>
            <a:endParaRPr lang="en-GB" sz="1800">
              <a:solidFill>
                <a:prstClr val="white"/>
              </a:solidFill>
            </a:endParaRPr>
          </a:p>
        </p:txBody>
      </p:sp>
      <p:sp>
        <p:nvSpPr>
          <p:cNvPr id="12" name="Rectangle 11"/>
          <p:cNvSpPr/>
          <p:nvPr userDrawn="1"/>
        </p:nvSpPr>
        <p:spPr>
          <a:xfrm>
            <a:off x="10343636" y="2797367"/>
            <a:ext cx="999744" cy="776922"/>
          </a:xfrm>
          <a:prstGeom prst="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855774"/>
            <a:endParaRPr lang="en-GB" sz="1800">
              <a:solidFill>
                <a:prstClr val="white"/>
              </a:solidFill>
            </a:endParaRPr>
          </a:p>
        </p:txBody>
      </p:sp>
      <p:sp>
        <p:nvSpPr>
          <p:cNvPr id="13" name="Rectangle 12"/>
          <p:cNvSpPr/>
          <p:nvPr userDrawn="1"/>
        </p:nvSpPr>
        <p:spPr>
          <a:xfrm>
            <a:off x="10343635" y="3668224"/>
            <a:ext cx="999744" cy="776922"/>
          </a:xfrm>
          <a:prstGeom prst="rect">
            <a:avLst/>
          </a:prstGeom>
          <a:solidFill>
            <a:srgbClr val="00B0F0"/>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855774"/>
            <a:endParaRPr lang="en-GB" sz="1800">
              <a:solidFill>
                <a:prstClr val="white"/>
              </a:solidFill>
            </a:endParaRPr>
          </a:p>
        </p:txBody>
      </p:sp>
      <p:sp>
        <p:nvSpPr>
          <p:cNvPr id="14" name="Rectangle 13"/>
          <p:cNvSpPr/>
          <p:nvPr userDrawn="1"/>
        </p:nvSpPr>
        <p:spPr>
          <a:xfrm>
            <a:off x="10343633" y="4547789"/>
            <a:ext cx="999744" cy="776922"/>
          </a:xfrm>
          <a:prstGeom prst="rect">
            <a:avLst/>
          </a:prstGeom>
          <a:solidFill>
            <a:srgbClr val="7030A0"/>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855774"/>
            <a:endParaRPr lang="en-GB" sz="1800">
              <a:solidFill>
                <a:prstClr val="white"/>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Summary">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chemeClr val="bg1"/>
                </a:solidFill>
              </a:defRPr>
            </a:lvl1pPr>
          </a:lstStyle>
          <a:p>
            <a:r>
              <a:rPr lang="en-US"/>
              <a:t>Click to edit Master title style</a:t>
            </a:r>
            <a:endParaRPr lang="en-US" dirty="0"/>
          </a:p>
        </p:txBody>
      </p:sp>
      <p:sp>
        <p:nvSpPr>
          <p:cNvPr id="4" name="Text Placeholder 3"/>
          <p:cNvSpPr>
            <a:spLocks noGrp="1"/>
          </p:cNvSpPr>
          <p:nvPr>
            <p:ph type="body" sz="quarter" idx="10"/>
          </p:nvPr>
        </p:nvSpPr>
        <p:spPr>
          <a:xfrm>
            <a:off x="838200" y="1978492"/>
            <a:ext cx="10515600" cy="3063772"/>
          </a:xfrm>
        </p:spPr>
        <p:txBody>
          <a:bodyPr/>
          <a:lstStyle>
            <a:lvl1pPr>
              <a:defRPr baseline="0">
                <a:solidFill>
                  <a:schemeClr val="bg1"/>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Rectangle 4"/>
          <p:cNvSpPr/>
          <p:nvPr/>
        </p:nvSpPr>
        <p:spPr>
          <a:xfrm>
            <a:off x="838200" y="5330066"/>
            <a:ext cx="624000" cy="475200"/>
          </a:xfrm>
          <a:prstGeom prst="rect">
            <a:avLst/>
          </a:prstGeom>
          <a:solidFill>
            <a:srgbClr val="002060"/>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855774"/>
            <a:endParaRPr lang="en-GB" sz="1800">
              <a:solidFill>
                <a:prstClr val="white"/>
              </a:solidFill>
            </a:endParaRPr>
          </a:p>
        </p:txBody>
      </p:sp>
      <p:sp>
        <p:nvSpPr>
          <p:cNvPr id="6" name="Rectangle 5"/>
          <p:cNvSpPr/>
          <p:nvPr/>
        </p:nvSpPr>
        <p:spPr>
          <a:xfrm>
            <a:off x="1589316" y="5330066"/>
            <a:ext cx="624000" cy="475200"/>
          </a:xfrm>
          <a:prstGeom prst="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855774"/>
            <a:endParaRPr lang="en-GB" sz="1800">
              <a:solidFill>
                <a:prstClr val="white"/>
              </a:solidFill>
            </a:endParaRPr>
          </a:p>
        </p:txBody>
      </p:sp>
      <p:sp>
        <p:nvSpPr>
          <p:cNvPr id="7" name="Rectangle 6"/>
          <p:cNvSpPr/>
          <p:nvPr/>
        </p:nvSpPr>
        <p:spPr>
          <a:xfrm>
            <a:off x="2340432" y="5330066"/>
            <a:ext cx="624000" cy="475200"/>
          </a:xfrm>
          <a:prstGeom prst="rect">
            <a:avLst/>
          </a:prstGeom>
          <a:solidFill>
            <a:srgbClr val="00B0F0"/>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855774"/>
            <a:endParaRPr lang="en-GB" sz="1800">
              <a:solidFill>
                <a:prstClr val="white"/>
              </a:solidFill>
            </a:endParaRPr>
          </a:p>
        </p:txBody>
      </p:sp>
      <p:sp>
        <p:nvSpPr>
          <p:cNvPr id="8" name="Rectangle 7"/>
          <p:cNvSpPr/>
          <p:nvPr/>
        </p:nvSpPr>
        <p:spPr>
          <a:xfrm>
            <a:off x="3091549" y="5330066"/>
            <a:ext cx="624000" cy="475200"/>
          </a:xfrm>
          <a:prstGeom prst="rect">
            <a:avLst/>
          </a:prstGeom>
          <a:solidFill>
            <a:srgbClr val="7030A0"/>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855774"/>
            <a:endParaRPr lang="en-GB" sz="1800">
              <a:solidFill>
                <a:prstClr val="white"/>
              </a:solidFill>
            </a:endParaRPr>
          </a:p>
        </p:txBody>
      </p:sp>
      <p:sp>
        <p:nvSpPr>
          <p:cNvPr id="9" name="Rectangle 8"/>
          <p:cNvSpPr/>
          <p:nvPr userDrawn="1"/>
        </p:nvSpPr>
        <p:spPr>
          <a:xfrm>
            <a:off x="838200" y="5330066"/>
            <a:ext cx="624000" cy="475200"/>
          </a:xfrm>
          <a:prstGeom prst="rect">
            <a:avLst/>
          </a:prstGeom>
          <a:solidFill>
            <a:srgbClr val="002060"/>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855774"/>
            <a:endParaRPr lang="en-GB" sz="1800">
              <a:solidFill>
                <a:prstClr val="white"/>
              </a:solidFill>
            </a:endParaRPr>
          </a:p>
        </p:txBody>
      </p:sp>
      <p:sp>
        <p:nvSpPr>
          <p:cNvPr id="10" name="Rectangle 9"/>
          <p:cNvSpPr/>
          <p:nvPr userDrawn="1"/>
        </p:nvSpPr>
        <p:spPr>
          <a:xfrm>
            <a:off x="1589316" y="5330066"/>
            <a:ext cx="624000" cy="475200"/>
          </a:xfrm>
          <a:prstGeom prst="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855774"/>
            <a:endParaRPr lang="en-GB" sz="1800">
              <a:solidFill>
                <a:prstClr val="white"/>
              </a:solidFill>
            </a:endParaRPr>
          </a:p>
        </p:txBody>
      </p:sp>
      <p:sp>
        <p:nvSpPr>
          <p:cNvPr id="11" name="Rectangle 10"/>
          <p:cNvSpPr/>
          <p:nvPr userDrawn="1"/>
        </p:nvSpPr>
        <p:spPr>
          <a:xfrm>
            <a:off x="2340432" y="5330066"/>
            <a:ext cx="624000" cy="475200"/>
          </a:xfrm>
          <a:prstGeom prst="rect">
            <a:avLst/>
          </a:prstGeom>
          <a:solidFill>
            <a:srgbClr val="00B0F0"/>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855774"/>
            <a:endParaRPr lang="en-GB" sz="1800">
              <a:solidFill>
                <a:prstClr val="white"/>
              </a:solidFill>
            </a:endParaRPr>
          </a:p>
        </p:txBody>
      </p:sp>
      <p:sp>
        <p:nvSpPr>
          <p:cNvPr id="12" name="Rectangle 11"/>
          <p:cNvSpPr/>
          <p:nvPr userDrawn="1"/>
        </p:nvSpPr>
        <p:spPr>
          <a:xfrm>
            <a:off x="3091549" y="5330066"/>
            <a:ext cx="624000" cy="475200"/>
          </a:xfrm>
          <a:prstGeom prst="rect">
            <a:avLst/>
          </a:prstGeom>
          <a:solidFill>
            <a:srgbClr val="7030A0"/>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855774"/>
            <a:endParaRPr lang="en-GB" sz="1800">
              <a:solidFill>
                <a:prstClr val="white"/>
              </a:solidFill>
            </a:endParaRPr>
          </a:p>
        </p:txBody>
      </p:sp>
    </p:spTree>
  </p:cSld>
  <p:clrMapOvr>
    <a:masterClrMapping/>
  </p:clrMapOvr>
  <p:extLst>
    <p:ext uri="{DCECCB84-F9BA-43D5-87BE-67443E8EF086}">
      <p15:sldGuideLst xmlns:p15="http://schemas.microsoft.com/office/powerpoint/2012/main">
        <p15:guide id="3" orient="horz" pos="2662">
          <p15:clr>
            <a:srgbClr val="FBAE40"/>
          </p15:clr>
        </p15:guide>
        <p15:guide id="4" pos="288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Objective 1 slides">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838200" y="353963"/>
            <a:ext cx="10515600" cy="4717147"/>
          </a:xfrm>
        </p:spPr>
        <p:txBody>
          <a:bodyPr/>
          <a:lstStyle>
            <a:lvl1pPr>
              <a:defRPr baseline="0">
                <a:solidFill>
                  <a:schemeClr val="bg1"/>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8" name="Rectangle 7"/>
          <p:cNvSpPr/>
          <p:nvPr/>
        </p:nvSpPr>
        <p:spPr>
          <a:xfrm>
            <a:off x="814917" y="5367752"/>
            <a:ext cx="624000" cy="475200"/>
          </a:xfrm>
          <a:prstGeom prst="rect">
            <a:avLst/>
          </a:prstGeom>
          <a:solidFill>
            <a:srgbClr val="002060"/>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855774"/>
            <a:endParaRPr lang="en-GB" sz="1800">
              <a:solidFill>
                <a:prstClr val="white"/>
              </a:solidFill>
            </a:endParaRPr>
          </a:p>
        </p:txBody>
      </p:sp>
      <p:sp>
        <p:nvSpPr>
          <p:cNvPr id="9" name="Rectangle 8"/>
          <p:cNvSpPr/>
          <p:nvPr/>
        </p:nvSpPr>
        <p:spPr>
          <a:xfrm>
            <a:off x="1588273" y="5416672"/>
            <a:ext cx="442484" cy="336968"/>
          </a:xfrm>
          <a:prstGeom prst="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855774"/>
            <a:endParaRPr lang="en-GB" sz="1800">
              <a:solidFill>
                <a:prstClr val="white"/>
              </a:solidFill>
            </a:endParaRPr>
          </a:p>
        </p:txBody>
      </p:sp>
      <p:sp>
        <p:nvSpPr>
          <p:cNvPr id="10" name="Rectangle 9"/>
          <p:cNvSpPr/>
          <p:nvPr/>
        </p:nvSpPr>
        <p:spPr>
          <a:xfrm>
            <a:off x="2140249" y="5416672"/>
            <a:ext cx="442484" cy="336968"/>
          </a:xfrm>
          <a:prstGeom prst="rect">
            <a:avLst/>
          </a:prstGeom>
          <a:solidFill>
            <a:srgbClr val="00B0F0"/>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855774"/>
            <a:endParaRPr lang="en-GB" sz="1800">
              <a:solidFill>
                <a:prstClr val="white"/>
              </a:solidFill>
            </a:endParaRPr>
          </a:p>
        </p:txBody>
      </p:sp>
      <p:sp>
        <p:nvSpPr>
          <p:cNvPr id="11" name="Rectangle 10"/>
          <p:cNvSpPr/>
          <p:nvPr/>
        </p:nvSpPr>
        <p:spPr>
          <a:xfrm>
            <a:off x="2692225" y="5416672"/>
            <a:ext cx="442484" cy="336968"/>
          </a:xfrm>
          <a:prstGeom prst="rect">
            <a:avLst/>
          </a:prstGeom>
          <a:solidFill>
            <a:srgbClr val="7030A0"/>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855774"/>
            <a:endParaRPr lang="en-GB" sz="1800">
              <a:solidFill>
                <a:prstClr val="white"/>
              </a:solidFill>
            </a:endParaRPr>
          </a:p>
        </p:txBody>
      </p:sp>
      <p:sp>
        <p:nvSpPr>
          <p:cNvPr id="7" name="Rectangle 6"/>
          <p:cNvSpPr/>
          <p:nvPr userDrawn="1"/>
        </p:nvSpPr>
        <p:spPr>
          <a:xfrm>
            <a:off x="814917" y="5367752"/>
            <a:ext cx="624000" cy="475200"/>
          </a:xfrm>
          <a:prstGeom prst="rect">
            <a:avLst/>
          </a:prstGeom>
          <a:solidFill>
            <a:srgbClr val="002060"/>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855774"/>
            <a:endParaRPr lang="en-GB" sz="1800">
              <a:solidFill>
                <a:prstClr val="white"/>
              </a:solidFill>
            </a:endParaRPr>
          </a:p>
        </p:txBody>
      </p:sp>
      <p:sp>
        <p:nvSpPr>
          <p:cNvPr id="12" name="Rectangle 11"/>
          <p:cNvSpPr/>
          <p:nvPr userDrawn="1"/>
        </p:nvSpPr>
        <p:spPr>
          <a:xfrm>
            <a:off x="1588273" y="5416672"/>
            <a:ext cx="442484" cy="336968"/>
          </a:xfrm>
          <a:prstGeom prst="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855774"/>
            <a:endParaRPr lang="en-GB" sz="1800">
              <a:solidFill>
                <a:prstClr val="white"/>
              </a:solidFill>
            </a:endParaRPr>
          </a:p>
        </p:txBody>
      </p:sp>
      <p:sp>
        <p:nvSpPr>
          <p:cNvPr id="13" name="Rectangle 12"/>
          <p:cNvSpPr/>
          <p:nvPr userDrawn="1"/>
        </p:nvSpPr>
        <p:spPr>
          <a:xfrm>
            <a:off x="2140249" y="5416672"/>
            <a:ext cx="442484" cy="336968"/>
          </a:xfrm>
          <a:prstGeom prst="rect">
            <a:avLst/>
          </a:prstGeom>
          <a:solidFill>
            <a:srgbClr val="00B0F0"/>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855774"/>
            <a:endParaRPr lang="en-GB" sz="1800">
              <a:solidFill>
                <a:prstClr val="white"/>
              </a:solidFill>
            </a:endParaRPr>
          </a:p>
        </p:txBody>
      </p:sp>
      <p:sp>
        <p:nvSpPr>
          <p:cNvPr id="14" name="Rectangle 13"/>
          <p:cNvSpPr/>
          <p:nvPr userDrawn="1"/>
        </p:nvSpPr>
        <p:spPr>
          <a:xfrm>
            <a:off x="2692225" y="5416672"/>
            <a:ext cx="442484" cy="336968"/>
          </a:xfrm>
          <a:prstGeom prst="rect">
            <a:avLst/>
          </a:prstGeom>
          <a:solidFill>
            <a:srgbClr val="7030A0"/>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855774"/>
            <a:endParaRPr lang="en-GB" sz="1800">
              <a:solidFill>
                <a:prstClr val="white"/>
              </a:solidFill>
            </a:endParaRPr>
          </a:p>
        </p:txBody>
      </p:sp>
    </p:spTree>
  </p:cSld>
  <p:clrMapOvr>
    <a:masterClrMapping/>
  </p:clrMapOvr>
  <p:extLst>
    <p:ext uri="{DCECCB84-F9BA-43D5-87BE-67443E8EF086}">
      <p15:sldGuideLst xmlns:p15="http://schemas.microsoft.com/office/powerpoint/2012/main">
        <p15:guide id="3" orient="horz" pos="2662">
          <p15:clr>
            <a:srgbClr val="FBAE40"/>
          </p15:clr>
        </p15:guide>
        <p15:guide id="4" pos="288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Objective 2 slides">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838200" y="1929090"/>
            <a:ext cx="10515600" cy="3142021"/>
          </a:xfrm>
        </p:spPr>
        <p:txBody>
          <a:bodyPr/>
          <a:lstStyle>
            <a:lvl1pPr>
              <a:defRPr baseline="0">
                <a:solidFill>
                  <a:schemeClr val="bg1"/>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 name="Title 1"/>
          <p:cNvSpPr>
            <a:spLocks noGrp="1"/>
          </p:cNvSpPr>
          <p:nvPr>
            <p:ph type="title"/>
          </p:nvPr>
        </p:nvSpPr>
        <p:spPr/>
        <p:txBody>
          <a:bodyPr/>
          <a:lstStyle>
            <a:lvl1pPr>
              <a:defRPr baseline="0">
                <a:solidFill>
                  <a:schemeClr val="bg1"/>
                </a:solidFill>
              </a:defRPr>
            </a:lvl1pPr>
          </a:lstStyle>
          <a:p>
            <a:r>
              <a:rPr lang="en-US"/>
              <a:t>Click to edit Master title style</a:t>
            </a:r>
            <a:endParaRPr lang="en-GB" dirty="0"/>
          </a:p>
        </p:txBody>
      </p:sp>
      <p:sp>
        <p:nvSpPr>
          <p:cNvPr id="17" name="Rectangle 16"/>
          <p:cNvSpPr/>
          <p:nvPr/>
        </p:nvSpPr>
        <p:spPr>
          <a:xfrm>
            <a:off x="814917" y="5425645"/>
            <a:ext cx="441600" cy="336960"/>
          </a:xfrm>
          <a:prstGeom prst="rect">
            <a:avLst/>
          </a:prstGeom>
          <a:solidFill>
            <a:srgbClr val="002060"/>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855774"/>
            <a:endParaRPr lang="en-GB" sz="1800">
              <a:solidFill>
                <a:prstClr val="white"/>
              </a:solidFill>
            </a:endParaRPr>
          </a:p>
        </p:txBody>
      </p:sp>
      <p:sp>
        <p:nvSpPr>
          <p:cNvPr id="18" name="Rectangle 17"/>
          <p:cNvSpPr/>
          <p:nvPr/>
        </p:nvSpPr>
        <p:spPr>
          <a:xfrm>
            <a:off x="2179227" y="5425638"/>
            <a:ext cx="442484" cy="336968"/>
          </a:xfrm>
          <a:prstGeom prst="rect">
            <a:avLst/>
          </a:prstGeom>
          <a:solidFill>
            <a:srgbClr val="00B0F0"/>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855774"/>
            <a:endParaRPr lang="en-GB" sz="1800">
              <a:solidFill>
                <a:prstClr val="white"/>
              </a:solidFill>
            </a:endParaRPr>
          </a:p>
        </p:txBody>
      </p:sp>
      <p:sp>
        <p:nvSpPr>
          <p:cNvPr id="19" name="Rectangle 18"/>
          <p:cNvSpPr/>
          <p:nvPr/>
        </p:nvSpPr>
        <p:spPr>
          <a:xfrm>
            <a:off x="2711851" y="5425638"/>
            <a:ext cx="442484" cy="336968"/>
          </a:xfrm>
          <a:prstGeom prst="rect">
            <a:avLst/>
          </a:prstGeom>
          <a:solidFill>
            <a:srgbClr val="7030A0"/>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855774"/>
            <a:endParaRPr lang="en-GB" sz="1800">
              <a:solidFill>
                <a:prstClr val="white"/>
              </a:solidFill>
            </a:endParaRPr>
          </a:p>
        </p:txBody>
      </p:sp>
      <p:sp>
        <p:nvSpPr>
          <p:cNvPr id="20" name="Rectangle 19"/>
          <p:cNvSpPr/>
          <p:nvPr/>
        </p:nvSpPr>
        <p:spPr>
          <a:xfrm>
            <a:off x="1405872" y="5376718"/>
            <a:ext cx="624000" cy="475200"/>
          </a:xfrm>
          <a:prstGeom prst="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855774"/>
            <a:endParaRPr lang="en-GB" sz="1800">
              <a:solidFill>
                <a:prstClr val="white"/>
              </a:solidFill>
            </a:endParaRPr>
          </a:p>
        </p:txBody>
      </p:sp>
      <p:sp>
        <p:nvSpPr>
          <p:cNvPr id="8" name="Rectangle 7"/>
          <p:cNvSpPr/>
          <p:nvPr userDrawn="1"/>
        </p:nvSpPr>
        <p:spPr>
          <a:xfrm>
            <a:off x="814917" y="5425645"/>
            <a:ext cx="441600" cy="336960"/>
          </a:xfrm>
          <a:prstGeom prst="rect">
            <a:avLst/>
          </a:prstGeom>
          <a:solidFill>
            <a:srgbClr val="002060"/>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855774"/>
            <a:endParaRPr lang="en-GB" sz="1800">
              <a:solidFill>
                <a:prstClr val="white"/>
              </a:solidFill>
            </a:endParaRPr>
          </a:p>
        </p:txBody>
      </p:sp>
      <p:sp>
        <p:nvSpPr>
          <p:cNvPr id="9" name="Rectangle 8"/>
          <p:cNvSpPr/>
          <p:nvPr userDrawn="1"/>
        </p:nvSpPr>
        <p:spPr>
          <a:xfrm>
            <a:off x="2179227" y="5425638"/>
            <a:ext cx="442484" cy="336968"/>
          </a:xfrm>
          <a:prstGeom prst="rect">
            <a:avLst/>
          </a:prstGeom>
          <a:solidFill>
            <a:srgbClr val="00B0F0"/>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855774"/>
            <a:endParaRPr lang="en-GB" sz="1800">
              <a:solidFill>
                <a:prstClr val="white"/>
              </a:solidFill>
            </a:endParaRPr>
          </a:p>
        </p:txBody>
      </p:sp>
      <p:sp>
        <p:nvSpPr>
          <p:cNvPr id="10" name="Rectangle 9"/>
          <p:cNvSpPr/>
          <p:nvPr userDrawn="1"/>
        </p:nvSpPr>
        <p:spPr>
          <a:xfrm>
            <a:off x="2711851" y="5425638"/>
            <a:ext cx="442484" cy="336968"/>
          </a:xfrm>
          <a:prstGeom prst="rect">
            <a:avLst/>
          </a:prstGeom>
          <a:solidFill>
            <a:srgbClr val="7030A0"/>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855774"/>
            <a:endParaRPr lang="en-GB" sz="1800">
              <a:solidFill>
                <a:prstClr val="white"/>
              </a:solidFill>
            </a:endParaRPr>
          </a:p>
        </p:txBody>
      </p:sp>
      <p:sp>
        <p:nvSpPr>
          <p:cNvPr id="11" name="Rectangle 10"/>
          <p:cNvSpPr/>
          <p:nvPr userDrawn="1"/>
        </p:nvSpPr>
        <p:spPr>
          <a:xfrm>
            <a:off x="1405872" y="5376718"/>
            <a:ext cx="624000" cy="475200"/>
          </a:xfrm>
          <a:prstGeom prst="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855774"/>
            <a:endParaRPr lang="en-GB" sz="1800">
              <a:solidFill>
                <a:prstClr val="white"/>
              </a:solidFill>
            </a:endParaRPr>
          </a:p>
        </p:txBody>
      </p:sp>
    </p:spTree>
  </p:cSld>
  <p:clrMapOvr>
    <a:masterClrMapping/>
  </p:clrMapOvr>
  <p:extLst>
    <p:ext uri="{DCECCB84-F9BA-43D5-87BE-67443E8EF086}">
      <p15:sldGuideLst xmlns:p15="http://schemas.microsoft.com/office/powerpoint/2012/main">
        <p15:guide id="3" orient="horz" pos="3025">
          <p15:clr>
            <a:srgbClr val="FBAE40"/>
          </p15:clr>
        </p15:guide>
        <p15:guide id="4" pos="385">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Objective 3 slides">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838200" y="1929090"/>
            <a:ext cx="10515600" cy="3142021"/>
          </a:xfrm>
        </p:spPr>
        <p:txBody>
          <a:bodyPr/>
          <a:lstStyle>
            <a:lvl1pPr>
              <a:defRPr baseline="0">
                <a:solidFill>
                  <a:schemeClr val="bg1"/>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 name="Title 1"/>
          <p:cNvSpPr>
            <a:spLocks noGrp="1"/>
          </p:cNvSpPr>
          <p:nvPr>
            <p:ph type="title"/>
          </p:nvPr>
        </p:nvSpPr>
        <p:spPr/>
        <p:txBody>
          <a:bodyPr/>
          <a:lstStyle>
            <a:lvl1pPr>
              <a:defRPr baseline="0">
                <a:solidFill>
                  <a:schemeClr val="bg1"/>
                </a:solidFill>
              </a:defRPr>
            </a:lvl1pPr>
          </a:lstStyle>
          <a:p>
            <a:r>
              <a:rPr lang="en-US"/>
              <a:t>Click to edit Master title style</a:t>
            </a:r>
            <a:endParaRPr lang="en-GB" dirty="0"/>
          </a:p>
        </p:txBody>
      </p:sp>
      <p:sp>
        <p:nvSpPr>
          <p:cNvPr id="5" name="Rectangle 4"/>
          <p:cNvSpPr/>
          <p:nvPr/>
        </p:nvSpPr>
        <p:spPr>
          <a:xfrm>
            <a:off x="814917" y="5425666"/>
            <a:ext cx="441600" cy="336960"/>
          </a:xfrm>
          <a:prstGeom prst="rect">
            <a:avLst/>
          </a:prstGeom>
          <a:solidFill>
            <a:srgbClr val="002060"/>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855774"/>
            <a:endParaRPr lang="en-GB" sz="1800">
              <a:solidFill>
                <a:prstClr val="white"/>
              </a:solidFill>
            </a:endParaRPr>
          </a:p>
        </p:txBody>
      </p:sp>
      <p:sp>
        <p:nvSpPr>
          <p:cNvPr id="6" name="Rectangle 5"/>
          <p:cNvSpPr/>
          <p:nvPr/>
        </p:nvSpPr>
        <p:spPr>
          <a:xfrm>
            <a:off x="1964776" y="5376738"/>
            <a:ext cx="608401" cy="475200"/>
          </a:xfrm>
          <a:prstGeom prst="rect">
            <a:avLst/>
          </a:prstGeom>
          <a:solidFill>
            <a:srgbClr val="00B0F0"/>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855774"/>
            <a:endParaRPr lang="en-GB" sz="1800">
              <a:solidFill>
                <a:prstClr val="white"/>
              </a:solidFill>
            </a:endParaRPr>
          </a:p>
        </p:txBody>
      </p:sp>
      <p:sp>
        <p:nvSpPr>
          <p:cNvPr id="7" name="Rectangle 6"/>
          <p:cNvSpPr/>
          <p:nvPr/>
        </p:nvSpPr>
        <p:spPr>
          <a:xfrm>
            <a:off x="2703178" y="5425657"/>
            <a:ext cx="442484" cy="336968"/>
          </a:xfrm>
          <a:prstGeom prst="rect">
            <a:avLst/>
          </a:prstGeom>
          <a:solidFill>
            <a:srgbClr val="7030A0"/>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855774"/>
            <a:endParaRPr lang="en-GB" sz="1800">
              <a:solidFill>
                <a:prstClr val="white"/>
              </a:solidFill>
            </a:endParaRPr>
          </a:p>
        </p:txBody>
      </p:sp>
      <p:sp>
        <p:nvSpPr>
          <p:cNvPr id="8" name="Rectangle 7"/>
          <p:cNvSpPr/>
          <p:nvPr/>
        </p:nvSpPr>
        <p:spPr>
          <a:xfrm>
            <a:off x="1376690" y="5425658"/>
            <a:ext cx="442484" cy="336968"/>
          </a:xfrm>
          <a:prstGeom prst="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855774"/>
            <a:endParaRPr lang="en-GB" sz="1800">
              <a:solidFill>
                <a:prstClr val="white"/>
              </a:solidFill>
            </a:endParaRPr>
          </a:p>
        </p:txBody>
      </p:sp>
      <p:sp>
        <p:nvSpPr>
          <p:cNvPr id="9" name="Rectangle 8"/>
          <p:cNvSpPr/>
          <p:nvPr userDrawn="1"/>
        </p:nvSpPr>
        <p:spPr>
          <a:xfrm>
            <a:off x="814917" y="5425666"/>
            <a:ext cx="441600" cy="336960"/>
          </a:xfrm>
          <a:prstGeom prst="rect">
            <a:avLst/>
          </a:prstGeom>
          <a:solidFill>
            <a:srgbClr val="002060"/>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855774"/>
            <a:endParaRPr lang="en-GB" sz="1800">
              <a:solidFill>
                <a:prstClr val="white"/>
              </a:solidFill>
            </a:endParaRPr>
          </a:p>
        </p:txBody>
      </p:sp>
      <p:sp>
        <p:nvSpPr>
          <p:cNvPr id="10" name="Rectangle 9"/>
          <p:cNvSpPr/>
          <p:nvPr userDrawn="1"/>
        </p:nvSpPr>
        <p:spPr>
          <a:xfrm>
            <a:off x="1964776" y="5376738"/>
            <a:ext cx="608401" cy="475200"/>
          </a:xfrm>
          <a:prstGeom prst="rect">
            <a:avLst/>
          </a:prstGeom>
          <a:solidFill>
            <a:srgbClr val="00B0F0"/>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855774"/>
            <a:endParaRPr lang="en-GB" sz="1800">
              <a:solidFill>
                <a:prstClr val="white"/>
              </a:solidFill>
            </a:endParaRPr>
          </a:p>
        </p:txBody>
      </p:sp>
      <p:sp>
        <p:nvSpPr>
          <p:cNvPr id="11" name="Rectangle 10"/>
          <p:cNvSpPr/>
          <p:nvPr userDrawn="1"/>
        </p:nvSpPr>
        <p:spPr>
          <a:xfrm>
            <a:off x="2703178" y="5425657"/>
            <a:ext cx="442484" cy="336968"/>
          </a:xfrm>
          <a:prstGeom prst="rect">
            <a:avLst/>
          </a:prstGeom>
          <a:solidFill>
            <a:srgbClr val="7030A0"/>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855774"/>
            <a:endParaRPr lang="en-GB" sz="1800">
              <a:solidFill>
                <a:prstClr val="white"/>
              </a:solidFill>
            </a:endParaRPr>
          </a:p>
        </p:txBody>
      </p:sp>
      <p:sp>
        <p:nvSpPr>
          <p:cNvPr id="12" name="Rectangle 11"/>
          <p:cNvSpPr/>
          <p:nvPr userDrawn="1"/>
        </p:nvSpPr>
        <p:spPr>
          <a:xfrm>
            <a:off x="1376690" y="5425658"/>
            <a:ext cx="442484" cy="336968"/>
          </a:xfrm>
          <a:prstGeom prst="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855774"/>
            <a:endParaRPr lang="en-GB" sz="1800">
              <a:solidFill>
                <a:prstClr val="white"/>
              </a:solidFill>
            </a:endParaRPr>
          </a:p>
        </p:txBody>
      </p:sp>
    </p:spTree>
  </p:cSld>
  <p:clrMapOvr>
    <a:masterClrMapping/>
  </p:clrMapOvr>
  <p:extLst>
    <p:ext uri="{DCECCB84-F9BA-43D5-87BE-67443E8EF086}">
      <p15:sldGuideLst xmlns:p15="http://schemas.microsoft.com/office/powerpoint/2012/main">
        <p15:guide id="3" orient="horz" pos="3025">
          <p15:clr>
            <a:srgbClr val="FBAE40"/>
          </p15:clr>
        </p15:guide>
        <p15:guide id="4" pos="385">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Objective 4 slides">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838200" y="1929089"/>
            <a:ext cx="10515600" cy="3098207"/>
          </a:xfrm>
        </p:spPr>
        <p:txBody>
          <a:bodyPr/>
          <a:lstStyle>
            <a:lvl1pPr>
              <a:defRPr baseline="0">
                <a:solidFill>
                  <a:schemeClr val="bg1"/>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 name="Title 1"/>
          <p:cNvSpPr>
            <a:spLocks noGrp="1"/>
          </p:cNvSpPr>
          <p:nvPr>
            <p:ph type="title"/>
          </p:nvPr>
        </p:nvSpPr>
        <p:spPr/>
        <p:txBody>
          <a:bodyPr/>
          <a:lstStyle>
            <a:lvl1pPr>
              <a:defRPr baseline="0">
                <a:solidFill>
                  <a:schemeClr val="bg1"/>
                </a:solidFill>
              </a:defRPr>
            </a:lvl1pPr>
          </a:lstStyle>
          <a:p>
            <a:r>
              <a:rPr lang="en-US"/>
              <a:t>Click to edit Master title style</a:t>
            </a:r>
            <a:endParaRPr lang="en-GB" dirty="0"/>
          </a:p>
        </p:txBody>
      </p:sp>
      <p:sp>
        <p:nvSpPr>
          <p:cNvPr id="5" name="Rectangle 4"/>
          <p:cNvSpPr/>
          <p:nvPr/>
        </p:nvSpPr>
        <p:spPr>
          <a:xfrm>
            <a:off x="814917" y="5425644"/>
            <a:ext cx="441600" cy="336960"/>
          </a:xfrm>
          <a:prstGeom prst="rect">
            <a:avLst/>
          </a:prstGeom>
          <a:solidFill>
            <a:srgbClr val="002060"/>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855774"/>
            <a:endParaRPr lang="en-GB" sz="1800">
              <a:solidFill>
                <a:prstClr val="white"/>
              </a:solidFill>
            </a:endParaRPr>
          </a:p>
        </p:txBody>
      </p:sp>
      <p:sp>
        <p:nvSpPr>
          <p:cNvPr id="6" name="Rectangle 5"/>
          <p:cNvSpPr/>
          <p:nvPr/>
        </p:nvSpPr>
        <p:spPr>
          <a:xfrm>
            <a:off x="1376690" y="5425636"/>
            <a:ext cx="442484" cy="336968"/>
          </a:xfrm>
          <a:prstGeom prst="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855774"/>
            <a:endParaRPr lang="en-GB" sz="1800">
              <a:solidFill>
                <a:prstClr val="white"/>
              </a:solidFill>
            </a:endParaRPr>
          </a:p>
        </p:txBody>
      </p:sp>
      <p:sp>
        <p:nvSpPr>
          <p:cNvPr id="7" name="Rectangle 6"/>
          <p:cNvSpPr/>
          <p:nvPr/>
        </p:nvSpPr>
        <p:spPr>
          <a:xfrm>
            <a:off x="2502002" y="5382094"/>
            <a:ext cx="608401" cy="463321"/>
          </a:xfrm>
          <a:prstGeom prst="rect">
            <a:avLst/>
          </a:prstGeom>
          <a:solidFill>
            <a:srgbClr val="7030A0"/>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855774"/>
            <a:endParaRPr lang="en-GB" sz="1800">
              <a:solidFill>
                <a:prstClr val="white"/>
              </a:solidFill>
            </a:endParaRPr>
          </a:p>
        </p:txBody>
      </p:sp>
      <p:sp>
        <p:nvSpPr>
          <p:cNvPr id="8" name="Rectangle 7"/>
          <p:cNvSpPr/>
          <p:nvPr/>
        </p:nvSpPr>
        <p:spPr>
          <a:xfrm>
            <a:off x="1948765" y="5425636"/>
            <a:ext cx="442484" cy="336968"/>
          </a:xfrm>
          <a:prstGeom prst="rect">
            <a:avLst/>
          </a:prstGeom>
          <a:solidFill>
            <a:srgbClr val="00B0F0"/>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855774"/>
            <a:endParaRPr lang="en-GB" sz="1800">
              <a:solidFill>
                <a:prstClr val="white"/>
              </a:solidFill>
            </a:endParaRPr>
          </a:p>
        </p:txBody>
      </p:sp>
      <p:sp>
        <p:nvSpPr>
          <p:cNvPr id="9" name="Rectangle 8"/>
          <p:cNvSpPr/>
          <p:nvPr userDrawn="1"/>
        </p:nvSpPr>
        <p:spPr>
          <a:xfrm>
            <a:off x="814917" y="5425644"/>
            <a:ext cx="441600" cy="336960"/>
          </a:xfrm>
          <a:prstGeom prst="rect">
            <a:avLst/>
          </a:prstGeom>
          <a:solidFill>
            <a:srgbClr val="002060"/>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855774"/>
            <a:endParaRPr lang="en-GB" sz="1800">
              <a:solidFill>
                <a:prstClr val="white"/>
              </a:solidFill>
            </a:endParaRPr>
          </a:p>
        </p:txBody>
      </p:sp>
      <p:sp>
        <p:nvSpPr>
          <p:cNvPr id="10" name="Rectangle 9"/>
          <p:cNvSpPr/>
          <p:nvPr userDrawn="1"/>
        </p:nvSpPr>
        <p:spPr>
          <a:xfrm>
            <a:off x="1376690" y="5425636"/>
            <a:ext cx="442484" cy="336968"/>
          </a:xfrm>
          <a:prstGeom prst="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855774"/>
            <a:endParaRPr lang="en-GB" sz="1800">
              <a:solidFill>
                <a:prstClr val="white"/>
              </a:solidFill>
            </a:endParaRPr>
          </a:p>
        </p:txBody>
      </p:sp>
      <p:sp>
        <p:nvSpPr>
          <p:cNvPr id="11" name="Rectangle 10"/>
          <p:cNvSpPr/>
          <p:nvPr userDrawn="1"/>
        </p:nvSpPr>
        <p:spPr>
          <a:xfrm>
            <a:off x="2502002" y="5382094"/>
            <a:ext cx="608401" cy="463321"/>
          </a:xfrm>
          <a:prstGeom prst="rect">
            <a:avLst/>
          </a:prstGeom>
          <a:solidFill>
            <a:srgbClr val="7030A0"/>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855774"/>
            <a:endParaRPr lang="en-GB" sz="1800">
              <a:solidFill>
                <a:prstClr val="white"/>
              </a:solidFill>
            </a:endParaRPr>
          </a:p>
        </p:txBody>
      </p:sp>
      <p:sp>
        <p:nvSpPr>
          <p:cNvPr id="12" name="Rectangle 11"/>
          <p:cNvSpPr/>
          <p:nvPr userDrawn="1"/>
        </p:nvSpPr>
        <p:spPr>
          <a:xfrm>
            <a:off x="1948765" y="5425636"/>
            <a:ext cx="442484" cy="336968"/>
          </a:xfrm>
          <a:prstGeom prst="rect">
            <a:avLst/>
          </a:prstGeom>
          <a:solidFill>
            <a:srgbClr val="00B0F0"/>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855774"/>
            <a:endParaRPr lang="en-GB" sz="1800">
              <a:solidFill>
                <a:prstClr val="white"/>
              </a:solidFill>
            </a:endParaRPr>
          </a:p>
        </p:txBody>
      </p:sp>
    </p:spTree>
  </p:cSld>
  <p:clrMapOvr>
    <a:masterClrMapping/>
  </p:clrMapOvr>
  <p:extLst>
    <p:ext uri="{DCECCB84-F9BA-43D5-87BE-67443E8EF086}">
      <p15:sldGuideLst xmlns:p15="http://schemas.microsoft.com/office/powerpoint/2012/main">
        <p15:guide id="3" orient="horz" pos="3025">
          <p15:clr>
            <a:srgbClr val="FBAE40"/>
          </p15:clr>
        </p15:guide>
        <p15:guide id="4" pos="385">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Text and Content">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5183188" y="2057400"/>
            <a:ext cx="6172200" cy="3893820"/>
          </a:xfrm>
        </p:spPr>
        <p:txBody>
          <a:bodyPr anchor="t"/>
          <a:lstStyle>
            <a:lvl1pPr marL="0" indent="0">
              <a:buNone/>
              <a:defRPr sz="3840"/>
            </a:lvl1pPr>
            <a:lvl2pPr marL="548627" indent="0">
              <a:buNone/>
              <a:defRPr sz="3360"/>
            </a:lvl2pPr>
            <a:lvl3pPr marL="1097252" indent="0">
              <a:buNone/>
              <a:defRPr sz="2880"/>
            </a:lvl3pPr>
            <a:lvl4pPr marL="1645879" indent="0">
              <a:buNone/>
              <a:defRPr sz="2400"/>
            </a:lvl4pPr>
            <a:lvl5pPr marL="2194505" indent="0">
              <a:buNone/>
              <a:defRPr sz="2400"/>
            </a:lvl5pPr>
            <a:lvl6pPr marL="2743132" indent="0">
              <a:buNone/>
              <a:defRPr sz="2400"/>
            </a:lvl6pPr>
            <a:lvl7pPr marL="3291757" indent="0">
              <a:buNone/>
              <a:defRPr sz="2400"/>
            </a:lvl7pPr>
            <a:lvl8pPr marL="3840384" indent="0">
              <a:buNone/>
              <a:defRPr sz="2400"/>
            </a:lvl8pPr>
            <a:lvl9pPr marL="4389011" indent="0">
              <a:buNone/>
              <a:defRPr sz="24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839788" y="2057400"/>
            <a:ext cx="3932237" cy="3893820"/>
          </a:xfrm>
        </p:spPr>
        <p:txBody>
          <a:bodyPr/>
          <a:lstStyle>
            <a:lvl1pPr marL="0" indent="0">
              <a:buNone/>
              <a:defRPr sz="1920"/>
            </a:lvl1pPr>
            <a:lvl2pPr marL="548627" indent="0">
              <a:buNone/>
              <a:defRPr sz="1680"/>
            </a:lvl2pPr>
            <a:lvl3pPr marL="1097252" indent="0">
              <a:buNone/>
              <a:defRPr sz="1440"/>
            </a:lvl3pPr>
            <a:lvl4pPr marL="1645879" indent="0">
              <a:buNone/>
              <a:defRPr sz="1200"/>
            </a:lvl4pPr>
            <a:lvl5pPr marL="2194505" indent="0">
              <a:buNone/>
              <a:defRPr sz="1200"/>
            </a:lvl5pPr>
            <a:lvl6pPr marL="2743132" indent="0">
              <a:buNone/>
              <a:defRPr sz="1200"/>
            </a:lvl6pPr>
            <a:lvl7pPr marL="3291757" indent="0">
              <a:buNone/>
              <a:defRPr sz="1200"/>
            </a:lvl7pPr>
            <a:lvl8pPr marL="3840384" indent="0">
              <a:buNone/>
              <a:defRPr sz="1200"/>
            </a:lvl8pPr>
            <a:lvl9pPr marL="4389011" indent="0">
              <a:buNone/>
              <a:defRPr sz="1200"/>
            </a:lvl9pPr>
          </a:lstStyle>
          <a:p>
            <a:pPr lvl="0"/>
            <a:r>
              <a:rPr lang="en-US"/>
              <a:t>Click to edit Master text styles</a:t>
            </a:r>
          </a:p>
        </p:txBody>
      </p:sp>
      <p:sp>
        <p:nvSpPr>
          <p:cNvPr id="5" name="Title 4"/>
          <p:cNvSpPr>
            <a:spLocks noGrp="1"/>
          </p:cNvSpPr>
          <p:nvPr>
            <p:ph type="title"/>
          </p:nvPr>
        </p:nvSpPr>
        <p:spPr/>
        <p:txBody>
          <a:bodyPr/>
          <a:lstStyle/>
          <a:p>
            <a:r>
              <a:rPr lang="en-US"/>
              <a:t>Click to edit Master title style</a:t>
            </a:r>
            <a:endParaRPr lang="en-GB"/>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ontent Sli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838200" y="353963"/>
            <a:ext cx="10515600" cy="524452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cSld>
  <p:clrMapOvr>
    <a:masterClrMapping/>
  </p:clrMapOvr>
  <p:extLst>
    <p:ext uri="{DCECCB84-F9BA-43D5-87BE-67443E8EF086}">
      <p15:sldGuideLst xmlns:p15="http://schemas.microsoft.com/office/powerpoint/2012/main">
        <p15:guide id="3" orient="horz" pos="1800">
          <p15:clr>
            <a:srgbClr val="FBAE40"/>
          </p15:clr>
        </p15:guide>
        <p15:guide id="4"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 Constantly Curious">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876802" y="5082859"/>
            <a:ext cx="6867524" cy="1217929"/>
          </a:xfrm>
        </p:spPr>
        <p:txBody>
          <a:bodyPr anchor="t" anchorCtr="0">
            <a:noAutofit/>
          </a:bodyPr>
          <a:lstStyle>
            <a:lvl1pPr algn="l">
              <a:defRPr sz="4200" b="1" baseline="0">
                <a:solidFill>
                  <a:schemeClr val="bg1"/>
                </a:solidFill>
                <a:latin typeface="Calibri" charset="0"/>
              </a:defRPr>
            </a:lvl1pPr>
          </a:lstStyle>
          <a:p>
            <a:r>
              <a:rPr lang="en-US" dirty="0"/>
              <a:t>Click to edit your title</a:t>
            </a:r>
          </a:p>
        </p:txBody>
      </p:sp>
      <p:sp>
        <p:nvSpPr>
          <p:cNvPr id="15" name="Text Placeholder 14"/>
          <p:cNvSpPr>
            <a:spLocks noGrp="1"/>
          </p:cNvSpPr>
          <p:nvPr>
            <p:ph type="body" sz="quarter" idx="10" hasCustomPrompt="1"/>
          </p:nvPr>
        </p:nvSpPr>
        <p:spPr>
          <a:xfrm>
            <a:off x="1226850" y="3495825"/>
            <a:ext cx="3321703" cy="351400"/>
          </a:xfrm>
        </p:spPr>
        <p:txBody>
          <a:bodyPr>
            <a:normAutofit/>
          </a:bodyPr>
          <a:lstStyle>
            <a:lvl1pPr marL="0" indent="0">
              <a:buNone/>
              <a:defRPr sz="1680" b="1">
                <a:solidFill>
                  <a:schemeClr val="bg1"/>
                </a:solidFill>
              </a:defRPr>
            </a:lvl1pPr>
          </a:lstStyle>
          <a:p>
            <a:pPr lvl="0"/>
            <a:r>
              <a:rPr lang="en-US" dirty="0"/>
              <a:t>Name</a:t>
            </a:r>
          </a:p>
        </p:txBody>
      </p:sp>
      <p:sp>
        <p:nvSpPr>
          <p:cNvPr id="16" name="Text Placeholder 14"/>
          <p:cNvSpPr>
            <a:spLocks noGrp="1"/>
          </p:cNvSpPr>
          <p:nvPr>
            <p:ph type="body" sz="quarter" idx="11" hasCustomPrompt="1"/>
          </p:nvPr>
        </p:nvSpPr>
        <p:spPr>
          <a:xfrm>
            <a:off x="1226851" y="3734975"/>
            <a:ext cx="3321701" cy="351400"/>
          </a:xfrm>
        </p:spPr>
        <p:txBody>
          <a:bodyPr>
            <a:normAutofit/>
          </a:bodyPr>
          <a:lstStyle>
            <a:lvl1pPr marL="0" indent="0">
              <a:buNone/>
              <a:defRPr sz="1680" b="0">
                <a:solidFill>
                  <a:schemeClr val="bg1"/>
                </a:solidFill>
              </a:defRPr>
            </a:lvl1pPr>
          </a:lstStyle>
          <a:p>
            <a:pPr lvl="0"/>
            <a:r>
              <a:rPr lang="en-US" dirty="0"/>
              <a:t>Job Title</a:t>
            </a:r>
          </a:p>
        </p:txBody>
      </p:sp>
      <p:sp>
        <p:nvSpPr>
          <p:cNvPr id="18" name="Text Placeholder 14"/>
          <p:cNvSpPr>
            <a:spLocks noGrp="1"/>
          </p:cNvSpPr>
          <p:nvPr>
            <p:ph type="body" sz="quarter" idx="12" hasCustomPrompt="1"/>
          </p:nvPr>
        </p:nvSpPr>
        <p:spPr>
          <a:xfrm>
            <a:off x="1226851" y="3974418"/>
            <a:ext cx="3321701" cy="351400"/>
          </a:xfrm>
        </p:spPr>
        <p:txBody>
          <a:bodyPr>
            <a:normAutofit/>
          </a:bodyPr>
          <a:lstStyle>
            <a:lvl1pPr marL="0" indent="0">
              <a:buNone/>
              <a:defRPr sz="1680" b="0" i="1">
                <a:solidFill>
                  <a:schemeClr val="bg1"/>
                </a:solidFill>
              </a:defRPr>
            </a:lvl1pPr>
          </a:lstStyle>
          <a:p>
            <a:pPr lvl="0"/>
            <a:r>
              <a:rPr lang="en-US" dirty="0"/>
              <a:t>Date</a:t>
            </a:r>
          </a:p>
        </p:txBody>
      </p:sp>
    </p:spTree>
  </p:cSld>
  <p:clrMapOvr>
    <a:masterClrMapping/>
  </p:clrMapOvr>
  <p:extLst>
    <p:ext uri="{DCECCB84-F9BA-43D5-87BE-67443E8EF086}">
      <p15:sldGuideLst xmlns:p15="http://schemas.microsoft.com/office/powerpoint/2012/main">
        <p15:guide id="1" orient="horz" pos="2208">
          <p15:clr>
            <a:srgbClr val="FBAE40"/>
          </p15:clr>
        </p15:guide>
        <p15:guide id="2" pos="635">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cSld name="1_Content slide">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767644" y="226987"/>
            <a:ext cx="10671763" cy="516199"/>
          </a:xfrm>
        </p:spPr>
        <p:txBody>
          <a:bodyPr/>
          <a:lstStyle>
            <a:lvl1pPr algn="l">
              <a:defRPr sz="4267" b="0" i="0">
                <a:solidFill>
                  <a:schemeClr val="tx1"/>
                </a:solidFill>
              </a:defRPr>
            </a:lvl1pPr>
          </a:lstStyle>
          <a:p>
            <a:r>
              <a:rPr lang="en-GB" dirty="0"/>
              <a:t>Click to add title</a:t>
            </a:r>
            <a:endParaRPr lang="en-US" dirty="0"/>
          </a:p>
        </p:txBody>
      </p:sp>
      <p:sp>
        <p:nvSpPr>
          <p:cNvPr id="3" name="Subtitle 2"/>
          <p:cNvSpPr>
            <a:spLocks noGrp="1"/>
          </p:cNvSpPr>
          <p:nvPr>
            <p:ph type="subTitle" idx="1" hasCustomPrompt="1"/>
          </p:nvPr>
        </p:nvSpPr>
        <p:spPr>
          <a:xfrm>
            <a:off x="767645" y="1233311"/>
            <a:ext cx="10671764" cy="4288837"/>
          </a:xfrm>
          <a:prstGeom prst="rect">
            <a:avLst/>
          </a:prstGeom>
        </p:spPr>
        <p:txBody>
          <a:bodyPr>
            <a:normAutofit/>
          </a:bodyPr>
          <a:lstStyle>
            <a:lvl1pPr marL="0" indent="0" algn="ctr">
              <a:buNone/>
              <a:defRPr sz="3200">
                <a:solidFill>
                  <a:schemeClr val="tx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GB" dirty="0"/>
              <a:t>Click to text</a:t>
            </a:r>
            <a:endParaRPr lang="en-US" dirty="0"/>
          </a:p>
        </p:txBody>
      </p:sp>
      <p:sp>
        <p:nvSpPr>
          <p:cNvPr id="11" name="TextBox 10"/>
          <p:cNvSpPr txBox="1"/>
          <p:nvPr userDrawn="1"/>
        </p:nvSpPr>
        <p:spPr>
          <a:xfrm>
            <a:off x="1535290" y="592668"/>
            <a:ext cx="184731" cy="461665"/>
          </a:xfrm>
          <a:prstGeom prst="rect">
            <a:avLst/>
          </a:prstGeom>
          <a:noFill/>
        </p:spPr>
        <p:txBody>
          <a:bodyPr wrap="none" rtlCol="0">
            <a:spAutoFit/>
          </a:bodyPr>
          <a:lstStyle/>
          <a:p>
            <a:pPr defTabSz="609585"/>
            <a:endParaRPr lang="en-US" sz="2400" dirty="0">
              <a:solidFill>
                <a:prstClr val="black"/>
              </a:solidFill>
            </a:endParaRPr>
          </a:p>
        </p:txBody>
      </p:sp>
    </p:spTree>
    <p:extLst>
      <p:ext uri="{BB962C8B-B14F-4D97-AF65-F5344CB8AC3E}">
        <p14:creationId xmlns:p14="http://schemas.microsoft.com/office/powerpoint/2010/main" val="3561413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 Game Changers">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876802" y="5082859"/>
            <a:ext cx="6867524" cy="1217929"/>
          </a:xfrm>
        </p:spPr>
        <p:txBody>
          <a:bodyPr anchor="t" anchorCtr="0">
            <a:noAutofit/>
          </a:bodyPr>
          <a:lstStyle>
            <a:lvl1pPr algn="l">
              <a:defRPr sz="4200" b="1" baseline="0">
                <a:solidFill>
                  <a:schemeClr val="bg1"/>
                </a:solidFill>
                <a:latin typeface="Calibri" charset="0"/>
              </a:defRPr>
            </a:lvl1pPr>
          </a:lstStyle>
          <a:p>
            <a:r>
              <a:rPr lang="en-US" dirty="0"/>
              <a:t>Click to edit your title</a:t>
            </a:r>
          </a:p>
        </p:txBody>
      </p:sp>
      <p:sp>
        <p:nvSpPr>
          <p:cNvPr id="15" name="Text Placeholder 14"/>
          <p:cNvSpPr>
            <a:spLocks noGrp="1"/>
          </p:cNvSpPr>
          <p:nvPr>
            <p:ph type="body" sz="quarter" idx="10" hasCustomPrompt="1"/>
          </p:nvPr>
        </p:nvSpPr>
        <p:spPr>
          <a:xfrm>
            <a:off x="1226850" y="3495825"/>
            <a:ext cx="3321703" cy="351400"/>
          </a:xfrm>
        </p:spPr>
        <p:txBody>
          <a:bodyPr>
            <a:normAutofit/>
          </a:bodyPr>
          <a:lstStyle>
            <a:lvl1pPr marL="0" indent="0">
              <a:buNone/>
              <a:defRPr sz="1680" b="1">
                <a:solidFill>
                  <a:schemeClr val="bg1"/>
                </a:solidFill>
              </a:defRPr>
            </a:lvl1pPr>
          </a:lstStyle>
          <a:p>
            <a:pPr lvl="0"/>
            <a:r>
              <a:rPr lang="en-US" dirty="0"/>
              <a:t>Name</a:t>
            </a:r>
          </a:p>
        </p:txBody>
      </p:sp>
      <p:sp>
        <p:nvSpPr>
          <p:cNvPr id="16" name="Text Placeholder 14"/>
          <p:cNvSpPr>
            <a:spLocks noGrp="1"/>
          </p:cNvSpPr>
          <p:nvPr>
            <p:ph type="body" sz="quarter" idx="11" hasCustomPrompt="1"/>
          </p:nvPr>
        </p:nvSpPr>
        <p:spPr>
          <a:xfrm>
            <a:off x="1226851" y="3734975"/>
            <a:ext cx="3321701" cy="351400"/>
          </a:xfrm>
        </p:spPr>
        <p:txBody>
          <a:bodyPr>
            <a:normAutofit/>
          </a:bodyPr>
          <a:lstStyle>
            <a:lvl1pPr marL="0" indent="0">
              <a:buNone/>
              <a:defRPr sz="1680" b="0">
                <a:solidFill>
                  <a:schemeClr val="bg1"/>
                </a:solidFill>
              </a:defRPr>
            </a:lvl1pPr>
          </a:lstStyle>
          <a:p>
            <a:pPr lvl="0"/>
            <a:r>
              <a:rPr lang="en-US" dirty="0"/>
              <a:t>Job Title</a:t>
            </a:r>
          </a:p>
        </p:txBody>
      </p:sp>
      <p:sp>
        <p:nvSpPr>
          <p:cNvPr id="18" name="Text Placeholder 14"/>
          <p:cNvSpPr>
            <a:spLocks noGrp="1"/>
          </p:cNvSpPr>
          <p:nvPr>
            <p:ph type="body" sz="quarter" idx="12" hasCustomPrompt="1"/>
          </p:nvPr>
        </p:nvSpPr>
        <p:spPr>
          <a:xfrm>
            <a:off x="1226851" y="3974418"/>
            <a:ext cx="3321701" cy="351400"/>
          </a:xfrm>
        </p:spPr>
        <p:txBody>
          <a:bodyPr>
            <a:normAutofit/>
          </a:bodyPr>
          <a:lstStyle>
            <a:lvl1pPr marL="0" indent="0">
              <a:buNone/>
              <a:defRPr sz="1680" b="0" i="1">
                <a:solidFill>
                  <a:schemeClr val="bg1"/>
                </a:solidFill>
              </a:defRPr>
            </a:lvl1pPr>
          </a:lstStyle>
          <a:p>
            <a:pPr lvl="0"/>
            <a:r>
              <a:rPr lang="en-US" dirty="0"/>
              <a:t>Date</a:t>
            </a:r>
          </a:p>
        </p:txBody>
      </p:sp>
    </p:spTree>
  </p:cSld>
  <p:clrMapOvr>
    <a:masterClrMapping/>
  </p:clrMapOvr>
  <p:extLst>
    <p:ext uri="{DCECCB84-F9BA-43D5-87BE-67443E8EF086}">
      <p15:sldGuideLst xmlns:p15="http://schemas.microsoft.com/office/powerpoint/2012/main">
        <p15:guide id="1" orient="horz" pos="2208">
          <p15:clr>
            <a:srgbClr val="FBAE40"/>
          </p15:clr>
        </p15:guide>
        <p15:guide id="2" pos="635">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Slide - Global Citizens">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876802" y="5082859"/>
            <a:ext cx="6867524" cy="1217929"/>
          </a:xfrm>
        </p:spPr>
        <p:txBody>
          <a:bodyPr anchor="t" anchorCtr="0">
            <a:noAutofit/>
          </a:bodyPr>
          <a:lstStyle>
            <a:lvl1pPr algn="l">
              <a:defRPr sz="4200" b="1" baseline="0">
                <a:solidFill>
                  <a:schemeClr val="bg1"/>
                </a:solidFill>
                <a:latin typeface="Calibri" charset="0"/>
              </a:defRPr>
            </a:lvl1pPr>
          </a:lstStyle>
          <a:p>
            <a:r>
              <a:rPr lang="en-US" dirty="0"/>
              <a:t>Click to edit your title</a:t>
            </a:r>
          </a:p>
        </p:txBody>
      </p:sp>
      <p:sp>
        <p:nvSpPr>
          <p:cNvPr id="15" name="Text Placeholder 14"/>
          <p:cNvSpPr>
            <a:spLocks noGrp="1"/>
          </p:cNvSpPr>
          <p:nvPr>
            <p:ph type="body" sz="quarter" idx="10" hasCustomPrompt="1"/>
          </p:nvPr>
        </p:nvSpPr>
        <p:spPr>
          <a:xfrm>
            <a:off x="1226850" y="3495825"/>
            <a:ext cx="3321703" cy="351400"/>
          </a:xfrm>
        </p:spPr>
        <p:txBody>
          <a:bodyPr>
            <a:normAutofit/>
          </a:bodyPr>
          <a:lstStyle>
            <a:lvl1pPr marL="0" indent="0">
              <a:buNone/>
              <a:defRPr sz="1680" b="1">
                <a:solidFill>
                  <a:schemeClr val="bg1"/>
                </a:solidFill>
              </a:defRPr>
            </a:lvl1pPr>
          </a:lstStyle>
          <a:p>
            <a:pPr lvl="0"/>
            <a:r>
              <a:rPr lang="en-US" dirty="0"/>
              <a:t>Name</a:t>
            </a:r>
          </a:p>
        </p:txBody>
      </p:sp>
      <p:sp>
        <p:nvSpPr>
          <p:cNvPr id="16" name="Text Placeholder 14"/>
          <p:cNvSpPr>
            <a:spLocks noGrp="1"/>
          </p:cNvSpPr>
          <p:nvPr>
            <p:ph type="body" sz="quarter" idx="11" hasCustomPrompt="1"/>
          </p:nvPr>
        </p:nvSpPr>
        <p:spPr>
          <a:xfrm>
            <a:off x="1226851" y="3734975"/>
            <a:ext cx="3321701" cy="351400"/>
          </a:xfrm>
        </p:spPr>
        <p:txBody>
          <a:bodyPr>
            <a:normAutofit/>
          </a:bodyPr>
          <a:lstStyle>
            <a:lvl1pPr marL="0" indent="0">
              <a:buNone/>
              <a:defRPr sz="1680" b="0">
                <a:solidFill>
                  <a:schemeClr val="bg1"/>
                </a:solidFill>
              </a:defRPr>
            </a:lvl1pPr>
          </a:lstStyle>
          <a:p>
            <a:pPr lvl="0"/>
            <a:r>
              <a:rPr lang="en-US" dirty="0"/>
              <a:t>Job Title</a:t>
            </a:r>
          </a:p>
        </p:txBody>
      </p:sp>
      <p:sp>
        <p:nvSpPr>
          <p:cNvPr id="18" name="Text Placeholder 14"/>
          <p:cNvSpPr>
            <a:spLocks noGrp="1"/>
          </p:cNvSpPr>
          <p:nvPr>
            <p:ph type="body" sz="quarter" idx="12" hasCustomPrompt="1"/>
          </p:nvPr>
        </p:nvSpPr>
        <p:spPr>
          <a:xfrm>
            <a:off x="1226851" y="3974418"/>
            <a:ext cx="3321701" cy="351400"/>
          </a:xfrm>
        </p:spPr>
        <p:txBody>
          <a:bodyPr>
            <a:normAutofit/>
          </a:bodyPr>
          <a:lstStyle>
            <a:lvl1pPr marL="0" indent="0">
              <a:buNone/>
              <a:defRPr sz="1680" b="0" i="1">
                <a:solidFill>
                  <a:schemeClr val="bg1"/>
                </a:solidFill>
              </a:defRPr>
            </a:lvl1pPr>
          </a:lstStyle>
          <a:p>
            <a:pPr lvl="0"/>
            <a:r>
              <a:rPr lang="en-US" dirty="0"/>
              <a:t>Date</a:t>
            </a:r>
          </a:p>
        </p:txBody>
      </p:sp>
    </p:spTree>
  </p:cSld>
  <p:clrMapOvr>
    <a:masterClrMapping/>
  </p:clrMapOvr>
  <p:extLst>
    <p:ext uri="{DCECCB84-F9BA-43D5-87BE-67443E8EF086}">
      <p15:sldGuideLst xmlns:p15="http://schemas.microsoft.com/office/powerpoint/2012/main">
        <p15:guide id="1" orient="horz" pos="2208">
          <p15:clr>
            <a:srgbClr val="FBAE40"/>
          </p15:clr>
        </p15:guide>
        <p15:guide id="2" pos="635">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Slide - Intellectually Restless">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876802" y="5082859"/>
            <a:ext cx="6867524" cy="1217929"/>
          </a:xfrm>
        </p:spPr>
        <p:txBody>
          <a:bodyPr anchor="t" anchorCtr="0">
            <a:noAutofit/>
          </a:bodyPr>
          <a:lstStyle>
            <a:lvl1pPr algn="l">
              <a:defRPr sz="4200" b="1" baseline="0">
                <a:solidFill>
                  <a:schemeClr val="bg1"/>
                </a:solidFill>
                <a:latin typeface="Calibri" charset="0"/>
              </a:defRPr>
            </a:lvl1pPr>
          </a:lstStyle>
          <a:p>
            <a:r>
              <a:rPr lang="en-US" dirty="0"/>
              <a:t>Click to edit your title</a:t>
            </a:r>
          </a:p>
        </p:txBody>
      </p:sp>
      <p:sp>
        <p:nvSpPr>
          <p:cNvPr id="15" name="Text Placeholder 14"/>
          <p:cNvSpPr>
            <a:spLocks noGrp="1"/>
          </p:cNvSpPr>
          <p:nvPr>
            <p:ph type="body" sz="quarter" idx="10" hasCustomPrompt="1"/>
          </p:nvPr>
        </p:nvSpPr>
        <p:spPr>
          <a:xfrm>
            <a:off x="1226850" y="3495825"/>
            <a:ext cx="3321703" cy="351400"/>
          </a:xfrm>
        </p:spPr>
        <p:txBody>
          <a:bodyPr>
            <a:normAutofit/>
          </a:bodyPr>
          <a:lstStyle>
            <a:lvl1pPr marL="0" indent="0">
              <a:buNone/>
              <a:defRPr sz="1680" b="1">
                <a:solidFill>
                  <a:schemeClr val="bg1"/>
                </a:solidFill>
              </a:defRPr>
            </a:lvl1pPr>
          </a:lstStyle>
          <a:p>
            <a:pPr lvl="0"/>
            <a:r>
              <a:rPr lang="en-US" dirty="0"/>
              <a:t>Name</a:t>
            </a:r>
          </a:p>
        </p:txBody>
      </p:sp>
      <p:sp>
        <p:nvSpPr>
          <p:cNvPr id="16" name="Text Placeholder 14"/>
          <p:cNvSpPr>
            <a:spLocks noGrp="1"/>
          </p:cNvSpPr>
          <p:nvPr>
            <p:ph type="body" sz="quarter" idx="11" hasCustomPrompt="1"/>
          </p:nvPr>
        </p:nvSpPr>
        <p:spPr>
          <a:xfrm>
            <a:off x="1226851" y="3734975"/>
            <a:ext cx="3321701" cy="351400"/>
          </a:xfrm>
        </p:spPr>
        <p:txBody>
          <a:bodyPr>
            <a:normAutofit/>
          </a:bodyPr>
          <a:lstStyle>
            <a:lvl1pPr marL="0" indent="0">
              <a:buNone/>
              <a:defRPr sz="1680" b="0">
                <a:solidFill>
                  <a:schemeClr val="bg1"/>
                </a:solidFill>
              </a:defRPr>
            </a:lvl1pPr>
          </a:lstStyle>
          <a:p>
            <a:pPr lvl="0"/>
            <a:r>
              <a:rPr lang="en-US" dirty="0"/>
              <a:t>Job Title</a:t>
            </a:r>
          </a:p>
        </p:txBody>
      </p:sp>
      <p:sp>
        <p:nvSpPr>
          <p:cNvPr id="18" name="Text Placeholder 14"/>
          <p:cNvSpPr>
            <a:spLocks noGrp="1"/>
          </p:cNvSpPr>
          <p:nvPr>
            <p:ph type="body" sz="quarter" idx="12" hasCustomPrompt="1"/>
          </p:nvPr>
        </p:nvSpPr>
        <p:spPr>
          <a:xfrm>
            <a:off x="1226851" y="3974418"/>
            <a:ext cx="3321701" cy="351400"/>
          </a:xfrm>
        </p:spPr>
        <p:txBody>
          <a:bodyPr>
            <a:normAutofit/>
          </a:bodyPr>
          <a:lstStyle>
            <a:lvl1pPr marL="0" indent="0">
              <a:buNone/>
              <a:defRPr sz="1680" b="0" i="1">
                <a:solidFill>
                  <a:schemeClr val="bg1"/>
                </a:solidFill>
              </a:defRPr>
            </a:lvl1pPr>
          </a:lstStyle>
          <a:p>
            <a:pPr lvl="0"/>
            <a:r>
              <a:rPr lang="en-US" dirty="0"/>
              <a:t>Date</a:t>
            </a:r>
          </a:p>
        </p:txBody>
      </p:sp>
    </p:spTree>
  </p:cSld>
  <p:clrMapOvr>
    <a:masterClrMapping/>
  </p:clrMapOvr>
  <p:extLst>
    <p:ext uri="{DCECCB84-F9BA-43D5-87BE-67443E8EF086}">
      <p15:sldGuideLst xmlns:p15="http://schemas.microsoft.com/office/powerpoint/2012/main">
        <p15:guide id="1" orient="horz" pos="2208">
          <p15:clr>
            <a:srgbClr val="FBAE40"/>
          </p15:clr>
        </p15:guide>
        <p15:guide id="2" pos="635">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Slide - Open Minded">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876802" y="5082859"/>
            <a:ext cx="6867524" cy="1217929"/>
          </a:xfrm>
        </p:spPr>
        <p:txBody>
          <a:bodyPr anchor="t" anchorCtr="0">
            <a:noAutofit/>
          </a:bodyPr>
          <a:lstStyle>
            <a:lvl1pPr algn="l">
              <a:defRPr sz="4200" b="1" baseline="0">
                <a:solidFill>
                  <a:schemeClr val="bg1"/>
                </a:solidFill>
                <a:latin typeface="Calibri" charset="0"/>
              </a:defRPr>
            </a:lvl1pPr>
          </a:lstStyle>
          <a:p>
            <a:r>
              <a:rPr lang="en-US" dirty="0"/>
              <a:t>Click to edit your title</a:t>
            </a:r>
          </a:p>
        </p:txBody>
      </p:sp>
      <p:sp>
        <p:nvSpPr>
          <p:cNvPr id="15" name="Text Placeholder 14"/>
          <p:cNvSpPr>
            <a:spLocks noGrp="1"/>
          </p:cNvSpPr>
          <p:nvPr>
            <p:ph type="body" sz="quarter" idx="10" hasCustomPrompt="1"/>
          </p:nvPr>
        </p:nvSpPr>
        <p:spPr>
          <a:xfrm>
            <a:off x="1226850" y="3495825"/>
            <a:ext cx="3321703" cy="351400"/>
          </a:xfrm>
        </p:spPr>
        <p:txBody>
          <a:bodyPr>
            <a:normAutofit/>
          </a:bodyPr>
          <a:lstStyle>
            <a:lvl1pPr marL="0" indent="0">
              <a:buNone/>
              <a:defRPr sz="1680" b="1">
                <a:solidFill>
                  <a:schemeClr val="bg1"/>
                </a:solidFill>
              </a:defRPr>
            </a:lvl1pPr>
          </a:lstStyle>
          <a:p>
            <a:pPr lvl="0"/>
            <a:r>
              <a:rPr lang="en-US" dirty="0"/>
              <a:t>Name</a:t>
            </a:r>
          </a:p>
        </p:txBody>
      </p:sp>
      <p:sp>
        <p:nvSpPr>
          <p:cNvPr id="16" name="Text Placeholder 14"/>
          <p:cNvSpPr>
            <a:spLocks noGrp="1"/>
          </p:cNvSpPr>
          <p:nvPr>
            <p:ph type="body" sz="quarter" idx="11" hasCustomPrompt="1"/>
          </p:nvPr>
        </p:nvSpPr>
        <p:spPr>
          <a:xfrm>
            <a:off x="1226851" y="3734975"/>
            <a:ext cx="3321701" cy="351400"/>
          </a:xfrm>
        </p:spPr>
        <p:txBody>
          <a:bodyPr>
            <a:normAutofit/>
          </a:bodyPr>
          <a:lstStyle>
            <a:lvl1pPr marL="0" indent="0">
              <a:buNone/>
              <a:defRPr sz="1680" b="0">
                <a:solidFill>
                  <a:schemeClr val="bg1"/>
                </a:solidFill>
              </a:defRPr>
            </a:lvl1pPr>
          </a:lstStyle>
          <a:p>
            <a:pPr lvl="0"/>
            <a:r>
              <a:rPr lang="en-US" dirty="0"/>
              <a:t>Job Title</a:t>
            </a:r>
          </a:p>
        </p:txBody>
      </p:sp>
      <p:sp>
        <p:nvSpPr>
          <p:cNvPr id="18" name="Text Placeholder 14"/>
          <p:cNvSpPr>
            <a:spLocks noGrp="1"/>
          </p:cNvSpPr>
          <p:nvPr>
            <p:ph type="body" sz="quarter" idx="12" hasCustomPrompt="1"/>
          </p:nvPr>
        </p:nvSpPr>
        <p:spPr>
          <a:xfrm>
            <a:off x="1226851" y="3974418"/>
            <a:ext cx="3321701" cy="351400"/>
          </a:xfrm>
        </p:spPr>
        <p:txBody>
          <a:bodyPr>
            <a:normAutofit/>
          </a:bodyPr>
          <a:lstStyle>
            <a:lvl1pPr marL="0" indent="0">
              <a:buNone/>
              <a:defRPr sz="1680" b="0" i="1">
                <a:solidFill>
                  <a:schemeClr val="bg1"/>
                </a:solidFill>
              </a:defRPr>
            </a:lvl1pPr>
          </a:lstStyle>
          <a:p>
            <a:pPr lvl="0"/>
            <a:r>
              <a:rPr lang="en-US" dirty="0"/>
              <a:t>Date</a:t>
            </a:r>
          </a:p>
        </p:txBody>
      </p:sp>
    </p:spTree>
  </p:cSld>
  <p:clrMapOvr>
    <a:masterClrMapping/>
  </p:clrMapOvr>
  <p:extLst>
    <p:ext uri="{DCECCB84-F9BA-43D5-87BE-67443E8EF086}">
      <p15:sldGuideLst xmlns:p15="http://schemas.microsoft.com/office/powerpoint/2012/main">
        <p15:guide id="1" orient="horz" pos="2208">
          <p15:clr>
            <a:srgbClr val="FBAE40"/>
          </p15:clr>
        </p15:guide>
        <p15:guide id="2" pos="635">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Slide - Problem Solvers">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876802" y="5082859"/>
            <a:ext cx="6867524" cy="1217929"/>
          </a:xfrm>
        </p:spPr>
        <p:txBody>
          <a:bodyPr anchor="t" anchorCtr="0">
            <a:noAutofit/>
          </a:bodyPr>
          <a:lstStyle>
            <a:lvl1pPr algn="l">
              <a:defRPr sz="4200" b="1" baseline="0">
                <a:solidFill>
                  <a:schemeClr val="bg1"/>
                </a:solidFill>
                <a:latin typeface="Calibri" charset="0"/>
              </a:defRPr>
            </a:lvl1pPr>
          </a:lstStyle>
          <a:p>
            <a:r>
              <a:rPr lang="en-US" dirty="0"/>
              <a:t>Click to edit your title</a:t>
            </a:r>
          </a:p>
        </p:txBody>
      </p:sp>
      <p:sp>
        <p:nvSpPr>
          <p:cNvPr id="15" name="Text Placeholder 14"/>
          <p:cNvSpPr>
            <a:spLocks noGrp="1"/>
          </p:cNvSpPr>
          <p:nvPr>
            <p:ph type="body" sz="quarter" idx="10" hasCustomPrompt="1"/>
          </p:nvPr>
        </p:nvSpPr>
        <p:spPr>
          <a:xfrm>
            <a:off x="1226850" y="3495825"/>
            <a:ext cx="3321703" cy="351400"/>
          </a:xfrm>
        </p:spPr>
        <p:txBody>
          <a:bodyPr>
            <a:normAutofit/>
          </a:bodyPr>
          <a:lstStyle>
            <a:lvl1pPr marL="0" indent="0">
              <a:buNone/>
              <a:defRPr sz="1680" b="1">
                <a:solidFill>
                  <a:schemeClr val="bg1"/>
                </a:solidFill>
              </a:defRPr>
            </a:lvl1pPr>
          </a:lstStyle>
          <a:p>
            <a:pPr lvl="0"/>
            <a:r>
              <a:rPr lang="en-US" dirty="0"/>
              <a:t>Name</a:t>
            </a:r>
          </a:p>
        </p:txBody>
      </p:sp>
      <p:sp>
        <p:nvSpPr>
          <p:cNvPr id="16" name="Text Placeholder 14"/>
          <p:cNvSpPr>
            <a:spLocks noGrp="1"/>
          </p:cNvSpPr>
          <p:nvPr>
            <p:ph type="body" sz="quarter" idx="11" hasCustomPrompt="1"/>
          </p:nvPr>
        </p:nvSpPr>
        <p:spPr>
          <a:xfrm>
            <a:off x="1226851" y="3734975"/>
            <a:ext cx="3321701" cy="351400"/>
          </a:xfrm>
        </p:spPr>
        <p:txBody>
          <a:bodyPr>
            <a:normAutofit/>
          </a:bodyPr>
          <a:lstStyle>
            <a:lvl1pPr marL="0" indent="0">
              <a:buNone/>
              <a:defRPr sz="1680" b="0">
                <a:solidFill>
                  <a:schemeClr val="bg1"/>
                </a:solidFill>
              </a:defRPr>
            </a:lvl1pPr>
          </a:lstStyle>
          <a:p>
            <a:pPr lvl="0"/>
            <a:r>
              <a:rPr lang="en-US" dirty="0"/>
              <a:t>Job Title</a:t>
            </a:r>
          </a:p>
        </p:txBody>
      </p:sp>
      <p:sp>
        <p:nvSpPr>
          <p:cNvPr id="18" name="Text Placeholder 14"/>
          <p:cNvSpPr>
            <a:spLocks noGrp="1"/>
          </p:cNvSpPr>
          <p:nvPr>
            <p:ph type="body" sz="quarter" idx="12" hasCustomPrompt="1"/>
          </p:nvPr>
        </p:nvSpPr>
        <p:spPr>
          <a:xfrm>
            <a:off x="1226851" y="3974418"/>
            <a:ext cx="3321701" cy="351400"/>
          </a:xfrm>
        </p:spPr>
        <p:txBody>
          <a:bodyPr>
            <a:normAutofit/>
          </a:bodyPr>
          <a:lstStyle>
            <a:lvl1pPr marL="0" indent="0">
              <a:buNone/>
              <a:defRPr sz="1680" b="0" i="1">
                <a:solidFill>
                  <a:schemeClr val="bg1"/>
                </a:solidFill>
              </a:defRPr>
            </a:lvl1pPr>
          </a:lstStyle>
          <a:p>
            <a:pPr lvl="0"/>
            <a:r>
              <a:rPr lang="en-US" dirty="0"/>
              <a:t>Date</a:t>
            </a:r>
          </a:p>
        </p:txBody>
      </p:sp>
    </p:spTree>
  </p:cSld>
  <p:clrMapOvr>
    <a:masterClrMapping/>
  </p:clrMapOvr>
  <p:extLst>
    <p:ext uri="{DCECCB84-F9BA-43D5-87BE-67443E8EF086}">
      <p15:sldGuideLst xmlns:p15="http://schemas.microsoft.com/office/powerpoint/2012/main">
        <p15:guide id="1" orient="horz" pos="2208">
          <p15:clr>
            <a:srgbClr val="FBAE40"/>
          </p15:clr>
        </p15:guide>
        <p15:guide id="2" pos="635">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Slide - World Class">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876802" y="5082859"/>
            <a:ext cx="6867524" cy="1217929"/>
          </a:xfrm>
        </p:spPr>
        <p:txBody>
          <a:bodyPr anchor="t" anchorCtr="0">
            <a:noAutofit/>
          </a:bodyPr>
          <a:lstStyle>
            <a:lvl1pPr algn="l">
              <a:defRPr sz="4200" b="1" baseline="0">
                <a:solidFill>
                  <a:schemeClr val="bg1"/>
                </a:solidFill>
                <a:latin typeface="Calibri" charset="0"/>
              </a:defRPr>
            </a:lvl1pPr>
          </a:lstStyle>
          <a:p>
            <a:r>
              <a:rPr lang="en-US" dirty="0"/>
              <a:t>Click to edit your title</a:t>
            </a:r>
          </a:p>
        </p:txBody>
      </p:sp>
      <p:sp>
        <p:nvSpPr>
          <p:cNvPr id="15" name="Text Placeholder 14"/>
          <p:cNvSpPr>
            <a:spLocks noGrp="1"/>
          </p:cNvSpPr>
          <p:nvPr>
            <p:ph type="body" sz="quarter" idx="10" hasCustomPrompt="1"/>
          </p:nvPr>
        </p:nvSpPr>
        <p:spPr>
          <a:xfrm>
            <a:off x="1226850" y="3495825"/>
            <a:ext cx="3321703" cy="351400"/>
          </a:xfrm>
        </p:spPr>
        <p:txBody>
          <a:bodyPr>
            <a:normAutofit/>
          </a:bodyPr>
          <a:lstStyle>
            <a:lvl1pPr marL="0" indent="0">
              <a:buNone/>
              <a:defRPr sz="1680" b="1">
                <a:solidFill>
                  <a:schemeClr val="bg1"/>
                </a:solidFill>
              </a:defRPr>
            </a:lvl1pPr>
          </a:lstStyle>
          <a:p>
            <a:pPr lvl="0"/>
            <a:r>
              <a:rPr lang="en-US" dirty="0"/>
              <a:t>Name</a:t>
            </a:r>
          </a:p>
        </p:txBody>
      </p:sp>
      <p:sp>
        <p:nvSpPr>
          <p:cNvPr id="16" name="Text Placeholder 14"/>
          <p:cNvSpPr>
            <a:spLocks noGrp="1"/>
          </p:cNvSpPr>
          <p:nvPr>
            <p:ph type="body" sz="quarter" idx="11" hasCustomPrompt="1"/>
          </p:nvPr>
        </p:nvSpPr>
        <p:spPr>
          <a:xfrm>
            <a:off x="1226851" y="3734975"/>
            <a:ext cx="3321701" cy="351400"/>
          </a:xfrm>
        </p:spPr>
        <p:txBody>
          <a:bodyPr>
            <a:normAutofit/>
          </a:bodyPr>
          <a:lstStyle>
            <a:lvl1pPr marL="0" indent="0">
              <a:buNone/>
              <a:defRPr sz="1680" b="0">
                <a:solidFill>
                  <a:schemeClr val="bg1"/>
                </a:solidFill>
              </a:defRPr>
            </a:lvl1pPr>
          </a:lstStyle>
          <a:p>
            <a:pPr lvl="0"/>
            <a:r>
              <a:rPr lang="en-US" dirty="0"/>
              <a:t>Job Title</a:t>
            </a:r>
          </a:p>
        </p:txBody>
      </p:sp>
      <p:sp>
        <p:nvSpPr>
          <p:cNvPr id="18" name="Text Placeholder 14"/>
          <p:cNvSpPr>
            <a:spLocks noGrp="1"/>
          </p:cNvSpPr>
          <p:nvPr>
            <p:ph type="body" sz="quarter" idx="12" hasCustomPrompt="1"/>
          </p:nvPr>
        </p:nvSpPr>
        <p:spPr>
          <a:xfrm>
            <a:off x="1226851" y="3974418"/>
            <a:ext cx="3321701" cy="351400"/>
          </a:xfrm>
        </p:spPr>
        <p:txBody>
          <a:bodyPr>
            <a:normAutofit/>
          </a:bodyPr>
          <a:lstStyle>
            <a:lvl1pPr marL="0" indent="0">
              <a:buNone/>
              <a:defRPr sz="1680" b="0" i="1">
                <a:solidFill>
                  <a:schemeClr val="bg1"/>
                </a:solidFill>
              </a:defRPr>
            </a:lvl1pPr>
          </a:lstStyle>
          <a:p>
            <a:pPr lvl="0"/>
            <a:r>
              <a:rPr lang="en-US" dirty="0"/>
              <a:t>Date</a:t>
            </a:r>
          </a:p>
        </p:txBody>
      </p:sp>
    </p:spTree>
  </p:cSld>
  <p:clrMapOvr>
    <a:masterClrMapping/>
  </p:clrMapOvr>
  <p:extLst>
    <p:ext uri="{DCECCB84-F9BA-43D5-87BE-67443E8EF086}">
      <p15:sldGuideLst xmlns:p15="http://schemas.microsoft.com/office/powerpoint/2012/main">
        <p15:guide id="1" orient="horz" pos="2208">
          <p15:clr>
            <a:srgbClr val="FBAE40"/>
          </p15:clr>
        </p15:guide>
        <p15:guide id="2" pos="635">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image" Target="../media/image1.jpe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3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6"/>
            <a:ext cx="10515600" cy="412559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63786366"/>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 id="2147483695" r:id="rId14"/>
    <p:sldLayoutId id="2147483696" r:id="rId15"/>
    <p:sldLayoutId id="2147483697" r:id="rId16"/>
    <p:sldLayoutId id="2147483698" r:id="rId17"/>
    <p:sldLayoutId id="2147483699" r:id="rId18"/>
    <p:sldLayoutId id="2147483700" r:id="rId19"/>
    <p:sldLayoutId id="2147483701" r:id="rId20"/>
    <p:sldLayoutId id="2147483702" r:id="rId21"/>
    <p:sldLayoutId id="2147483703" r:id="rId22"/>
    <p:sldLayoutId id="2147483704" r:id="rId23"/>
    <p:sldLayoutId id="2147483705" r:id="rId24"/>
    <p:sldLayoutId id="2147483706" r:id="rId25"/>
    <p:sldLayoutId id="2147483707" r:id="rId26"/>
    <p:sldLayoutId id="2147483708" r:id="rId27"/>
    <p:sldLayoutId id="2147483709" r:id="rId28"/>
    <p:sldLayoutId id="2147483710" r:id="rId29"/>
    <p:sldLayoutId id="2147483711" r:id="rId30"/>
  </p:sldLayoutIdLst>
  <p:txStyles>
    <p:titleStyle>
      <a:lvl1pPr algn="l" defTabSz="822960" rtl="0" eaLnBrk="1" latinLnBrk="0" hangingPunct="1">
        <a:lnSpc>
          <a:spcPct val="90000"/>
        </a:lnSpc>
        <a:spcBef>
          <a:spcPct val="0"/>
        </a:spcBef>
        <a:buNone/>
        <a:defRPr sz="3600" b="1" i="0" kern="1200" baseline="0">
          <a:solidFill>
            <a:schemeClr val="accent1">
              <a:lumMod val="50000"/>
            </a:schemeClr>
          </a:solidFill>
          <a:latin typeface="Calibri" charset="0"/>
          <a:ea typeface="+mj-ea"/>
          <a:cs typeface="+mj-cs"/>
        </a:defRPr>
      </a:lvl1pPr>
    </p:titleStyle>
    <p:bodyStyle>
      <a:lvl1pPr marL="205740" indent="-205740" algn="l" defTabSz="822960" rtl="0" eaLnBrk="1" latinLnBrk="0" hangingPunct="1">
        <a:lnSpc>
          <a:spcPct val="90000"/>
        </a:lnSpc>
        <a:spcBef>
          <a:spcPts val="900"/>
        </a:spcBef>
        <a:buFont typeface="Arial" panose="020B0604020202020204" pitchFamily="34" charset="0"/>
        <a:buChar char="•"/>
        <a:defRPr sz="2520" kern="1200">
          <a:solidFill>
            <a:schemeClr val="tx1"/>
          </a:solidFill>
          <a:latin typeface="+mn-lt"/>
          <a:ea typeface="+mn-ea"/>
          <a:cs typeface="+mn-cs"/>
        </a:defRPr>
      </a:lvl1pPr>
      <a:lvl2pPr marL="617220" indent="-205740" algn="l" defTabSz="822960" rtl="0" eaLnBrk="1" latinLnBrk="0" hangingPunct="1">
        <a:lnSpc>
          <a:spcPct val="90000"/>
        </a:lnSpc>
        <a:spcBef>
          <a:spcPts val="450"/>
        </a:spcBef>
        <a:buFont typeface="Arial" panose="020B0604020202020204" pitchFamily="34" charset="0"/>
        <a:buChar char="•"/>
        <a:defRPr sz="2160" kern="1200">
          <a:solidFill>
            <a:schemeClr val="tx1"/>
          </a:solidFill>
          <a:latin typeface="+mn-lt"/>
          <a:ea typeface="+mn-ea"/>
          <a:cs typeface="+mn-cs"/>
        </a:defRPr>
      </a:lvl2pPr>
      <a:lvl3pPr marL="1028700" indent="-205740" algn="l" defTabSz="822960" rtl="0" eaLnBrk="1" latinLnBrk="0" hangingPunct="1">
        <a:lnSpc>
          <a:spcPct val="90000"/>
        </a:lnSpc>
        <a:spcBef>
          <a:spcPts val="450"/>
        </a:spcBef>
        <a:buFont typeface="Arial" panose="020B0604020202020204" pitchFamily="34" charset="0"/>
        <a:buChar char="•"/>
        <a:defRPr sz="1800" kern="1200">
          <a:solidFill>
            <a:schemeClr val="tx1"/>
          </a:solidFill>
          <a:latin typeface="+mn-lt"/>
          <a:ea typeface="+mn-ea"/>
          <a:cs typeface="+mn-cs"/>
        </a:defRPr>
      </a:lvl3pPr>
      <a:lvl4pPr marL="144018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4pPr>
      <a:lvl5pPr marL="185166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5pPr>
      <a:lvl6pPr marL="226314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6pPr>
      <a:lvl7pPr marL="267462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7pPr>
      <a:lvl8pPr marL="308610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8pPr>
      <a:lvl9pPr marL="349758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9pPr>
    </p:bodyStyle>
    <p:otherStyle>
      <a:defPPr>
        <a:defRPr lang="en-US"/>
      </a:defPPr>
      <a:lvl1pPr marL="0" algn="l" defTabSz="822960" rtl="0" eaLnBrk="1" latinLnBrk="0" hangingPunct="1">
        <a:defRPr sz="1620" kern="1200">
          <a:solidFill>
            <a:schemeClr val="tx1"/>
          </a:solidFill>
          <a:latin typeface="+mn-lt"/>
          <a:ea typeface="+mn-ea"/>
          <a:cs typeface="+mn-cs"/>
        </a:defRPr>
      </a:lvl1pPr>
      <a:lvl2pPr marL="411480" algn="l" defTabSz="822960" rtl="0" eaLnBrk="1" latinLnBrk="0" hangingPunct="1">
        <a:defRPr sz="1620" kern="1200">
          <a:solidFill>
            <a:schemeClr val="tx1"/>
          </a:solidFill>
          <a:latin typeface="+mn-lt"/>
          <a:ea typeface="+mn-ea"/>
          <a:cs typeface="+mn-cs"/>
        </a:defRPr>
      </a:lvl2pPr>
      <a:lvl3pPr marL="822960" algn="l" defTabSz="822960" rtl="0" eaLnBrk="1" latinLnBrk="0" hangingPunct="1">
        <a:defRPr sz="1620" kern="1200">
          <a:solidFill>
            <a:schemeClr val="tx1"/>
          </a:solidFill>
          <a:latin typeface="+mn-lt"/>
          <a:ea typeface="+mn-ea"/>
          <a:cs typeface="+mn-cs"/>
        </a:defRPr>
      </a:lvl3pPr>
      <a:lvl4pPr marL="1234440" algn="l" defTabSz="822960" rtl="0" eaLnBrk="1" latinLnBrk="0" hangingPunct="1">
        <a:defRPr sz="1620" kern="1200">
          <a:solidFill>
            <a:schemeClr val="tx1"/>
          </a:solidFill>
          <a:latin typeface="+mn-lt"/>
          <a:ea typeface="+mn-ea"/>
          <a:cs typeface="+mn-cs"/>
        </a:defRPr>
      </a:lvl4pPr>
      <a:lvl5pPr marL="1645920" algn="l" defTabSz="822960" rtl="0" eaLnBrk="1" latinLnBrk="0" hangingPunct="1">
        <a:defRPr sz="1620" kern="1200">
          <a:solidFill>
            <a:schemeClr val="tx1"/>
          </a:solidFill>
          <a:latin typeface="+mn-lt"/>
          <a:ea typeface="+mn-ea"/>
          <a:cs typeface="+mn-cs"/>
        </a:defRPr>
      </a:lvl5pPr>
      <a:lvl6pPr marL="2057400" algn="l" defTabSz="822960" rtl="0" eaLnBrk="1" latinLnBrk="0" hangingPunct="1">
        <a:defRPr sz="1620" kern="1200">
          <a:solidFill>
            <a:schemeClr val="tx1"/>
          </a:solidFill>
          <a:latin typeface="+mn-lt"/>
          <a:ea typeface="+mn-ea"/>
          <a:cs typeface="+mn-cs"/>
        </a:defRPr>
      </a:lvl6pPr>
      <a:lvl7pPr marL="2468880" algn="l" defTabSz="822960" rtl="0" eaLnBrk="1" latinLnBrk="0" hangingPunct="1">
        <a:defRPr sz="1620" kern="1200">
          <a:solidFill>
            <a:schemeClr val="tx1"/>
          </a:solidFill>
          <a:latin typeface="+mn-lt"/>
          <a:ea typeface="+mn-ea"/>
          <a:cs typeface="+mn-cs"/>
        </a:defRPr>
      </a:lvl7pPr>
      <a:lvl8pPr marL="2880360" algn="l" defTabSz="822960" rtl="0" eaLnBrk="1" latinLnBrk="0" hangingPunct="1">
        <a:defRPr sz="1620" kern="1200">
          <a:solidFill>
            <a:schemeClr val="tx1"/>
          </a:solidFill>
          <a:latin typeface="+mn-lt"/>
          <a:ea typeface="+mn-ea"/>
          <a:cs typeface="+mn-cs"/>
        </a:defRPr>
      </a:lvl8pPr>
      <a:lvl9pPr marL="3291840" algn="l" defTabSz="822960" rtl="0" eaLnBrk="1" latinLnBrk="0" hangingPunct="1">
        <a:defRPr sz="16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14.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14.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200" b="0" dirty="0"/>
              <a:t>WBS Foundation Year and WP activities</a:t>
            </a:r>
            <a:br>
              <a:rPr lang="en-US" sz="3200" b="0" dirty="0"/>
            </a:br>
            <a:r>
              <a:rPr lang="en-US" sz="2800" b="0" dirty="0"/>
              <a:t>Update on activities and impact</a:t>
            </a:r>
            <a:br>
              <a:rPr lang="en-US" sz="3200" b="0" dirty="0"/>
            </a:br>
            <a:br>
              <a:rPr lang="en-US" sz="3200" b="0" dirty="0"/>
            </a:br>
            <a:br>
              <a:rPr lang="en-US" sz="3200" b="0" dirty="0"/>
            </a:br>
            <a:endParaRPr lang="en-US" sz="3200" dirty="0"/>
          </a:p>
        </p:txBody>
      </p:sp>
      <p:sp>
        <p:nvSpPr>
          <p:cNvPr id="3" name="Text Placeholder 2"/>
          <p:cNvSpPr>
            <a:spLocks noGrp="1"/>
          </p:cNvSpPr>
          <p:nvPr>
            <p:ph type="body" sz="quarter" idx="10"/>
          </p:nvPr>
        </p:nvSpPr>
        <p:spPr/>
        <p:txBody>
          <a:bodyPr/>
          <a:lstStyle/>
          <a:p>
            <a:r>
              <a:rPr lang="en-US" dirty="0"/>
              <a:t>Tina Kiefer</a:t>
            </a:r>
          </a:p>
        </p:txBody>
      </p:sp>
      <p:sp>
        <p:nvSpPr>
          <p:cNvPr id="4" name="Text Placeholder 3"/>
          <p:cNvSpPr>
            <a:spLocks noGrp="1"/>
          </p:cNvSpPr>
          <p:nvPr>
            <p:ph type="body" sz="quarter" idx="11"/>
          </p:nvPr>
        </p:nvSpPr>
        <p:spPr>
          <a:xfrm>
            <a:off x="1226850" y="3847225"/>
            <a:ext cx="3321701" cy="505660"/>
          </a:xfrm>
        </p:spPr>
        <p:txBody>
          <a:bodyPr>
            <a:normAutofit fontScale="77500" lnSpcReduction="20000"/>
          </a:bodyPr>
          <a:lstStyle/>
          <a:p>
            <a:r>
              <a:rPr lang="en-US" dirty="0"/>
              <a:t>Professor of Organizational </a:t>
            </a:r>
            <a:r>
              <a:rPr lang="en-US" dirty="0" err="1"/>
              <a:t>Behaviour</a:t>
            </a:r>
            <a:endParaRPr lang="en-US" dirty="0"/>
          </a:p>
          <a:p>
            <a:r>
              <a:rPr lang="en-US" dirty="0"/>
              <a:t>Assistant Dean Widening Participation </a:t>
            </a:r>
          </a:p>
        </p:txBody>
      </p:sp>
      <p:sp>
        <p:nvSpPr>
          <p:cNvPr id="5" name="Text Placeholder 4"/>
          <p:cNvSpPr>
            <a:spLocks noGrp="1"/>
          </p:cNvSpPr>
          <p:nvPr>
            <p:ph type="body" sz="quarter" idx="12"/>
          </p:nvPr>
        </p:nvSpPr>
        <p:spPr>
          <a:xfrm>
            <a:off x="1226850" y="4352885"/>
            <a:ext cx="3321701" cy="351400"/>
          </a:xfrm>
        </p:spPr>
        <p:txBody>
          <a:bodyPr/>
          <a:lstStyle/>
          <a:p>
            <a:r>
              <a:rPr lang="en-US" dirty="0"/>
              <a:t>September 2022</a:t>
            </a:r>
          </a:p>
        </p:txBody>
      </p:sp>
      <p:sp>
        <p:nvSpPr>
          <p:cNvPr id="6" name="TextBox 5">
            <a:extLst>
              <a:ext uri="{FF2B5EF4-FFF2-40B4-BE49-F238E27FC236}">
                <a16:creationId xmlns:a16="http://schemas.microsoft.com/office/drawing/2014/main" id="{C3634E37-8066-1844-AB84-8293C5480148}"/>
              </a:ext>
            </a:extLst>
          </p:cNvPr>
          <p:cNvSpPr txBox="1"/>
          <p:nvPr/>
        </p:nvSpPr>
        <p:spPr>
          <a:xfrm>
            <a:off x="6227178" y="405113"/>
            <a:ext cx="5517148" cy="1508105"/>
          </a:xfrm>
          <a:prstGeom prst="rect">
            <a:avLst/>
          </a:prstGeom>
          <a:noFill/>
        </p:spPr>
        <p:txBody>
          <a:bodyPr wrap="square" rtlCol="0">
            <a:spAutoFit/>
          </a:bodyPr>
          <a:lstStyle/>
          <a:p>
            <a:r>
              <a:rPr lang="en-US" sz="2000" b="1" dirty="0">
                <a:solidFill>
                  <a:schemeClr val="bg1"/>
                </a:solidFill>
              </a:rPr>
              <a:t>Thanks to </a:t>
            </a:r>
          </a:p>
          <a:p>
            <a:pPr marL="285750" indent="-285750">
              <a:buFontTx/>
              <a:buChar char="-"/>
            </a:pPr>
            <a:r>
              <a:rPr lang="en-US" dirty="0">
                <a:solidFill>
                  <a:schemeClr val="bg1"/>
                </a:solidFill>
              </a:rPr>
              <a:t>Matt </a:t>
            </a:r>
            <a:r>
              <a:rPr lang="en-US" dirty="0" err="1">
                <a:solidFill>
                  <a:schemeClr val="bg1"/>
                </a:solidFill>
              </a:rPr>
              <a:t>Chennells</a:t>
            </a:r>
            <a:r>
              <a:rPr lang="en-US" dirty="0">
                <a:solidFill>
                  <a:schemeClr val="bg1"/>
                </a:solidFill>
              </a:rPr>
              <a:t> for his help with the data and figures</a:t>
            </a:r>
          </a:p>
          <a:p>
            <a:pPr marL="285750" indent="-285750">
              <a:buFontTx/>
              <a:buChar char="-"/>
            </a:pPr>
            <a:r>
              <a:rPr lang="en-US" dirty="0">
                <a:solidFill>
                  <a:schemeClr val="bg1"/>
                </a:solidFill>
              </a:rPr>
              <a:t>Everyone that helped find and provide data: Dave Edie &amp; team, Paul Johnstone &amp; team, Danni </a:t>
            </a:r>
            <a:r>
              <a:rPr lang="en-US" dirty="0" err="1">
                <a:solidFill>
                  <a:schemeClr val="bg1"/>
                </a:solidFill>
              </a:rPr>
              <a:t>Niing</a:t>
            </a:r>
            <a:r>
              <a:rPr lang="en-US" dirty="0">
                <a:solidFill>
                  <a:schemeClr val="bg1"/>
                </a:solidFill>
              </a:rPr>
              <a:t>, UG teams, Jo Bowers and more </a:t>
            </a:r>
          </a:p>
        </p:txBody>
      </p:sp>
    </p:spTree>
    <p:extLst>
      <p:ext uri="{BB962C8B-B14F-4D97-AF65-F5344CB8AC3E}">
        <p14:creationId xmlns:p14="http://schemas.microsoft.com/office/powerpoint/2010/main" val="6679996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59222-D69D-3F4D-9E1F-0E83456CDB13}"/>
              </a:ext>
            </a:extLst>
          </p:cNvPr>
          <p:cNvSpPr>
            <a:spLocks noGrp="1"/>
          </p:cNvSpPr>
          <p:nvPr>
            <p:ph type="title"/>
          </p:nvPr>
        </p:nvSpPr>
        <p:spPr>
          <a:xfrm>
            <a:off x="648285" y="-12239"/>
            <a:ext cx="11095153" cy="1325563"/>
          </a:xfrm>
        </p:spPr>
        <p:txBody>
          <a:bodyPr/>
          <a:lstStyle/>
          <a:p>
            <a:r>
              <a:rPr lang="en-US" dirty="0">
                <a:highlight>
                  <a:srgbClr val="FFFF00"/>
                </a:highlight>
              </a:rPr>
              <a:t>Who are the FY Students? WP criteria</a:t>
            </a:r>
            <a:br>
              <a:rPr lang="en-US" dirty="0">
                <a:highlight>
                  <a:srgbClr val="FFFF00"/>
                </a:highlight>
              </a:rPr>
            </a:br>
            <a:r>
              <a:rPr lang="en-US" dirty="0">
                <a:highlight>
                  <a:srgbClr val="FFFF00"/>
                </a:highlight>
              </a:rPr>
              <a:t>can we have 3 rows? FY, DE_WP, DE?</a:t>
            </a:r>
          </a:p>
        </p:txBody>
      </p:sp>
      <p:sp>
        <p:nvSpPr>
          <p:cNvPr id="5" name="TextBox 4">
            <a:extLst>
              <a:ext uri="{FF2B5EF4-FFF2-40B4-BE49-F238E27FC236}">
                <a16:creationId xmlns:a16="http://schemas.microsoft.com/office/drawing/2014/main" id="{8232D7FA-D507-2847-9211-42C905AF5DA5}"/>
              </a:ext>
            </a:extLst>
          </p:cNvPr>
          <p:cNvSpPr txBox="1"/>
          <p:nvPr/>
        </p:nvSpPr>
        <p:spPr>
          <a:xfrm>
            <a:off x="563229" y="1029914"/>
            <a:ext cx="10964027" cy="400110"/>
          </a:xfrm>
          <a:prstGeom prst="rect">
            <a:avLst/>
          </a:prstGeom>
          <a:noFill/>
        </p:spPr>
        <p:txBody>
          <a:bodyPr wrap="none" rtlCol="0">
            <a:spAutoFit/>
          </a:bodyPr>
          <a:lstStyle/>
          <a:p>
            <a:r>
              <a:rPr lang="en-GB" sz="2000" b="1" dirty="0"/>
              <a:t>1. Care:</a:t>
            </a:r>
            <a:r>
              <a:rPr lang="en-GB" sz="2000" dirty="0"/>
              <a:t> 2 out of 120 FY students have been in local authority care. For DE: 2 over the same time period </a:t>
            </a:r>
          </a:p>
        </p:txBody>
      </p:sp>
      <p:sp>
        <p:nvSpPr>
          <p:cNvPr id="9" name="TextBox 8">
            <a:extLst>
              <a:ext uri="{FF2B5EF4-FFF2-40B4-BE49-F238E27FC236}">
                <a16:creationId xmlns:a16="http://schemas.microsoft.com/office/drawing/2014/main" id="{6B64CF71-6023-0F4F-9194-6397253A0C8C}"/>
              </a:ext>
            </a:extLst>
          </p:cNvPr>
          <p:cNvSpPr txBox="1"/>
          <p:nvPr/>
        </p:nvSpPr>
        <p:spPr>
          <a:xfrm>
            <a:off x="563229" y="1487492"/>
            <a:ext cx="5612498" cy="369332"/>
          </a:xfrm>
          <a:prstGeom prst="rect">
            <a:avLst/>
          </a:prstGeom>
          <a:noFill/>
        </p:spPr>
        <p:txBody>
          <a:bodyPr wrap="none" rtlCol="0">
            <a:spAutoFit/>
          </a:bodyPr>
          <a:lstStyle/>
          <a:p>
            <a:r>
              <a:rPr lang="en-GB" b="1" dirty="0"/>
              <a:t>2. School with lower than national average performance: </a:t>
            </a:r>
          </a:p>
        </p:txBody>
      </p:sp>
      <p:graphicFrame>
        <p:nvGraphicFramePr>
          <p:cNvPr id="10" name="Table 9">
            <a:extLst>
              <a:ext uri="{FF2B5EF4-FFF2-40B4-BE49-F238E27FC236}">
                <a16:creationId xmlns:a16="http://schemas.microsoft.com/office/drawing/2014/main" id="{A3947BC7-B930-AE42-A534-18DE4848883C}"/>
              </a:ext>
            </a:extLst>
          </p:cNvPr>
          <p:cNvGraphicFramePr>
            <a:graphicFrameLocks noGrp="1"/>
          </p:cNvGraphicFramePr>
          <p:nvPr>
            <p:extLst>
              <p:ext uri="{D42A27DB-BD31-4B8C-83A1-F6EECF244321}">
                <p14:modId xmlns:p14="http://schemas.microsoft.com/office/powerpoint/2010/main" val="1006102038"/>
              </p:ext>
            </p:extLst>
          </p:nvPr>
        </p:nvGraphicFramePr>
        <p:xfrm>
          <a:off x="673620" y="1806547"/>
          <a:ext cx="5213781" cy="1286684"/>
        </p:xfrm>
        <a:graphic>
          <a:graphicData uri="http://schemas.openxmlformats.org/drawingml/2006/table">
            <a:tbl>
              <a:tblPr firstRow="1" firstCol="1" bandRow="1">
                <a:tableStyleId>{5C22544A-7EE6-4342-B048-85BDC9FD1C3A}</a:tableStyleId>
              </a:tblPr>
              <a:tblGrid>
                <a:gridCol w="1260028">
                  <a:extLst>
                    <a:ext uri="{9D8B030D-6E8A-4147-A177-3AD203B41FA5}">
                      <a16:colId xmlns:a16="http://schemas.microsoft.com/office/drawing/2014/main" val="1666597464"/>
                    </a:ext>
                  </a:extLst>
                </a:gridCol>
                <a:gridCol w="1557697">
                  <a:extLst>
                    <a:ext uri="{9D8B030D-6E8A-4147-A177-3AD203B41FA5}">
                      <a16:colId xmlns:a16="http://schemas.microsoft.com/office/drawing/2014/main" val="2092351302"/>
                    </a:ext>
                  </a:extLst>
                </a:gridCol>
                <a:gridCol w="1198028">
                  <a:extLst>
                    <a:ext uri="{9D8B030D-6E8A-4147-A177-3AD203B41FA5}">
                      <a16:colId xmlns:a16="http://schemas.microsoft.com/office/drawing/2014/main" val="2171259642"/>
                    </a:ext>
                  </a:extLst>
                </a:gridCol>
                <a:gridCol w="1198028">
                  <a:extLst>
                    <a:ext uri="{9D8B030D-6E8A-4147-A177-3AD203B41FA5}">
                      <a16:colId xmlns:a16="http://schemas.microsoft.com/office/drawing/2014/main" val="3603546790"/>
                    </a:ext>
                  </a:extLst>
                </a:gridCol>
              </a:tblGrid>
              <a:tr h="463724">
                <a:tc>
                  <a:txBody>
                    <a:bodyPr/>
                    <a:lstStyle/>
                    <a:p>
                      <a:endParaRPr lang="en-GB"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GB" sz="1800">
                          <a:effectLst/>
                        </a:rPr>
                        <a:t>Total</a:t>
                      </a:r>
                      <a:endParaRPr lang="en-GB"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GB" sz="1800">
                          <a:effectLst/>
                        </a:rPr>
                        <a:t>SLP:</a:t>
                      </a:r>
                      <a:br>
                        <a:rPr lang="en-GB" sz="1800">
                          <a:effectLst/>
                        </a:rPr>
                      </a:br>
                      <a:r>
                        <a:rPr lang="en-GB" sz="1800">
                          <a:effectLst/>
                        </a:rPr>
                        <a:t>yes</a:t>
                      </a:r>
                      <a:endParaRPr lang="en-GB"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GB" sz="1800">
                          <a:effectLst/>
                        </a:rPr>
                        <a:t>%</a:t>
                      </a:r>
                      <a:endParaRPr lang="en-GB"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862638632"/>
                  </a:ext>
                </a:extLst>
              </a:tr>
              <a:tr h="231862">
                <a:tc>
                  <a:txBody>
                    <a:bodyPr/>
                    <a:lstStyle/>
                    <a:p>
                      <a:r>
                        <a:rPr lang="en-GB" sz="1800" dirty="0">
                          <a:effectLst/>
                        </a:rPr>
                        <a:t>FY</a:t>
                      </a:r>
                      <a:endParaRPr lang="en-GB"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GB" sz="1800" dirty="0">
                          <a:effectLst/>
                        </a:rPr>
                        <a:t>133</a:t>
                      </a:r>
                      <a:endParaRPr lang="en-GB"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GB" sz="1800">
                          <a:effectLst/>
                        </a:rPr>
                        <a:t>91</a:t>
                      </a:r>
                      <a:endParaRPr lang="en-GB"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GB" sz="1800" b="1" dirty="0">
                          <a:effectLst/>
                        </a:rPr>
                        <a:t>68%</a:t>
                      </a:r>
                      <a:endParaRPr lang="en-GB" sz="20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601467064"/>
                  </a:ext>
                </a:extLst>
              </a:tr>
              <a:tr h="463724">
                <a:tc>
                  <a:txBody>
                    <a:bodyPr/>
                    <a:lstStyle/>
                    <a:p>
                      <a:r>
                        <a:rPr lang="en-GB" sz="1800" dirty="0">
                          <a:effectLst/>
                        </a:rPr>
                        <a:t>DE </a:t>
                      </a:r>
                      <a:r>
                        <a:rPr lang="en-GB" sz="1400" b="1" kern="1200" dirty="0">
                          <a:solidFill>
                            <a:schemeClr val="lt1"/>
                          </a:solidFill>
                          <a:effectLst/>
                          <a:latin typeface="+mn-lt"/>
                          <a:ea typeface="+mn-ea"/>
                          <a:cs typeface="+mn-cs"/>
                        </a:rPr>
                        <a:t>(39% MD)</a:t>
                      </a:r>
                      <a:endParaRPr lang="en-GB" sz="1600" b="1" kern="1200" dirty="0">
                        <a:solidFill>
                          <a:schemeClr val="lt1"/>
                        </a:solidFill>
                        <a:effectLst/>
                        <a:latin typeface="+mn-lt"/>
                        <a:ea typeface="+mn-ea"/>
                        <a:cs typeface="+mn-cs"/>
                      </a:endParaRPr>
                    </a:p>
                  </a:txBody>
                  <a:tcPr marL="68580" marR="68580" marT="0" marB="0" anchor="ctr"/>
                </a:tc>
                <a:tc>
                  <a:txBody>
                    <a:bodyPr/>
                    <a:lstStyle/>
                    <a:p>
                      <a:pPr algn="ctr"/>
                      <a:r>
                        <a:rPr lang="en-GB" sz="1800" dirty="0">
                          <a:effectLst/>
                        </a:rPr>
                        <a:t>444</a:t>
                      </a:r>
                      <a:endParaRPr lang="en-GB"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GB" sz="1800" dirty="0">
                          <a:effectLst/>
                        </a:rPr>
                        <a:t>58</a:t>
                      </a:r>
                      <a:endParaRPr lang="en-GB"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GB" sz="1800" dirty="0">
                          <a:effectLst/>
                        </a:rPr>
                        <a:t>13%</a:t>
                      </a:r>
                      <a:endParaRPr lang="en-GB"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274752431"/>
                  </a:ext>
                </a:extLst>
              </a:tr>
            </a:tbl>
          </a:graphicData>
        </a:graphic>
      </p:graphicFrame>
      <p:graphicFrame>
        <p:nvGraphicFramePr>
          <p:cNvPr id="15" name="Table 14">
            <a:extLst>
              <a:ext uri="{FF2B5EF4-FFF2-40B4-BE49-F238E27FC236}">
                <a16:creationId xmlns:a16="http://schemas.microsoft.com/office/drawing/2014/main" id="{73502C18-FD2A-014B-AE9B-31BEC8936B8E}"/>
              </a:ext>
            </a:extLst>
          </p:cNvPr>
          <p:cNvGraphicFramePr>
            <a:graphicFrameLocks noGrp="1"/>
          </p:cNvGraphicFramePr>
          <p:nvPr>
            <p:extLst>
              <p:ext uri="{D42A27DB-BD31-4B8C-83A1-F6EECF244321}">
                <p14:modId xmlns:p14="http://schemas.microsoft.com/office/powerpoint/2010/main" val="3123516367"/>
              </p:ext>
            </p:extLst>
          </p:nvPr>
        </p:nvGraphicFramePr>
        <p:xfrm>
          <a:off x="659524" y="3539447"/>
          <a:ext cx="5253214" cy="1189633"/>
        </p:xfrm>
        <a:graphic>
          <a:graphicData uri="http://schemas.openxmlformats.org/drawingml/2006/table">
            <a:tbl>
              <a:tblPr firstRow="1" firstCol="1" bandRow="1">
                <a:tableStyleId>{5C22544A-7EE6-4342-B048-85BDC9FD1C3A}</a:tableStyleId>
              </a:tblPr>
              <a:tblGrid>
                <a:gridCol w="1248789">
                  <a:extLst>
                    <a:ext uri="{9D8B030D-6E8A-4147-A177-3AD203B41FA5}">
                      <a16:colId xmlns:a16="http://schemas.microsoft.com/office/drawing/2014/main" val="1113600859"/>
                    </a:ext>
                  </a:extLst>
                </a:gridCol>
                <a:gridCol w="1736505">
                  <a:extLst>
                    <a:ext uri="{9D8B030D-6E8A-4147-A177-3AD203B41FA5}">
                      <a16:colId xmlns:a16="http://schemas.microsoft.com/office/drawing/2014/main" val="2173352625"/>
                    </a:ext>
                  </a:extLst>
                </a:gridCol>
                <a:gridCol w="1133960">
                  <a:extLst>
                    <a:ext uri="{9D8B030D-6E8A-4147-A177-3AD203B41FA5}">
                      <a16:colId xmlns:a16="http://schemas.microsoft.com/office/drawing/2014/main" val="3217065057"/>
                    </a:ext>
                  </a:extLst>
                </a:gridCol>
                <a:gridCol w="1133960">
                  <a:extLst>
                    <a:ext uri="{9D8B030D-6E8A-4147-A177-3AD203B41FA5}">
                      <a16:colId xmlns:a16="http://schemas.microsoft.com/office/drawing/2014/main" val="1758056943"/>
                    </a:ext>
                  </a:extLst>
                </a:gridCol>
              </a:tblGrid>
              <a:tr h="340633">
                <a:tc>
                  <a:txBody>
                    <a:bodyPr/>
                    <a:lstStyle/>
                    <a:p>
                      <a:endParaRPr lang="en-GB"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GB" sz="1600">
                          <a:effectLst/>
                        </a:rPr>
                        <a:t>Total</a:t>
                      </a:r>
                      <a:endParaRPr lang="en-GB"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GB" sz="1600">
                          <a:effectLst/>
                        </a:rPr>
                        <a:t>FSM: yes</a:t>
                      </a:r>
                      <a:endParaRPr lang="en-GB"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GB" sz="1600">
                          <a:effectLst/>
                        </a:rPr>
                        <a:t>%</a:t>
                      </a:r>
                      <a:endParaRPr lang="en-GB"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660496603"/>
                  </a:ext>
                </a:extLst>
              </a:tr>
              <a:tr h="477134">
                <a:tc>
                  <a:txBody>
                    <a:bodyPr/>
                    <a:lstStyle/>
                    <a:p>
                      <a:r>
                        <a:rPr lang="en-GB" sz="1600" dirty="0">
                          <a:effectLst/>
                        </a:rPr>
                        <a:t>FY</a:t>
                      </a:r>
                      <a:endParaRPr lang="en-GB"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GB" sz="1600" dirty="0">
                          <a:effectLst/>
                        </a:rPr>
                        <a:t>133</a:t>
                      </a:r>
                      <a:endParaRPr lang="en-GB"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GB" sz="1600" dirty="0">
                          <a:effectLst/>
                        </a:rPr>
                        <a:t>69</a:t>
                      </a:r>
                      <a:endParaRPr lang="en-GB"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GB" sz="1600" b="1" dirty="0">
                          <a:effectLst/>
                        </a:rPr>
                        <a:t>52%</a:t>
                      </a:r>
                      <a:endParaRPr lang="en-GB" sz="1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689778583"/>
                  </a:ext>
                </a:extLst>
              </a:tr>
              <a:tr h="371866">
                <a:tc>
                  <a:txBody>
                    <a:bodyPr/>
                    <a:lstStyle/>
                    <a:p>
                      <a:r>
                        <a:rPr lang="en-GB" sz="1600" dirty="0">
                          <a:effectLst/>
                        </a:rPr>
                        <a:t>DE </a:t>
                      </a:r>
                      <a:r>
                        <a:rPr lang="en-GB" sz="1400" dirty="0">
                          <a:effectLst/>
                        </a:rPr>
                        <a:t>(46% MD)</a:t>
                      </a:r>
                      <a:endParaRPr lang="en-GB" sz="1800" dirty="0">
                        <a:effectLst/>
                      </a:endParaRPr>
                    </a:p>
                  </a:txBody>
                  <a:tcPr marL="68580" marR="68580" marT="0" marB="0" anchor="ctr"/>
                </a:tc>
                <a:tc>
                  <a:txBody>
                    <a:bodyPr/>
                    <a:lstStyle/>
                    <a:p>
                      <a:pPr algn="ctr"/>
                      <a:r>
                        <a:rPr lang="en-GB" sz="1600">
                          <a:effectLst/>
                        </a:rPr>
                        <a:t>444</a:t>
                      </a:r>
                      <a:endParaRPr lang="en-GB"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GB" sz="1600" dirty="0">
                          <a:effectLst/>
                        </a:rPr>
                        <a:t>11</a:t>
                      </a:r>
                      <a:endParaRPr lang="en-GB"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GB" sz="1600" dirty="0">
                          <a:effectLst/>
                        </a:rPr>
                        <a:t>2%</a:t>
                      </a:r>
                      <a:endParaRPr lang="en-GB"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723282064"/>
                  </a:ext>
                </a:extLst>
              </a:tr>
            </a:tbl>
          </a:graphicData>
        </a:graphic>
      </p:graphicFrame>
      <p:sp>
        <p:nvSpPr>
          <p:cNvPr id="16" name="Rectangle 15">
            <a:extLst>
              <a:ext uri="{FF2B5EF4-FFF2-40B4-BE49-F238E27FC236}">
                <a16:creationId xmlns:a16="http://schemas.microsoft.com/office/drawing/2014/main" id="{283D8213-3B73-7641-AF40-A29301410D7A}"/>
              </a:ext>
            </a:extLst>
          </p:cNvPr>
          <p:cNvSpPr/>
          <p:nvPr/>
        </p:nvSpPr>
        <p:spPr>
          <a:xfrm>
            <a:off x="2845158" y="6320602"/>
            <a:ext cx="3559244" cy="369332"/>
          </a:xfrm>
          <a:prstGeom prst="rect">
            <a:avLst/>
          </a:prstGeom>
        </p:spPr>
        <p:txBody>
          <a:bodyPr wrap="none">
            <a:spAutoFit/>
          </a:bodyPr>
          <a:lstStyle/>
          <a:p>
            <a:r>
              <a:rPr lang="en-GB" dirty="0">
                <a:solidFill>
                  <a:schemeClr val="bg1"/>
                </a:solidFill>
              </a:rPr>
              <a:t>(DE=direct entry, MD= missing data)</a:t>
            </a:r>
            <a:endParaRPr lang="en-GB"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82C7A3D6-37CC-2145-8058-80154DACA2E0}"/>
              </a:ext>
            </a:extLst>
          </p:cNvPr>
          <p:cNvSpPr txBox="1"/>
          <p:nvPr/>
        </p:nvSpPr>
        <p:spPr>
          <a:xfrm>
            <a:off x="563229" y="3209768"/>
            <a:ext cx="5322804" cy="369332"/>
          </a:xfrm>
          <a:prstGeom prst="rect">
            <a:avLst/>
          </a:prstGeom>
          <a:noFill/>
        </p:spPr>
        <p:txBody>
          <a:bodyPr wrap="none" rtlCol="0">
            <a:spAutoFit/>
          </a:bodyPr>
          <a:lstStyle/>
          <a:p>
            <a:r>
              <a:rPr lang="en-GB" b="1" dirty="0"/>
              <a:t>3. School with higher than average free school meals: </a:t>
            </a:r>
          </a:p>
        </p:txBody>
      </p:sp>
      <p:graphicFrame>
        <p:nvGraphicFramePr>
          <p:cNvPr id="20" name="Table 19">
            <a:extLst>
              <a:ext uri="{FF2B5EF4-FFF2-40B4-BE49-F238E27FC236}">
                <a16:creationId xmlns:a16="http://schemas.microsoft.com/office/drawing/2014/main" id="{63198C35-5C75-B24D-8BF1-35EF18012F76}"/>
              </a:ext>
            </a:extLst>
          </p:cNvPr>
          <p:cNvGraphicFramePr>
            <a:graphicFrameLocks noGrp="1"/>
          </p:cNvGraphicFramePr>
          <p:nvPr>
            <p:extLst>
              <p:ext uri="{D42A27DB-BD31-4B8C-83A1-F6EECF244321}">
                <p14:modId xmlns:p14="http://schemas.microsoft.com/office/powerpoint/2010/main" val="3048630106"/>
              </p:ext>
            </p:extLst>
          </p:nvPr>
        </p:nvGraphicFramePr>
        <p:xfrm>
          <a:off x="6500697" y="1919785"/>
          <a:ext cx="5253214" cy="1189633"/>
        </p:xfrm>
        <a:graphic>
          <a:graphicData uri="http://schemas.openxmlformats.org/drawingml/2006/table">
            <a:tbl>
              <a:tblPr firstRow="1" firstCol="1" bandRow="1">
                <a:tableStyleId>{5C22544A-7EE6-4342-B048-85BDC9FD1C3A}</a:tableStyleId>
              </a:tblPr>
              <a:tblGrid>
                <a:gridCol w="1299786">
                  <a:extLst>
                    <a:ext uri="{9D8B030D-6E8A-4147-A177-3AD203B41FA5}">
                      <a16:colId xmlns:a16="http://schemas.microsoft.com/office/drawing/2014/main" val="1113600859"/>
                    </a:ext>
                  </a:extLst>
                </a:gridCol>
                <a:gridCol w="1685508">
                  <a:extLst>
                    <a:ext uri="{9D8B030D-6E8A-4147-A177-3AD203B41FA5}">
                      <a16:colId xmlns:a16="http://schemas.microsoft.com/office/drawing/2014/main" val="2173352625"/>
                    </a:ext>
                  </a:extLst>
                </a:gridCol>
                <a:gridCol w="1133960">
                  <a:extLst>
                    <a:ext uri="{9D8B030D-6E8A-4147-A177-3AD203B41FA5}">
                      <a16:colId xmlns:a16="http://schemas.microsoft.com/office/drawing/2014/main" val="3217065057"/>
                    </a:ext>
                  </a:extLst>
                </a:gridCol>
                <a:gridCol w="1133960">
                  <a:extLst>
                    <a:ext uri="{9D8B030D-6E8A-4147-A177-3AD203B41FA5}">
                      <a16:colId xmlns:a16="http://schemas.microsoft.com/office/drawing/2014/main" val="1758056943"/>
                    </a:ext>
                  </a:extLst>
                </a:gridCol>
              </a:tblGrid>
              <a:tr h="340633">
                <a:tc>
                  <a:txBody>
                    <a:bodyPr/>
                    <a:lstStyle/>
                    <a:p>
                      <a:endParaRPr lang="en-GB"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GB" sz="1800">
                          <a:effectLst/>
                        </a:rPr>
                        <a:t>Total</a:t>
                      </a:r>
                      <a:endParaRPr lang="en-GB"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GB" sz="1800" dirty="0">
                          <a:effectLst/>
                        </a:rPr>
                        <a:t>1</a:t>
                      </a:r>
                      <a:r>
                        <a:rPr lang="en-GB" sz="1800" baseline="30000" dirty="0">
                          <a:effectLst/>
                        </a:rPr>
                        <a:t>st</a:t>
                      </a:r>
                      <a:r>
                        <a:rPr lang="en-GB" sz="1800" dirty="0">
                          <a:effectLst/>
                        </a:rPr>
                        <a:t> gen</a:t>
                      </a:r>
                      <a:endParaRPr lang="en-GB"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GB" sz="1800">
                          <a:effectLst/>
                        </a:rPr>
                        <a:t>%</a:t>
                      </a:r>
                      <a:endParaRPr lang="en-GB"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660496603"/>
                  </a:ext>
                </a:extLst>
              </a:tr>
              <a:tr h="477134">
                <a:tc>
                  <a:txBody>
                    <a:bodyPr/>
                    <a:lstStyle/>
                    <a:p>
                      <a:r>
                        <a:rPr lang="en-GB" sz="1800" dirty="0">
                          <a:effectLst/>
                        </a:rPr>
                        <a:t>FY</a:t>
                      </a:r>
                      <a:endParaRPr lang="en-GB"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algn="ctr" defTabSz="822960" rtl="0" eaLnBrk="1" latinLnBrk="0" hangingPunct="1"/>
                      <a:r>
                        <a:rPr lang="en-GB" sz="1800" kern="1200" dirty="0">
                          <a:solidFill>
                            <a:schemeClr val="dk1"/>
                          </a:solidFill>
                          <a:effectLst/>
                          <a:latin typeface="+mn-lt"/>
                          <a:ea typeface="+mn-ea"/>
                          <a:cs typeface="+mn-cs"/>
                        </a:rPr>
                        <a:t>135</a:t>
                      </a:r>
                    </a:p>
                  </a:txBody>
                  <a:tcPr marL="68580" marR="68580" marT="0" marB="0" anchor="ctr"/>
                </a:tc>
                <a:tc>
                  <a:txBody>
                    <a:bodyPr/>
                    <a:lstStyle/>
                    <a:p>
                      <a:pPr marL="0" algn="ctr" defTabSz="822960" rtl="0" eaLnBrk="1" latinLnBrk="0" hangingPunct="1"/>
                      <a:r>
                        <a:rPr lang="en-GB" sz="1800" kern="1200" dirty="0">
                          <a:solidFill>
                            <a:schemeClr val="dk1"/>
                          </a:solidFill>
                          <a:effectLst/>
                          <a:latin typeface="+mn-lt"/>
                          <a:ea typeface="+mn-ea"/>
                          <a:cs typeface="+mn-cs"/>
                        </a:rPr>
                        <a:t>75</a:t>
                      </a:r>
                    </a:p>
                  </a:txBody>
                  <a:tcPr marL="68580" marR="68580" marT="0" marB="0" anchor="ctr"/>
                </a:tc>
                <a:tc>
                  <a:txBody>
                    <a:bodyPr/>
                    <a:lstStyle/>
                    <a:p>
                      <a:pPr marL="0" algn="ctr" defTabSz="822960" rtl="0" eaLnBrk="1" latinLnBrk="0" hangingPunct="1"/>
                      <a:r>
                        <a:rPr lang="en-GB" sz="1800" b="1" kern="1200" dirty="0">
                          <a:solidFill>
                            <a:schemeClr val="dk1"/>
                          </a:solidFill>
                          <a:effectLst/>
                          <a:latin typeface="+mn-lt"/>
                          <a:ea typeface="+mn-ea"/>
                          <a:cs typeface="+mn-cs"/>
                        </a:rPr>
                        <a:t>56%</a:t>
                      </a:r>
                    </a:p>
                  </a:txBody>
                  <a:tcPr marL="68580" marR="68580" marT="0" marB="0" anchor="ctr"/>
                </a:tc>
                <a:extLst>
                  <a:ext uri="{0D108BD9-81ED-4DB2-BD59-A6C34878D82A}">
                    <a16:rowId xmlns:a16="http://schemas.microsoft.com/office/drawing/2014/main" val="689778583"/>
                  </a:ext>
                </a:extLst>
              </a:tr>
              <a:tr h="371866">
                <a:tc>
                  <a:txBody>
                    <a:bodyPr/>
                    <a:lstStyle/>
                    <a:p>
                      <a:r>
                        <a:rPr lang="en-GB" sz="1800" dirty="0">
                          <a:effectLst/>
                        </a:rPr>
                        <a:t>DE </a:t>
                      </a:r>
                      <a:r>
                        <a:rPr lang="en-GB" sz="1400" dirty="0">
                          <a:effectLst/>
                        </a:rPr>
                        <a:t>(29% MD)</a:t>
                      </a:r>
                    </a:p>
                  </a:txBody>
                  <a:tcPr marL="68580" marR="68580" marT="0" marB="0" anchor="ctr"/>
                </a:tc>
                <a:tc>
                  <a:txBody>
                    <a:bodyPr/>
                    <a:lstStyle/>
                    <a:p>
                      <a:pPr marL="0" algn="ctr" defTabSz="822960" rtl="0" eaLnBrk="1" latinLnBrk="0" hangingPunct="1"/>
                      <a:r>
                        <a:rPr lang="en-GB" sz="1800" kern="1200">
                          <a:solidFill>
                            <a:schemeClr val="dk1"/>
                          </a:solidFill>
                          <a:effectLst/>
                          <a:latin typeface="+mn-lt"/>
                          <a:ea typeface="+mn-ea"/>
                          <a:cs typeface="+mn-cs"/>
                        </a:rPr>
                        <a:t>444</a:t>
                      </a:r>
                    </a:p>
                  </a:txBody>
                  <a:tcPr marL="68580" marR="68580" marT="0" marB="0" anchor="ctr"/>
                </a:tc>
                <a:tc>
                  <a:txBody>
                    <a:bodyPr/>
                    <a:lstStyle/>
                    <a:p>
                      <a:pPr marL="0" algn="ctr" defTabSz="822960" rtl="0" eaLnBrk="1" latinLnBrk="0" hangingPunct="1"/>
                      <a:r>
                        <a:rPr lang="en-GB" sz="1800" kern="1200">
                          <a:solidFill>
                            <a:schemeClr val="dk1"/>
                          </a:solidFill>
                          <a:effectLst/>
                          <a:latin typeface="+mn-lt"/>
                          <a:ea typeface="+mn-ea"/>
                          <a:cs typeface="+mn-cs"/>
                        </a:rPr>
                        <a:t>118</a:t>
                      </a:r>
                    </a:p>
                  </a:txBody>
                  <a:tcPr marL="68580" marR="68580" marT="0" marB="0" anchor="ctr"/>
                </a:tc>
                <a:tc>
                  <a:txBody>
                    <a:bodyPr/>
                    <a:lstStyle/>
                    <a:p>
                      <a:pPr marL="0" algn="ctr" defTabSz="822960" rtl="0" eaLnBrk="1" latinLnBrk="0" hangingPunct="1"/>
                      <a:r>
                        <a:rPr lang="en-GB" sz="1800" kern="1200" dirty="0">
                          <a:solidFill>
                            <a:schemeClr val="dk1"/>
                          </a:solidFill>
                          <a:effectLst/>
                          <a:latin typeface="+mn-lt"/>
                          <a:ea typeface="+mn-ea"/>
                          <a:cs typeface="+mn-cs"/>
                        </a:rPr>
                        <a:t>27%</a:t>
                      </a:r>
                    </a:p>
                  </a:txBody>
                  <a:tcPr marL="68580" marR="68580" marT="0" marB="0" anchor="ctr"/>
                </a:tc>
                <a:extLst>
                  <a:ext uri="{0D108BD9-81ED-4DB2-BD59-A6C34878D82A}">
                    <a16:rowId xmlns:a16="http://schemas.microsoft.com/office/drawing/2014/main" val="3723282064"/>
                  </a:ext>
                </a:extLst>
              </a:tr>
            </a:tbl>
          </a:graphicData>
        </a:graphic>
      </p:graphicFrame>
      <p:sp>
        <p:nvSpPr>
          <p:cNvPr id="21" name="TextBox 20">
            <a:extLst>
              <a:ext uri="{FF2B5EF4-FFF2-40B4-BE49-F238E27FC236}">
                <a16:creationId xmlns:a16="http://schemas.microsoft.com/office/drawing/2014/main" id="{B2C48D25-8753-9945-80C5-90104C4BA81B}"/>
              </a:ext>
            </a:extLst>
          </p:cNvPr>
          <p:cNvSpPr txBox="1"/>
          <p:nvPr/>
        </p:nvSpPr>
        <p:spPr>
          <a:xfrm>
            <a:off x="6429116" y="1565247"/>
            <a:ext cx="2438360" cy="369332"/>
          </a:xfrm>
          <a:prstGeom prst="rect">
            <a:avLst/>
          </a:prstGeom>
          <a:noFill/>
        </p:spPr>
        <p:txBody>
          <a:bodyPr wrap="none" rtlCol="0">
            <a:spAutoFit/>
          </a:bodyPr>
          <a:lstStyle/>
          <a:p>
            <a:r>
              <a:rPr lang="en-GB" b="1" dirty="0"/>
              <a:t>4. First in family to HE : </a:t>
            </a:r>
          </a:p>
        </p:txBody>
      </p:sp>
      <p:graphicFrame>
        <p:nvGraphicFramePr>
          <p:cNvPr id="22" name="Table 21">
            <a:extLst>
              <a:ext uri="{FF2B5EF4-FFF2-40B4-BE49-F238E27FC236}">
                <a16:creationId xmlns:a16="http://schemas.microsoft.com/office/drawing/2014/main" id="{F4912FC2-540F-A34C-BC24-50F5878B05AF}"/>
              </a:ext>
            </a:extLst>
          </p:cNvPr>
          <p:cNvGraphicFramePr>
            <a:graphicFrameLocks noGrp="1"/>
          </p:cNvGraphicFramePr>
          <p:nvPr>
            <p:extLst>
              <p:ext uri="{D42A27DB-BD31-4B8C-83A1-F6EECF244321}">
                <p14:modId xmlns:p14="http://schemas.microsoft.com/office/powerpoint/2010/main" val="372238191"/>
              </p:ext>
            </p:extLst>
          </p:nvPr>
        </p:nvGraphicFramePr>
        <p:xfrm>
          <a:off x="659524" y="5218584"/>
          <a:ext cx="10515600" cy="908685"/>
        </p:xfrm>
        <a:graphic>
          <a:graphicData uri="http://schemas.openxmlformats.org/drawingml/2006/table">
            <a:tbl>
              <a:tblPr firstRow="1" firstCol="1" bandRow="1">
                <a:tableStyleId>{5C22544A-7EE6-4342-B048-85BDC9FD1C3A}</a:tableStyleId>
              </a:tblPr>
              <a:tblGrid>
                <a:gridCol w="1152741">
                  <a:extLst>
                    <a:ext uri="{9D8B030D-6E8A-4147-A177-3AD203B41FA5}">
                      <a16:colId xmlns:a16="http://schemas.microsoft.com/office/drawing/2014/main" val="2143203408"/>
                    </a:ext>
                  </a:extLst>
                </a:gridCol>
                <a:gridCol w="849830">
                  <a:extLst>
                    <a:ext uri="{9D8B030D-6E8A-4147-A177-3AD203B41FA5}">
                      <a16:colId xmlns:a16="http://schemas.microsoft.com/office/drawing/2014/main" val="157890649"/>
                    </a:ext>
                  </a:extLst>
                </a:gridCol>
                <a:gridCol w="851934">
                  <a:extLst>
                    <a:ext uri="{9D8B030D-6E8A-4147-A177-3AD203B41FA5}">
                      <a16:colId xmlns:a16="http://schemas.microsoft.com/office/drawing/2014/main" val="3959541631"/>
                    </a:ext>
                  </a:extLst>
                </a:gridCol>
                <a:gridCol w="851934">
                  <a:extLst>
                    <a:ext uri="{9D8B030D-6E8A-4147-A177-3AD203B41FA5}">
                      <a16:colId xmlns:a16="http://schemas.microsoft.com/office/drawing/2014/main" val="1113703621"/>
                    </a:ext>
                  </a:extLst>
                </a:gridCol>
                <a:gridCol w="851934">
                  <a:extLst>
                    <a:ext uri="{9D8B030D-6E8A-4147-A177-3AD203B41FA5}">
                      <a16:colId xmlns:a16="http://schemas.microsoft.com/office/drawing/2014/main" val="1745700091"/>
                    </a:ext>
                  </a:extLst>
                </a:gridCol>
                <a:gridCol w="851934">
                  <a:extLst>
                    <a:ext uri="{9D8B030D-6E8A-4147-A177-3AD203B41FA5}">
                      <a16:colId xmlns:a16="http://schemas.microsoft.com/office/drawing/2014/main" val="2542995251"/>
                    </a:ext>
                  </a:extLst>
                </a:gridCol>
                <a:gridCol w="851934">
                  <a:extLst>
                    <a:ext uri="{9D8B030D-6E8A-4147-A177-3AD203B41FA5}">
                      <a16:colId xmlns:a16="http://schemas.microsoft.com/office/drawing/2014/main" val="4144914579"/>
                    </a:ext>
                  </a:extLst>
                </a:gridCol>
                <a:gridCol w="851934">
                  <a:extLst>
                    <a:ext uri="{9D8B030D-6E8A-4147-A177-3AD203B41FA5}">
                      <a16:colId xmlns:a16="http://schemas.microsoft.com/office/drawing/2014/main" val="3230358383"/>
                    </a:ext>
                  </a:extLst>
                </a:gridCol>
                <a:gridCol w="851934">
                  <a:extLst>
                    <a:ext uri="{9D8B030D-6E8A-4147-A177-3AD203B41FA5}">
                      <a16:colId xmlns:a16="http://schemas.microsoft.com/office/drawing/2014/main" val="1953280815"/>
                    </a:ext>
                  </a:extLst>
                </a:gridCol>
                <a:gridCol w="851934">
                  <a:extLst>
                    <a:ext uri="{9D8B030D-6E8A-4147-A177-3AD203B41FA5}">
                      <a16:colId xmlns:a16="http://schemas.microsoft.com/office/drawing/2014/main" val="45801990"/>
                    </a:ext>
                  </a:extLst>
                </a:gridCol>
                <a:gridCol w="851934">
                  <a:extLst>
                    <a:ext uri="{9D8B030D-6E8A-4147-A177-3AD203B41FA5}">
                      <a16:colId xmlns:a16="http://schemas.microsoft.com/office/drawing/2014/main" val="1632917654"/>
                    </a:ext>
                  </a:extLst>
                </a:gridCol>
                <a:gridCol w="845623">
                  <a:extLst>
                    <a:ext uri="{9D8B030D-6E8A-4147-A177-3AD203B41FA5}">
                      <a16:colId xmlns:a16="http://schemas.microsoft.com/office/drawing/2014/main" val="843837974"/>
                    </a:ext>
                  </a:extLst>
                </a:gridCol>
              </a:tblGrid>
              <a:tr h="302895">
                <a:tc>
                  <a:txBody>
                    <a:bodyPr/>
                    <a:lstStyle/>
                    <a:p>
                      <a:r>
                        <a:rPr lang="en-GB" sz="1200" dirty="0">
                          <a:effectLst/>
                        </a:rPr>
                        <a:t>IMD</a:t>
                      </a:r>
                      <a:endParaRPr lang="en-GB"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GB" sz="1200">
                          <a:effectLst/>
                        </a:rPr>
                        <a:t>Total</a:t>
                      </a:r>
                      <a:endParaRPr lang="en-GB"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GB" sz="1200">
                          <a:effectLst/>
                        </a:rPr>
                        <a:t>IMD 1</a:t>
                      </a:r>
                      <a:endParaRPr lang="en-GB"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GB" sz="1200">
                          <a:effectLst/>
                        </a:rPr>
                        <a:t>%</a:t>
                      </a:r>
                      <a:endParaRPr lang="en-GB"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GB" sz="1200">
                          <a:effectLst/>
                        </a:rPr>
                        <a:t>IMD 2</a:t>
                      </a:r>
                      <a:endParaRPr lang="en-GB"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GB" sz="1200">
                          <a:effectLst/>
                        </a:rPr>
                        <a:t>%</a:t>
                      </a:r>
                      <a:endParaRPr lang="en-GB"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GB" sz="1200">
                          <a:effectLst/>
                        </a:rPr>
                        <a:t>IMD 3</a:t>
                      </a:r>
                      <a:endParaRPr lang="en-GB"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GB" sz="1200">
                          <a:effectLst/>
                        </a:rPr>
                        <a:t>%</a:t>
                      </a:r>
                      <a:endParaRPr lang="en-GB"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GB" sz="1200">
                          <a:effectLst/>
                        </a:rPr>
                        <a:t>IMD 4</a:t>
                      </a:r>
                      <a:endParaRPr lang="en-GB"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GB" sz="1200">
                          <a:effectLst/>
                        </a:rPr>
                        <a:t>%</a:t>
                      </a:r>
                      <a:endParaRPr lang="en-GB"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GB" sz="1200">
                          <a:effectLst/>
                        </a:rPr>
                        <a:t>IMD 5</a:t>
                      </a:r>
                      <a:endParaRPr lang="en-GB"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GB" sz="1200">
                          <a:effectLst/>
                        </a:rPr>
                        <a:t>%</a:t>
                      </a:r>
                      <a:endParaRPr lang="en-GB"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82017649"/>
                  </a:ext>
                </a:extLst>
              </a:tr>
              <a:tr h="302895">
                <a:tc>
                  <a:txBody>
                    <a:bodyPr/>
                    <a:lstStyle/>
                    <a:p>
                      <a:r>
                        <a:rPr lang="en-GB" sz="1200" dirty="0">
                          <a:effectLst/>
                        </a:rPr>
                        <a:t>FY </a:t>
                      </a:r>
                      <a:endParaRPr lang="en-GB"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GB" sz="1600" kern="1200" dirty="0">
                          <a:solidFill>
                            <a:schemeClr val="dk1"/>
                          </a:solidFill>
                          <a:effectLst/>
                          <a:latin typeface="+mn-lt"/>
                          <a:ea typeface="+mn-ea"/>
                          <a:cs typeface="+mn-cs"/>
                        </a:rPr>
                        <a:t>130</a:t>
                      </a:r>
                    </a:p>
                  </a:txBody>
                  <a:tcPr marL="68580" marR="68580" marT="0" marB="0" anchor="ctr"/>
                </a:tc>
                <a:tc>
                  <a:txBody>
                    <a:bodyPr/>
                    <a:lstStyle/>
                    <a:p>
                      <a:pPr algn="ctr"/>
                      <a:r>
                        <a:rPr lang="en-GB" sz="1600" b="1" kern="1200" dirty="0">
                          <a:solidFill>
                            <a:schemeClr val="dk1"/>
                          </a:solidFill>
                          <a:effectLst/>
                          <a:latin typeface="+mn-lt"/>
                          <a:ea typeface="+mn-ea"/>
                          <a:cs typeface="+mn-cs"/>
                        </a:rPr>
                        <a:t>51</a:t>
                      </a:r>
                    </a:p>
                  </a:txBody>
                  <a:tcPr marL="68580" marR="68580" marT="0" marB="0" anchor="ctr"/>
                </a:tc>
                <a:tc>
                  <a:txBody>
                    <a:bodyPr/>
                    <a:lstStyle/>
                    <a:p>
                      <a:pPr algn="ctr"/>
                      <a:r>
                        <a:rPr lang="en-GB" sz="1600" b="1" kern="1200" dirty="0">
                          <a:solidFill>
                            <a:schemeClr val="dk1"/>
                          </a:solidFill>
                          <a:effectLst/>
                          <a:latin typeface="+mn-lt"/>
                          <a:ea typeface="+mn-ea"/>
                          <a:cs typeface="+mn-cs"/>
                        </a:rPr>
                        <a:t>39%</a:t>
                      </a:r>
                    </a:p>
                  </a:txBody>
                  <a:tcPr marL="68580" marR="68580" marT="0" marB="0" anchor="ctr"/>
                </a:tc>
                <a:tc>
                  <a:txBody>
                    <a:bodyPr/>
                    <a:lstStyle/>
                    <a:p>
                      <a:pPr algn="ctr"/>
                      <a:r>
                        <a:rPr lang="en-GB" sz="1600" kern="1200" dirty="0">
                          <a:solidFill>
                            <a:schemeClr val="dk1"/>
                          </a:solidFill>
                          <a:effectLst/>
                          <a:latin typeface="+mn-lt"/>
                          <a:ea typeface="+mn-ea"/>
                          <a:cs typeface="+mn-cs"/>
                        </a:rPr>
                        <a:t>33</a:t>
                      </a:r>
                    </a:p>
                  </a:txBody>
                  <a:tcPr marL="68580" marR="68580" marT="0" marB="0" anchor="ctr"/>
                </a:tc>
                <a:tc>
                  <a:txBody>
                    <a:bodyPr/>
                    <a:lstStyle/>
                    <a:p>
                      <a:pPr algn="ctr"/>
                      <a:r>
                        <a:rPr lang="en-GB" sz="1600" kern="1200" dirty="0">
                          <a:solidFill>
                            <a:schemeClr val="dk1"/>
                          </a:solidFill>
                          <a:effectLst/>
                          <a:latin typeface="+mn-lt"/>
                          <a:ea typeface="+mn-ea"/>
                          <a:cs typeface="+mn-cs"/>
                        </a:rPr>
                        <a:t>25%</a:t>
                      </a:r>
                    </a:p>
                  </a:txBody>
                  <a:tcPr marL="68580" marR="68580" marT="0" marB="0" anchor="ctr"/>
                </a:tc>
                <a:tc>
                  <a:txBody>
                    <a:bodyPr/>
                    <a:lstStyle/>
                    <a:p>
                      <a:pPr algn="ctr"/>
                      <a:r>
                        <a:rPr lang="en-GB" sz="1600" kern="1200" dirty="0">
                          <a:solidFill>
                            <a:schemeClr val="dk1"/>
                          </a:solidFill>
                          <a:effectLst/>
                          <a:latin typeface="+mn-lt"/>
                          <a:ea typeface="+mn-ea"/>
                          <a:cs typeface="+mn-cs"/>
                        </a:rPr>
                        <a:t>23</a:t>
                      </a:r>
                    </a:p>
                  </a:txBody>
                  <a:tcPr marL="68580" marR="68580" marT="0" marB="0" anchor="ctr"/>
                </a:tc>
                <a:tc>
                  <a:txBody>
                    <a:bodyPr/>
                    <a:lstStyle/>
                    <a:p>
                      <a:pPr algn="ctr"/>
                      <a:r>
                        <a:rPr lang="en-GB" sz="1600" kern="1200" dirty="0">
                          <a:solidFill>
                            <a:schemeClr val="dk1"/>
                          </a:solidFill>
                          <a:effectLst/>
                          <a:latin typeface="+mn-lt"/>
                          <a:ea typeface="+mn-ea"/>
                          <a:cs typeface="+mn-cs"/>
                        </a:rPr>
                        <a:t>18%</a:t>
                      </a:r>
                    </a:p>
                  </a:txBody>
                  <a:tcPr marL="68580" marR="68580" marT="0" marB="0" anchor="ctr"/>
                </a:tc>
                <a:tc>
                  <a:txBody>
                    <a:bodyPr/>
                    <a:lstStyle/>
                    <a:p>
                      <a:pPr algn="ctr"/>
                      <a:r>
                        <a:rPr lang="en-GB" sz="1600" kern="1200" dirty="0">
                          <a:solidFill>
                            <a:schemeClr val="dk1"/>
                          </a:solidFill>
                          <a:effectLst/>
                          <a:latin typeface="+mn-lt"/>
                          <a:ea typeface="+mn-ea"/>
                          <a:cs typeface="+mn-cs"/>
                        </a:rPr>
                        <a:t>13</a:t>
                      </a:r>
                    </a:p>
                  </a:txBody>
                  <a:tcPr marL="68580" marR="68580" marT="0" marB="0" anchor="ctr"/>
                </a:tc>
                <a:tc>
                  <a:txBody>
                    <a:bodyPr/>
                    <a:lstStyle/>
                    <a:p>
                      <a:pPr algn="ctr"/>
                      <a:r>
                        <a:rPr lang="en-GB" sz="1600" kern="1200" dirty="0">
                          <a:solidFill>
                            <a:schemeClr val="dk1"/>
                          </a:solidFill>
                          <a:effectLst/>
                          <a:latin typeface="+mn-lt"/>
                          <a:ea typeface="+mn-ea"/>
                          <a:cs typeface="+mn-cs"/>
                        </a:rPr>
                        <a:t>10%</a:t>
                      </a:r>
                    </a:p>
                  </a:txBody>
                  <a:tcPr marL="68580" marR="68580" marT="0" marB="0" anchor="ctr"/>
                </a:tc>
                <a:tc>
                  <a:txBody>
                    <a:bodyPr/>
                    <a:lstStyle/>
                    <a:p>
                      <a:pPr algn="ctr"/>
                      <a:r>
                        <a:rPr lang="en-GB" sz="1600" kern="1200">
                          <a:solidFill>
                            <a:schemeClr val="dk1"/>
                          </a:solidFill>
                          <a:effectLst/>
                          <a:latin typeface="+mn-lt"/>
                          <a:ea typeface="+mn-ea"/>
                          <a:cs typeface="+mn-cs"/>
                        </a:rPr>
                        <a:t>10</a:t>
                      </a:r>
                    </a:p>
                  </a:txBody>
                  <a:tcPr marL="68580" marR="68580" marT="0" marB="0" anchor="ctr"/>
                </a:tc>
                <a:tc>
                  <a:txBody>
                    <a:bodyPr/>
                    <a:lstStyle/>
                    <a:p>
                      <a:pPr algn="ctr"/>
                      <a:r>
                        <a:rPr lang="en-GB" sz="1600" kern="1200" dirty="0">
                          <a:solidFill>
                            <a:schemeClr val="dk1"/>
                          </a:solidFill>
                          <a:effectLst/>
                          <a:latin typeface="+mn-lt"/>
                          <a:ea typeface="+mn-ea"/>
                          <a:cs typeface="+mn-cs"/>
                        </a:rPr>
                        <a:t>8%</a:t>
                      </a:r>
                    </a:p>
                  </a:txBody>
                  <a:tcPr marL="68580" marR="68580" marT="0" marB="0" anchor="ctr"/>
                </a:tc>
                <a:extLst>
                  <a:ext uri="{0D108BD9-81ED-4DB2-BD59-A6C34878D82A}">
                    <a16:rowId xmlns:a16="http://schemas.microsoft.com/office/drawing/2014/main" val="196729785"/>
                  </a:ext>
                </a:extLst>
              </a:tr>
              <a:tr h="302895">
                <a:tc>
                  <a:txBody>
                    <a:bodyPr/>
                    <a:lstStyle/>
                    <a:p>
                      <a:r>
                        <a:rPr lang="en-GB" sz="1600" dirty="0">
                          <a:effectLst/>
                        </a:rPr>
                        <a:t>DE (</a:t>
                      </a:r>
                      <a:r>
                        <a:rPr lang="en-GB" sz="1200" dirty="0">
                          <a:effectLst/>
                        </a:rPr>
                        <a:t>10%</a:t>
                      </a:r>
                      <a:r>
                        <a:rPr lang="en-GB" sz="1100" dirty="0">
                          <a:effectLst/>
                        </a:rPr>
                        <a:t> </a:t>
                      </a:r>
                      <a:r>
                        <a:rPr lang="en-GB" sz="1200" dirty="0">
                          <a:effectLst/>
                        </a:rPr>
                        <a:t> MD)</a:t>
                      </a:r>
                      <a:endParaRPr lang="en-GB"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GB" sz="1600" kern="1200">
                          <a:solidFill>
                            <a:schemeClr val="dk1"/>
                          </a:solidFill>
                          <a:effectLst/>
                          <a:latin typeface="+mn-lt"/>
                          <a:ea typeface="+mn-ea"/>
                          <a:cs typeface="+mn-cs"/>
                        </a:rPr>
                        <a:t>444</a:t>
                      </a:r>
                    </a:p>
                  </a:txBody>
                  <a:tcPr marL="68580" marR="68580" marT="0" marB="0" anchor="ctr"/>
                </a:tc>
                <a:tc>
                  <a:txBody>
                    <a:bodyPr/>
                    <a:lstStyle/>
                    <a:p>
                      <a:pPr algn="ctr"/>
                      <a:r>
                        <a:rPr lang="en-GB" sz="1600" kern="1200" dirty="0">
                          <a:solidFill>
                            <a:schemeClr val="dk1"/>
                          </a:solidFill>
                          <a:effectLst/>
                          <a:latin typeface="+mn-lt"/>
                          <a:ea typeface="+mn-ea"/>
                          <a:cs typeface="+mn-cs"/>
                        </a:rPr>
                        <a:t>49</a:t>
                      </a:r>
                    </a:p>
                  </a:txBody>
                  <a:tcPr marL="68580" marR="68580" marT="0" marB="0" anchor="ctr"/>
                </a:tc>
                <a:tc>
                  <a:txBody>
                    <a:bodyPr/>
                    <a:lstStyle/>
                    <a:p>
                      <a:pPr algn="ctr"/>
                      <a:r>
                        <a:rPr lang="en-GB" sz="1600" kern="1200" dirty="0">
                          <a:solidFill>
                            <a:schemeClr val="dk1"/>
                          </a:solidFill>
                          <a:effectLst/>
                          <a:latin typeface="+mn-lt"/>
                          <a:ea typeface="+mn-ea"/>
                          <a:cs typeface="+mn-cs"/>
                        </a:rPr>
                        <a:t>11%</a:t>
                      </a:r>
                    </a:p>
                  </a:txBody>
                  <a:tcPr marL="68580" marR="68580" marT="0" marB="0" anchor="ctr"/>
                </a:tc>
                <a:tc>
                  <a:txBody>
                    <a:bodyPr/>
                    <a:lstStyle/>
                    <a:p>
                      <a:pPr algn="ctr"/>
                      <a:r>
                        <a:rPr lang="en-GB" sz="1600" kern="1200" dirty="0">
                          <a:solidFill>
                            <a:schemeClr val="dk1"/>
                          </a:solidFill>
                          <a:effectLst/>
                          <a:latin typeface="+mn-lt"/>
                          <a:ea typeface="+mn-ea"/>
                          <a:cs typeface="+mn-cs"/>
                        </a:rPr>
                        <a:t>50</a:t>
                      </a:r>
                    </a:p>
                  </a:txBody>
                  <a:tcPr marL="68580" marR="68580" marT="0" marB="0" anchor="ctr"/>
                </a:tc>
                <a:tc>
                  <a:txBody>
                    <a:bodyPr/>
                    <a:lstStyle/>
                    <a:p>
                      <a:pPr algn="ctr"/>
                      <a:r>
                        <a:rPr lang="en-GB" sz="1600" kern="1200">
                          <a:solidFill>
                            <a:schemeClr val="dk1"/>
                          </a:solidFill>
                          <a:effectLst/>
                          <a:latin typeface="+mn-lt"/>
                          <a:ea typeface="+mn-ea"/>
                          <a:cs typeface="+mn-cs"/>
                        </a:rPr>
                        <a:t>11%</a:t>
                      </a:r>
                    </a:p>
                  </a:txBody>
                  <a:tcPr marL="68580" marR="68580" marT="0" marB="0" anchor="ctr"/>
                </a:tc>
                <a:tc>
                  <a:txBody>
                    <a:bodyPr/>
                    <a:lstStyle/>
                    <a:p>
                      <a:pPr algn="ctr"/>
                      <a:r>
                        <a:rPr lang="en-GB" sz="1600" kern="1200">
                          <a:solidFill>
                            <a:schemeClr val="dk1"/>
                          </a:solidFill>
                          <a:effectLst/>
                          <a:latin typeface="+mn-lt"/>
                          <a:ea typeface="+mn-ea"/>
                          <a:cs typeface="+mn-cs"/>
                        </a:rPr>
                        <a:t>64</a:t>
                      </a:r>
                    </a:p>
                  </a:txBody>
                  <a:tcPr marL="68580" marR="68580" marT="0" marB="0" anchor="ctr"/>
                </a:tc>
                <a:tc>
                  <a:txBody>
                    <a:bodyPr/>
                    <a:lstStyle/>
                    <a:p>
                      <a:pPr algn="ctr"/>
                      <a:r>
                        <a:rPr lang="en-GB" sz="1600" kern="1200">
                          <a:solidFill>
                            <a:schemeClr val="dk1"/>
                          </a:solidFill>
                          <a:effectLst/>
                          <a:latin typeface="+mn-lt"/>
                          <a:ea typeface="+mn-ea"/>
                          <a:cs typeface="+mn-cs"/>
                        </a:rPr>
                        <a:t>14%</a:t>
                      </a:r>
                    </a:p>
                  </a:txBody>
                  <a:tcPr marL="68580" marR="68580" marT="0" marB="0" anchor="ctr"/>
                </a:tc>
                <a:tc>
                  <a:txBody>
                    <a:bodyPr/>
                    <a:lstStyle/>
                    <a:p>
                      <a:pPr algn="ctr"/>
                      <a:r>
                        <a:rPr lang="en-GB" sz="1600" kern="1200" dirty="0">
                          <a:solidFill>
                            <a:schemeClr val="dk1"/>
                          </a:solidFill>
                          <a:effectLst/>
                          <a:latin typeface="+mn-lt"/>
                          <a:ea typeface="+mn-ea"/>
                          <a:cs typeface="+mn-cs"/>
                        </a:rPr>
                        <a:t>82</a:t>
                      </a:r>
                    </a:p>
                  </a:txBody>
                  <a:tcPr marL="68580" marR="68580" marT="0" marB="0" anchor="ctr"/>
                </a:tc>
                <a:tc>
                  <a:txBody>
                    <a:bodyPr/>
                    <a:lstStyle/>
                    <a:p>
                      <a:pPr algn="ctr"/>
                      <a:r>
                        <a:rPr lang="en-GB" sz="1600" kern="1200" dirty="0">
                          <a:solidFill>
                            <a:schemeClr val="dk1"/>
                          </a:solidFill>
                          <a:effectLst/>
                          <a:latin typeface="+mn-lt"/>
                          <a:ea typeface="+mn-ea"/>
                          <a:cs typeface="+mn-cs"/>
                        </a:rPr>
                        <a:t>18%</a:t>
                      </a:r>
                    </a:p>
                  </a:txBody>
                  <a:tcPr marL="68580" marR="68580" marT="0" marB="0" anchor="ctr"/>
                </a:tc>
                <a:tc>
                  <a:txBody>
                    <a:bodyPr/>
                    <a:lstStyle/>
                    <a:p>
                      <a:pPr algn="ctr"/>
                      <a:r>
                        <a:rPr lang="en-GB" sz="1600" kern="1200" dirty="0">
                          <a:solidFill>
                            <a:schemeClr val="dk1"/>
                          </a:solidFill>
                          <a:effectLst/>
                          <a:latin typeface="+mn-lt"/>
                          <a:ea typeface="+mn-ea"/>
                          <a:cs typeface="+mn-cs"/>
                        </a:rPr>
                        <a:t>153</a:t>
                      </a:r>
                    </a:p>
                  </a:txBody>
                  <a:tcPr marL="68580" marR="68580" marT="0" marB="0" anchor="ctr"/>
                </a:tc>
                <a:tc>
                  <a:txBody>
                    <a:bodyPr/>
                    <a:lstStyle/>
                    <a:p>
                      <a:pPr algn="ctr"/>
                      <a:r>
                        <a:rPr lang="en-GB" sz="1600" kern="1200" dirty="0">
                          <a:solidFill>
                            <a:schemeClr val="dk1"/>
                          </a:solidFill>
                          <a:effectLst/>
                          <a:latin typeface="+mn-lt"/>
                          <a:ea typeface="+mn-ea"/>
                          <a:cs typeface="+mn-cs"/>
                        </a:rPr>
                        <a:t>34%</a:t>
                      </a:r>
                    </a:p>
                  </a:txBody>
                  <a:tcPr marL="68580" marR="68580" marT="0" marB="0" anchor="ctr"/>
                </a:tc>
                <a:extLst>
                  <a:ext uri="{0D108BD9-81ED-4DB2-BD59-A6C34878D82A}">
                    <a16:rowId xmlns:a16="http://schemas.microsoft.com/office/drawing/2014/main" val="3956156455"/>
                  </a:ext>
                </a:extLst>
              </a:tr>
            </a:tbl>
          </a:graphicData>
        </a:graphic>
      </p:graphicFrame>
      <p:sp>
        <p:nvSpPr>
          <p:cNvPr id="23" name="TextBox 22">
            <a:extLst>
              <a:ext uri="{FF2B5EF4-FFF2-40B4-BE49-F238E27FC236}">
                <a16:creationId xmlns:a16="http://schemas.microsoft.com/office/drawing/2014/main" id="{E65266E4-F210-3D45-938B-4610813D1D5A}"/>
              </a:ext>
            </a:extLst>
          </p:cNvPr>
          <p:cNvSpPr txBox="1"/>
          <p:nvPr/>
        </p:nvSpPr>
        <p:spPr>
          <a:xfrm>
            <a:off x="648285" y="4863299"/>
            <a:ext cx="3118546" cy="369332"/>
          </a:xfrm>
          <a:prstGeom prst="rect">
            <a:avLst/>
          </a:prstGeom>
          <a:noFill/>
        </p:spPr>
        <p:txBody>
          <a:bodyPr wrap="none" rtlCol="0">
            <a:spAutoFit/>
          </a:bodyPr>
          <a:lstStyle/>
          <a:p>
            <a:r>
              <a:rPr lang="en-GB" b="1" dirty="0"/>
              <a:t>Index of Multiple Deprivation: </a:t>
            </a:r>
          </a:p>
        </p:txBody>
      </p:sp>
      <p:sp>
        <p:nvSpPr>
          <p:cNvPr id="24" name="Rectangle 23">
            <a:extLst>
              <a:ext uri="{FF2B5EF4-FFF2-40B4-BE49-F238E27FC236}">
                <a16:creationId xmlns:a16="http://schemas.microsoft.com/office/drawing/2014/main" id="{8430CFBB-89EB-8849-A034-685D324296AC}"/>
              </a:ext>
            </a:extLst>
          </p:cNvPr>
          <p:cNvSpPr/>
          <p:nvPr/>
        </p:nvSpPr>
        <p:spPr>
          <a:xfrm>
            <a:off x="2612947" y="5218584"/>
            <a:ext cx="3299791" cy="952823"/>
          </a:xfrm>
          <a:prstGeom prst="rect">
            <a:avLst/>
          </a:prstGeom>
          <a:noFill/>
          <a:ln w="19050">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cxnSp>
        <p:nvCxnSpPr>
          <p:cNvPr id="25" name="Straight Arrow Connector 24">
            <a:extLst>
              <a:ext uri="{FF2B5EF4-FFF2-40B4-BE49-F238E27FC236}">
                <a16:creationId xmlns:a16="http://schemas.microsoft.com/office/drawing/2014/main" id="{ED3E16FC-172E-2D4B-B6F3-3B426E5DBAFE}"/>
              </a:ext>
            </a:extLst>
          </p:cNvPr>
          <p:cNvCxnSpPr>
            <a:cxnSpLocks/>
          </p:cNvCxnSpPr>
          <p:nvPr/>
        </p:nvCxnSpPr>
        <p:spPr>
          <a:xfrm flipH="1">
            <a:off x="11120003" y="5996610"/>
            <a:ext cx="477079" cy="0"/>
          </a:xfrm>
          <a:prstGeom prst="straightConnector1">
            <a:avLst/>
          </a:prstGeom>
          <a:ln w="38100">
            <a:solidFill>
              <a:srgbClr val="C00000"/>
            </a:solidFill>
            <a:tailEnd type="triangle"/>
          </a:ln>
        </p:spPr>
        <p:style>
          <a:lnRef idx="3">
            <a:schemeClr val="accent2"/>
          </a:lnRef>
          <a:fillRef idx="0">
            <a:schemeClr val="accent2"/>
          </a:fillRef>
          <a:effectRef idx="2">
            <a:schemeClr val="accent2"/>
          </a:effectRef>
          <a:fontRef idx="minor">
            <a:schemeClr val="tx1"/>
          </a:fontRef>
        </p:style>
      </p:cxnSp>
      <p:sp>
        <p:nvSpPr>
          <p:cNvPr id="26" name="TextBox 25">
            <a:extLst>
              <a:ext uri="{FF2B5EF4-FFF2-40B4-BE49-F238E27FC236}">
                <a16:creationId xmlns:a16="http://schemas.microsoft.com/office/drawing/2014/main" id="{407036DE-EE18-A649-A11F-054636CA903A}"/>
              </a:ext>
            </a:extLst>
          </p:cNvPr>
          <p:cNvSpPr txBox="1"/>
          <p:nvPr/>
        </p:nvSpPr>
        <p:spPr>
          <a:xfrm>
            <a:off x="8107077" y="368724"/>
            <a:ext cx="4189095" cy="646331"/>
          </a:xfrm>
          <a:prstGeom prst="rect">
            <a:avLst/>
          </a:prstGeom>
          <a:noFill/>
        </p:spPr>
        <p:txBody>
          <a:bodyPr wrap="square" rtlCol="0">
            <a:spAutoFit/>
          </a:bodyPr>
          <a:lstStyle/>
          <a:p>
            <a:r>
              <a:rPr lang="en-GB" b="1" dirty="0">
                <a:solidFill>
                  <a:srgbClr val="FF0000"/>
                </a:solidFill>
              </a:rPr>
              <a:t>AVERAGE ENTRY TARIFF about 56% lower</a:t>
            </a:r>
          </a:p>
          <a:p>
            <a:r>
              <a:rPr lang="en-GB" dirty="0">
                <a:solidFill>
                  <a:srgbClr val="FF0000"/>
                </a:solidFill>
              </a:rPr>
              <a:t>FY = 99  DE = 176</a:t>
            </a:r>
          </a:p>
        </p:txBody>
      </p:sp>
      <p:graphicFrame>
        <p:nvGraphicFramePr>
          <p:cNvPr id="27" name="Table 26">
            <a:extLst>
              <a:ext uri="{FF2B5EF4-FFF2-40B4-BE49-F238E27FC236}">
                <a16:creationId xmlns:a16="http://schemas.microsoft.com/office/drawing/2014/main" id="{A64920BF-3CD1-C340-92BE-D8C8A0DD9FE7}"/>
              </a:ext>
            </a:extLst>
          </p:cNvPr>
          <p:cNvGraphicFramePr>
            <a:graphicFrameLocks noGrp="1"/>
          </p:cNvGraphicFramePr>
          <p:nvPr>
            <p:extLst>
              <p:ext uri="{D42A27DB-BD31-4B8C-83A1-F6EECF244321}">
                <p14:modId xmlns:p14="http://schemas.microsoft.com/office/powerpoint/2010/main" val="3354676303"/>
              </p:ext>
            </p:extLst>
          </p:nvPr>
        </p:nvGraphicFramePr>
        <p:xfrm>
          <a:off x="6500697" y="3616516"/>
          <a:ext cx="5253214" cy="1189633"/>
        </p:xfrm>
        <a:graphic>
          <a:graphicData uri="http://schemas.openxmlformats.org/drawingml/2006/table">
            <a:tbl>
              <a:tblPr firstRow="1" firstCol="1" bandRow="1">
                <a:tableStyleId>{5C22544A-7EE6-4342-B048-85BDC9FD1C3A}</a:tableStyleId>
              </a:tblPr>
              <a:tblGrid>
                <a:gridCol w="1299786">
                  <a:extLst>
                    <a:ext uri="{9D8B030D-6E8A-4147-A177-3AD203B41FA5}">
                      <a16:colId xmlns:a16="http://schemas.microsoft.com/office/drawing/2014/main" val="1113600859"/>
                    </a:ext>
                  </a:extLst>
                </a:gridCol>
                <a:gridCol w="1685508">
                  <a:extLst>
                    <a:ext uri="{9D8B030D-6E8A-4147-A177-3AD203B41FA5}">
                      <a16:colId xmlns:a16="http://schemas.microsoft.com/office/drawing/2014/main" val="2173352625"/>
                    </a:ext>
                  </a:extLst>
                </a:gridCol>
                <a:gridCol w="1133960">
                  <a:extLst>
                    <a:ext uri="{9D8B030D-6E8A-4147-A177-3AD203B41FA5}">
                      <a16:colId xmlns:a16="http://schemas.microsoft.com/office/drawing/2014/main" val="3217065057"/>
                    </a:ext>
                  </a:extLst>
                </a:gridCol>
                <a:gridCol w="1133960">
                  <a:extLst>
                    <a:ext uri="{9D8B030D-6E8A-4147-A177-3AD203B41FA5}">
                      <a16:colId xmlns:a16="http://schemas.microsoft.com/office/drawing/2014/main" val="1758056943"/>
                    </a:ext>
                  </a:extLst>
                </a:gridCol>
              </a:tblGrid>
              <a:tr h="340633">
                <a:tc>
                  <a:txBody>
                    <a:bodyPr/>
                    <a:lstStyle/>
                    <a:p>
                      <a:endParaRPr lang="en-GB"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GB" sz="1800" dirty="0">
                          <a:effectLst/>
                        </a:rPr>
                        <a:t>Total</a:t>
                      </a:r>
                      <a:endParaRPr lang="en-GB"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GB" sz="1800">
                          <a:effectLst/>
                        </a:rPr>
                        <a:t>FSM: yes</a:t>
                      </a:r>
                      <a:endParaRPr lang="en-GB"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GB" sz="1800">
                          <a:effectLst/>
                        </a:rPr>
                        <a:t>%</a:t>
                      </a:r>
                      <a:endParaRPr lang="en-GB"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660496603"/>
                  </a:ext>
                </a:extLst>
              </a:tr>
              <a:tr h="477134">
                <a:tc>
                  <a:txBody>
                    <a:bodyPr/>
                    <a:lstStyle/>
                    <a:p>
                      <a:r>
                        <a:rPr lang="en-GB" sz="1800" dirty="0">
                          <a:effectLst/>
                        </a:rPr>
                        <a:t>FY</a:t>
                      </a:r>
                      <a:endParaRPr lang="en-GB"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algn="ctr" defTabSz="822960" rtl="0" eaLnBrk="1" latinLnBrk="0" hangingPunct="1"/>
                      <a:r>
                        <a:rPr lang="en-GB" sz="1800" kern="1200" dirty="0">
                          <a:solidFill>
                            <a:schemeClr val="dk1"/>
                          </a:solidFill>
                          <a:effectLst/>
                          <a:latin typeface="+mn-lt"/>
                          <a:ea typeface="+mn-ea"/>
                          <a:cs typeface="+mn-cs"/>
                        </a:rPr>
                        <a:t>135</a:t>
                      </a:r>
                    </a:p>
                  </a:txBody>
                  <a:tcPr marL="68580" marR="68580" marT="0" marB="0" anchor="ctr"/>
                </a:tc>
                <a:tc>
                  <a:txBody>
                    <a:bodyPr/>
                    <a:lstStyle/>
                    <a:p>
                      <a:pPr marL="0" algn="ctr" defTabSz="822960" rtl="0" eaLnBrk="1" latinLnBrk="0" hangingPunct="1"/>
                      <a:r>
                        <a:rPr lang="en-GB" sz="1800" kern="1200" dirty="0">
                          <a:solidFill>
                            <a:schemeClr val="dk1"/>
                          </a:solidFill>
                          <a:effectLst/>
                          <a:latin typeface="+mn-lt"/>
                          <a:ea typeface="+mn-ea"/>
                          <a:cs typeface="+mn-cs"/>
                        </a:rPr>
                        <a:t>53</a:t>
                      </a:r>
                    </a:p>
                  </a:txBody>
                  <a:tcPr marL="68580" marR="68580" marT="0" marB="0" anchor="ctr"/>
                </a:tc>
                <a:tc>
                  <a:txBody>
                    <a:bodyPr/>
                    <a:lstStyle/>
                    <a:p>
                      <a:pPr marL="0" algn="ctr" defTabSz="822960" rtl="0" eaLnBrk="1" latinLnBrk="0" hangingPunct="1"/>
                      <a:r>
                        <a:rPr lang="en-GB" sz="1800" b="1" kern="1200" dirty="0">
                          <a:solidFill>
                            <a:schemeClr val="dk1"/>
                          </a:solidFill>
                          <a:effectLst/>
                          <a:latin typeface="+mn-lt"/>
                          <a:ea typeface="+mn-ea"/>
                          <a:cs typeface="+mn-cs"/>
                        </a:rPr>
                        <a:t>39%</a:t>
                      </a:r>
                    </a:p>
                  </a:txBody>
                  <a:tcPr marL="68580" marR="68580" marT="0" marB="0" anchor="ctr"/>
                </a:tc>
                <a:extLst>
                  <a:ext uri="{0D108BD9-81ED-4DB2-BD59-A6C34878D82A}">
                    <a16:rowId xmlns:a16="http://schemas.microsoft.com/office/drawing/2014/main" val="689778583"/>
                  </a:ext>
                </a:extLst>
              </a:tr>
              <a:tr h="371866">
                <a:tc>
                  <a:txBody>
                    <a:bodyPr/>
                    <a:lstStyle/>
                    <a:p>
                      <a:r>
                        <a:rPr lang="en-GB" sz="1800" dirty="0">
                          <a:effectLst/>
                        </a:rPr>
                        <a:t>DE </a:t>
                      </a:r>
                      <a:r>
                        <a:rPr lang="en-GB" sz="1200" dirty="0">
                          <a:effectLst/>
                        </a:rPr>
                        <a:t>(5% MD)</a:t>
                      </a:r>
                      <a:endParaRPr lang="en-GB" sz="2000" dirty="0">
                        <a:effectLst/>
                      </a:endParaRPr>
                    </a:p>
                  </a:txBody>
                  <a:tcPr marL="68580" marR="68580" marT="0" marB="0" anchor="ctr"/>
                </a:tc>
                <a:tc>
                  <a:txBody>
                    <a:bodyPr/>
                    <a:lstStyle/>
                    <a:p>
                      <a:pPr marL="0" algn="ctr" defTabSz="822960" rtl="0" eaLnBrk="1" latinLnBrk="0" hangingPunct="1"/>
                      <a:r>
                        <a:rPr lang="en-GB" sz="1800" kern="1200" dirty="0">
                          <a:solidFill>
                            <a:schemeClr val="dk1"/>
                          </a:solidFill>
                          <a:effectLst/>
                          <a:latin typeface="+mn-lt"/>
                          <a:ea typeface="+mn-ea"/>
                          <a:cs typeface="+mn-cs"/>
                        </a:rPr>
                        <a:t>444</a:t>
                      </a:r>
                    </a:p>
                  </a:txBody>
                  <a:tcPr marL="68580" marR="68580" marT="0" marB="0" anchor="ctr"/>
                </a:tc>
                <a:tc>
                  <a:txBody>
                    <a:bodyPr/>
                    <a:lstStyle/>
                    <a:p>
                      <a:pPr marL="0" algn="ctr" defTabSz="822960" rtl="0" eaLnBrk="1" latinLnBrk="0" hangingPunct="1"/>
                      <a:r>
                        <a:rPr lang="en-GB" sz="1800" kern="1200" dirty="0">
                          <a:solidFill>
                            <a:schemeClr val="dk1"/>
                          </a:solidFill>
                          <a:effectLst/>
                          <a:latin typeface="+mn-lt"/>
                          <a:ea typeface="+mn-ea"/>
                          <a:cs typeface="+mn-cs"/>
                        </a:rPr>
                        <a:t>25</a:t>
                      </a:r>
                    </a:p>
                  </a:txBody>
                  <a:tcPr marL="68580" marR="68580" marT="0" marB="0" anchor="ctr"/>
                </a:tc>
                <a:tc>
                  <a:txBody>
                    <a:bodyPr/>
                    <a:lstStyle/>
                    <a:p>
                      <a:pPr marL="0" algn="ctr" defTabSz="822960" rtl="0" eaLnBrk="1" latinLnBrk="0" hangingPunct="1"/>
                      <a:r>
                        <a:rPr lang="en-GB" sz="1800" kern="1200" dirty="0">
                          <a:solidFill>
                            <a:schemeClr val="dk1"/>
                          </a:solidFill>
                          <a:effectLst/>
                          <a:latin typeface="+mn-lt"/>
                          <a:ea typeface="+mn-ea"/>
                          <a:cs typeface="+mn-cs"/>
                        </a:rPr>
                        <a:t>6%</a:t>
                      </a:r>
                    </a:p>
                  </a:txBody>
                  <a:tcPr marL="68580" marR="68580" marT="0" marB="0" anchor="ctr"/>
                </a:tc>
                <a:extLst>
                  <a:ext uri="{0D108BD9-81ED-4DB2-BD59-A6C34878D82A}">
                    <a16:rowId xmlns:a16="http://schemas.microsoft.com/office/drawing/2014/main" val="3723282064"/>
                  </a:ext>
                </a:extLst>
              </a:tr>
            </a:tbl>
          </a:graphicData>
        </a:graphic>
      </p:graphicFrame>
      <p:sp>
        <p:nvSpPr>
          <p:cNvPr id="28" name="TextBox 27">
            <a:extLst>
              <a:ext uri="{FF2B5EF4-FFF2-40B4-BE49-F238E27FC236}">
                <a16:creationId xmlns:a16="http://schemas.microsoft.com/office/drawing/2014/main" id="{C9B66FE6-0105-8A4C-B2C0-95FE3EACB3A3}"/>
              </a:ext>
            </a:extLst>
          </p:cNvPr>
          <p:cNvSpPr txBox="1"/>
          <p:nvPr/>
        </p:nvSpPr>
        <p:spPr>
          <a:xfrm>
            <a:off x="6404402" y="3262123"/>
            <a:ext cx="5407186" cy="369332"/>
          </a:xfrm>
          <a:prstGeom prst="rect">
            <a:avLst/>
          </a:prstGeom>
          <a:noFill/>
        </p:spPr>
        <p:txBody>
          <a:bodyPr wrap="none" rtlCol="0">
            <a:spAutoFit/>
          </a:bodyPr>
          <a:lstStyle/>
          <a:p>
            <a:r>
              <a:rPr lang="en-GB" b="1" dirty="0"/>
              <a:t>5. Low Participation neighbourhood (Polar Quintile 1): </a:t>
            </a:r>
          </a:p>
        </p:txBody>
      </p:sp>
    </p:spTree>
    <p:extLst>
      <p:ext uri="{BB962C8B-B14F-4D97-AF65-F5344CB8AC3E}">
        <p14:creationId xmlns:p14="http://schemas.microsoft.com/office/powerpoint/2010/main" val="2209042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7" grpId="0"/>
      <p:bldP spid="21" grpId="0"/>
      <p:bldP spid="23" grpId="0"/>
      <p:bldP spid="24" grpId="0" animBg="1"/>
      <p:bldP spid="26" grpId="0"/>
      <p:bldP spid="2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14" descr="Chart, box and whisker chart&#10;&#10;Description automatically generated">
            <a:extLst>
              <a:ext uri="{FF2B5EF4-FFF2-40B4-BE49-F238E27FC236}">
                <a16:creationId xmlns:a16="http://schemas.microsoft.com/office/drawing/2014/main" id="{163B4B9F-7C46-E84A-B361-7D8D221202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829" y="1632220"/>
            <a:ext cx="6029171" cy="4662558"/>
          </a:xfrm>
          <a:prstGeom prst="rect">
            <a:avLst/>
          </a:prstGeom>
          <a:noFill/>
          <a:extLst>
            <a:ext uri="{909E8E84-426E-40DD-AFC4-6F175D3DCCD1}">
              <a14:hiddenFill xmlns:a14="http://schemas.microsoft.com/office/drawing/2010/main">
                <a:solidFill>
                  <a:srgbClr val="FFFFFF"/>
                </a:solidFill>
              </a14:hiddenFill>
            </a:ext>
          </a:extLst>
        </p:spPr>
      </p:pic>
      <p:pic>
        <p:nvPicPr>
          <p:cNvPr id="4097" name="Picture 15" descr="Chart, bar chart&#10;&#10;Description automatically generated">
            <a:extLst>
              <a:ext uri="{FF2B5EF4-FFF2-40B4-BE49-F238E27FC236}">
                <a16:creationId xmlns:a16="http://schemas.microsoft.com/office/drawing/2014/main" id="{251007A0-A68A-EC43-AE12-CAFFC3B5815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12375" y="1632220"/>
            <a:ext cx="6055966" cy="466255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ED1D59AA-C372-594A-83E4-C0C44612F4CA}"/>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5" name="Title 4">
            <a:extLst>
              <a:ext uri="{FF2B5EF4-FFF2-40B4-BE49-F238E27FC236}">
                <a16:creationId xmlns:a16="http://schemas.microsoft.com/office/drawing/2014/main" id="{4CE58F69-4D35-6E4D-824D-7A7948737A4D}"/>
              </a:ext>
            </a:extLst>
          </p:cNvPr>
          <p:cNvSpPr>
            <a:spLocks noGrp="1"/>
          </p:cNvSpPr>
          <p:nvPr>
            <p:ph type="title"/>
          </p:nvPr>
        </p:nvSpPr>
        <p:spPr>
          <a:xfrm>
            <a:off x="285925" y="216279"/>
            <a:ext cx="10515600" cy="1325563"/>
          </a:xfrm>
        </p:spPr>
        <p:txBody>
          <a:bodyPr>
            <a:normAutofit fontScale="90000"/>
          </a:bodyPr>
          <a:lstStyle/>
          <a:p>
            <a:r>
              <a:rPr lang="en-US" dirty="0">
                <a:highlight>
                  <a:srgbClr val="FFFF00"/>
                </a:highlight>
              </a:rPr>
              <a:t>Average marks across all modules: Lower for FY</a:t>
            </a:r>
            <a:br>
              <a:rPr lang="en-US" dirty="0">
                <a:highlight>
                  <a:srgbClr val="FFFF00"/>
                </a:highlight>
              </a:rPr>
            </a:br>
            <a:r>
              <a:rPr lang="en-US" dirty="0">
                <a:highlight>
                  <a:srgbClr val="FFFF00"/>
                </a:highlight>
              </a:rPr>
              <a:t>3 columns, DE, DE_WP, FY</a:t>
            </a:r>
            <a:br>
              <a:rPr lang="en-US" dirty="0">
                <a:highlight>
                  <a:srgbClr val="FFFF00"/>
                </a:highlight>
              </a:rPr>
            </a:br>
            <a:endParaRPr lang="en-GB" dirty="0">
              <a:highlight>
                <a:srgbClr val="FFFF00"/>
              </a:highlight>
            </a:endParaRPr>
          </a:p>
        </p:txBody>
      </p:sp>
      <p:sp>
        <p:nvSpPr>
          <p:cNvPr id="6" name="TextBox 5">
            <a:extLst>
              <a:ext uri="{FF2B5EF4-FFF2-40B4-BE49-F238E27FC236}">
                <a16:creationId xmlns:a16="http://schemas.microsoft.com/office/drawing/2014/main" id="{7539A7BB-3445-0347-86F5-2D29E4E40344}"/>
              </a:ext>
            </a:extLst>
          </p:cNvPr>
          <p:cNvSpPr txBox="1"/>
          <p:nvPr/>
        </p:nvSpPr>
        <p:spPr>
          <a:xfrm>
            <a:off x="464926" y="1050875"/>
            <a:ext cx="8819081" cy="369332"/>
          </a:xfrm>
          <a:prstGeom prst="rect">
            <a:avLst/>
          </a:prstGeom>
          <a:noFill/>
        </p:spPr>
        <p:txBody>
          <a:bodyPr wrap="none" rtlCol="0">
            <a:spAutoFit/>
          </a:bodyPr>
          <a:lstStyle/>
          <a:p>
            <a:r>
              <a:rPr lang="en-GB" dirty="0"/>
              <a:t>Note: difference is stronger for numeric modules (61:48) than social-science modules (64:61)</a:t>
            </a:r>
          </a:p>
        </p:txBody>
      </p:sp>
    </p:spTree>
    <p:extLst>
      <p:ext uri="{BB962C8B-B14F-4D97-AF65-F5344CB8AC3E}">
        <p14:creationId xmlns:p14="http://schemas.microsoft.com/office/powerpoint/2010/main" val="10121464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14" descr="Chart, box and whisker chart&#10;&#10;Description automatically generated">
            <a:extLst>
              <a:ext uri="{FF2B5EF4-FFF2-40B4-BE49-F238E27FC236}">
                <a16:creationId xmlns:a16="http://schemas.microsoft.com/office/drawing/2014/main" id="{163B4B9F-7C46-E84A-B361-7D8D221202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829" y="1632220"/>
            <a:ext cx="6029171" cy="4662558"/>
          </a:xfrm>
          <a:prstGeom prst="rect">
            <a:avLst/>
          </a:prstGeom>
          <a:noFill/>
          <a:extLst>
            <a:ext uri="{909E8E84-426E-40DD-AFC4-6F175D3DCCD1}">
              <a14:hiddenFill xmlns:a14="http://schemas.microsoft.com/office/drawing/2010/main">
                <a:solidFill>
                  <a:srgbClr val="FFFFFF"/>
                </a:solidFill>
              </a14:hiddenFill>
            </a:ext>
          </a:extLst>
        </p:spPr>
      </p:pic>
      <p:pic>
        <p:nvPicPr>
          <p:cNvPr id="4097" name="Picture 15" descr="Chart, bar chart&#10;&#10;Description automatically generated">
            <a:extLst>
              <a:ext uri="{FF2B5EF4-FFF2-40B4-BE49-F238E27FC236}">
                <a16:creationId xmlns:a16="http://schemas.microsoft.com/office/drawing/2014/main" id="{251007A0-A68A-EC43-AE12-CAFFC3B5815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12375" y="1632220"/>
            <a:ext cx="6055966" cy="466255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ED1D59AA-C372-594A-83E4-C0C44612F4CA}"/>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5" name="Title 4">
            <a:extLst>
              <a:ext uri="{FF2B5EF4-FFF2-40B4-BE49-F238E27FC236}">
                <a16:creationId xmlns:a16="http://schemas.microsoft.com/office/drawing/2014/main" id="{4CE58F69-4D35-6E4D-824D-7A7948737A4D}"/>
              </a:ext>
            </a:extLst>
          </p:cNvPr>
          <p:cNvSpPr>
            <a:spLocks noGrp="1"/>
          </p:cNvSpPr>
          <p:nvPr>
            <p:ph type="title"/>
          </p:nvPr>
        </p:nvSpPr>
        <p:spPr>
          <a:xfrm>
            <a:off x="285925" y="216279"/>
            <a:ext cx="10926718" cy="1325563"/>
          </a:xfrm>
        </p:spPr>
        <p:txBody>
          <a:bodyPr>
            <a:normAutofit fontScale="90000"/>
          </a:bodyPr>
          <a:lstStyle/>
          <a:p>
            <a:r>
              <a:rPr lang="en-US" dirty="0">
                <a:highlight>
                  <a:srgbClr val="FFFF00"/>
                </a:highlight>
              </a:rPr>
              <a:t>Average marks across all modules: add slide with ethnicity – achievement gap, as per Sue’s request for ethnicity</a:t>
            </a:r>
            <a:br>
              <a:rPr lang="en-US" dirty="0">
                <a:highlight>
                  <a:srgbClr val="FFFF00"/>
                </a:highlight>
              </a:rPr>
            </a:br>
            <a:r>
              <a:rPr lang="en-US" dirty="0">
                <a:highlight>
                  <a:srgbClr val="FFFF00"/>
                </a:highlight>
              </a:rPr>
              <a:t>PLUS a clear and visible way to show FY vs Non-FY achievement gap</a:t>
            </a:r>
            <a:br>
              <a:rPr lang="en-US" dirty="0">
                <a:highlight>
                  <a:srgbClr val="FFFF00"/>
                </a:highlight>
              </a:rPr>
            </a:br>
            <a:br>
              <a:rPr lang="en-US" dirty="0">
                <a:highlight>
                  <a:srgbClr val="FFFF00"/>
                </a:highlight>
              </a:rPr>
            </a:br>
            <a:endParaRPr lang="en-GB" dirty="0">
              <a:highlight>
                <a:srgbClr val="FFFF00"/>
              </a:highlight>
            </a:endParaRPr>
          </a:p>
        </p:txBody>
      </p:sp>
      <p:sp>
        <p:nvSpPr>
          <p:cNvPr id="6" name="TextBox 5">
            <a:extLst>
              <a:ext uri="{FF2B5EF4-FFF2-40B4-BE49-F238E27FC236}">
                <a16:creationId xmlns:a16="http://schemas.microsoft.com/office/drawing/2014/main" id="{7539A7BB-3445-0347-86F5-2D29E4E40344}"/>
              </a:ext>
            </a:extLst>
          </p:cNvPr>
          <p:cNvSpPr txBox="1"/>
          <p:nvPr/>
        </p:nvSpPr>
        <p:spPr>
          <a:xfrm>
            <a:off x="464926" y="1050875"/>
            <a:ext cx="8819081" cy="369332"/>
          </a:xfrm>
          <a:prstGeom prst="rect">
            <a:avLst/>
          </a:prstGeom>
          <a:noFill/>
        </p:spPr>
        <p:txBody>
          <a:bodyPr wrap="none" rtlCol="0">
            <a:spAutoFit/>
          </a:bodyPr>
          <a:lstStyle/>
          <a:p>
            <a:r>
              <a:rPr lang="en-GB" dirty="0"/>
              <a:t>Note: difference is stronger for numeric modules (61:48) than social-science modules (64:61)</a:t>
            </a:r>
          </a:p>
        </p:txBody>
      </p:sp>
    </p:spTree>
    <p:extLst>
      <p:ext uri="{BB962C8B-B14F-4D97-AF65-F5344CB8AC3E}">
        <p14:creationId xmlns:p14="http://schemas.microsoft.com/office/powerpoint/2010/main" val="33794864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1D458-5B2D-354D-B3FF-1C0A965E365E}"/>
              </a:ext>
            </a:extLst>
          </p:cNvPr>
          <p:cNvSpPr>
            <a:spLocks noGrp="1"/>
          </p:cNvSpPr>
          <p:nvPr>
            <p:ph type="title"/>
          </p:nvPr>
        </p:nvSpPr>
        <p:spPr/>
        <p:txBody>
          <a:bodyPr/>
          <a:lstStyle/>
          <a:p>
            <a:r>
              <a:rPr lang="en-GB" dirty="0">
                <a:highlight>
                  <a:srgbClr val="FFFF00"/>
                </a:highlight>
              </a:rPr>
              <a:t>Further insights from the report  - and WP_DE?</a:t>
            </a:r>
          </a:p>
        </p:txBody>
      </p:sp>
      <p:sp>
        <p:nvSpPr>
          <p:cNvPr id="3" name="Content Placeholder 2">
            <a:extLst>
              <a:ext uri="{FF2B5EF4-FFF2-40B4-BE49-F238E27FC236}">
                <a16:creationId xmlns:a16="http://schemas.microsoft.com/office/drawing/2014/main" id="{10E0792C-35E5-9144-9237-606932E5AA85}"/>
              </a:ext>
            </a:extLst>
          </p:cNvPr>
          <p:cNvSpPr>
            <a:spLocks noGrp="1"/>
          </p:cNvSpPr>
          <p:nvPr>
            <p:ph idx="1"/>
          </p:nvPr>
        </p:nvSpPr>
        <p:spPr>
          <a:xfrm>
            <a:off x="838200" y="1690688"/>
            <a:ext cx="10748963" cy="4125595"/>
          </a:xfrm>
        </p:spPr>
        <p:txBody>
          <a:bodyPr>
            <a:normAutofit/>
          </a:bodyPr>
          <a:lstStyle/>
          <a:p>
            <a:r>
              <a:rPr lang="en-GB" sz="2800" dirty="0"/>
              <a:t>FY students </a:t>
            </a:r>
            <a:r>
              <a:rPr lang="en-GB" sz="2800" u="sng" dirty="0"/>
              <a:t>attend lectures </a:t>
            </a:r>
            <a:r>
              <a:rPr lang="en-GB" sz="2800" dirty="0"/>
              <a:t>less frequently than DE students (no difference for seminars)</a:t>
            </a:r>
          </a:p>
          <a:p>
            <a:r>
              <a:rPr lang="en-GB" sz="2800" dirty="0"/>
              <a:t>FY students were granted 2x more </a:t>
            </a:r>
            <a:r>
              <a:rPr lang="en-GB" sz="2800" u="sng" dirty="0"/>
              <a:t>mitigating circumstances </a:t>
            </a:r>
            <a:r>
              <a:rPr lang="en-GB" sz="2800" dirty="0"/>
              <a:t>during Covid, and 3x more before compared to DE students</a:t>
            </a:r>
          </a:p>
          <a:p>
            <a:r>
              <a:rPr lang="en-GB" sz="2800" u="sng" dirty="0"/>
              <a:t>Multiple deprivation </a:t>
            </a:r>
            <a:r>
              <a:rPr lang="en-GB" sz="2800" dirty="0"/>
              <a:t>is associated with lower marks and higher mitigating circumstances  </a:t>
            </a:r>
            <a:r>
              <a:rPr lang="en-GB" sz="2800" dirty="0">
                <a:solidFill>
                  <a:srgbClr val="0070C0"/>
                </a:solidFill>
                <a:sym typeface="Wingdings" pitchFamily="2" charset="2"/>
              </a:rPr>
              <a:t> some of the lower marks may be explained by higher </a:t>
            </a:r>
            <a:r>
              <a:rPr lang="en-GB" sz="2800" dirty="0" err="1">
                <a:solidFill>
                  <a:srgbClr val="0070C0"/>
                </a:solidFill>
                <a:sym typeface="Wingdings" pitchFamily="2" charset="2"/>
              </a:rPr>
              <a:t>mit</a:t>
            </a:r>
            <a:r>
              <a:rPr lang="en-GB" sz="2800" dirty="0">
                <a:solidFill>
                  <a:srgbClr val="0070C0"/>
                </a:solidFill>
                <a:sym typeface="Wingdings" pitchFamily="2" charset="2"/>
              </a:rPr>
              <a:t> </a:t>
            </a:r>
            <a:r>
              <a:rPr lang="en-GB" sz="2800" dirty="0" err="1">
                <a:solidFill>
                  <a:srgbClr val="0070C0"/>
                </a:solidFill>
                <a:sym typeface="Wingdings" pitchFamily="2" charset="2"/>
              </a:rPr>
              <a:t>cirs</a:t>
            </a:r>
            <a:endParaRPr lang="en-GB" sz="2800" dirty="0">
              <a:solidFill>
                <a:srgbClr val="0070C0"/>
              </a:solidFill>
            </a:endParaRPr>
          </a:p>
          <a:p>
            <a:r>
              <a:rPr lang="en-GB" sz="2800" dirty="0"/>
              <a:t>Tariff and FY marks predict UG marks, with FY marks having a stronger effect. But there are outliers!</a:t>
            </a:r>
          </a:p>
          <a:p>
            <a:endParaRPr lang="en-GB" sz="2800" dirty="0"/>
          </a:p>
          <a:p>
            <a:endParaRPr lang="en-GB" sz="2800" dirty="0"/>
          </a:p>
          <a:p>
            <a:endParaRPr lang="en-GB" sz="2800" dirty="0"/>
          </a:p>
          <a:p>
            <a:pPr marL="0" indent="0">
              <a:buNone/>
            </a:pPr>
            <a:endParaRPr lang="en-GB" sz="2800" dirty="0"/>
          </a:p>
        </p:txBody>
      </p:sp>
    </p:spTree>
    <p:extLst>
      <p:ext uri="{BB962C8B-B14F-4D97-AF65-F5344CB8AC3E}">
        <p14:creationId xmlns:p14="http://schemas.microsoft.com/office/powerpoint/2010/main" val="3919661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E0792C-35E5-9144-9237-606932E5AA85}"/>
              </a:ext>
            </a:extLst>
          </p:cNvPr>
          <p:cNvSpPr>
            <a:spLocks noGrp="1"/>
          </p:cNvSpPr>
          <p:nvPr>
            <p:ph idx="1"/>
          </p:nvPr>
        </p:nvSpPr>
        <p:spPr>
          <a:xfrm>
            <a:off x="273985" y="601527"/>
            <a:ext cx="3161369" cy="1796899"/>
          </a:xfrm>
        </p:spPr>
        <p:txBody>
          <a:bodyPr>
            <a:normAutofit/>
          </a:bodyPr>
          <a:lstStyle/>
          <a:p>
            <a:pPr marL="0" indent="0">
              <a:buNone/>
            </a:pPr>
            <a:r>
              <a:rPr lang="en-GB" sz="2400" dirty="0">
                <a:highlight>
                  <a:srgbClr val="FFFF00"/>
                </a:highlight>
              </a:rPr>
              <a:t>Not visible in the quant data is the continuous struggle of some of the FY students!</a:t>
            </a:r>
          </a:p>
          <a:p>
            <a:pPr marL="0" indent="0">
              <a:buNone/>
            </a:pPr>
            <a:endParaRPr lang="en-GB" sz="2400" dirty="0">
              <a:highlight>
                <a:srgbClr val="FFFF00"/>
              </a:highlight>
            </a:endParaRPr>
          </a:p>
          <a:p>
            <a:pPr marL="0" indent="0">
              <a:buNone/>
            </a:pPr>
            <a:endParaRPr lang="en-GB" sz="2400" dirty="0">
              <a:highlight>
                <a:srgbClr val="FFFF00"/>
              </a:highlight>
            </a:endParaRPr>
          </a:p>
          <a:p>
            <a:pPr marL="0" indent="0">
              <a:buNone/>
            </a:pPr>
            <a:endParaRPr lang="en-GB" sz="2400" dirty="0">
              <a:highlight>
                <a:srgbClr val="FFFF00"/>
              </a:highlight>
            </a:endParaRPr>
          </a:p>
          <a:p>
            <a:pPr marL="0" indent="0">
              <a:buNone/>
            </a:pPr>
            <a:endParaRPr lang="en-GB" sz="2400" dirty="0">
              <a:highlight>
                <a:srgbClr val="FFFF00"/>
              </a:highlight>
            </a:endParaRPr>
          </a:p>
          <a:p>
            <a:endParaRPr lang="en-GB" sz="2400" dirty="0">
              <a:highlight>
                <a:srgbClr val="FFFF00"/>
              </a:highlight>
            </a:endParaRPr>
          </a:p>
          <a:p>
            <a:endParaRPr lang="en-GB" sz="2400" dirty="0">
              <a:highlight>
                <a:srgbClr val="FFFF00"/>
              </a:highlight>
            </a:endParaRPr>
          </a:p>
          <a:p>
            <a:pPr marL="0" indent="0">
              <a:buNone/>
            </a:pPr>
            <a:endParaRPr lang="en-GB" sz="2400" dirty="0">
              <a:highlight>
                <a:srgbClr val="FFFF00"/>
              </a:highlight>
            </a:endParaRPr>
          </a:p>
        </p:txBody>
      </p:sp>
      <p:pic>
        <p:nvPicPr>
          <p:cNvPr id="7" name="Picture 6" descr="Chart, scatter chart&#10;&#10;Description automatically generated">
            <a:extLst>
              <a:ext uri="{FF2B5EF4-FFF2-40B4-BE49-F238E27FC236}">
                <a16:creationId xmlns:a16="http://schemas.microsoft.com/office/drawing/2014/main" id="{5F315E69-3BBD-9E46-803E-DE260EDD7F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7047" y="313043"/>
            <a:ext cx="8567737" cy="6544957"/>
          </a:xfrm>
          <a:prstGeom prst="rect">
            <a:avLst/>
          </a:prstGeom>
        </p:spPr>
      </p:pic>
      <p:sp>
        <p:nvSpPr>
          <p:cNvPr id="6" name="Rectangle 5">
            <a:extLst>
              <a:ext uri="{FF2B5EF4-FFF2-40B4-BE49-F238E27FC236}">
                <a16:creationId xmlns:a16="http://schemas.microsoft.com/office/drawing/2014/main" id="{49E56C9C-0452-F442-9683-F66FB4076A16}"/>
              </a:ext>
            </a:extLst>
          </p:cNvPr>
          <p:cNvSpPr/>
          <p:nvPr/>
        </p:nvSpPr>
        <p:spPr>
          <a:xfrm>
            <a:off x="82292" y="5015606"/>
            <a:ext cx="3983206" cy="461665"/>
          </a:xfrm>
          <a:prstGeom prst="rect">
            <a:avLst/>
          </a:prstGeom>
        </p:spPr>
        <p:txBody>
          <a:bodyPr wrap="none">
            <a:spAutoFit/>
          </a:bodyPr>
          <a:lstStyle/>
          <a:p>
            <a:r>
              <a:rPr lang="en-GB" sz="2400" dirty="0">
                <a:solidFill>
                  <a:srgbClr val="0070C0"/>
                </a:solidFill>
              </a:rPr>
              <a:t>Selection of FY students is key </a:t>
            </a:r>
          </a:p>
        </p:txBody>
      </p:sp>
    </p:spTree>
    <p:extLst>
      <p:ext uri="{BB962C8B-B14F-4D97-AF65-F5344CB8AC3E}">
        <p14:creationId xmlns:p14="http://schemas.microsoft.com/office/powerpoint/2010/main" val="3477266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DD3D8-5C1A-054A-9B66-5928627ED33D}"/>
              </a:ext>
            </a:extLst>
          </p:cNvPr>
          <p:cNvSpPr>
            <a:spLocks noGrp="1"/>
          </p:cNvSpPr>
          <p:nvPr>
            <p:ph type="title"/>
          </p:nvPr>
        </p:nvSpPr>
        <p:spPr>
          <a:xfrm>
            <a:off x="838199" y="0"/>
            <a:ext cx="10515600" cy="1325563"/>
          </a:xfrm>
        </p:spPr>
        <p:txBody>
          <a:bodyPr/>
          <a:lstStyle/>
          <a:p>
            <a:r>
              <a:rPr lang="en-GB" dirty="0"/>
              <a:t>Conclusions, next steps etc</a:t>
            </a:r>
          </a:p>
        </p:txBody>
      </p:sp>
      <p:sp>
        <p:nvSpPr>
          <p:cNvPr id="3" name="Content Placeholder 2">
            <a:extLst>
              <a:ext uri="{FF2B5EF4-FFF2-40B4-BE49-F238E27FC236}">
                <a16:creationId xmlns:a16="http://schemas.microsoft.com/office/drawing/2014/main" id="{387FC177-F58A-E540-A0C8-B1CD5BE7F49B}"/>
              </a:ext>
            </a:extLst>
          </p:cNvPr>
          <p:cNvSpPr>
            <a:spLocks noGrp="1"/>
          </p:cNvSpPr>
          <p:nvPr>
            <p:ph idx="1"/>
          </p:nvPr>
        </p:nvSpPr>
        <p:spPr>
          <a:xfrm>
            <a:off x="838199" y="1127287"/>
            <a:ext cx="11234195" cy="4926272"/>
          </a:xfrm>
        </p:spPr>
        <p:txBody>
          <a:bodyPr>
            <a:normAutofit fontScale="92500" lnSpcReduction="10000"/>
          </a:bodyPr>
          <a:lstStyle/>
          <a:p>
            <a:pPr marL="514350" indent="-514350">
              <a:buFont typeface="+mj-lt"/>
              <a:buAutoNum type="arabicPeriod"/>
            </a:pPr>
            <a:r>
              <a:rPr lang="en-GB" dirty="0"/>
              <a:t>The FY is enhancing diversity in the school (one strategic aim) </a:t>
            </a:r>
            <a:r>
              <a:rPr lang="en-GB" dirty="0">
                <a:solidFill>
                  <a:srgbClr val="0070C0"/>
                </a:solidFill>
                <a:sym typeface="Wingdings" pitchFamily="2" charset="2"/>
              </a:rPr>
              <a:t> Aiming to recruit more female and black students</a:t>
            </a:r>
            <a:endParaRPr lang="en-GB" dirty="0">
              <a:solidFill>
                <a:srgbClr val="0070C0"/>
              </a:solidFill>
            </a:endParaRPr>
          </a:p>
          <a:p>
            <a:pPr marL="514350" indent="-514350">
              <a:buFont typeface="+mj-lt"/>
              <a:buAutoNum type="arabicPeriod"/>
            </a:pPr>
            <a:r>
              <a:rPr lang="en-GB" dirty="0"/>
              <a:t>Progression of FY students is very high, which is a result of our FY design and structure  </a:t>
            </a:r>
            <a:r>
              <a:rPr lang="en-GB" dirty="0">
                <a:solidFill>
                  <a:srgbClr val="0070C0"/>
                </a:solidFill>
                <a:sym typeface="Wingdings" pitchFamily="2" charset="2"/>
              </a:rPr>
              <a:t> Communicate better (</a:t>
            </a:r>
            <a:r>
              <a:rPr lang="en-GB" dirty="0" err="1">
                <a:solidFill>
                  <a:srgbClr val="0070C0"/>
                </a:solidFill>
                <a:sym typeface="Wingdings" pitchFamily="2" charset="2"/>
              </a:rPr>
              <a:t>Augar</a:t>
            </a:r>
            <a:r>
              <a:rPr lang="en-GB" dirty="0">
                <a:solidFill>
                  <a:srgbClr val="0070C0"/>
                </a:solidFill>
                <a:sym typeface="Wingdings" pitchFamily="2" charset="2"/>
              </a:rPr>
              <a:t> report!)</a:t>
            </a:r>
            <a:endParaRPr lang="en-GB" dirty="0"/>
          </a:p>
          <a:p>
            <a:pPr marL="514350" indent="-514350">
              <a:buFont typeface="+mj-lt"/>
              <a:buAutoNum type="arabicPeriod"/>
            </a:pPr>
            <a:r>
              <a:rPr lang="en-GB" dirty="0"/>
              <a:t>The majority of FY are successful in graduating with a good degree. 71% achieve 2:1, despite on average 56% lower tariff </a:t>
            </a:r>
            <a:r>
              <a:rPr lang="en-GB" dirty="0">
                <a:solidFill>
                  <a:srgbClr val="0070C0"/>
                </a:solidFill>
                <a:sym typeface="Wingdings" pitchFamily="2" charset="2"/>
              </a:rPr>
              <a:t> Aiming to recruit more female and black students</a:t>
            </a:r>
          </a:p>
          <a:p>
            <a:pPr marL="514350" indent="-514350">
              <a:buFont typeface="+mj-lt"/>
              <a:buAutoNum type="arabicPeriod"/>
            </a:pPr>
            <a:r>
              <a:rPr lang="en-GB" dirty="0"/>
              <a:t>Some students struggle and need substantial support </a:t>
            </a:r>
            <a:r>
              <a:rPr lang="en-GB" dirty="0">
                <a:solidFill>
                  <a:srgbClr val="0070C0"/>
                </a:solidFill>
                <a:sym typeface="Wingdings" pitchFamily="2" charset="2"/>
              </a:rPr>
              <a:t> Improve selection? Early warning systems? Better wrap-around for students with multiple deprivation? </a:t>
            </a:r>
          </a:p>
          <a:p>
            <a:pPr marL="514350" indent="-514350">
              <a:buFont typeface="+mj-lt"/>
              <a:buAutoNum type="arabicPeriod"/>
            </a:pPr>
            <a:r>
              <a:rPr lang="en-GB" dirty="0"/>
              <a:t>NO reliable data for WP students that come via Direct Entry, yet those are increasing in numbers through various programmes </a:t>
            </a:r>
            <a:r>
              <a:rPr lang="en-GB" dirty="0">
                <a:solidFill>
                  <a:srgbClr val="0070C0"/>
                </a:solidFill>
                <a:sym typeface="Wingdings" pitchFamily="2" charset="2"/>
              </a:rPr>
              <a:t> Identify those students, evaluate their progress and improve support if necessary</a:t>
            </a:r>
          </a:p>
          <a:p>
            <a:pPr marL="514350" indent="-514350">
              <a:buFont typeface="+mj-lt"/>
              <a:buAutoNum type="arabicPeriod"/>
            </a:pPr>
            <a:r>
              <a:rPr lang="en-GB" dirty="0"/>
              <a:t>The market for WP UG students is changing - </a:t>
            </a:r>
            <a:r>
              <a:rPr lang="en-GB" sz="2500" dirty="0">
                <a:sym typeface="Wingdings" pitchFamily="2" charset="2"/>
              </a:rPr>
              <a:t>how do we adapt and respond?</a:t>
            </a:r>
            <a:r>
              <a:rPr lang="en-GB" sz="2500" dirty="0"/>
              <a:t> </a:t>
            </a:r>
            <a:r>
              <a:rPr lang="en-GB" dirty="0">
                <a:solidFill>
                  <a:srgbClr val="0070C0"/>
                </a:solidFill>
                <a:sym typeface="Wingdings" pitchFamily="2" charset="2"/>
              </a:rPr>
              <a:t> Develop a much better narrative about why students should join the FY (and then market accordingly)</a:t>
            </a:r>
            <a:endParaRPr lang="en-GB" dirty="0"/>
          </a:p>
          <a:p>
            <a:pPr marL="514350" indent="-514350">
              <a:buFont typeface="+mj-lt"/>
              <a:buAutoNum type="arabicPeriod"/>
            </a:pPr>
            <a:endParaRPr lang="en-GB" dirty="0"/>
          </a:p>
        </p:txBody>
      </p:sp>
    </p:spTree>
    <p:extLst>
      <p:ext uri="{BB962C8B-B14F-4D97-AF65-F5344CB8AC3E}">
        <p14:creationId xmlns:p14="http://schemas.microsoft.com/office/powerpoint/2010/main" val="13499331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1F325-61CE-2E62-19B5-4853BD1C218F}"/>
              </a:ext>
            </a:extLst>
          </p:cNvPr>
          <p:cNvSpPr>
            <a:spLocks noGrp="1"/>
          </p:cNvSpPr>
          <p:nvPr>
            <p:ph type="title"/>
          </p:nvPr>
        </p:nvSpPr>
        <p:spPr>
          <a:xfrm>
            <a:off x="838200" y="243997"/>
            <a:ext cx="10515600" cy="1325563"/>
          </a:xfrm>
        </p:spPr>
        <p:txBody>
          <a:bodyPr/>
          <a:lstStyle/>
          <a:p>
            <a:r>
              <a:rPr lang="en-GB" dirty="0"/>
              <a:t>Requested</a:t>
            </a:r>
          </a:p>
        </p:txBody>
      </p:sp>
      <p:sp>
        <p:nvSpPr>
          <p:cNvPr id="3" name="Content Placeholder 2">
            <a:extLst>
              <a:ext uri="{FF2B5EF4-FFF2-40B4-BE49-F238E27FC236}">
                <a16:creationId xmlns:a16="http://schemas.microsoft.com/office/drawing/2014/main" id="{A522871E-CF1E-E8DA-2424-691ABACCB0B9}"/>
              </a:ext>
            </a:extLst>
          </p:cNvPr>
          <p:cNvSpPr>
            <a:spLocks noGrp="1"/>
          </p:cNvSpPr>
          <p:nvPr>
            <p:ph idx="1"/>
          </p:nvPr>
        </p:nvSpPr>
        <p:spPr/>
        <p:txBody>
          <a:bodyPr>
            <a:normAutofit fontScale="62500" lnSpcReduction="20000"/>
          </a:bodyPr>
          <a:lstStyle/>
          <a:p>
            <a:pPr marL="0" indent="0">
              <a:buNone/>
            </a:pPr>
            <a:r>
              <a:rPr lang="en-GB" dirty="0"/>
              <a:t>1. Module level data for each year group broken down so that we can annually (or termly) look at:</a:t>
            </a:r>
          </a:p>
          <a:p>
            <a:r>
              <a:rPr lang="en-GB" dirty="0"/>
              <a:t>WP (potentially looking at this against different criteria like type of school and socio economic status as well as aggregated although only if the sample size is sufficiently large to warrant this) vs non WP home students</a:t>
            </a:r>
          </a:p>
          <a:p>
            <a:pPr marL="0" indent="0">
              <a:buNone/>
            </a:pPr>
            <a:r>
              <a:rPr lang="en-GB" dirty="0">
                <a:solidFill>
                  <a:srgbClr val="FF0000"/>
                </a:solidFill>
              </a:rPr>
              <a:t>Suggest that this needs to be three columns: FY, WP_DE, </a:t>
            </a:r>
            <a:r>
              <a:rPr lang="en-GB" dirty="0" err="1">
                <a:solidFill>
                  <a:srgbClr val="FF0000"/>
                </a:solidFill>
              </a:rPr>
              <a:t>other_DE</a:t>
            </a:r>
            <a:r>
              <a:rPr lang="en-GB" dirty="0">
                <a:solidFill>
                  <a:srgbClr val="FF0000"/>
                </a:solidFill>
              </a:rPr>
              <a:t> (home students)</a:t>
            </a:r>
          </a:p>
          <a:p>
            <a:pPr marL="0" indent="0">
              <a:buNone/>
            </a:pPr>
            <a:r>
              <a:rPr lang="en-GB" dirty="0">
                <a:solidFill>
                  <a:srgbClr val="FF0000"/>
                </a:solidFill>
              </a:rPr>
              <a:t>Also one slide with WP students with and without scholarship</a:t>
            </a:r>
          </a:p>
          <a:p>
            <a:r>
              <a:rPr lang="en-GB" dirty="0">
                <a:solidFill>
                  <a:schemeClr val="bg1">
                    <a:lumMod val="65000"/>
                  </a:schemeClr>
                </a:solidFill>
              </a:rPr>
              <a:t>FY vs other home students</a:t>
            </a:r>
          </a:p>
          <a:p>
            <a:r>
              <a:rPr lang="en-GB" dirty="0">
                <a:solidFill>
                  <a:schemeClr val="bg1">
                    <a:lumMod val="65000"/>
                  </a:schemeClr>
                </a:solidFill>
              </a:rPr>
              <a:t>FY vs WP students</a:t>
            </a:r>
          </a:p>
          <a:p>
            <a:r>
              <a:rPr lang="en-GB" dirty="0"/>
              <a:t>Black Home vs White home students (or maybe we want this by ethnic background?)</a:t>
            </a:r>
          </a:p>
          <a:p>
            <a:pPr marL="0" indent="0">
              <a:buNone/>
            </a:pPr>
            <a:r>
              <a:rPr lang="en-GB" dirty="0">
                <a:solidFill>
                  <a:srgbClr val="C00000"/>
                </a:solidFill>
              </a:rPr>
              <a:t>Suggest this to be our 5 categories, black, Asian, Chinese, Arab, and White to show that black is same as others.</a:t>
            </a:r>
          </a:p>
          <a:p>
            <a:pPr marL="0" indent="0">
              <a:buNone/>
            </a:pPr>
            <a:r>
              <a:rPr lang="en-GB" dirty="0">
                <a:solidFill>
                  <a:srgbClr val="C00000"/>
                </a:solidFill>
              </a:rPr>
              <a:t>Why just home students?  </a:t>
            </a:r>
          </a:p>
          <a:p>
            <a:r>
              <a:rPr lang="en-GB" dirty="0"/>
              <a:t>International (with the potential to look at this broken down by different countries) vs home students</a:t>
            </a:r>
          </a:p>
          <a:p>
            <a:r>
              <a:rPr lang="en-GB" dirty="0"/>
              <a:t>International Management vs Management vs A&amp;F vs Non-WBS students</a:t>
            </a:r>
            <a:endParaRPr lang="en-GB" dirty="0">
              <a:solidFill>
                <a:srgbClr val="C00000"/>
              </a:solidFill>
            </a:endParaRPr>
          </a:p>
          <a:p>
            <a:r>
              <a:rPr lang="en-GB" dirty="0"/>
              <a:t>Potentially those with learning disability vs rest if this data is available or can be inputting into our MIS. </a:t>
            </a:r>
          </a:p>
          <a:p>
            <a:pPr marL="0" indent="0">
              <a:buNone/>
            </a:pPr>
            <a:r>
              <a:rPr lang="en-GB" dirty="0">
                <a:solidFill>
                  <a:srgbClr val="C00000"/>
                </a:solidFill>
              </a:rPr>
              <a:t>Do we </a:t>
            </a:r>
            <a:r>
              <a:rPr lang="en-GB">
                <a:solidFill>
                  <a:srgbClr val="C00000"/>
                </a:solidFill>
              </a:rPr>
              <a:t>have this data?</a:t>
            </a:r>
            <a:endParaRPr lang="en-GB" dirty="0">
              <a:solidFill>
                <a:srgbClr val="C00000"/>
              </a:solidFill>
            </a:endParaRPr>
          </a:p>
        </p:txBody>
      </p:sp>
    </p:spTree>
    <p:extLst>
      <p:ext uri="{BB962C8B-B14F-4D97-AF65-F5344CB8AC3E}">
        <p14:creationId xmlns:p14="http://schemas.microsoft.com/office/powerpoint/2010/main" val="25922167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3FBB0-0EAB-484F-8DC9-46B6DD545869}"/>
              </a:ext>
            </a:extLst>
          </p:cNvPr>
          <p:cNvSpPr>
            <a:spLocks noGrp="1"/>
          </p:cNvSpPr>
          <p:nvPr>
            <p:ph type="title"/>
          </p:nvPr>
        </p:nvSpPr>
        <p:spPr>
          <a:xfrm>
            <a:off x="164822" y="241507"/>
            <a:ext cx="2506939" cy="1325563"/>
          </a:xfrm>
        </p:spPr>
        <p:txBody>
          <a:bodyPr>
            <a:noAutofit/>
          </a:bodyPr>
          <a:lstStyle/>
          <a:p>
            <a:r>
              <a:rPr lang="en-GB" sz="2400" u="sng" dirty="0"/>
              <a:t>Predicted</a:t>
            </a:r>
            <a:r>
              <a:rPr lang="en-GB" sz="2400" dirty="0"/>
              <a:t> A-level</a:t>
            </a:r>
            <a:br>
              <a:rPr lang="en-GB" sz="2400" dirty="0"/>
            </a:br>
            <a:r>
              <a:rPr lang="en-GB" sz="2400" dirty="0"/>
              <a:t>vs Degree</a:t>
            </a:r>
            <a:br>
              <a:rPr lang="en-GB" sz="2400" dirty="0"/>
            </a:br>
            <a:r>
              <a:rPr lang="en-GB" sz="2400" dirty="0"/>
              <a:t>(FY Cohort 1)</a:t>
            </a:r>
            <a:br>
              <a:rPr lang="en-GB" sz="2400" dirty="0"/>
            </a:br>
            <a:endParaRPr lang="en-GB" sz="2400" dirty="0"/>
          </a:p>
        </p:txBody>
      </p:sp>
      <p:pic>
        <p:nvPicPr>
          <p:cNvPr id="3" name="Picture 2" descr="Application&#10;&#10;Description automatically generated">
            <a:extLst>
              <a:ext uri="{FF2B5EF4-FFF2-40B4-BE49-F238E27FC236}">
                <a16:creationId xmlns:a16="http://schemas.microsoft.com/office/drawing/2014/main" id="{E8BB1D1B-7182-2B44-8B62-43C00CBBAA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71761" y="122239"/>
            <a:ext cx="9478404" cy="6735762"/>
          </a:xfrm>
          <a:prstGeom prst="rect">
            <a:avLst/>
          </a:prstGeom>
        </p:spPr>
      </p:pic>
      <p:cxnSp>
        <p:nvCxnSpPr>
          <p:cNvPr id="5" name="Straight Connector 4">
            <a:extLst>
              <a:ext uri="{FF2B5EF4-FFF2-40B4-BE49-F238E27FC236}">
                <a16:creationId xmlns:a16="http://schemas.microsoft.com/office/drawing/2014/main" id="{93D03018-52F8-4941-9AB2-3839F32023C2}"/>
              </a:ext>
            </a:extLst>
          </p:cNvPr>
          <p:cNvCxnSpPr/>
          <p:nvPr/>
        </p:nvCxnSpPr>
        <p:spPr>
          <a:xfrm>
            <a:off x="2801073" y="5717894"/>
            <a:ext cx="89009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02714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C11D2-9440-1348-8964-2BC0E2BA4B19}"/>
              </a:ext>
            </a:extLst>
          </p:cNvPr>
          <p:cNvSpPr>
            <a:spLocks noGrp="1"/>
          </p:cNvSpPr>
          <p:nvPr>
            <p:ph type="title"/>
          </p:nvPr>
        </p:nvSpPr>
        <p:spPr/>
        <p:txBody>
          <a:bodyPr/>
          <a:lstStyle/>
          <a:p>
            <a:r>
              <a:rPr lang="en-US" dirty="0"/>
              <a:t>Agenda:</a:t>
            </a:r>
            <a:endParaRPr lang="en-US" sz="3200" b="0" dirty="0"/>
          </a:p>
        </p:txBody>
      </p:sp>
      <p:sp>
        <p:nvSpPr>
          <p:cNvPr id="3" name="Content Placeholder 2">
            <a:extLst>
              <a:ext uri="{FF2B5EF4-FFF2-40B4-BE49-F238E27FC236}">
                <a16:creationId xmlns:a16="http://schemas.microsoft.com/office/drawing/2014/main" id="{78EEA6DA-27DE-DC4C-84E2-AE94A877EC0E}"/>
              </a:ext>
            </a:extLst>
          </p:cNvPr>
          <p:cNvSpPr>
            <a:spLocks noGrp="1"/>
          </p:cNvSpPr>
          <p:nvPr>
            <p:ph idx="1"/>
          </p:nvPr>
        </p:nvSpPr>
        <p:spPr>
          <a:xfrm>
            <a:off x="838200" y="1643070"/>
            <a:ext cx="10863470" cy="4260533"/>
          </a:xfrm>
        </p:spPr>
        <p:txBody>
          <a:bodyPr>
            <a:normAutofit/>
          </a:bodyPr>
          <a:lstStyle/>
          <a:p>
            <a:pPr marL="514350" indent="-514350">
              <a:buFont typeface="+mj-lt"/>
              <a:buAutoNum type="arabicPeriod"/>
            </a:pPr>
            <a:r>
              <a:rPr lang="en-US" sz="3200" dirty="0"/>
              <a:t>Recent WP-related projects and strategic developments</a:t>
            </a:r>
          </a:p>
          <a:p>
            <a:pPr marL="514350" indent="-514350">
              <a:buFont typeface="+mj-lt"/>
              <a:buAutoNum type="arabicPeriod"/>
            </a:pPr>
            <a:r>
              <a:rPr lang="en-US" sz="3200" dirty="0"/>
              <a:t>What works and what needs more thought</a:t>
            </a:r>
          </a:p>
          <a:p>
            <a:pPr marL="514350" indent="-514350">
              <a:buFont typeface="+mj-lt"/>
              <a:buAutoNum type="arabicPeriod"/>
            </a:pPr>
            <a:r>
              <a:rPr lang="en-US" sz="3200" dirty="0"/>
              <a:t>Recent insights from data on WP/FY</a:t>
            </a:r>
          </a:p>
          <a:p>
            <a:pPr marL="514350" indent="-514350">
              <a:buFont typeface="+mj-lt"/>
              <a:buAutoNum type="arabicPeriod"/>
            </a:pPr>
            <a:r>
              <a:rPr lang="en-US" sz="3200" dirty="0"/>
              <a:t>Insights for inclusive education strategy</a:t>
            </a:r>
          </a:p>
          <a:p>
            <a:pPr marL="514350" indent="-514350">
              <a:buFont typeface="+mj-lt"/>
              <a:buAutoNum type="arabicPeriod"/>
            </a:pPr>
            <a:r>
              <a:rPr lang="en-US" sz="3200" dirty="0"/>
              <a:t>Conclusions</a:t>
            </a:r>
          </a:p>
        </p:txBody>
      </p:sp>
      <p:sp>
        <p:nvSpPr>
          <p:cNvPr id="4" name="TextBox 3">
            <a:extLst>
              <a:ext uri="{FF2B5EF4-FFF2-40B4-BE49-F238E27FC236}">
                <a16:creationId xmlns:a16="http://schemas.microsoft.com/office/drawing/2014/main" id="{29BFCB56-DC19-CF4D-B2C6-05CB805B9674}"/>
              </a:ext>
            </a:extLst>
          </p:cNvPr>
          <p:cNvSpPr txBox="1"/>
          <p:nvPr/>
        </p:nvSpPr>
        <p:spPr>
          <a:xfrm>
            <a:off x="838200" y="5062331"/>
            <a:ext cx="9922565" cy="523220"/>
          </a:xfrm>
          <a:prstGeom prst="rect">
            <a:avLst/>
          </a:prstGeom>
          <a:noFill/>
        </p:spPr>
        <p:txBody>
          <a:bodyPr wrap="square" rtlCol="0">
            <a:spAutoFit/>
          </a:bodyPr>
          <a:lstStyle/>
          <a:p>
            <a:r>
              <a:rPr lang="en-GB" sz="2800" dirty="0">
                <a:solidFill>
                  <a:srgbClr val="0070C0"/>
                </a:solidFill>
                <a:sym typeface="Wingdings" pitchFamily="2" charset="2"/>
              </a:rPr>
              <a:t> Feedback welcome! </a:t>
            </a:r>
            <a:endParaRPr lang="en-GB" sz="2800" dirty="0">
              <a:solidFill>
                <a:srgbClr val="0070C0"/>
              </a:solidFill>
            </a:endParaRPr>
          </a:p>
        </p:txBody>
      </p:sp>
    </p:spTree>
    <p:extLst>
      <p:ext uri="{BB962C8B-B14F-4D97-AF65-F5344CB8AC3E}">
        <p14:creationId xmlns:p14="http://schemas.microsoft.com/office/powerpoint/2010/main" val="22574562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75F0C41-096C-7E4F-A3A5-49B0C27C9EDF}"/>
              </a:ext>
            </a:extLst>
          </p:cNvPr>
          <p:cNvSpPr>
            <a:spLocks noGrp="1"/>
          </p:cNvSpPr>
          <p:nvPr>
            <p:ph type="title"/>
          </p:nvPr>
        </p:nvSpPr>
        <p:spPr/>
        <p:txBody>
          <a:bodyPr/>
          <a:lstStyle/>
          <a:p>
            <a:r>
              <a:rPr lang="en-US" dirty="0"/>
              <a:t>Background</a:t>
            </a:r>
          </a:p>
        </p:txBody>
      </p:sp>
      <p:sp>
        <p:nvSpPr>
          <p:cNvPr id="4" name="Content Placeholder 3">
            <a:extLst>
              <a:ext uri="{FF2B5EF4-FFF2-40B4-BE49-F238E27FC236}">
                <a16:creationId xmlns:a16="http://schemas.microsoft.com/office/drawing/2014/main" id="{559F84BF-E419-4344-8B9F-9F41727C8820}"/>
              </a:ext>
            </a:extLst>
          </p:cNvPr>
          <p:cNvSpPr>
            <a:spLocks noGrp="1"/>
          </p:cNvSpPr>
          <p:nvPr>
            <p:ph idx="1"/>
          </p:nvPr>
        </p:nvSpPr>
        <p:spPr>
          <a:xfrm>
            <a:off x="479853" y="1591834"/>
            <a:ext cx="9173433" cy="4322654"/>
          </a:xfrm>
        </p:spPr>
        <p:txBody>
          <a:bodyPr>
            <a:normAutofit/>
          </a:bodyPr>
          <a:lstStyle/>
          <a:p>
            <a:r>
              <a:rPr lang="en-GB" sz="2800" dirty="0"/>
              <a:t>Working towards the 3 core elements of our WP strategy</a:t>
            </a:r>
          </a:p>
          <a:p>
            <a:r>
              <a:rPr lang="en-US" sz="2800" dirty="0"/>
              <a:t>Data in the report</a:t>
            </a:r>
          </a:p>
          <a:p>
            <a:pPr lvl="1"/>
            <a:r>
              <a:rPr lang="en-US" sz="2440" dirty="0">
                <a:highlight>
                  <a:srgbClr val="FFFF00"/>
                </a:highlight>
              </a:rPr>
              <a:t>Draws on cohorts 1-5 (Oct 2015 to Oct 2020), some from cohort 6 </a:t>
            </a:r>
          </a:p>
          <a:p>
            <a:pPr lvl="1"/>
            <a:r>
              <a:rPr lang="en-US" sz="2440" dirty="0"/>
              <a:t>Merges data from 4 different sources – rarely straight forward</a:t>
            </a:r>
          </a:p>
          <a:p>
            <a:pPr lvl="1"/>
            <a:r>
              <a:rPr lang="en-US" sz="2440" dirty="0"/>
              <a:t>Partly inconsistent, with a lot of missing data</a:t>
            </a:r>
          </a:p>
        </p:txBody>
      </p:sp>
    </p:spTree>
    <p:extLst>
      <p:ext uri="{BB962C8B-B14F-4D97-AF65-F5344CB8AC3E}">
        <p14:creationId xmlns:p14="http://schemas.microsoft.com/office/powerpoint/2010/main" val="6283619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00202"/>
            <a:ext cx="5384800" cy="4124737"/>
          </a:xfrm>
          <a:ln>
            <a:solidFill>
              <a:schemeClr val="bg1">
                <a:lumMod val="50000"/>
              </a:schemeClr>
            </a:solidFill>
          </a:ln>
        </p:spPr>
        <p:txBody>
          <a:bodyPr>
            <a:normAutofit/>
          </a:bodyPr>
          <a:lstStyle/>
          <a:p>
            <a:pPr marL="0" indent="0" algn="ctr">
              <a:buNone/>
            </a:pPr>
            <a:r>
              <a:rPr lang="en-US" dirty="0">
                <a:solidFill>
                  <a:srgbClr val="0070C0"/>
                </a:solidFill>
              </a:rPr>
              <a:t>WP </a:t>
            </a:r>
            <a:r>
              <a:rPr lang="en-US" u="sng" dirty="0">
                <a:solidFill>
                  <a:srgbClr val="0070C0"/>
                </a:solidFill>
              </a:rPr>
              <a:t>Strategic Priorities</a:t>
            </a:r>
            <a:r>
              <a:rPr lang="en-US" dirty="0">
                <a:solidFill>
                  <a:srgbClr val="0070C0"/>
                </a:solidFill>
              </a:rPr>
              <a:t>:</a:t>
            </a:r>
          </a:p>
          <a:p>
            <a:pPr marL="0" indent="0" algn="ctr">
              <a:buNone/>
            </a:pPr>
            <a:br>
              <a:rPr lang="en-US" sz="2800" dirty="0">
                <a:solidFill>
                  <a:srgbClr val="0070C0"/>
                </a:solidFill>
              </a:rPr>
            </a:br>
            <a:r>
              <a:rPr lang="en-US" sz="2800" dirty="0">
                <a:solidFill>
                  <a:schemeClr val="tx1"/>
                </a:solidFill>
              </a:rPr>
              <a:t>Supporting our mission, embedded in WBS</a:t>
            </a:r>
            <a:r>
              <a:rPr lang="en-GB" sz="2800" dirty="0">
                <a:solidFill>
                  <a:schemeClr val="tx1"/>
                </a:solidFill>
              </a:rPr>
              <a:t>’</a:t>
            </a:r>
            <a:r>
              <a:rPr lang="en-US" sz="2800" dirty="0">
                <a:solidFill>
                  <a:schemeClr val="tx1"/>
                </a:solidFill>
              </a:rPr>
              <a:t> and </a:t>
            </a:r>
            <a:r>
              <a:rPr lang="en-US" sz="2800" dirty="0" err="1">
                <a:solidFill>
                  <a:schemeClr val="tx1"/>
                </a:solidFill>
              </a:rPr>
              <a:t>Uni</a:t>
            </a:r>
            <a:r>
              <a:rPr lang="en-GB" sz="2800" dirty="0">
                <a:solidFill>
                  <a:schemeClr val="tx1"/>
                </a:solidFill>
              </a:rPr>
              <a:t>’s</a:t>
            </a:r>
            <a:r>
              <a:rPr lang="en-US" sz="2800" dirty="0">
                <a:solidFill>
                  <a:schemeClr val="tx1"/>
                </a:solidFill>
              </a:rPr>
              <a:t> strategy</a:t>
            </a:r>
          </a:p>
          <a:p>
            <a:pPr marL="457200" lvl="0" indent="-457200" algn="ctr">
              <a:buAutoNum type="arabicPeriod"/>
            </a:pPr>
            <a:r>
              <a:rPr lang="en-US" sz="2400" b="1" dirty="0">
                <a:solidFill>
                  <a:schemeClr val="tx1"/>
                </a:solidFill>
              </a:rPr>
              <a:t>Increase diversity (best students regardless of background)</a:t>
            </a:r>
          </a:p>
          <a:p>
            <a:pPr marL="457200" lvl="0" indent="-457200" algn="ctr">
              <a:buAutoNum type="arabicPeriod"/>
            </a:pPr>
            <a:r>
              <a:rPr lang="en-US" sz="2400" b="1" dirty="0">
                <a:solidFill>
                  <a:schemeClr val="tx1"/>
                </a:solidFill>
              </a:rPr>
              <a:t>Engage and support responsibly</a:t>
            </a:r>
          </a:p>
          <a:p>
            <a:pPr marL="457200" indent="-457200" algn="ctr">
              <a:buFont typeface="Arial"/>
              <a:buAutoNum type="arabicPeriod"/>
            </a:pPr>
            <a:r>
              <a:rPr lang="en-US" sz="2400" b="1" dirty="0"/>
              <a:t>Raise aspirations in and beyond WBS</a:t>
            </a:r>
          </a:p>
          <a:p>
            <a:pPr marL="457200" indent="-457200" algn="ctr">
              <a:buFont typeface="Arial"/>
              <a:buAutoNum type="arabicPeriod"/>
            </a:pPr>
            <a:r>
              <a:rPr lang="en-US" sz="2400" dirty="0">
                <a:solidFill>
                  <a:sysClr val="windowText" lastClr="000000">
                    <a:lumMod val="85000"/>
                    <a:lumOff val="15000"/>
                  </a:sysClr>
                </a:solidFill>
              </a:rPr>
              <a:t> Measure and learn</a:t>
            </a:r>
            <a:endParaRPr lang="en-US" sz="2400" dirty="0"/>
          </a:p>
          <a:p>
            <a:pPr marL="457200" lvl="0" indent="-457200" algn="ctr">
              <a:buAutoNum type="arabicPeriod"/>
            </a:pPr>
            <a:endParaRPr lang="en-US" sz="2400" dirty="0">
              <a:solidFill>
                <a:sysClr val="windowText" lastClr="000000">
                  <a:lumMod val="85000"/>
                  <a:lumOff val="15000"/>
                </a:sysClr>
              </a:solidFill>
            </a:endParaRPr>
          </a:p>
          <a:p>
            <a:pPr marL="457200" lvl="0" indent="-457200" algn="ctr">
              <a:buAutoNum type="arabicPeriod"/>
            </a:pPr>
            <a:endParaRPr lang="en-US" sz="2400" dirty="0">
              <a:solidFill>
                <a:sysClr val="windowText" lastClr="000000">
                  <a:lumMod val="85000"/>
                  <a:lumOff val="15000"/>
                </a:sysClr>
              </a:solidFill>
            </a:endParaRPr>
          </a:p>
          <a:p>
            <a:pPr marL="0" indent="0" algn="ctr">
              <a:buNone/>
            </a:pPr>
            <a:endParaRPr lang="en-US" sz="2800" dirty="0">
              <a:solidFill>
                <a:schemeClr val="tx1"/>
              </a:solidFill>
            </a:endParaRPr>
          </a:p>
        </p:txBody>
      </p:sp>
      <p:sp>
        <p:nvSpPr>
          <p:cNvPr id="4" name="Content Placeholder 3"/>
          <p:cNvSpPr>
            <a:spLocks noGrp="1"/>
          </p:cNvSpPr>
          <p:nvPr>
            <p:ph sz="half" idx="2"/>
          </p:nvPr>
        </p:nvSpPr>
        <p:spPr>
          <a:xfrm>
            <a:off x="6197599" y="1600202"/>
            <a:ext cx="5181600" cy="4124737"/>
          </a:xfrm>
          <a:ln>
            <a:solidFill>
              <a:schemeClr val="bg1">
                <a:lumMod val="50000"/>
              </a:schemeClr>
            </a:solidFill>
          </a:ln>
        </p:spPr>
        <p:txBody>
          <a:bodyPr>
            <a:normAutofit/>
          </a:bodyPr>
          <a:lstStyle/>
          <a:p>
            <a:pPr marL="0" indent="0" algn="ctr">
              <a:buNone/>
            </a:pPr>
            <a:r>
              <a:rPr lang="en-US" dirty="0">
                <a:solidFill>
                  <a:srgbClr val="0070C0"/>
                </a:solidFill>
              </a:rPr>
              <a:t>WP </a:t>
            </a:r>
            <a:r>
              <a:rPr lang="en-US" u="sng" dirty="0">
                <a:solidFill>
                  <a:srgbClr val="0070C0"/>
                </a:solidFill>
              </a:rPr>
              <a:t>Activities</a:t>
            </a:r>
            <a:r>
              <a:rPr lang="en-US" dirty="0">
                <a:solidFill>
                  <a:srgbClr val="0070C0"/>
                </a:solidFill>
              </a:rPr>
              <a:t>:</a:t>
            </a:r>
          </a:p>
          <a:p>
            <a:pPr marL="0" indent="0" algn="ctr">
              <a:buNone/>
            </a:pPr>
            <a:br>
              <a:rPr lang="en-US" sz="2800" dirty="0">
                <a:solidFill>
                  <a:srgbClr val="0070C0"/>
                </a:solidFill>
              </a:rPr>
            </a:br>
            <a:r>
              <a:rPr lang="en-US" sz="2800" dirty="0">
                <a:solidFill>
                  <a:schemeClr val="tx1"/>
                </a:solidFill>
              </a:rPr>
              <a:t>Defined by </a:t>
            </a:r>
            <a:r>
              <a:rPr lang="en-US" sz="2800" dirty="0" err="1">
                <a:solidFill>
                  <a:schemeClr val="tx1"/>
                </a:solidFill>
              </a:rPr>
              <a:t>Gov</a:t>
            </a:r>
            <a:r>
              <a:rPr lang="en-US" sz="2800" dirty="0">
                <a:solidFill>
                  <a:schemeClr val="tx1"/>
                </a:solidFill>
              </a:rPr>
              <a:t> and </a:t>
            </a:r>
            <a:r>
              <a:rPr lang="en-US" sz="2800" dirty="0" err="1">
                <a:solidFill>
                  <a:schemeClr val="tx1"/>
                </a:solidFill>
              </a:rPr>
              <a:t>Uni</a:t>
            </a:r>
            <a:r>
              <a:rPr lang="en-US" sz="2800" dirty="0">
                <a:solidFill>
                  <a:schemeClr val="tx1"/>
                </a:solidFill>
              </a:rPr>
              <a:t> as </a:t>
            </a:r>
            <a:br>
              <a:rPr lang="en-US" sz="2800" dirty="0">
                <a:solidFill>
                  <a:schemeClr val="tx1"/>
                </a:solidFill>
              </a:rPr>
            </a:br>
            <a:r>
              <a:rPr lang="en-US" sz="2800" dirty="0">
                <a:solidFill>
                  <a:srgbClr val="0070C0"/>
                </a:solidFill>
              </a:rPr>
              <a:t>Access, Outreach &amp; Support</a:t>
            </a:r>
          </a:p>
          <a:p>
            <a:pPr marL="0" indent="0" algn="ctr">
              <a:buNone/>
            </a:pPr>
            <a:endParaRPr lang="en-GB" sz="1400" dirty="0">
              <a:solidFill>
                <a:schemeClr val="tx1"/>
              </a:solidFill>
            </a:endParaRPr>
          </a:p>
          <a:p>
            <a:pPr marL="0" indent="0" algn="ctr">
              <a:buNone/>
            </a:pPr>
            <a:r>
              <a:rPr lang="en-GB" sz="2400" dirty="0">
                <a:solidFill>
                  <a:schemeClr val="tx1"/>
                </a:solidFill>
              </a:rPr>
              <a:t>Need to </a:t>
            </a:r>
            <a:r>
              <a:rPr lang="en-US" sz="2400" dirty="0">
                <a:solidFill>
                  <a:schemeClr val="tx1"/>
                </a:solidFill>
              </a:rPr>
              <a:t>be aligned to strategy</a:t>
            </a:r>
          </a:p>
          <a:p>
            <a:pPr marL="0" indent="0" algn="ctr">
              <a:buNone/>
            </a:pPr>
            <a:r>
              <a:rPr lang="en-US" sz="2400" dirty="0">
                <a:solidFill>
                  <a:schemeClr val="tx1"/>
                </a:solidFill>
              </a:rPr>
              <a:t>Activities vary in the degree to which they directly affect WBS</a:t>
            </a:r>
            <a:endParaRPr lang="en-US" sz="3600" dirty="0">
              <a:solidFill>
                <a:schemeClr val="tx1"/>
              </a:solidFill>
            </a:endParaRPr>
          </a:p>
          <a:p>
            <a:pPr marL="0" indent="0" algn="ctr">
              <a:buNone/>
            </a:pPr>
            <a:endParaRPr lang="en-US" dirty="0">
              <a:solidFill>
                <a:srgbClr val="0070C0"/>
              </a:solidFill>
            </a:endParaRPr>
          </a:p>
        </p:txBody>
      </p:sp>
      <p:sp>
        <p:nvSpPr>
          <p:cNvPr id="5" name="Title 1"/>
          <p:cNvSpPr txBox="1">
            <a:spLocks/>
          </p:cNvSpPr>
          <p:nvPr/>
        </p:nvSpPr>
        <p:spPr>
          <a:xfrm>
            <a:off x="861718" y="479235"/>
            <a:ext cx="10671763" cy="516199"/>
          </a:xfrm>
          <a:prstGeom prst="rect">
            <a:avLst/>
          </a:prstGeom>
        </p:spPr>
        <p:txBody>
          <a:bodyPr vert="horz" lIns="91440" tIns="45720" rIns="91440" bIns="45720" rtlCol="0" anchor="ctr">
            <a:noAutofit/>
          </a:bodyPr>
          <a:lstStyle>
            <a:lvl1pPr algn="l" defTabSz="609585" rtl="0" eaLnBrk="1" latinLnBrk="0" hangingPunct="1">
              <a:spcBef>
                <a:spcPct val="0"/>
              </a:spcBef>
              <a:buNone/>
              <a:defRPr sz="5600" b="1" i="0" kern="1200">
                <a:solidFill>
                  <a:schemeClr val="bg1"/>
                </a:solidFill>
                <a:latin typeface="+mj-lt"/>
                <a:ea typeface="+mj-ea"/>
                <a:cs typeface="+mj-cs"/>
              </a:defRPr>
            </a:lvl1pPr>
          </a:lstStyle>
          <a:p>
            <a:pPr algn="ctr"/>
            <a:r>
              <a:rPr lang="en-US" sz="3600" b="0" dirty="0">
                <a:solidFill>
                  <a:schemeClr val="tx1"/>
                </a:solidFill>
              </a:rPr>
              <a:t>NOTE, distinguish between</a:t>
            </a:r>
            <a:endParaRPr lang="en-US" sz="3200" dirty="0"/>
          </a:p>
        </p:txBody>
      </p:sp>
    </p:spTree>
    <p:extLst>
      <p:ext uri="{BB962C8B-B14F-4D97-AF65-F5344CB8AC3E}">
        <p14:creationId xmlns:p14="http://schemas.microsoft.com/office/powerpoint/2010/main" val="5951546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10BDE-7982-1370-FA44-5BA44DF1BB55}"/>
              </a:ext>
            </a:extLst>
          </p:cNvPr>
          <p:cNvSpPr>
            <a:spLocks noGrp="1"/>
          </p:cNvSpPr>
          <p:nvPr>
            <p:ph type="title"/>
          </p:nvPr>
        </p:nvSpPr>
        <p:spPr/>
        <p:txBody>
          <a:bodyPr/>
          <a:lstStyle/>
          <a:p>
            <a:r>
              <a:rPr lang="en-GB" dirty="0"/>
              <a:t>Tina: Update on programmes, events, projects etc – established, </a:t>
            </a:r>
            <a:r>
              <a:rPr lang="en-GB"/>
              <a:t>in progress, to do…</a:t>
            </a:r>
            <a:endParaRPr lang="en-GB" dirty="0"/>
          </a:p>
        </p:txBody>
      </p:sp>
      <p:sp>
        <p:nvSpPr>
          <p:cNvPr id="3" name="Content Placeholder 2">
            <a:extLst>
              <a:ext uri="{FF2B5EF4-FFF2-40B4-BE49-F238E27FC236}">
                <a16:creationId xmlns:a16="http://schemas.microsoft.com/office/drawing/2014/main" id="{7B8037D5-A80D-4B78-D759-4FDC77075AB4}"/>
              </a:ext>
            </a:extLst>
          </p:cNvPr>
          <p:cNvSpPr>
            <a:spLocks noGrp="1"/>
          </p:cNvSpPr>
          <p:nvPr>
            <p:ph sz="half" idx="1"/>
          </p:nvPr>
        </p:nvSpPr>
        <p:spPr/>
        <p:txBody>
          <a:bodyPr/>
          <a:lstStyle/>
          <a:p>
            <a:pPr marL="0" indent="0">
              <a:buNone/>
            </a:pPr>
            <a:endParaRPr lang="en-GB" dirty="0"/>
          </a:p>
        </p:txBody>
      </p:sp>
      <p:sp>
        <p:nvSpPr>
          <p:cNvPr id="4" name="Content Placeholder 3">
            <a:extLst>
              <a:ext uri="{FF2B5EF4-FFF2-40B4-BE49-F238E27FC236}">
                <a16:creationId xmlns:a16="http://schemas.microsoft.com/office/drawing/2014/main" id="{64617C9B-F0C6-1175-583E-D42558959AD6}"/>
              </a:ext>
            </a:extLst>
          </p:cNvPr>
          <p:cNvSpPr>
            <a:spLocks noGrp="1"/>
          </p:cNvSpPr>
          <p:nvPr>
            <p:ph sz="half" idx="2"/>
          </p:nvPr>
        </p:nvSpPr>
        <p:spPr/>
        <p:txBody>
          <a:bodyPr/>
          <a:lstStyle/>
          <a:p>
            <a:endParaRPr lang="en-GB"/>
          </a:p>
        </p:txBody>
      </p:sp>
    </p:spTree>
    <p:extLst>
      <p:ext uri="{BB962C8B-B14F-4D97-AF65-F5344CB8AC3E}">
        <p14:creationId xmlns:p14="http://schemas.microsoft.com/office/powerpoint/2010/main" val="17265808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E7BEE2E-0D07-C348-8393-C4A417A65A77}"/>
              </a:ext>
            </a:extLst>
          </p:cNvPr>
          <p:cNvSpPr>
            <a:spLocks noGrp="1"/>
          </p:cNvSpPr>
          <p:nvPr>
            <p:ph type="title"/>
          </p:nvPr>
        </p:nvSpPr>
        <p:spPr>
          <a:xfrm rot="16200000">
            <a:off x="-1656350" y="3167096"/>
            <a:ext cx="4293706" cy="1325563"/>
          </a:xfrm>
        </p:spPr>
        <p:txBody>
          <a:bodyPr>
            <a:normAutofit/>
          </a:bodyPr>
          <a:lstStyle/>
          <a:p>
            <a:pPr>
              <a:lnSpc>
                <a:spcPct val="100000"/>
              </a:lnSpc>
            </a:pPr>
            <a:r>
              <a:rPr lang="en-GB" sz="2400" dirty="0">
                <a:highlight>
                  <a:srgbClr val="FFFF00"/>
                </a:highlight>
              </a:rPr>
              <a:t>Status Quo (Oct 2020)</a:t>
            </a:r>
          </a:p>
        </p:txBody>
      </p:sp>
      <p:pic>
        <p:nvPicPr>
          <p:cNvPr id="10" name="Picture 9">
            <a:extLst>
              <a:ext uri="{FF2B5EF4-FFF2-40B4-BE49-F238E27FC236}">
                <a16:creationId xmlns:a16="http://schemas.microsoft.com/office/drawing/2014/main" id="{8AB59BAE-20F6-C949-9903-FC76812E5D5D}"/>
              </a:ext>
            </a:extLst>
          </p:cNvPr>
          <p:cNvPicPr>
            <a:picLocks noChangeAspect="1"/>
          </p:cNvPicPr>
          <p:nvPr/>
        </p:nvPicPr>
        <p:blipFill>
          <a:blip r:embed="rId3"/>
          <a:stretch>
            <a:fillRect/>
          </a:stretch>
        </p:blipFill>
        <p:spPr>
          <a:xfrm>
            <a:off x="2541236" y="81024"/>
            <a:ext cx="9650764" cy="6219963"/>
          </a:xfrm>
          <a:prstGeom prst="rect">
            <a:avLst/>
          </a:prstGeom>
        </p:spPr>
      </p:pic>
      <p:sp>
        <p:nvSpPr>
          <p:cNvPr id="11" name="TextBox 10">
            <a:extLst>
              <a:ext uri="{FF2B5EF4-FFF2-40B4-BE49-F238E27FC236}">
                <a16:creationId xmlns:a16="http://schemas.microsoft.com/office/drawing/2014/main" id="{0D2A7A09-55C4-CB4A-80AE-C1D37CF93BC5}"/>
              </a:ext>
            </a:extLst>
          </p:cNvPr>
          <p:cNvSpPr txBox="1"/>
          <p:nvPr/>
        </p:nvSpPr>
        <p:spPr>
          <a:xfrm>
            <a:off x="119269" y="1245705"/>
            <a:ext cx="1281248" cy="646331"/>
          </a:xfrm>
          <a:prstGeom prst="rect">
            <a:avLst/>
          </a:prstGeom>
          <a:noFill/>
        </p:spPr>
        <p:txBody>
          <a:bodyPr wrap="none" rtlCol="0">
            <a:spAutoFit/>
          </a:bodyPr>
          <a:lstStyle/>
          <a:p>
            <a:r>
              <a:rPr lang="en-GB" dirty="0">
                <a:solidFill>
                  <a:schemeClr val="accent1">
                    <a:lumMod val="50000"/>
                  </a:schemeClr>
                </a:solidFill>
              </a:rPr>
              <a:t>Cohort 7:</a:t>
            </a:r>
          </a:p>
          <a:p>
            <a:r>
              <a:rPr lang="en-GB" dirty="0">
                <a:solidFill>
                  <a:schemeClr val="accent1">
                    <a:lumMod val="50000"/>
                  </a:schemeClr>
                </a:solidFill>
              </a:rPr>
              <a:t>16 students</a:t>
            </a:r>
          </a:p>
        </p:txBody>
      </p:sp>
      <p:cxnSp>
        <p:nvCxnSpPr>
          <p:cNvPr id="13" name="Straight Arrow Connector 12">
            <a:extLst>
              <a:ext uri="{FF2B5EF4-FFF2-40B4-BE49-F238E27FC236}">
                <a16:creationId xmlns:a16="http://schemas.microsoft.com/office/drawing/2014/main" id="{70F7BC97-B425-E74E-B95F-DDD268334F6A}"/>
              </a:ext>
            </a:extLst>
          </p:cNvPr>
          <p:cNvCxnSpPr>
            <a:cxnSpLocks/>
          </p:cNvCxnSpPr>
          <p:nvPr/>
        </p:nvCxnSpPr>
        <p:spPr>
          <a:xfrm flipV="1">
            <a:off x="6188765" y="4627318"/>
            <a:ext cx="0" cy="415136"/>
          </a:xfrm>
          <a:prstGeom prst="straightConnector1">
            <a:avLst/>
          </a:prstGeom>
          <a:ln w="38100">
            <a:solidFill>
              <a:srgbClr val="C00000"/>
            </a:solidFill>
            <a:tailEnd type="triangle"/>
          </a:ln>
        </p:spPr>
        <p:style>
          <a:lnRef idx="3">
            <a:schemeClr val="accent2"/>
          </a:lnRef>
          <a:fillRef idx="0">
            <a:schemeClr val="accent2"/>
          </a:fillRef>
          <a:effectRef idx="2">
            <a:schemeClr val="accent2"/>
          </a:effectRef>
          <a:fontRef idx="minor">
            <a:schemeClr val="tx1"/>
          </a:fontRef>
        </p:style>
      </p:cxnSp>
      <p:cxnSp>
        <p:nvCxnSpPr>
          <p:cNvPr id="21" name="Straight Arrow Connector 20">
            <a:extLst>
              <a:ext uri="{FF2B5EF4-FFF2-40B4-BE49-F238E27FC236}">
                <a16:creationId xmlns:a16="http://schemas.microsoft.com/office/drawing/2014/main" id="{19A8D63B-FE67-B544-913A-BCA820283676}"/>
              </a:ext>
            </a:extLst>
          </p:cNvPr>
          <p:cNvCxnSpPr>
            <a:cxnSpLocks/>
          </p:cNvCxnSpPr>
          <p:nvPr/>
        </p:nvCxnSpPr>
        <p:spPr>
          <a:xfrm flipV="1">
            <a:off x="10369825" y="4691271"/>
            <a:ext cx="1" cy="351183"/>
          </a:xfrm>
          <a:prstGeom prst="straightConnector1">
            <a:avLst/>
          </a:prstGeom>
          <a:ln w="38100">
            <a:solidFill>
              <a:srgbClr val="C00000"/>
            </a:solidFill>
            <a:tailEnd type="triangle"/>
          </a:ln>
        </p:spPr>
        <p:style>
          <a:lnRef idx="3">
            <a:schemeClr val="accent2"/>
          </a:lnRef>
          <a:fillRef idx="0">
            <a:schemeClr val="accent2"/>
          </a:fillRef>
          <a:effectRef idx="2">
            <a:schemeClr val="accent2"/>
          </a:effectRef>
          <a:fontRef idx="minor">
            <a:schemeClr val="tx1"/>
          </a:fontRef>
        </p:style>
      </p:cxnSp>
      <p:cxnSp>
        <p:nvCxnSpPr>
          <p:cNvPr id="17" name="Straight Arrow Connector 16">
            <a:extLst>
              <a:ext uri="{FF2B5EF4-FFF2-40B4-BE49-F238E27FC236}">
                <a16:creationId xmlns:a16="http://schemas.microsoft.com/office/drawing/2014/main" id="{0D5B173C-73E4-DB4E-8DA0-9876F182D56C}"/>
              </a:ext>
            </a:extLst>
          </p:cNvPr>
          <p:cNvCxnSpPr>
            <a:cxnSpLocks/>
          </p:cNvCxnSpPr>
          <p:nvPr/>
        </p:nvCxnSpPr>
        <p:spPr>
          <a:xfrm flipV="1">
            <a:off x="8876020" y="4627318"/>
            <a:ext cx="0" cy="415136"/>
          </a:xfrm>
          <a:prstGeom prst="straightConnector1">
            <a:avLst/>
          </a:prstGeom>
          <a:ln w="38100">
            <a:solidFill>
              <a:srgbClr val="C00000"/>
            </a:solidFill>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41493109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D42FD-9D25-DF9F-334E-201343FDA76D}"/>
              </a:ext>
            </a:extLst>
          </p:cNvPr>
          <p:cNvSpPr>
            <a:spLocks noGrp="1"/>
          </p:cNvSpPr>
          <p:nvPr>
            <p:ph type="title"/>
          </p:nvPr>
        </p:nvSpPr>
        <p:spPr/>
        <p:txBody>
          <a:bodyPr>
            <a:normAutofit fontScale="90000"/>
          </a:bodyPr>
          <a:lstStyle/>
          <a:p>
            <a:r>
              <a:rPr lang="en-GB" dirty="0">
                <a:highlight>
                  <a:srgbClr val="FFFF00"/>
                </a:highlight>
              </a:rPr>
              <a:t>Compare FY – contextual offer – other direct entry </a:t>
            </a:r>
            <a:br>
              <a:rPr lang="en-GB" dirty="0">
                <a:highlight>
                  <a:srgbClr val="FFFF00"/>
                </a:highlight>
              </a:rPr>
            </a:br>
            <a:r>
              <a:rPr lang="en-GB" dirty="0">
                <a:highlight>
                  <a:srgbClr val="FFFF00"/>
                </a:highlight>
              </a:rPr>
              <a:t>similar to previous but just the green columns and a note on </a:t>
            </a:r>
            <a:r>
              <a:rPr lang="en-GB" dirty="0" err="1">
                <a:highlight>
                  <a:srgbClr val="FFFF00"/>
                </a:highlight>
              </a:rPr>
              <a:t>dropoout</a:t>
            </a:r>
            <a:r>
              <a:rPr lang="en-GB" dirty="0">
                <a:highlight>
                  <a:srgbClr val="FFFF00"/>
                </a:highlight>
              </a:rPr>
              <a:t> </a:t>
            </a:r>
          </a:p>
        </p:txBody>
      </p:sp>
    </p:spTree>
    <p:extLst>
      <p:ext uri="{BB962C8B-B14F-4D97-AF65-F5344CB8AC3E}">
        <p14:creationId xmlns:p14="http://schemas.microsoft.com/office/powerpoint/2010/main" val="35562328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59222-D69D-3F4D-9E1F-0E83456CDB13}"/>
              </a:ext>
            </a:extLst>
          </p:cNvPr>
          <p:cNvSpPr>
            <a:spLocks noGrp="1"/>
          </p:cNvSpPr>
          <p:nvPr>
            <p:ph type="title"/>
          </p:nvPr>
        </p:nvSpPr>
        <p:spPr>
          <a:xfrm>
            <a:off x="548421" y="71535"/>
            <a:ext cx="11095153" cy="1325563"/>
          </a:xfrm>
        </p:spPr>
        <p:txBody>
          <a:bodyPr/>
          <a:lstStyle/>
          <a:p>
            <a:r>
              <a:rPr lang="en-US" dirty="0">
                <a:highlight>
                  <a:srgbClr val="FFFF00"/>
                </a:highlight>
              </a:rPr>
              <a:t>Who are the FY Students?  Gender and Ethnicity – add a comparison to DE</a:t>
            </a:r>
          </a:p>
        </p:txBody>
      </p:sp>
      <p:graphicFrame>
        <p:nvGraphicFramePr>
          <p:cNvPr id="12" name="Table 11">
            <a:extLst>
              <a:ext uri="{FF2B5EF4-FFF2-40B4-BE49-F238E27FC236}">
                <a16:creationId xmlns:a16="http://schemas.microsoft.com/office/drawing/2014/main" id="{52B26210-7EB3-DB4D-AC91-C5820235685F}"/>
              </a:ext>
            </a:extLst>
          </p:cNvPr>
          <p:cNvGraphicFramePr>
            <a:graphicFrameLocks noGrp="1"/>
          </p:cNvGraphicFramePr>
          <p:nvPr>
            <p:extLst>
              <p:ext uri="{D42A27DB-BD31-4B8C-83A1-F6EECF244321}">
                <p14:modId xmlns:p14="http://schemas.microsoft.com/office/powerpoint/2010/main" val="4244740712"/>
              </p:ext>
            </p:extLst>
          </p:nvPr>
        </p:nvGraphicFramePr>
        <p:xfrm>
          <a:off x="659524" y="1126338"/>
          <a:ext cx="4059978" cy="1494103"/>
        </p:xfrm>
        <a:graphic>
          <a:graphicData uri="http://schemas.openxmlformats.org/drawingml/2006/table">
            <a:tbl>
              <a:tblPr firstRow="1" firstCol="1" bandRow="1">
                <a:tableStyleId>{5C22544A-7EE6-4342-B048-85BDC9FD1C3A}</a:tableStyleId>
              </a:tblPr>
              <a:tblGrid>
                <a:gridCol w="1217233">
                  <a:extLst>
                    <a:ext uri="{9D8B030D-6E8A-4147-A177-3AD203B41FA5}">
                      <a16:colId xmlns:a16="http://schemas.microsoft.com/office/drawing/2014/main" val="4078671987"/>
                    </a:ext>
                  </a:extLst>
                </a:gridCol>
                <a:gridCol w="959685">
                  <a:extLst>
                    <a:ext uri="{9D8B030D-6E8A-4147-A177-3AD203B41FA5}">
                      <a16:colId xmlns:a16="http://schemas.microsoft.com/office/drawing/2014/main" val="1553112740"/>
                    </a:ext>
                  </a:extLst>
                </a:gridCol>
                <a:gridCol w="936664">
                  <a:extLst>
                    <a:ext uri="{9D8B030D-6E8A-4147-A177-3AD203B41FA5}">
                      <a16:colId xmlns:a16="http://schemas.microsoft.com/office/drawing/2014/main" val="1045740541"/>
                    </a:ext>
                  </a:extLst>
                </a:gridCol>
                <a:gridCol w="946396">
                  <a:extLst>
                    <a:ext uri="{9D8B030D-6E8A-4147-A177-3AD203B41FA5}">
                      <a16:colId xmlns:a16="http://schemas.microsoft.com/office/drawing/2014/main" val="2784501652"/>
                    </a:ext>
                  </a:extLst>
                </a:gridCol>
              </a:tblGrid>
              <a:tr h="473397">
                <a:tc>
                  <a:txBody>
                    <a:bodyPr/>
                    <a:lstStyle/>
                    <a:p>
                      <a:pPr algn="ctr">
                        <a:spcAft>
                          <a:spcPts val="0"/>
                        </a:spcAft>
                      </a:pPr>
                      <a:r>
                        <a:rPr lang="en-GB" sz="1800" dirty="0">
                          <a:effectLst/>
                        </a:rPr>
                        <a:t> Gender</a:t>
                      </a:r>
                      <a:endParaRPr lang="en-GB" sz="3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spcAft>
                          <a:spcPts val="0"/>
                        </a:spcAft>
                      </a:pPr>
                      <a:r>
                        <a:rPr lang="en-GB" sz="1800" dirty="0">
                          <a:effectLst/>
                        </a:rPr>
                        <a:t>Female</a:t>
                      </a:r>
                      <a:endParaRPr lang="en-GB" sz="3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spcAft>
                          <a:spcPts val="0"/>
                        </a:spcAft>
                      </a:pPr>
                      <a:r>
                        <a:rPr lang="en-GB" sz="1800" dirty="0">
                          <a:effectLst/>
                        </a:rPr>
                        <a:t>Male</a:t>
                      </a:r>
                      <a:endParaRPr lang="en-GB" sz="3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spcAft>
                          <a:spcPts val="0"/>
                        </a:spcAft>
                      </a:pPr>
                      <a:r>
                        <a:rPr lang="en-GB" sz="1800" dirty="0">
                          <a:effectLst/>
                        </a:rPr>
                        <a:t>TOTAL</a:t>
                      </a:r>
                      <a:endParaRPr lang="en-GB" sz="3200" dirty="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957084856"/>
                  </a:ext>
                </a:extLst>
              </a:tr>
              <a:tr h="510353">
                <a:tc>
                  <a:txBody>
                    <a:bodyPr/>
                    <a:lstStyle/>
                    <a:p>
                      <a:r>
                        <a:rPr lang="en-GB" sz="2000" dirty="0">
                          <a:effectLst/>
                          <a:latin typeface="Calibri" panose="020F0502020204030204" pitchFamily="34" charset="0"/>
                        </a:rPr>
                        <a:t>C1-C6</a:t>
                      </a:r>
                    </a:p>
                  </a:txBody>
                  <a:tcPr marL="68580" marR="68580" marT="0" marB="0" anchor="b"/>
                </a:tc>
                <a:tc>
                  <a:txBody>
                    <a:bodyPr/>
                    <a:lstStyle/>
                    <a:p>
                      <a:pPr algn="ctr">
                        <a:spcAft>
                          <a:spcPts val="0"/>
                        </a:spcAft>
                      </a:pPr>
                      <a:r>
                        <a:rPr lang="en-GB" sz="2000" dirty="0">
                          <a:effectLst/>
                        </a:rPr>
                        <a:t>48</a:t>
                      </a:r>
                      <a:endParaRPr lang="en-GB" sz="20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spcAft>
                          <a:spcPts val="0"/>
                        </a:spcAft>
                      </a:pPr>
                      <a:r>
                        <a:rPr lang="en-GB" sz="2000" dirty="0">
                          <a:effectLst/>
                        </a:rPr>
                        <a:t>90</a:t>
                      </a:r>
                      <a:endParaRPr lang="en-GB" sz="20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spcAft>
                          <a:spcPts val="0"/>
                        </a:spcAft>
                      </a:pPr>
                      <a:r>
                        <a:rPr lang="en-GB" sz="2000" dirty="0">
                          <a:effectLst/>
                        </a:rPr>
                        <a:t>138</a:t>
                      </a:r>
                      <a:endParaRPr lang="en-GB" sz="2000" dirty="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318165120"/>
                  </a:ext>
                </a:extLst>
              </a:tr>
              <a:tr h="510353">
                <a:tc>
                  <a:txBody>
                    <a:bodyPr/>
                    <a:lstStyle/>
                    <a:p>
                      <a:r>
                        <a:rPr lang="en-GB" sz="1600" dirty="0">
                          <a:effectLst/>
                          <a:latin typeface="Calibri" panose="020F0502020204030204" pitchFamily="34" charset="0"/>
                        </a:rPr>
                        <a:t>%</a:t>
                      </a:r>
                    </a:p>
                  </a:txBody>
                  <a:tcPr marL="68580" marR="68580" marT="0" marB="0" anchor="b"/>
                </a:tc>
                <a:tc>
                  <a:txBody>
                    <a:bodyPr/>
                    <a:lstStyle/>
                    <a:p>
                      <a:pPr marL="0" algn="ctr" defTabSz="822960" rtl="0" eaLnBrk="1" latinLnBrk="0" hangingPunct="1">
                        <a:spcAft>
                          <a:spcPts val="0"/>
                        </a:spcAft>
                      </a:pPr>
                      <a:r>
                        <a:rPr lang="en-GB" sz="2000" b="1" kern="1200" dirty="0">
                          <a:solidFill>
                            <a:schemeClr val="tx1"/>
                          </a:solidFill>
                          <a:effectLst/>
                          <a:latin typeface="+mn-lt"/>
                          <a:ea typeface="+mn-ea"/>
                          <a:cs typeface="+mn-cs"/>
                        </a:rPr>
                        <a:t>35%</a:t>
                      </a:r>
                    </a:p>
                  </a:txBody>
                  <a:tcPr marL="68580" marR="68580" marT="0" marB="0" anchor="b"/>
                </a:tc>
                <a:tc>
                  <a:txBody>
                    <a:bodyPr/>
                    <a:lstStyle/>
                    <a:p>
                      <a:pPr marL="0" algn="ctr" defTabSz="822960" rtl="0" eaLnBrk="1" latinLnBrk="0" hangingPunct="1">
                        <a:spcAft>
                          <a:spcPts val="0"/>
                        </a:spcAft>
                      </a:pPr>
                      <a:r>
                        <a:rPr lang="en-GB" sz="2000" kern="1200" dirty="0">
                          <a:solidFill>
                            <a:schemeClr val="tx1"/>
                          </a:solidFill>
                          <a:effectLst/>
                          <a:latin typeface="+mn-lt"/>
                          <a:ea typeface="+mn-ea"/>
                          <a:cs typeface="+mn-cs"/>
                        </a:rPr>
                        <a:t>65%</a:t>
                      </a:r>
                    </a:p>
                  </a:txBody>
                  <a:tcPr marL="68580" marR="68580" marT="0" marB="0" anchor="b"/>
                </a:tc>
                <a:tc>
                  <a:txBody>
                    <a:bodyPr/>
                    <a:lstStyle/>
                    <a:p>
                      <a:pPr algn="ctr">
                        <a:spcAft>
                          <a:spcPts val="0"/>
                        </a:spcAft>
                      </a:pPr>
                      <a:r>
                        <a:rPr lang="en-GB" sz="2000" dirty="0">
                          <a:effectLst/>
                        </a:rPr>
                        <a:t>100%</a:t>
                      </a:r>
                      <a:endParaRPr lang="en-GB" sz="2000" dirty="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1379461167"/>
                  </a:ext>
                </a:extLst>
              </a:tr>
            </a:tbl>
          </a:graphicData>
        </a:graphic>
      </p:graphicFrame>
      <p:sp>
        <p:nvSpPr>
          <p:cNvPr id="16" name="Rectangle 15">
            <a:extLst>
              <a:ext uri="{FF2B5EF4-FFF2-40B4-BE49-F238E27FC236}">
                <a16:creationId xmlns:a16="http://schemas.microsoft.com/office/drawing/2014/main" id="{0406E582-A614-6642-BFF0-46DDD1656F89}"/>
              </a:ext>
            </a:extLst>
          </p:cNvPr>
          <p:cNvSpPr/>
          <p:nvPr/>
        </p:nvSpPr>
        <p:spPr>
          <a:xfrm>
            <a:off x="1908312" y="1126337"/>
            <a:ext cx="887897" cy="1494104"/>
          </a:xfrm>
          <a:prstGeom prst="rect">
            <a:avLst/>
          </a:prstGeom>
          <a:noFill/>
          <a:ln w="19050">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graphicFrame>
        <p:nvGraphicFramePr>
          <p:cNvPr id="9" name="Table 8">
            <a:extLst>
              <a:ext uri="{FF2B5EF4-FFF2-40B4-BE49-F238E27FC236}">
                <a16:creationId xmlns:a16="http://schemas.microsoft.com/office/drawing/2014/main" id="{54307865-14DA-4C42-97CA-36D8C18AB868}"/>
              </a:ext>
            </a:extLst>
          </p:cNvPr>
          <p:cNvGraphicFramePr>
            <a:graphicFrameLocks noGrp="1"/>
          </p:cNvGraphicFramePr>
          <p:nvPr>
            <p:extLst>
              <p:ext uri="{D42A27DB-BD31-4B8C-83A1-F6EECF244321}">
                <p14:modId xmlns:p14="http://schemas.microsoft.com/office/powerpoint/2010/main" val="3536044408"/>
              </p:ext>
            </p:extLst>
          </p:nvPr>
        </p:nvGraphicFramePr>
        <p:xfrm>
          <a:off x="659524" y="2909022"/>
          <a:ext cx="9554598" cy="2926080"/>
        </p:xfrm>
        <a:graphic>
          <a:graphicData uri="http://schemas.openxmlformats.org/drawingml/2006/table">
            <a:tbl>
              <a:tblPr firstRow="1" firstCol="1" bandRow="1">
                <a:tableStyleId>{5C22544A-7EE6-4342-B048-85BDC9FD1C3A}</a:tableStyleId>
              </a:tblPr>
              <a:tblGrid>
                <a:gridCol w="896042">
                  <a:extLst>
                    <a:ext uri="{9D8B030D-6E8A-4147-A177-3AD203B41FA5}">
                      <a16:colId xmlns:a16="http://schemas.microsoft.com/office/drawing/2014/main" val="536243749"/>
                    </a:ext>
                  </a:extLst>
                </a:gridCol>
                <a:gridCol w="961000">
                  <a:extLst>
                    <a:ext uri="{9D8B030D-6E8A-4147-A177-3AD203B41FA5}">
                      <a16:colId xmlns:a16="http://schemas.microsoft.com/office/drawing/2014/main" val="3419359614"/>
                    </a:ext>
                  </a:extLst>
                </a:gridCol>
                <a:gridCol w="962911">
                  <a:extLst>
                    <a:ext uri="{9D8B030D-6E8A-4147-A177-3AD203B41FA5}">
                      <a16:colId xmlns:a16="http://schemas.microsoft.com/office/drawing/2014/main" val="4223619618"/>
                    </a:ext>
                  </a:extLst>
                </a:gridCol>
                <a:gridCol w="962911">
                  <a:extLst>
                    <a:ext uri="{9D8B030D-6E8A-4147-A177-3AD203B41FA5}">
                      <a16:colId xmlns:a16="http://schemas.microsoft.com/office/drawing/2014/main" val="651427745"/>
                    </a:ext>
                  </a:extLst>
                </a:gridCol>
                <a:gridCol w="962911">
                  <a:extLst>
                    <a:ext uri="{9D8B030D-6E8A-4147-A177-3AD203B41FA5}">
                      <a16:colId xmlns:a16="http://schemas.microsoft.com/office/drawing/2014/main" val="310705750"/>
                    </a:ext>
                  </a:extLst>
                </a:gridCol>
                <a:gridCol w="962911">
                  <a:extLst>
                    <a:ext uri="{9D8B030D-6E8A-4147-A177-3AD203B41FA5}">
                      <a16:colId xmlns:a16="http://schemas.microsoft.com/office/drawing/2014/main" val="1628817181"/>
                    </a:ext>
                  </a:extLst>
                </a:gridCol>
                <a:gridCol w="962911">
                  <a:extLst>
                    <a:ext uri="{9D8B030D-6E8A-4147-A177-3AD203B41FA5}">
                      <a16:colId xmlns:a16="http://schemas.microsoft.com/office/drawing/2014/main" val="510142405"/>
                    </a:ext>
                  </a:extLst>
                </a:gridCol>
                <a:gridCol w="961000">
                  <a:extLst>
                    <a:ext uri="{9D8B030D-6E8A-4147-A177-3AD203B41FA5}">
                      <a16:colId xmlns:a16="http://schemas.microsoft.com/office/drawing/2014/main" val="3232047923"/>
                    </a:ext>
                  </a:extLst>
                </a:gridCol>
                <a:gridCol w="962911">
                  <a:extLst>
                    <a:ext uri="{9D8B030D-6E8A-4147-A177-3AD203B41FA5}">
                      <a16:colId xmlns:a16="http://schemas.microsoft.com/office/drawing/2014/main" val="2457797859"/>
                    </a:ext>
                  </a:extLst>
                </a:gridCol>
                <a:gridCol w="959090">
                  <a:extLst>
                    <a:ext uri="{9D8B030D-6E8A-4147-A177-3AD203B41FA5}">
                      <a16:colId xmlns:a16="http://schemas.microsoft.com/office/drawing/2014/main" val="3250068732"/>
                    </a:ext>
                  </a:extLst>
                </a:gridCol>
              </a:tblGrid>
              <a:tr h="380365">
                <a:tc>
                  <a:txBody>
                    <a:bodyPr/>
                    <a:lstStyle/>
                    <a:p>
                      <a:r>
                        <a:rPr lang="en-GB" sz="1800" dirty="0">
                          <a:effectLst/>
                        </a:rPr>
                        <a:t>FY Year</a:t>
                      </a:r>
                      <a:endParaRPr lang="en-GB" sz="3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GB" sz="1600" dirty="0">
                          <a:effectLst/>
                        </a:rPr>
                        <a:t>Arab</a:t>
                      </a:r>
                      <a:endParaRPr lang="en-GB" sz="3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GB" sz="1600" dirty="0">
                          <a:effectLst/>
                        </a:rPr>
                        <a:t>Asian</a:t>
                      </a:r>
                      <a:endParaRPr lang="en-GB" sz="3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GB" sz="1600" dirty="0">
                          <a:effectLst/>
                        </a:rPr>
                        <a:t>Black</a:t>
                      </a:r>
                      <a:endParaRPr lang="en-GB" sz="3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GB" sz="1600">
                          <a:effectLst/>
                        </a:rPr>
                        <a:t>White</a:t>
                      </a:r>
                      <a:endParaRPr lang="en-GB"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GB" sz="1600" dirty="0">
                          <a:effectLst/>
                        </a:rPr>
                        <a:t>Chinese</a:t>
                      </a:r>
                      <a:endParaRPr lang="en-GB" sz="3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GB" sz="1600" dirty="0">
                          <a:effectLst/>
                        </a:rPr>
                        <a:t>Mixed</a:t>
                      </a:r>
                      <a:endParaRPr lang="en-GB" sz="3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GB" sz="1600" dirty="0">
                          <a:effectLst/>
                        </a:rPr>
                        <a:t>Other </a:t>
                      </a:r>
                      <a:endParaRPr lang="en-GB" sz="3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GB" sz="1600">
                          <a:effectLst/>
                        </a:rPr>
                        <a:t>Prefer not to say</a:t>
                      </a:r>
                      <a:endParaRPr lang="en-GB"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GB" sz="1600">
                          <a:effectLst/>
                        </a:rPr>
                        <a:t>Total</a:t>
                      </a:r>
                      <a:endParaRPr lang="en-GB"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253081682"/>
                  </a:ext>
                </a:extLst>
              </a:tr>
              <a:tr h="203200">
                <a:tc>
                  <a:txBody>
                    <a:bodyPr/>
                    <a:lstStyle/>
                    <a:p>
                      <a:r>
                        <a:rPr lang="en-GB" sz="1800">
                          <a:effectLst/>
                        </a:rPr>
                        <a:t>15/16</a:t>
                      </a:r>
                      <a:endParaRPr lang="en-GB"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GB" sz="1800">
                          <a:effectLst/>
                        </a:rPr>
                        <a:t>0</a:t>
                      </a:r>
                      <a:endParaRPr lang="en-GB"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GB" sz="1800">
                          <a:effectLst/>
                        </a:rPr>
                        <a:t>12</a:t>
                      </a:r>
                      <a:endParaRPr lang="en-GB"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GB" sz="1800">
                          <a:effectLst/>
                        </a:rPr>
                        <a:t>6</a:t>
                      </a:r>
                      <a:endParaRPr lang="en-GB"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GB" sz="1800">
                          <a:effectLst/>
                        </a:rPr>
                        <a:t>3</a:t>
                      </a:r>
                      <a:endParaRPr lang="en-GB"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GB" sz="1800" dirty="0">
                          <a:effectLst/>
                        </a:rPr>
                        <a:t>1</a:t>
                      </a:r>
                      <a:endParaRPr lang="en-GB" sz="3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GB" sz="1800" dirty="0">
                          <a:effectLst/>
                        </a:rPr>
                        <a:t>1</a:t>
                      </a:r>
                      <a:endParaRPr lang="en-GB" sz="3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GB" sz="1800" dirty="0">
                          <a:effectLst/>
                        </a:rPr>
                        <a:t>1</a:t>
                      </a:r>
                      <a:endParaRPr lang="en-GB" sz="3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GB" sz="1800">
                          <a:effectLst/>
                        </a:rPr>
                        <a:t>1</a:t>
                      </a:r>
                      <a:endParaRPr lang="en-GB"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GB" sz="1800">
                          <a:effectLst/>
                        </a:rPr>
                        <a:t>25</a:t>
                      </a:r>
                      <a:endParaRPr lang="en-GB"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13995436"/>
                  </a:ext>
                </a:extLst>
              </a:tr>
              <a:tr h="203200">
                <a:tc>
                  <a:txBody>
                    <a:bodyPr/>
                    <a:lstStyle/>
                    <a:p>
                      <a:r>
                        <a:rPr lang="en-GB" sz="1800">
                          <a:effectLst/>
                        </a:rPr>
                        <a:t>16/17</a:t>
                      </a:r>
                      <a:endParaRPr lang="en-GB"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GB" sz="1800">
                          <a:effectLst/>
                        </a:rPr>
                        <a:t>0</a:t>
                      </a:r>
                      <a:endParaRPr lang="en-GB"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GB" sz="1800">
                          <a:effectLst/>
                        </a:rPr>
                        <a:t>8</a:t>
                      </a:r>
                      <a:endParaRPr lang="en-GB"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GB" sz="1800">
                          <a:effectLst/>
                        </a:rPr>
                        <a:t>2</a:t>
                      </a:r>
                      <a:endParaRPr lang="en-GB"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GB" sz="1800">
                          <a:effectLst/>
                        </a:rPr>
                        <a:t>10</a:t>
                      </a:r>
                      <a:endParaRPr lang="en-GB"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GB" sz="1800" dirty="0">
                          <a:effectLst/>
                        </a:rPr>
                        <a:t>1</a:t>
                      </a:r>
                      <a:endParaRPr lang="en-GB" sz="3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GB" sz="1800" dirty="0">
                          <a:effectLst/>
                        </a:rPr>
                        <a:t>0</a:t>
                      </a:r>
                      <a:endParaRPr lang="en-GB" sz="3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GB" sz="1800" dirty="0">
                          <a:effectLst/>
                        </a:rPr>
                        <a:t>0</a:t>
                      </a:r>
                      <a:endParaRPr lang="en-GB" sz="3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GB" sz="1800">
                          <a:effectLst/>
                        </a:rPr>
                        <a:t>0</a:t>
                      </a:r>
                      <a:endParaRPr lang="en-GB"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GB" sz="1800">
                          <a:effectLst/>
                        </a:rPr>
                        <a:t>21</a:t>
                      </a:r>
                      <a:endParaRPr lang="en-GB"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8255598"/>
                  </a:ext>
                </a:extLst>
              </a:tr>
              <a:tr h="203200">
                <a:tc>
                  <a:txBody>
                    <a:bodyPr/>
                    <a:lstStyle/>
                    <a:p>
                      <a:r>
                        <a:rPr lang="en-GB" sz="1800">
                          <a:effectLst/>
                        </a:rPr>
                        <a:t>17/18</a:t>
                      </a:r>
                      <a:endParaRPr lang="en-GB"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GB" sz="1800">
                          <a:effectLst/>
                        </a:rPr>
                        <a:t>0</a:t>
                      </a:r>
                      <a:endParaRPr lang="en-GB"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GB" sz="1800">
                          <a:effectLst/>
                        </a:rPr>
                        <a:t>4</a:t>
                      </a:r>
                      <a:endParaRPr lang="en-GB"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GB" sz="1800">
                          <a:effectLst/>
                        </a:rPr>
                        <a:t>4</a:t>
                      </a:r>
                      <a:endParaRPr lang="en-GB"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GB" sz="1800" dirty="0">
                          <a:effectLst/>
                        </a:rPr>
                        <a:t>6</a:t>
                      </a:r>
                      <a:endParaRPr lang="en-GB" sz="3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GB" sz="1800" dirty="0">
                          <a:effectLst/>
                        </a:rPr>
                        <a:t>0</a:t>
                      </a:r>
                      <a:endParaRPr lang="en-GB" sz="3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GB" sz="1800" dirty="0">
                          <a:effectLst/>
                        </a:rPr>
                        <a:t>3</a:t>
                      </a:r>
                      <a:endParaRPr lang="en-GB" sz="3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GB" sz="1800" dirty="0">
                          <a:effectLst/>
                        </a:rPr>
                        <a:t>0</a:t>
                      </a:r>
                      <a:endParaRPr lang="en-GB" sz="3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GB" sz="1800">
                          <a:effectLst/>
                        </a:rPr>
                        <a:t>0</a:t>
                      </a:r>
                      <a:endParaRPr lang="en-GB"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GB" sz="1800">
                          <a:effectLst/>
                        </a:rPr>
                        <a:t>17</a:t>
                      </a:r>
                      <a:endParaRPr lang="en-GB"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929339615"/>
                  </a:ext>
                </a:extLst>
              </a:tr>
              <a:tr h="203200">
                <a:tc>
                  <a:txBody>
                    <a:bodyPr/>
                    <a:lstStyle/>
                    <a:p>
                      <a:r>
                        <a:rPr lang="en-GB" sz="1800">
                          <a:effectLst/>
                        </a:rPr>
                        <a:t>18/19</a:t>
                      </a:r>
                      <a:endParaRPr lang="en-GB"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GB" sz="1800">
                          <a:effectLst/>
                        </a:rPr>
                        <a:t>1</a:t>
                      </a:r>
                      <a:endParaRPr lang="en-GB"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GB" sz="1800">
                          <a:effectLst/>
                        </a:rPr>
                        <a:t>12</a:t>
                      </a:r>
                      <a:endParaRPr lang="en-GB"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GB" sz="1800">
                          <a:effectLst/>
                        </a:rPr>
                        <a:t>8</a:t>
                      </a:r>
                      <a:endParaRPr lang="en-GB"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GB" sz="1800" dirty="0">
                          <a:effectLst/>
                        </a:rPr>
                        <a:t>3</a:t>
                      </a:r>
                      <a:endParaRPr lang="en-GB" sz="3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GB" sz="1800" dirty="0">
                          <a:effectLst/>
                        </a:rPr>
                        <a:t>0</a:t>
                      </a:r>
                      <a:endParaRPr lang="en-GB" sz="3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GB" sz="1800" dirty="0">
                          <a:effectLst/>
                        </a:rPr>
                        <a:t>1</a:t>
                      </a:r>
                      <a:endParaRPr lang="en-GB" sz="3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GB" sz="1800" dirty="0">
                          <a:effectLst/>
                        </a:rPr>
                        <a:t>0</a:t>
                      </a:r>
                      <a:endParaRPr lang="en-GB" sz="3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GB" sz="1800">
                          <a:effectLst/>
                        </a:rPr>
                        <a:t>0</a:t>
                      </a:r>
                      <a:endParaRPr lang="en-GB"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GB" sz="1800">
                          <a:effectLst/>
                        </a:rPr>
                        <a:t>25</a:t>
                      </a:r>
                      <a:endParaRPr lang="en-GB"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4283339588"/>
                  </a:ext>
                </a:extLst>
              </a:tr>
              <a:tr h="203200">
                <a:tc>
                  <a:txBody>
                    <a:bodyPr/>
                    <a:lstStyle/>
                    <a:p>
                      <a:r>
                        <a:rPr lang="en-GB" sz="1800">
                          <a:effectLst/>
                        </a:rPr>
                        <a:t>19/20</a:t>
                      </a:r>
                      <a:endParaRPr lang="en-GB"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GB" sz="1800">
                          <a:effectLst/>
                        </a:rPr>
                        <a:t>0</a:t>
                      </a:r>
                      <a:endParaRPr lang="en-GB"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GB" sz="1800">
                          <a:effectLst/>
                        </a:rPr>
                        <a:t>14</a:t>
                      </a:r>
                      <a:endParaRPr lang="en-GB"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GB" sz="1800">
                          <a:effectLst/>
                        </a:rPr>
                        <a:t>6</a:t>
                      </a:r>
                      <a:endParaRPr lang="en-GB"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GB" sz="1800" dirty="0">
                          <a:effectLst/>
                        </a:rPr>
                        <a:t>6</a:t>
                      </a:r>
                      <a:endParaRPr lang="en-GB" sz="3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GB" sz="1800" dirty="0">
                          <a:effectLst/>
                        </a:rPr>
                        <a:t>0</a:t>
                      </a:r>
                      <a:endParaRPr lang="en-GB" sz="3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GB" sz="1800" dirty="0">
                          <a:effectLst/>
                        </a:rPr>
                        <a:t>3</a:t>
                      </a:r>
                      <a:endParaRPr lang="en-GB" sz="3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GB" sz="1800" dirty="0">
                          <a:effectLst/>
                        </a:rPr>
                        <a:t>0</a:t>
                      </a:r>
                      <a:endParaRPr lang="en-GB" sz="3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GB" sz="1800">
                          <a:effectLst/>
                        </a:rPr>
                        <a:t>0</a:t>
                      </a:r>
                      <a:endParaRPr lang="en-GB"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GB" sz="1800">
                          <a:effectLst/>
                        </a:rPr>
                        <a:t>29</a:t>
                      </a:r>
                      <a:endParaRPr lang="en-GB"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4151987260"/>
                  </a:ext>
                </a:extLst>
              </a:tr>
              <a:tr h="203200">
                <a:tc>
                  <a:txBody>
                    <a:bodyPr/>
                    <a:lstStyle/>
                    <a:p>
                      <a:r>
                        <a:rPr lang="en-GB" sz="1800">
                          <a:effectLst/>
                        </a:rPr>
                        <a:t>20/21</a:t>
                      </a:r>
                      <a:endParaRPr lang="en-GB"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GB" sz="1800">
                          <a:effectLst/>
                        </a:rPr>
                        <a:t>0</a:t>
                      </a:r>
                      <a:endParaRPr lang="en-GB"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GB" sz="1800">
                          <a:effectLst/>
                        </a:rPr>
                        <a:t>8</a:t>
                      </a:r>
                      <a:endParaRPr lang="en-GB"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GB" sz="1800">
                          <a:effectLst/>
                        </a:rPr>
                        <a:t>1</a:t>
                      </a:r>
                      <a:endParaRPr lang="en-GB"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GB" sz="1800" dirty="0">
                          <a:effectLst/>
                        </a:rPr>
                        <a:t>8</a:t>
                      </a:r>
                      <a:endParaRPr lang="en-GB" sz="3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GB" sz="1800" dirty="0">
                          <a:effectLst/>
                        </a:rPr>
                        <a:t>1</a:t>
                      </a:r>
                      <a:endParaRPr lang="en-GB" sz="3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GB" sz="1800" dirty="0">
                          <a:effectLst/>
                        </a:rPr>
                        <a:t>2</a:t>
                      </a:r>
                      <a:endParaRPr lang="en-GB" sz="3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GB" sz="1800">
                          <a:effectLst/>
                        </a:rPr>
                        <a:t>2</a:t>
                      </a:r>
                      <a:endParaRPr lang="en-GB"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GB" sz="1800" dirty="0">
                          <a:effectLst/>
                        </a:rPr>
                        <a:t>0</a:t>
                      </a:r>
                      <a:endParaRPr lang="en-GB" sz="3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GB" sz="1800">
                          <a:effectLst/>
                        </a:rPr>
                        <a:t>22</a:t>
                      </a:r>
                      <a:endParaRPr lang="en-GB"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515726188"/>
                  </a:ext>
                </a:extLst>
              </a:tr>
              <a:tr h="203200">
                <a:tc>
                  <a:txBody>
                    <a:bodyPr/>
                    <a:lstStyle/>
                    <a:p>
                      <a:r>
                        <a:rPr lang="en-GB" sz="1800">
                          <a:effectLst/>
                        </a:rPr>
                        <a:t>Total</a:t>
                      </a:r>
                      <a:endParaRPr lang="en-GB"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GB" sz="1800">
                          <a:effectLst/>
                        </a:rPr>
                        <a:t>1</a:t>
                      </a:r>
                      <a:endParaRPr lang="en-GB"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GB" sz="1800">
                          <a:effectLst/>
                        </a:rPr>
                        <a:t>58</a:t>
                      </a:r>
                      <a:endParaRPr lang="en-GB"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GB" sz="1800">
                          <a:effectLst/>
                        </a:rPr>
                        <a:t>27</a:t>
                      </a:r>
                      <a:endParaRPr lang="en-GB"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GB" sz="1800" dirty="0">
                          <a:effectLst/>
                        </a:rPr>
                        <a:t>36</a:t>
                      </a:r>
                      <a:endParaRPr lang="en-GB" sz="3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GB" sz="1800" dirty="0">
                          <a:effectLst/>
                        </a:rPr>
                        <a:t>3</a:t>
                      </a:r>
                      <a:endParaRPr lang="en-GB" sz="3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GB" sz="1800" dirty="0">
                          <a:effectLst/>
                        </a:rPr>
                        <a:t>9</a:t>
                      </a:r>
                      <a:endParaRPr lang="en-GB" sz="3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GB" sz="1800">
                          <a:effectLst/>
                        </a:rPr>
                        <a:t>3</a:t>
                      </a:r>
                      <a:endParaRPr lang="en-GB"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GB" sz="1800" dirty="0">
                          <a:effectLst/>
                        </a:rPr>
                        <a:t>1</a:t>
                      </a:r>
                      <a:endParaRPr lang="en-GB" sz="3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GB" sz="1800">
                          <a:effectLst/>
                        </a:rPr>
                        <a:t>138</a:t>
                      </a:r>
                      <a:endParaRPr lang="en-GB"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751184980"/>
                  </a:ext>
                </a:extLst>
              </a:tr>
              <a:tr h="203200">
                <a:tc>
                  <a:txBody>
                    <a:bodyPr/>
                    <a:lstStyle/>
                    <a:p>
                      <a:r>
                        <a:rPr lang="en-GB" sz="1800">
                          <a:effectLst/>
                        </a:rPr>
                        <a:t>%</a:t>
                      </a:r>
                      <a:endParaRPr lang="en-GB"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GB" sz="1800">
                          <a:effectLst/>
                        </a:rPr>
                        <a:t>0.7%</a:t>
                      </a:r>
                      <a:endParaRPr lang="en-GB"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GB" sz="1800" b="1" dirty="0">
                          <a:effectLst/>
                        </a:rPr>
                        <a:t>42.0%</a:t>
                      </a:r>
                      <a:endParaRPr lang="en-GB" sz="32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GB" sz="1800">
                          <a:effectLst/>
                        </a:rPr>
                        <a:t>19.6%</a:t>
                      </a:r>
                      <a:endParaRPr lang="en-GB"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GB" sz="1800" dirty="0">
                          <a:effectLst/>
                        </a:rPr>
                        <a:t>26.1%</a:t>
                      </a:r>
                      <a:endParaRPr lang="en-GB" sz="3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GB" sz="1800" dirty="0">
                          <a:effectLst/>
                        </a:rPr>
                        <a:t>2.2%</a:t>
                      </a:r>
                      <a:endParaRPr lang="en-GB" sz="3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GB" sz="1800" dirty="0">
                          <a:effectLst/>
                        </a:rPr>
                        <a:t>6.5%</a:t>
                      </a:r>
                      <a:endParaRPr lang="en-GB" sz="3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GB" sz="1800">
                          <a:effectLst/>
                        </a:rPr>
                        <a:t>2.2%</a:t>
                      </a:r>
                      <a:endParaRPr lang="en-GB"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GB" sz="1800" dirty="0">
                          <a:effectLst/>
                        </a:rPr>
                        <a:t>0.7%</a:t>
                      </a:r>
                      <a:endParaRPr lang="en-GB" sz="3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GB" sz="1800" dirty="0">
                          <a:effectLst/>
                        </a:rPr>
                        <a:t>100%</a:t>
                      </a:r>
                      <a:endParaRPr lang="en-GB" sz="3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269637367"/>
                  </a:ext>
                </a:extLst>
              </a:tr>
            </a:tbl>
          </a:graphicData>
        </a:graphic>
      </p:graphicFrame>
      <p:sp>
        <p:nvSpPr>
          <p:cNvPr id="10" name="Rectangle 9">
            <a:extLst>
              <a:ext uri="{FF2B5EF4-FFF2-40B4-BE49-F238E27FC236}">
                <a16:creationId xmlns:a16="http://schemas.microsoft.com/office/drawing/2014/main" id="{373B28D1-5D63-CF45-8A4D-69F308B722CD}"/>
              </a:ext>
            </a:extLst>
          </p:cNvPr>
          <p:cNvSpPr/>
          <p:nvPr/>
        </p:nvSpPr>
        <p:spPr>
          <a:xfrm>
            <a:off x="2520002" y="2923096"/>
            <a:ext cx="2916821" cy="2926080"/>
          </a:xfrm>
          <a:prstGeom prst="rect">
            <a:avLst/>
          </a:prstGeom>
          <a:noFill/>
          <a:ln w="19050">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13" name="TextBox 12">
            <a:extLst>
              <a:ext uri="{FF2B5EF4-FFF2-40B4-BE49-F238E27FC236}">
                <a16:creationId xmlns:a16="http://schemas.microsoft.com/office/drawing/2014/main" id="{1558DC55-8C14-404C-B474-AAEA50DF4D9A}"/>
              </a:ext>
            </a:extLst>
          </p:cNvPr>
          <p:cNvSpPr txBox="1"/>
          <p:nvPr/>
        </p:nvSpPr>
        <p:spPr>
          <a:xfrm>
            <a:off x="4061748" y="5954406"/>
            <a:ext cx="4068501" cy="338554"/>
          </a:xfrm>
          <a:prstGeom prst="rect">
            <a:avLst/>
          </a:prstGeom>
          <a:noFill/>
        </p:spPr>
        <p:txBody>
          <a:bodyPr wrap="square">
            <a:spAutoFit/>
          </a:bodyPr>
          <a:lstStyle/>
          <a:p>
            <a:r>
              <a:rPr lang="en-GB" sz="1600" dirty="0">
                <a:solidFill>
                  <a:srgbClr val="000000"/>
                </a:solidFill>
                <a:effectLst/>
                <a:latin typeface="Lucida Grande" panose="020B0600040502020204" pitchFamily="34" charset="0"/>
                <a:ea typeface="Calibri" panose="020F0502020204030204" pitchFamily="34" charset="0"/>
              </a:rPr>
              <a:t>31.0% of black student population!</a:t>
            </a:r>
            <a:r>
              <a:rPr lang="en-GB" sz="1600" dirty="0">
                <a:effectLst/>
              </a:rPr>
              <a:t> </a:t>
            </a:r>
            <a:endParaRPr lang="en-US" sz="1600" dirty="0"/>
          </a:p>
        </p:txBody>
      </p:sp>
      <p:cxnSp>
        <p:nvCxnSpPr>
          <p:cNvPr id="14" name="Straight Arrow Connector 13">
            <a:extLst>
              <a:ext uri="{FF2B5EF4-FFF2-40B4-BE49-F238E27FC236}">
                <a16:creationId xmlns:a16="http://schemas.microsoft.com/office/drawing/2014/main" id="{43ED76E7-2DAB-9F4B-B2F6-B25FA62F61D9}"/>
              </a:ext>
            </a:extLst>
          </p:cNvPr>
          <p:cNvCxnSpPr>
            <a:cxnSpLocks/>
            <a:stCxn id="13" idx="1"/>
          </p:cNvCxnSpPr>
          <p:nvPr/>
        </p:nvCxnSpPr>
        <p:spPr>
          <a:xfrm flipH="1" flipV="1">
            <a:off x="3945206" y="5849177"/>
            <a:ext cx="116542" cy="274506"/>
          </a:xfrm>
          <a:prstGeom prst="straightConnector1">
            <a:avLst/>
          </a:prstGeom>
          <a:ln w="38100">
            <a:solidFill>
              <a:srgbClr val="C00000"/>
            </a:solidFill>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506633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59222-D69D-3F4D-9E1F-0E83456CDB13}"/>
              </a:ext>
            </a:extLst>
          </p:cNvPr>
          <p:cNvSpPr>
            <a:spLocks noGrp="1"/>
          </p:cNvSpPr>
          <p:nvPr>
            <p:ph type="title"/>
          </p:nvPr>
        </p:nvSpPr>
        <p:spPr>
          <a:xfrm>
            <a:off x="548423" y="237579"/>
            <a:ext cx="11095153" cy="1325563"/>
          </a:xfrm>
        </p:spPr>
        <p:txBody>
          <a:bodyPr/>
          <a:lstStyle/>
          <a:p>
            <a:r>
              <a:rPr lang="en-US" dirty="0">
                <a:highlight>
                  <a:srgbClr val="FFFF00"/>
                </a:highlight>
              </a:rPr>
              <a:t>Who are the DE_WP Students?  Similar to previous</a:t>
            </a:r>
          </a:p>
        </p:txBody>
      </p:sp>
      <p:graphicFrame>
        <p:nvGraphicFramePr>
          <p:cNvPr id="12" name="Table 11">
            <a:extLst>
              <a:ext uri="{FF2B5EF4-FFF2-40B4-BE49-F238E27FC236}">
                <a16:creationId xmlns:a16="http://schemas.microsoft.com/office/drawing/2014/main" id="{52B26210-7EB3-DB4D-AC91-C5820235685F}"/>
              </a:ext>
            </a:extLst>
          </p:cNvPr>
          <p:cNvGraphicFramePr>
            <a:graphicFrameLocks noGrp="1"/>
          </p:cNvGraphicFramePr>
          <p:nvPr/>
        </p:nvGraphicFramePr>
        <p:xfrm>
          <a:off x="659524" y="1126338"/>
          <a:ext cx="4059978" cy="1494103"/>
        </p:xfrm>
        <a:graphic>
          <a:graphicData uri="http://schemas.openxmlformats.org/drawingml/2006/table">
            <a:tbl>
              <a:tblPr firstRow="1" firstCol="1" bandRow="1">
                <a:tableStyleId>{5C22544A-7EE6-4342-B048-85BDC9FD1C3A}</a:tableStyleId>
              </a:tblPr>
              <a:tblGrid>
                <a:gridCol w="1217233">
                  <a:extLst>
                    <a:ext uri="{9D8B030D-6E8A-4147-A177-3AD203B41FA5}">
                      <a16:colId xmlns:a16="http://schemas.microsoft.com/office/drawing/2014/main" val="4078671987"/>
                    </a:ext>
                  </a:extLst>
                </a:gridCol>
                <a:gridCol w="959685">
                  <a:extLst>
                    <a:ext uri="{9D8B030D-6E8A-4147-A177-3AD203B41FA5}">
                      <a16:colId xmlns:a16="http://schemas.microsoft.com/office/drawing/2014/main" val="1553112740"/>
                    </a:ext>
                  </a:extLst>
                </a:gridCol>
                <a:gridCol w="936664">
                  <a:extLst>
                    <a:ext uri="{9D8B030D-6E8A-4147-A177-3AD203B41FA5}">
                      <a16:colId xmlns:a16="http://schemas.microsoft.com/office/drawing/2014/main" val="1045740541"/>
                    </a:ext>
                  </a:extLst>
                </a:gridCol>
                <a:gridCol w="946396">
                  <a:extLst>
                    <a:ext uri="{9D8B030D-6E8A-4147-A177-3AD203B41FA5}">
                      <a16:colId xmlns:a16="http://schemas.microsoft.com/office/drawing/2014/main" val="2784501652"/>
                    </a:ext>
                  </a:extLst>
                </a:gridCol>
              </a:tblGrid>
              <a:tr h="473397">
                <a:tc>
                  <a:txBody>
                    <a:bodyPr/>
                    <a:lstStyle/>
                    <a:p>
                      <a:pPr algn="ctr">
                        <a:spcAft>
                          <a:spcPts val="0"/>
                        </a:spcAft>
                      </a:pPr>
                      <a:r>
                        <a:rPr lang="en-GB" sz="1800" dirty="0">
                          <a:effectLst/>
                        </a:rPr>
                        <a:t> Gender</a:t>
                      </a:r>
                      <a:endParaRPr lang="en-GB" sz="3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spcAft>
                          <a:spcPts val="0"/>
                        </a:spcAft>
                      </a:pPr>
                      <a:r>
                        <a:rPr lang="en-GB" sz="1800" dirty="0">
                          <a:effectLst/>
                        </a:rPr>
                        <a:t>Female</a:t>
                      </a:r>
                      <a:endParaRPr lang="en-GB" sz="3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spcAft>
                          <a:spcPts val="0"/>
                        </a:spcAft>
                      </a:pPr>
                      <a:r>
                        <a:rPr lang="en-GB" sz="1800" dirty="0">
                          <a:effectLst/>
                        </a:rPr>
                        <a:t>Male</a:t>
                      </a:r>
                      <a:endParaRPr lang="en-GB" sz="3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spcAft>
                          <a:spcPts val="0"/>
                        </a:spcAft>
                      </a:pPr>
                      <a:r>
                        <a:rPr lang="en-GB" sz="1800" dirty="0">
                          <a:effectLst/>
                        </a:rPr>
                        <a:t>TOTAL</a:t>
                      </a:r>
                      <a:endParaRPr lang="en-GB" sz="3200" dirty="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957084856"/>
                  </a:ext>
                </a:extLst>
              </a:tr>
              <a:tr h="510353">
                <a:tc>
                  <a:txBody>
                    <a:bodyPr/>
                    <a:lstStyle/>
                    <a:p>
                      <a:r>
                        <a:rPr lang="en-GB" sz="2000" dirty="0">
                          <a:effectLst/>
                          <a:latin typeface="Calibri" panose="020F0502020204030204" pitchFamily="34" charset="0"/>
                        </a:rPr>
                        <a:t>C1-C6</a:t>
                      </a:r>
                    </a:p>
                  </a:txBody>
                  <a:tcPr marL="68580" marR="68580" marT="0" marB="0" anchor="b"/>
                </a:tc>
                <a:tc>
                  <a:txBody>
                    <a:bodyPr/>
                    <a:lstStyle/>
                    <a:p>
                      <a:pPr algn="ctr">
                        <a:spcAft>
                          <a:spcPts val="0"/>
                        </a:spcAft>
                      </a:pPr>
                      <a:r>
                        <a:rPr lang="en-GB" sz="2000" dirty="0">
                          <a:effectLst/>
                        </a:rPr>
                        <a:t>48</a:t>
                      </a:r>
                      <a:endParaRPr lang="en-GB" sz="20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spcAft>
                          <a:spcPts val="0"/>
                        </a:spcAft>
                      </a:pPr>
                      <a:r>
                        <a:rPr lang="en-GB" sz="2000" dirty="0">
                          <a:effectLst/>
                        </a:rPr>
                        <a:t>90</a:t>
                      </a:r>
                      <a:endParaRPr lang="en-GB" sz="20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spcAft>
                          <a:spcPts val="0"/>
                        </a:spcAft>
                      </a:pPr>
                      <a:r>
                        <a:rPr lang="en-GB" sz="2000" dirty="0">
                          <a:effectLst/>
                        </a:rPr>
                        <a:t>138</a:t>
                      </a:r>
                      <a:endParaRPr lang="en-GB" sz="2000" dirty="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318165120"/>
                  </a:ext>
                </a:extLst>
              </a:tr>
              <a:tr h="510353">
                <a:tc>
                  <a:txBody>
                    <a:bodyPr/>
                    <a:lstStyle/>
                    <a:p>
                      <a:r>
                        <a:rPr lang="en-GB" sz="1600" dirty="0">
                          <a:effectLst/>
                          <a:latin typeface="Calibri" panose="020F0502020204030204" pitchFamily="34" charset="0"/>
                        </a:rPr>
                        <a:t>%</a:t>
                      </a:r>
                    </a:p>
                  </a:txBody>
                  <a:tcPr marL="68580" marR="68580" marT="0" marB="0" anchor="b"/>
                </a:tc>
                <a:tc>
                  <a:txBody>
                    <a:bodyPr/>
                    <a:lstStyle/>
                    <a:p>
                      <a:pPr marL="0" algn="ctr" defTabSz="822960" rtl="0" eaLnBrk="1" latinLnBrk="0" hangingPunct="1">
                        <a:spcAft>
                          <a:spcPts val="0"/>
                        </a:spcAft>
                      </a:pPr>
                      <a:r>
                        <a:rPr lang="en-GB" sz="2000" b="1" kern="1200" dirty="0">
                          <a:solidFill>
                            <a:schemeClr val="tx1"/>
                          </a:solidFill>
                          <a:effectLst/>
                          <a:latin typeface="+mn-lt"/>
                          <a:ea typeface="+mn-ea"/>
                          <a:cs typeface="+mn-cs"/>
                        </a:rPr>
                        <a:t>35%</a:t>
                      </a:r>
                    </a:p>
                  </a:txBody>
                  <a:tcPr marL="68580" marR="68580" marT="0" marB="0" anchor="b"/>
                </a:tc>
                <a:tc>
                  <a:txBody>
                    <a:bodyPr/>
                    <a:lstStyle/>
                    <a:p>
                      <a:pPr marL="0" algn="ctr" defTabSz="822960" rtl="0" eaLnBrk="1" latinLnBrk="0" hangingPunct="1">
                        <a:spcAft>
                          <a:spcPts val="0"/>
                        </a:spcAft>
                      </a:pPr>
                      <a:r>
                        <a:rPr lang="en-GB" sz="2000" kern="1200" dirty="0">
                          <a:solidFill>
                            <a:schemeClr val="tx1"/>
                          </a:solidFill>
                          <a:effectLst/>
                          <a:latin typeface="+mn-lt"/>
                          <a:ea typeface="+mn-ea"/>
                          <a:cs typeface="+mn-cs"/>
                        </a:rPr>
                        <a:t>65%</a:t>
                      </a:r>
                    </a:p>
                  </a:txBody>
                  <a:tcPr marL="68580" marR="68580" marT="0" marB="0" anchor="b"/>
                </a:tc>
                <a:tc>
                  <a:txBody>
                    <a:bodyPr/>
                    <a:lstStyle/>
                    <a:p>
                      <a:pPr algn="ctr">
                        <a:spcAft>
                          <a:spcPts val="0"/>
                        </a:spcAft>
                      </a:pPr>
                      <a:r>
                        <a:rPr lang="en-GB" sz="2000" dirty="0">
                          <a:effectLst/>
                        </a:rPr>
                        <a:t>100%</a:t>
                      </a:r>
                      <a:endParaRPr lang="en-GB" sz="2000" dirty="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1379461167"/>
                  </a:ext>
                </a:extLst>
              </a:tr>
            </a:tbl>
          </a:graphicData>
        </a:graphic>
      </p:graphicFrame>
      <p:sp>
        <p:nvSpPr>
          <p:cNvPr id="16" name="Rectangle 15">
            <a:extLst>
              <a:ext uri="{FF2B5EF4-FFF2-40B4-BE49-F238E27FC236}">
                <a16:creationId xmlns:a16="http://schemas.microsoft.com/office/drawing/2014/main" id="{0406E582-A614-6642-BFF0-46DDD1656F89}"/>
              </a:ext>
            </a:extLst>
          </p:cNvPr>
          <p:cNvSpPr/>
          <p:nvPr/>
        </p:nvSpPr>
        <p:spPr>
          <a:xfrm>
            <a:off x="1908312" y="1126337"/>
            <a:ext cx="887897" cy="1494104"/>
          </a:xfrm>
          <a:prstGeom prst="rect">
            <a:avLst/>
          </a:prstGeom>
          <a:noFill/>
          <a:ln w="19050">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graphicFrame>
        <p:nvGraphicFramePr>
          <p:cNvPr id="9" name="Table 8">
            <a:extLst>
              <a:ext uri="{FF2B5EF4-FFF2-40B4-BE49-F238E27FC236}">
                <a16:creationId xmlns:a16="http://schemas.microsoft.com/office/drawing/2014/main" id="{54307865-14DA-4C42-97CA-36D8C18AB868}"/>
              </a:ext>
            </a:extLst>
          </p:cNvPr>
          <p:cNvGraphicFramePr>
            <a:graphicFrameLocks noGrp="1"/>
          </p:cNvGraphicFramePr>
          <p:nvPr/>
        </p:nvGraphicFramePr>
        <p:xfrm>
          <a:off x="659524" y="2909022"/>
          <a:ext cx="9554598" cy="2926080"/>
        </p:xfrm>
        <a:graphic>
          <a:graphicData uri="http://schemas.openxmlformats.org/drawingml/2006/table">
            <a:tbl>
              <a:tblPr firstRow="1" firstCol="1" bandRow="1">
                <a:tableStyleId>{5C22544A-7EE6-4342-B048-85BDC9FD1C3A}</a:tableStyleId>
              </a:tblPr>
              <a:tblGrid>
                <a:gridCol w="896042">
                  <a:extLst>
                    <a:ext uri="{9D8B030D-6E8A-4147-A177-3AD203B41FA5}">
                      <a16:colId xmlns:a16="http://schemas.microsoft.com/office/drawing/2014/main" val="536243749"/>
                    </a:ext>
                  </a:extLst>
                </a:gridCol>
                <a:gridCol w="961000">
                  <a:extLst>
                    <a:ext uri="{9D8B030D-6E8A-4147-A177-3AD203B41FA5}">
                      <a16:colId xmlns:a16="http://schemas.microsoft.com/office/drawing/2014/main" val="3419359614"/>
                    </a:ext>
                  </a:extLst>
                </a:gridCol>
                <a:gridCol w="962911">
                  <a:extLst>
                    <a:ext uri="{9D8B030D-6E8A-4147-A177-3AD203B41FA5}">
                      <a16:colId xmlns:a16="http://schemas.microsoft.com/office/drawing/2014/main" val="4223619618"/>
                    </a:ext>
                  </a:extLst>
                </a:gridCol>
                <a:gridCol w="962911">
                  <a:extLst>
                    <a:ext uri="{9D8B030D-6E8A-4147-A177-3AD203B41FA5}">
                      <a16:colId xmlns:a16="http://schemas.microsoft.com/office/drawing/2014/main" val="651427745"/>
                    </a:ext>
                  </a:extLst>
                </a:gridCol>
                <a:gridCol w="962911">
                  <a:extLst>
                    <a:ext uri="{9D8B030D-6E8A-4147-A177-3AD203B41FA5}">
                      <a16:colId xmlns:a16="http://schemas.microsoft.com/office/drawing/2014/main" val="310705750"/>
                    </a:ext>
                  </a:extLst>
                </a:gridCol>
                <a:gridCol w="962911">
                  <a:extLst>
                    <a:ext uri="{9D8B030D-6E8A-4147-A177-3AD203B41FA5}">
                      <a16:colId xmlns:a16="http://schemas.microsoft.com/office/drawing/2014/main" val="1628817181"/>
                    </a:ext>
                  </a:extLst>
                </a:gridCol>
                <a:gridCol w="962911">
                  <a:extLst>
                    <a:ext uri="{9D8B030D-6E8A-4147-A177-3AD203B41FA5}">
                      <a16:colId xmlns:a16="http://schemas.microsoft.com/office/drawing/2014/main" val="510142405"/>
                    </a:ext>
                  </a:extLst>
                </a:gridCol>
                <a:gridCol w="961000">
                  <a:extLst>
                    <a:ext uri="{9D8B030D-6E8A-4147-A177-3AD203B41FA5}">
                      <a16:colId xmlns:a16="http://schemas.microsoft.com/office/drawing/2014/main" val="3232047923"/>
                    </a:ext>
                  </a:extLst>
                </a:gridCol>
                <a:gridCol w="962911">
                  <a:extLst>
                    <a:ext uri="{9D8B030D-6E8A-4147-A177-3AD203B41FA5}">
                      <a16:colId xmlns:a16="http://schemas.microsoft.com/office/drawing/2014/main" val="2457797859"/>
                    </a:ext>
                  </a:extLst>
                </a:gridCol>
                <a:gridCol w="959090">
                  <a:extLst>
                    <a:ext uri="{9D8B030D-6E8A-4147-A177-3AD203B41FA5}">
                      <a16:colId xmlns:a16="http://schemas.microsoft.com/office/drawing/2014/main" val="3250068732"/>
                    </a:ext>
                  </a:extLst>
                </a:gridCol>
              </a:tblGrid>
              <a:tr h="380365">
                <a:tc>
                  <a:txBody>
                    <a:bodyPr/>
                    <a:lstStyle/>
                    <a:p>
                      <a:r>
                        <a:rPr lang="en-GB" sz="1800" dirty="0">
                          <a:effectLst/>
                        </a:rPr>
                        <a:t>FY Year</a:t>
                      </a:r>
                      <a:endParaRPr lang="en-GB" sz="3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GB" sz="1600" dirty="0">
                          <a:effectLst/>
                        </a:rPr>
                        <a:t>Arab</a:t>
                      </a:r>
                      <a:endParaRPr lang="en-GB" sz="3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GB" sz="1600" dirty="0">
                          <a:effectLst/>
                        </a:rPr>
                        <a:t>Asian</a:t>
                      </a:r>
                      <a:endParaRPr lang="en-GB" sz="3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GB" sz="1600" dirty="0">
                          <a:effectLst/>
                        </a:rPr>
                        <a:t>Black</a:t>
                      </a:r>
                      <a:endParaRPr lang="en-GB" sz="3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GB" sz="1600">
                          <a:effectLst/>
                        </a:rPr>
                        <a:t>White</a:t>
                      </a:r>
                      <a:endParaRPr lang="en-GB"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GB" sz="1600" dirty="0">
                          <a:effectLst/>
                        </a:rPr>
                        <a:t>Chinese</a:t>
                      </a:r>
                      <a:endParaRPr lang="en-GB" sz="3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GB" sz="1600" dirty="0">
                          <a:effectLst/>
                        </a:rPr>
                        <a:t>Mixed</a:t>
                      </a:r>
                      <a:endParaRPr lang="en-GB" sz="3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GB" sz="1600" dirty="0">
                          <a:effectLst/>
                        </a:rPr>
                        <a:t>Other </a:t>
                      </a:r>
                      <a:endParaRPr lang="en-GB" sz="3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GB" sz="1600">
                          <a:effectLst/>
                        </a:rPr>
                        <a:t>Prefer not to say</a:t>
                      </a:r>
                      <a:endParaRPr lang="en-GB"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GB" sz="1600">
                          <a:effectLst/>
                        </a:rPr>
                        <a:t>Total</a:t>
                      </a:r>
                      <a:endParaRPr lang="en-GB"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253081682"/>
                  </a:ext>
                </a:extLst>
              </a:tr>
              <a:tr h="203200">
                <a:tc>
                  <a:txBody>
                    <a:bodyPr/>
                    <a:lstStyle/>
                    <a:p>
                      <a:r>
                        <a:rPr lang="en-GB" sz="1800">
                          <a:effectLst/>
                        </a:rPr>
                        <a:t>15/16</a:t>
                      </a:r>
                      <a:endParaRPr lang="en-GB"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GB" sz="1800">
                          <a:effectLst/>
                        </a:rPr>
                        <a:t>0</a:t>
                      </a:r>
                      <a:endParaRPr lang="en-GB"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GB" sz="1800">
                          <a:effectLst/>
                        </a:rPr>
                        <a:t>12</a:t>
                      </a:r>
                      <a:endParaRPr lang="en-GB"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GB" sz="1800">
                          <a:effectLst/>
                        </a:rPr>
                        <a:t>6</a:t>
                      </a:r>
                      <a:endParaRPr lang="en-GB"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GB" sz="1800">
                          <a:effectLst/>
                        </a:rPr>
                        <a:t>3</a:t>
                      </a:r>
                      <a:endParaRPr lang="en-GB"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GB" sz="1800" dirty="0">
                          <a:effectLst/>
                        </a:rPr>
                        <a:t>1</a:t>
                      </a:r>
                      <a:endParaRPr lang="en-GB" sz="3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GB" sz="1800" dirty="0">
                          <a:effectLst/>
                        </a:rPr>
                        <a:t>1</a:t>
                      </a:r>
                      <a:endParaRPr lang="en-GB" sz="3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GB" sz="1800" dirty="0">
                          <a:effectLst/>
                        </a:rPr>
                        <a:t>1</a:t>
                      </a:r>
                      <a:endParaRPr lang="en-GB" sz="3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GB" sz="1800">
                          <a:effectLst/>
                        </a:rPr>
                        <a:t>1</a:t>
                      </a:r>
                      <a:endParaRPr lang="en-GB"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GB" sz="1800">
                          <a:effectLst/>
                        </a:rPr>
                        <a:t>25</a:t>
                      </a:r>
                      <a:endParaRPr lang="en-GB"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13995436"/>
                  </a:ext>
                </a:extLst>
              </a:tr>
              <a:tr h="203200">
                <a:tc>
                  <a:txBody>
                    <a:bodyPr/>
                    <a:lstStyle/>
                    <a:p>
                      <a:r>
                        <a:rPr lang="en-GB" sz="1800">
                          <a:effectLst/>
                        </a:rPr>
                        <a:t>16/17</a:t>
                      </a:r>
                      <a:endParaRPr lang="en-GB"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GB" sz="1800">
                          <a:effectLst/>
                        </a:rPr>
                        <a:t>0</a:t>
                      </a:r>
                      <a:endParaRPr lang="en-GB"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GB" sz="1800">
                          <a:effectLst/>
                        </a:rPr>
                        <a:t>8</a:t>
                      </a:r>
                      <a:endParaRPr lang="en-GB"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GB" sz="1800">
                          <a:effectLst/>
                        </a:rPr>
                        <a:t>2</a:t>
                      </a:r>
                      <a:endParaRPr lang="en-GB"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GB" sz="1800">
                          <a:effectLst/>
                        </a:rPr>
                        <a:t>10</a:t>
                      </a:r>
                      <a:endParaRPr lang="en-GB"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GB" sz="1800" dirty="0">
                          <a:effectLst/>
                        </a:rPr>
                        <a:t>1</a:t>
                      </a:r>
                      <a:endParaRPr lang="en-GB" sz="3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GB" sz="1800" dirty="0">
                          <a:effectLst/>
                        </a:rPr>
                        <a:t>0</a:t>
                      </a:r>
                      <a:endParaRPr lang="en-GB" sz="3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GB" sz="1800" dirty="0">
                          <a:effectLst/>
                        </a:rPr>
                        <a:t>0</a:t>
                      </a:r>
                      <a:endParaRPr lang="en-GB" sz="3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GB" sz="1800">
                          <a:effectLst/>
                        </a:rPr>
                        <a:t>0</a:t>
                      </a:r>
                      <a:endParaRPr lang="en-GB"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GB" sz="1800">
                          <a:effectLst/>
                        </a:rPr>
                        <a:t>21</a:t>
                      </a:r>
                      <a:endParaRPr lang="en-GB"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8255598"/>
                  </a:ext>
                </a:extLst>
              </a:tr>
              <a:tr h="203200">
                <a:tc>
                  <a:txBody>
                    <a:bodyPr/>
                    <a:lstStyle/>
                    <a:p>
                      <a:r>
                        <a:rPr lang="en-GB" sz="1800">
                          <a:effectLst/>
                        </a:rPr>
                        <a:t>17/18</a:t>
                      </a:r>
                      <a:endParaRPr lang="en-GB"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GB" sz="1800">
                          <a:effectLst/>
                        </a:rPr>
                        <a:t>0</a:t>
                      </a:r>
                      <a:endParaRPr lang="en-GB"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GB" sz="1800">
                          <a:effectLst/>
                        </a:rPr>
                        <a:t>4</a:t>
                      </a:r>
                      <a:endParaRPr lang="en-GB"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GB" sz="1800">
                          <a:effectLst/>
                        </a:rPr>
                        <a:t>4</a:t>
                      </a:r>
                      <a:endParaRPr lang="en-GB"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GB" sz="1800" dirty="0">
                          <a:effectLst/>
                        </a:rPr>
                        <a:t>6</a:t>
                      </a:r>
                      <a:endParaRPr lang="en-GB" sz="3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GB" sz="1800" dirty="0">
                          <a:effectLst/>
                        </a:rPr>
                        <a:t>0</a:t>
                      </a:r>
                      <a:endParaRPr lang="en-GB" sz="3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GB" sz="1800" dirty="0">
                          <a:effectLst/>
                        </a:rPr>
                        <a:t>3</a:t>
                      </a:r>
                      <a:endParaRPr lang="en-GB" sz="3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GB" sz="1800" dirty="0">
                          <a:effectLst/>
                        </a:rPr>
                        <a:t>0</a:t>
                      </a:r>
                      <a:endParaRPr lang="en-GB" sz="3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GB" sz="1800">
                          <a:effectLst/>
                        </a:rPr>
                        <a:t>0</a:t>
                      </a:r>
                      <a:endParaRPr lang="en-GB"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GB" sz="1800">
                          <a:effectLst/>
                        </a:rPr>
                        <a:t>17</a:t>
                      </a:r>
                      <a:endParaRPr lang="en-GB"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929339615"/>
                  </a:ext>
                </a:extLst>
              </a:tr>
              <a:tr h="203200">
                <a:tc>
                  <a:txBody>
                    <a:bodyPr/>
                    <a:lstStyle/>
                    <a:p>
                      <a:r>
                        <a:rPr lang="en-GB" sz="1800">
                          <a:effectLst/>
                        </a:rPr>
                        <a:t>18/19</a:t>
                      </a:r>
                      <a:endParaRPr lang="en-GB"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GB" sz="1800">
                          <a:effectLst/>
                        </a:rPr>
                        <a:t>1</a:t>
                      </a:r>
                      <a:endParaRPr lang="en-GB"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GB" sz="1800">
                          <a:effectLst/>
                        </a:rPr>
                        <a:t>12</a:t>
                      </a:r>
                      <a:endParaRPr lang="en-GB"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GB" sz="1800">
                          <a:effectLst/>
                        </a:rPr>
                        <a:t>8</a:t>
                      </a:r>
                      <a:endParaRPr lang="en-GB"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GB" sz="1800" dirty="0">
                          <a:effectLst/>
                        </a:rPr>
                        <a:t>3</a:t>
                      </a:r>
                      <a:endParaRPr lang="en-GB" sz="3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GB" sz="1800" dirty="0">
                          <a:effectLst/>
                        </a:rPr>
                        <a:t>0</a:t>
                      </a:r>
                      <a:endParaRPr lang="en-GB" sz="3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GB" sz="1800" dirty="0">
                          <a:effectLst/>
                        </a:rPr>
                        <a:t>1</a:t>
                      </a:r>
                      <a:endParaRPr lang="en-GB" sz="3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GB" sz="1800" dirty="0">
                          <a:effectLst/>
                        </a:rPr>
                        <a:t>0</a:t>
                      </a:r>
                      <a:endParaRPr lang="en-GB" sz="3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GB" sz="1800">
                          <a:effectLst/>
                        </a:rPr>
                        <a:t>0</a:t>
                      </a:r>
                      <a:endParaRPr lang="en-GB"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GB" sz="1800">
                          <a:effectLst/>
                        </a:rPr>
                        <a:t>25</a:t>
                      </a:r>
                      <a:endParaRPr lang="en-GB"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4283339588"/>
                  </a:ext>
                </a:extLst>
              </a:tr>
              <a:tr h="203200">
                <a:tc>
                  <a:txBody>
                    <a:bodyPr/>
                    <a:lstStyle/>
                    <a:p>
                      <a:r>
                        <a:rPr lang="en-GB" sz="1800">
                          <a:effectLst/>
                        </a:rPr>
                        <a:t>19/20</a:t>
                      </a:r>
                      <a:endParaRPr lang="en-GB"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GB" sz="1800">
                          <a:effectLst/>
                        </a:rPr>
                        <a:t>0</a:t>
                      </a:r>
                      <a:endParaRPr lang="en-GB"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GB" sz="1800">
                          <a:effectLst/>
                        </a:rPr>
                        <a:t>14</a:t>
                      </a:r>
                      <a:endParaRPr lang="en-GB"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GB" sz="1800">
                          <a:effectLst/>
                        </a:rPr>
                        <a:t>6</a:t>
                      </a:r>
                      <a:endParaRPr lang="en-GB"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GB" sz="1800" dirty="0">
                          <a:effectLst/>
                        </a:rPr>
                        <a:t>6</a:t>
                      </a:r>
                      <a:endParaRPr lang="en-GB" sz="3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GB" sz="1800" dirty="0">
                          <a:effectLst/>
                        </a:rPr>
                        <a:t>0</a:t>
                      </a:r>
                      <a:endParaRPr lang="en-GB" sz="3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GB" sz="1800" dirty="0">
                          <a:effectLst/>
                        </a:rPr>
                        <a:t>3</a:t>
                      </a:r>
                      <a:endParaRPr lang="en-GB" sz="3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GB" sz="1800" dirty="0">
                          <a:effectLst/>
                        </a:rPr>
                        <a:t>0</a:t>
                      </a:r>
                      <a:endParaRPr lang="en-GB" sz="3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GB" sz="1800">
                          <a:effectLst/>
                        </a:rPr>
                        <a:t>0</a:t>
                      </a:r>
                      <a:endParaRPr lang="en-GB"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GB" sz="1800">
                          <a:effectLst/>
                        </a:rPr>
                        <a:t>29</a:t>
                      </a:r>
                      <a:endParaRPr lang="en-GB"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4151987260"/>
                  </a:ext>
                </a:extLst>
              </a:tr>
              <a:tr h="203200">
                <a:tc>
                  <a:txBody>
                    <a:bodyPr/>
                    <a:lstStyle/>
                    <a:p>
                      <a:r>
                        <a:rPr lang="en-GB" sz="1800">
                          <a:effectLst/>
                        </a:rPr>
                        <a:t>20/21</a:t>
                      </a:r>
                      <a:endParaRPr lang="en-GB"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GB" sz="1800">
                          <a:effectLst/>
                        </a:rPr>
                        <a:t>0</a:t>
                      </a:r>
                      <a:endParaRPr lang="en-GB"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GB" sz="1800">
                          <a:effectLst/>
                        </a:rPr>
                        <a:t>8</a:t>
                      </a:r>
                      <a:endParaRPr lang="en-GB"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GB" sz="1800">
                          <a:effectLst/>
                        </a:rPr>
                        <a:t>1</a:t>
                      </a:r>
                      <a:endParaRPr lang="en-GB"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GB" sz="1800" dirty="0">
                          <a:effectLst/>
                        </a:rPr>
                        <a:t>8</a:t>
                      </a:r>
                      <a:endParaRPr lang="en-GB" sz="3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GB" sz="1800" dirty="0">
                          <a:effectLst/>
                        </a:rPr>
                        <a:t>1</a:t>
                      </a:r>
                      <a:endParaRPr lang="en-GB" sz="3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GB" sz="1800" dirty="0">
                          <a:effectLst/>
                        </a:rPr>
                        <a:t>2</a:t>
                      </a:r>
                      <a:endParaRPr lang="en-GB" sz="3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GB" sz="1800">
                          <a:effectLst/>
                        </a:rPr>
                        <a:t>2</a:t>
                      </a:r>
                      <a:endParaRPr lang="en-GB"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GB" sz="1800" dirty="0">
                          <a:effectLst/>
                        </a:rPr>
                        <a:t>0</a:t>
                      </a:r>
                      <a:endParaRPr lang="en-GB" sz="3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GB" sz="1800">
                          <a:effectLst/>
                        </a:rPr>
                        <a:t>22</a:t>
                      </a:r>
                      <a:endParaRPr lang="en-GB"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515726188"/>
                  </a:ext>
                </a:extLst>
              </a:tr>
              <a:tr h="203200">
                <a:tc>
                  <a:txBody>
                    <a:bodyPr/>
                    <a:lstStyle/>
                    <a:p>
                      <a:r>
                        <a:rPr lang="en-GB" sz="1800">
                          <a:effectLst/>
                        </a:rPr>
                        <a:t>Total</a:t>
                      </a:r>
                      <a:endParaRPr lang="en-GB"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GB" sz="1800">
                          <a:effectLst/>
                        </a:rPr>
                        <a:t>1</a:t>
                      </a:r>
                      <a:endParaRPr lang="en-GB"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GB" sz="1800">
                          <a:effectLst/>
                        </a:rPr>
                        <a:t>58</a:t>
                      </a:r>
                      <a:endParaRPr lang="en-GB"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GB" sz="1800">
                          <a:effectLst/>
                        </a:rPr>
                        <a:t>27</a:t>
                      </a:r>
                      <a:endParaRPr lang="en-GB"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GB" sz="1800" dirty="0">
                          <a:effectLst/>
                        </a:rPr>
                        <a:t>36</a:t>
                      </a:r>
                      <a:endParaRPr lang="en-GB" sz="3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GB" sz="1800" dirty="0">
                          <a:effectLst/>
                        </a:rPr>
                        <a:t>3</a:t>
                      </a:r>
                      <a:endParaRPr lang="en-GB" sz="3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GB" sz="1800" dirty="0">
                          <a:effectLst/>
                        </a:rPr>
                        <a:t>9</a:t>
                      </a:r>
                      <a:endParaRPr lang="en-GB" sz="3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GB" sz="1800">
                          <a:effectLst/>
                        </a:rPr>
                        <a:t>3</a:t>
                      </a:r>
                      <a:endParaRPr lang="en-GB"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GB" sz="1800" dirty="0">
                          <a:effectLst/>
                        </a:rPr>
                        <a:t>1</a:t>
                      </a:r>
                      <a:endParaRPr lang="en-GB" sz="3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GB" sz="1800">
                          <a:effectLst/>
                        </a:rPr>
                        <a:t>138</a:t>
                      </a:r>
                      <a:endParaRPr lang="en-GB"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751184980"/>
                  </a:ext>
                </a:extLst>
              </a:tr>
              <a:tr h="203200">
                <a:tc>
                  <a:txBody>
                    <a:bodyPr/>
                    <a:lstStyle/>
                    <a:p>
                      <a:r>
                        <a:rPr lang="en-GB" sz="1800">
                          <a:effectLst/>
                        </a:rPr>
                        <a:t>%</a:t>
                      </a:r>
                      <a:endParaRPr lang="en-GB"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GB" sz="1800">
                          <a:effectLst/>
                        </a:rPr>
                        <a:t>0.7%</a:t>
                      </a:r>
                      <a:endParaRPr lang="en-GB"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GB" sz="1800" b="1" dirty="0">
                          <a:effectLst/>
                        </a:rPr>
                        <a:t>42.0%</a:t>
                      </a:r>
                      <a:endParaRPr lang="en-GB" sz="32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GB" sz="1800">
                          <a:effectLst/>
                        </a:rPr>
                        <a:t>19.6%</a:t>
                      </a:r>
                      <a:endParaRPr lang="en-GB"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GB" sz="1800" dirty="0">
                          <a:effectLst/>
                        </a:rPr>
                        <a:t>26.1%</a:t>
                      </a:r>
                      <a:endParaRPr lang="en-GB" sz="3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GB" sz="1800" dirty="0">
                          <a:effectLst/>
                        </a:rPr>
                        <a:t>2.2%</a:t>
                      </a:r>
                      <a:endParaRPr lang="en-GB" sz="3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GB" sz="1800" dirty="0">
                          <a:effectLst/>
                        </a:rPr>
                        <a:t>6.5%</a:t>
                      </a:r>
                      <a:endParaRPr lang="en-GB" sz="3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GB" sz="1800">
                          <a:effectLst/>
                        </a:rPr>
                        <a:t>2.2%</a:t>
                      </a:r>
                      <a:endParaRPr lang="en-GB"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GB" sz="1800" dirty="0">
                          <a:effectLst/>
                        </a:rPr>
                        <a:t>0.7%</a:t>
                      </a:r>
                      <a:endParaRPr lang="en-GB" sz="3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GB" sz="1800" dirty="0">
                          <a:effectLst/>
                        </a:rPr>
                        <a:t>100%</a:t>
                      </a:r>
                      <a:endParaRPr lang="en-GB" sz="3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269637367"/>
                  </a:ext>
                </a:extLst>
              </a:tr>
            </a:tbl>
          </a:graphicData>
        </a:graphic>
      </p:graphicFrame>
      <p:sp>
        <p:nvSpPr>
          <p:cNvPr id="10" name="Rectangle 9">
            <a:extLst>
              <a:ext uri="{FF2B5EF4-FFF2-40B4-BE49-F238E27FC236}">
                <a16:creationId xmlns:a16="http://schemas.microsoft.com/office/drawing/2014/main" id="{373B28D1-5D63-CF45-8A4D-69F308B722CD}"/>
              </a:ext>
            </a:extLst>
          </p:cNvPr>
          <p:cNvSpPr/>
          <p:nvPr/>
        </p:nvSpPr>
        <p:spPr>
          <a:xfrm>
            <a:off x="2520002" y="2923096"/>
            <a:ext cx="2916821" cy="2926080"/>
          </a:xfrm>
          <a:prstGeom prst="rect">
            <a:avLst/>
          </a:prstGeom>
          <a:noFill/>
          <a:ln w="19050">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13" name="TextBox 12">
            <a:extLst>
              <a:ext uri="{FF2B5EF4-FFF2-40B4-BE49-F238E27FC236}">
                <a16:creationId xmlns:a16="http://schemas.microsoft.com/office/drawing/2014/main" id="{1558DC55-8C14-404C-B474-AAEA50DF4D9A}"/>
              </a:ext>
            </a:extLst>
          </p:cNvPr>
          <p:cNvSpPr txBox="1"/>
          <p:nvPr/>
        </p:nvSpPr>
        <p:spPr>
          <a:xfrm>
            <a:off x="4061748" y="5954406"/>
            <a:ext cx="4068501" cy="338554"/>
          </a:xfrm>
          <a:prstGeom prst="rect">
            <a:avLst/>
          </a:prstGeom>
          <a:noFill/>
        </p:spPr>
        <p:txBody>
          <a:bodyPr wrap="square">
            <a:spAutoFit/>
          </a:bodyPr>
          <a:lstStyle/>
          <a:p>
            <a:r>
              <a:rPr lang="en-GB" sz="1600" dirty="0">
                <a:solidFill>
                  <a:srgbClr val="000000"/>
                </a:solidFill>
                <a:effectLst/>
                <a:latin typeface="Lucida Grande" panose="020B0600040502020204" pitchFamily="34" charset="0"/>
                <a:ea typeface="Calibri" panose="020F0502020204030204" pitchFamily="34" charset="0"/>
              </a:rPr>
              <a:t>31.0% of black student population!</a:t>
            </a:r>
            <a:r>
              <a:rPr lang="en-GB" sz="1600" dirty="0">
                <a:effectLst/>
              </a:rPr>
              <a:t> </a:t>
            </a:r>
            <a:endParaRPr lang="en-US" sz="1600" dirty="0"/>
          </a:p>
        </p:txBody>
      </p:sp>
      <p:cxnSp>
        <p:nvCxnSpPr>
          <p:cNvPr id="14" name="Straight Arrow Connector 13">
            <a:extLst>
              <a:ext uri="{FF2B5EF4-FFF2-40B4-BE49-F238E27FC236}">
                <a16:creationId xmlns:a16="http://schemas.microsoft.com/office/drawing/2014/main" id="{43ED76E7-2DAB-9F4B-B2F6-B25FA62F61D9}"/>
              </a:ext>
            </a:extLst>
          </p:cNvPr>
          <p:cNvCxnSpPr>
            <a:cxnSpLocks/>
            <a:stCxn id="13" idx="1"/>
          </p:cNvCxnSpPr>
          <p:nvPr/>
        </p:nvCxnSpPr>
        <p:spPr>
          <a:xfrm flipH="1" flipV="1">
            <a:off x="3945206" y="5849177"/>
            <a:ext cx="116542" cy="274506"/>
          </a:xfrm>
          <a:prstGeom prst="straightConnector1">
            <a:avLst/>
          </a:prstGeom>
          <a:ln w="38100">
            <a:solidFill>
              <a:srgbClr val="C00000"/>
            </a:solidFill>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48577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3" grpId="0"/>
    </p:bldLst>
  </p:timing>
</p:sld>
</file>

<file path=ppt/theme/theme1.xml><?xml version="1.0" encoding="utf-8"?>
<a:theme xmlns:a="http://schemas.openxmlformats.org/drawingml/2006/main" name="WBS_Sep_2017">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1039BB36-E2E9-9C46-9586-607120FE4C87}" vid="{C1204031-DE29-A441-856B-F8054C58A3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11845</TotalTime>
  <Words>1453</Words>
  <Application>Microsoft Macintosh PowerPoint</Application>
  <PresentationFormat>Widescreen</PresentationFormat>
  <Paragraphs>385</Paragraphs>
  <Slides>17</Slides>
  <Notes>7</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Lucida Grande</vt:lpstr>
      <vt:lpstr>Times New Roman</vt:lpstr>
      <vt:lpstr>WBS_Sep_2017</vt:lpstr>
      <vt:lpstr>WBS Foundation Year and WP activities Update on activities and impact   </vt:lpstr>
      <vt:lpstr>Agenda:</vt:lpstr>
      <vt:lpstr>Background</vt:lpstr>
      <vt:lpstr>PowerPoint Presentation</vt:lpstr>
      <vt:lpstr>Tina: Update on programmes, events, projects etc – established, in progress, to do…</vt:lpstr>
      <vt:lpstr>Status Quo (Oct 2020)</vt:lpstr>
      <vt:lpstr>Compare FY – contextual offer – other direct entry  similar to previous but just the green columns and a note on dropoout </vt:lpstr>
      <vt:lpstr>Who are the FY Students?  Gender and Ethnicity – add a comparison to DE</vt:lpstr>
      <vt:lpstr>Who are the DE_WP Students?  Similar to previous</vt:lpstr>
      <vt:lpstr>Who are the FY Students? WP criteria can we have 3 rows? FY, DE_WP, DE?</vt:lpstr>
      <vt:lpstr>Average marks across all modules: Lower for FY 3 columns, DE, DE_WP, FY </vt:lpstr>
      <vt:lpstr>Average marks across all modules: add slide with ethnicity – achievement gap, as per Sue’s request for ethnicity PLUS a clear and visible way to show FY vs Non-FY achievement gap  </vt:lpstr>
      <vt:lpstr>Further insights from the report  - and WP_DE?</vt:lpstr>
      <vt:lpstr>PowerPoint Presentation</vt:lpstr>
      <vt:lpstr>Conclusions, next steps etc</vt:lpstr>
      <vt:lpstr>Requested</vt:lpstr>
      <vt:lpstr>Predicted A-level vs Degree (FY Cohort 1)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Appraisal, Emotions, Health and Performance</dc:title>
  <dc:creator>Kiefer, Tina</dc:creator>
  <cp:lastModifiedBy>Tina Kiefer</cp:lastModifiedBy>
  <cp:revision>840</cp:revision>
  <cp:lastPrinted>2018-01-25T09:32:58Z</cp:lastPrinted>
  <dcterms:created xsi:type="dcterms:W3CDTF">2016-07-29T13:32:11Z</dcterms:created>
  <dcterms:modified xsi:type="dcterms:W3CDTF">2022-08-31T08:43:12Z</dcterms:modified>
</cp:coreProperties>
</file>