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Titillium Web"/>
      <p:regular r:id="rId22"/>
      <p:bold r:id="rId23"/>
      <p:italic r:id="rId24"/>
      <p:boldItalic r:id="rId25"/>
    </p:embeddedFont>
    <p:embeddedFont>
      <p:font typeface="Titillium Web Extra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TitilliumWeb-regular.fntdata"/><Relationship Id="rId21" Type="http://schemas.openxmlformats.org/officeDocument/2006/relationships/slide" Target="slides/slide17.xml"/><Relationship Id="rId24" Type="http://schemas.openxmlformats.org/officeDocument/2006/relationships/font" Target="fonts/TitilliumWeb-italic.fntdata"/><Relationship Id="rId23" Type="http://schemas.openxmlformats.org/officeDocument/2006/relationships/font" Target="fonts/TitilliumWeb-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ExtraLight-regular.fntdata"/><Relationship Id="rId25" Type="http://schemas.openxmlformats.org/officeDocument/2006/relationships/font" Target="fonts/TitilliumWeb-boldItalic.fntdata"/><Relationship Id="rId28" Type="http://schemas.openxmlformats.org/officeDocument/2006/relationships/font" Target="fonts/TitilliumWebExtraLight-italic.fntdata"/><Relationship Id="rId27" Type="http://schemas.openxmlformats.org/officeDocument/2006/relationships/font" Target="fonts/TitilliumWebExtra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itilliumWebExtraLight-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96d079a473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96d079a47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96d079a473_4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96d079a473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4373D"/>
                </a:solidFill>
              </a:rPr>
              <a:t>The </a:t>
            </a:r>
            <a:r>
              <a:rPr lang="en">
                <a:solidFill>
                  <a:srgbClr val="34373D"/>
                </a:solidFill>
              </a:rPr>
              <a:t>Bag of Words method is used to train our machine learning algorithm. This method allows us to create a dictionary of unique words for our training set.</a:t>
            </a:r>
            <a:endParaRPr>
              <a:solidFill>
                <a:srgbClr val="34373D"/>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96d079a473_3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96d079a473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rgbClr val="34373D"/>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96d079a473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96d079a47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96d079a473_3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96d079a473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4373D"/>
                </a:solidFill>
              </a:rPr>
              <a:t>-After we squashed the bugs in our bag of words, we decided to continue on and explore using Microsoft Azure Machine Learning workspace to train our data.</a:t>
            </a:r>
            <a:endParaRPr>
              <a:solidFill>
                <a:srgbClr val="34373D"/>
              </a:solidFill>
            </a:endParaRPr>
          </a:p>
          <a:p>
            <a:pPr indent="0" lvl="0" marL="0" rtl="0" algn="l">
              <a:spcBef>
                <a:spcPts val="0"/>
              </a:spcBef>
              <a:spcAft>
                <a:spcPts val="0"/>
              </a:spcAft>
              <a:buClr>
                <a:schemeClr val="dk1"/>
              </a:buClr>
              <a:buSzPts val="1100"/>
              <a:buFont typeface="Arial"/>
              <a:buNone/>
            </a:pPr>
            <a:r>
              <a:rPr lang="en">
                <a:solidFill>
                  <a:srgbClr val="34373D"/>
                </a:solidFill>
              </a:rPr>
              <a:t>-Our plan was to use a support-vector machine model to classify and predict the theme of a new customer service ticket.</a:t>
            </a:r>
            <a:endParaRPr>
              <a:solidFill>
                <a:srgbClr val="34373D"/>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96d079a473_4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96d079a473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we would match the key words from a new ticket (which in our example *read sentence*  our key words would be urgently, this Tuesday, and ship) We then try and match that with the keywords in the training data that we have. The classification model will then return the best prediction for the theme, which in this case, should be speed.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spent some time reading and grasping the documentation for Azure ML since it was new to all of us, so we weren’t able to finish implementing our classification model. In addition to that, we found it harder to collaborate on code than in person. </a:t>
            </a:r>
            <a:endParaRPr/>
          </a:p>
          <a:p>
            <a:pPr indent="0" lvl="0" marL="0" rtl="0" algn="l">
              <a:spcBef>
                <a:spcPts val="0"/>
              </a:spcBef>
              <a:spcAft>
                <a:spcPts val="0"/>
              </a:spcAft>
              <a:buNone/>
            </a:pPr>
            <a:r>
              <a:rPr lang="en"/>
              <a:t>One improvement we would like to implement is an spelling autocorrect. We noticed that there were multiple keywords for the same exact word because there were spelling typos in the transcript (one we saw was devlivery vs delivery). A spelling autocorrector, as well as a larger dataset would allow us to build a more accurate classifier.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we gathered the data from the two tables and experimented with different aggregates to reveal any possible trends to note. We then settled on the support dataframe and started data exploration by cleaning the data, and more specifically the dates. We reformatted the dates from strings to daytime objects so that we could compare them later more easily.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also noticed that there were key words in the text column that could potentially be used to identify themes, and from there, we started to build our model and train it using Azure.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96d079a473_1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96d079a47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Therefore, leading up to our final idea, we thought about our own customer service experiences and observed how it could be more efficient if customer service knew exactly what our problem was from the beginning.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final project is a predictor that takes in key words and uses them to categorize a support request to the proper theme.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96d079a473_4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96d079a473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it useful?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a customer calls customer service, an automated bot will ask them what they’re looking for. The bot will then redirect the customer to the right department based on what the customer says. So for example, instead of listening to a menu of options and then picking a category that only generally fits your problem description, you’ll be able to quickly present your problem and be taken exactly where it can be resolved.</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4373D"/>
                </a:solidFill>
              </a:rPr>
              <a:t>The main tools we used used were key phrase extraction, bag of words, and Azure machine learning.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96d079a473_1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96d079a47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4373D"/>
                </a:solidFill>
              </a:rPr>
              <a:t>We used Text Analytics to extract key phrases, so we could have a more universal model rather than training the whole text phrase and having our model be too specialized.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96d079a473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96d079a47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1701600" y="1287625"/>
            <a:ext cx="5740800" cy="12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100">
                <a:solidFill>
                  <a:srgbClr val="9FC5E8"/>
                </a:solidFill>
              </a:rPr>
              <a:t>Support Classifier</a:t>
            </a:r>
            <a:endParaRPr sz="6100">
              <a:solidFill>
                <a:srgbClr val="9FC5E8"/>
              </a:solidFill>
            </a:endParaRPr>
          </a:p>
        </p:txBody>
      </p:sp>
      <p:sp>
        <p:nvSpPr>
          <p:cNvPr id="780" name="Google Shape;780;p15"/>
          <p:cNvSpPr txBox="1"/>
          <p:nvPr/>
        </p:nvSpPr>
        <p:spPr>
          <a:xfrm>
            <a:off x="977850" y="2258825"/>
            <a:ext cx="60726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sp>
        <p:nvSpPr>
          <p:cNvPr id="781" name="Google Shape;781;p15"/>
          <p:cNvSpPr txBox="1"/>
          <p:nvPr/>
        </p:nvSpPr>
        <p:spPr>
          <a:xfrm>
            <a:off x="1834325" y="3810225"/>
            <a:ext cx="57408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Titillium Web"/>
                <a:ea typeface="Titillium Web"/>
                <a:cs typeface="Titillium Web"/>
                <a:sym typeface="Titillium Web"/>
              </a:rPr>
              <a:t>Daniel Zou, Raymond Lui, Michelle Cheung, Lauren Lee</a:t>
            </a:r>
            <a:endParaRPr sz="1800">
              <a:solidFill>
                <a:srgbClr val="F3F3F3"/>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24"/>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9FC5E8"/>
                </a:solidFill>
              </a:rPr>
              <a:t>Project</a:t>
            </a:r>
            <a:r>
              <a:rPr lang="en" sz="4000">
                <a:solidFill>
                  <a:srgbClr val="9FC5E8"/>
                </a:solidFill>
              </a:rPr>
              <a:t> Highlights</a:t>
            </a:r>
            <a:endParaRPr/>
          </a:p>
        </p:txBody>
      </p:sp>
      <p:sp>
        <p:nvSpPr>
          <p:cNvPr id="896" name="Google Shape;896;p24"/>
          <p:cNvSpPr txBox="1"/>
          <p:nvPr>
            <p:ph idx="1" type="subTitle"/>
          </p:nvPr>
        </p:nvSpPr>
        <p:spPr>
          <a:xfrm>
            <a:off x="448275" y="1585100"/>
            <a:ext cx="7772400" cy="2820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9FC5E8"/>
              </a:buClr>
              <a:buSzPts val="2400"/>
              <a:buAutoNum type="arabicPeriod"/>
            </a:pPr>
            <a:r>
              <a:rPr lang="en" sz="2400">
                <a:solidFill>
                  <a:srgbClr val="9FC5E8"/>
                </a:solidFill>
              </a:rPr>
              <a:t>Key Phrase Extraction</a:t>
            </a:r>
            <a:endParaRPr sz="2400">
              <a:solidFill>
                <a:srgbClr val="9FC5E8"/>
              </a:solidFill>
            </a:endParaRPr>
          </a:p>
          <a:p>
            <a:pPr indent="-381000" lvl="0" marL="457200" rtl="0" algn="l">
              <a:spcBef>
                <a:spcPts val="0"/>
              </a:spcBef>
              <a:spcAft>
                <a:spcPts val="0"/>
              </a:spcAft>
              <a:buClr>
                <a:schemeClr val="lt1"/>
              </a:buClr>
              <a:buSzPts val="2400"/>
              <a:buAutoNum type="arabicPeriod"/>
            </a:pPr>
            <a:r>
              <a:rPr b="1" lang="en" sz="2400">
                <a:solidFill>
                  <a:schemeClr val="lt1"/>
                </a:solidFill>
              </a:rPr>
              <a:t>Bag of Words </a:t>
            </a:r>
            <a:endParaRPr b="1" sz="2400">
              <a:solidFill>
                <a:schemeClr val="lt1"/>
              </a:solidFill>
            </a:endParaRPr>
          </a:p>
          <a:p>
            <a:pPr indent="-381000" lvl="0" marL="457200" rtl="0" algn="l">
              <a:spcBef>
                <a:spcPts val="0"/>
              </a:spcBef>
              <a:spcAft>
                <a:spcPts val="0"/>
              </a:spcAft>
              <a:buClr>
                <a:srgbClr val="9FC5E8"/>
              </a:buClr>
              <a:buSzPts val="2400"/>
              <a:buAutoNum type="arabicPeriod"/>
            </a:pPr>
            <a:r>
              <a:rPr lang="en" sz="2400">
                <a:solidFill>
                  <a:srgbClr val="9FC5E8"/>
                </a:solidFill>
              </a:rPr>
              <a:t>Azure Machine Learning  </a:t>
            </a:r>
            <a:endParaRPr sz="2400">
              <a:solidFill>
                <a:srgbClr val="9FC5E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25"/>
          <p:cNvSpPr txBox="1"/>
          <p:nvPr>
            <p:ph type="title"/>
          </p:nvPr>
        </p:nvSpPr>
        <p:spPr>
          <a:xfrm>
            <a:off x="363846" y="408375"/>
            <a:ext cx="55929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9FC5E8"/>
                </a:solidFill>
              </a:rPr>
              <a:t>Bag of Words</a:t>
            </a:r>
            <a:endParaRPr sz="9200"/>
          </a:p>
        </p:txBody>
      </p:sp>
      <p:sp>
        <p:nvSpPr>
          <p:cNvPr id="902" name="Google Shape;902;p25"/>
          <p:cNvSpPr txBox="1"/>
          <p:nvPr>
            <p:ph idx="1" type="body"/>
          </p:nvPr>
        </p:nvSpPr>
        <p:spPr>
          <a:xfrm>
            <a:off x="363850" y="1645725"/>
            <a:ext cx="6934200" cy="28920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Processed key phrases into format suited for ML</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Exported to CSV</a:t>
            </a:r>
            <a:endParaRPr/>
          </a:p>
        </p:txBody>
      </p:sp>
      <p:sp>
        <p:nvSpPr>
          <p:cNvPr id="903" name="Google Shape;903;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04" name="Google Shape;904;p25"/>
          <p:cNvSpPr/>
          <p:nvPr/>
        </p:nvSpPr>
        <p:spPr>
          <a:xfrm>
            <a:off x="7904350" y="3211675"/>
            <a:ext cx="954100" cy="1595924"/>
          </a:xfrm>
          <a:prstGeom prst="rect">
            <a:avLst/>
          </a:prstGeom>
        </p:spPr>
        <p:txBody>
          <a:bodyPr>
            <a:prstTxWarp prst="textPlain"/>
          </a:bodyPr>
          <a:lstStyle/>
          <a:p>
            <a:pPr lvl="0" algn="ctr"/>
            <a:r>
              <a:rPr b="1" i="0">
                <a:ln>
                  <a:noFill/>
                </a:ln>
                <a:solidFill>
                  <a:srgbClr val="6E86B6"/>
                </a:solidFill>
                <a:latin typeface="Titillium Web"/>
              </a:rPr>
              <a:t>2</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26"/>
          <p:cNvSpPr txBox="1"/>
          <p:nvPr>
            <p:ph type="title"/>
          </p:nvPr>
        </p:nvSpPr>
        <p:spPr>
          <a:xfrm>
            <a:off x="405446" y="311350"/>
            <a:ext cx="55929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9FC5E8"/>
                </a:solidFill>
              </a:rPr>
              <a:t>Bag of Words</a:t>
            </a:r>
            <a:endParaRPr sz="9200"/>
          </a:p>
        </p:txBody>
      </p:sp>
      <p:sp>
        <p:nvSpPr>
          <p:cNvPr id="910" name="Google Shape;910;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11" name="Google Shape;911;p26"/>
          <p:cNvSpPr/>
          <p:nvPr/>
        </p:nvSpPr>
        <p:spPr>
          <a:xfrm>
            <a:off x="7779575" y="3156200"/>
            <a:ext cx="954100" cy="1595924"/>
          </a:xfrm>
          <a:prstGeom prst="rect">
            <a:avLst/>
          </a:prstGeom>
        </p:spPr>
        <p:txBody>
          <a:bodyPr>
            <a:prstTxWarp prst="textPlain"/>
          </a:bodyPr>
          <a:lstStyle/>
          <a:p>
            <a:pPr lvl="0" algn="ctr"/>
            <a:r>
              <a:rPr b="1" i="0">
                <a:ln>
                  <a:noFill/>
                </a:ln>
                <a:solidFill>
                  <a:srgbClr val="6E86B6"/>
                </a:solidFill>
                <a:latin typeface="Titillium Web"/>
              </a:rPr>
              <a:t>2</a:t>
            </a:r>
          </a:p>
        </p:txBody>
      </p:sp>
      <p:pic>
        <p:nvPicPr>
          <p:cNvPr id="912" name="Google Shape;912;p26"/>
          <p:cNvPicPr preferRelativeResize="0"/>
          <p:nvPr/>
        </p:nvPicPr>
        <p:blipFill>
          <a:blip r:embed="rId3">
            <a:alphaModFix/>
          </a:blip>
          <a:stretch>
            <a:fillRect/>
          </a:stretch>
        </p:blipFill>
        <p:spPr>
          <a:xfrm>
            <a:off x="599350" y="1303200"/>
            <a:ext cx="5469451" cy="336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27"/>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9FC5E8"/>
                </a:solidFill>
              </a:rPr>
              <a:t>Project</a:t>
            </a:r>
            <a:r>
              <a:rPr lang="en" sz="4000">
                <a:solidFill>
                  <a:srgbClr val="9FC5E8"/>
                </a:solidFill>
              </a:rPr>
              <a:t> Highlights</a:t>
            </a:r>
            <a:endParaRPr/>
          </a:p>
        </p:txBody>
      </p:sp>
      <p:sp>
        <p:nvSpPr>
          <p:cNvPr id="918" name="Google Shape;918;p27"/>
          <p:cNvSpPr txBox="1"/>
          <p:nvPr>
            <p:ph idx="1" type="subTitle"/>
          </p:nvPr>
        </p:nvSpPr>
        <p:spPr>
          <a:xfrm>
            <a:off x="448275" y="1585100"/>
            <a:ext cx="7772400" cy="2820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rgbClr val="9FC5E8"/>
              </a:buClr>
              <a:buSzPts val="2400"/>
              <a:buAutoNum type="arabicPeriod"/>
            </a:pPr>
            <a:r>
              <a:rPr lang="en" sz="2400">
                <a:solidFill>
                  <a:srgbClr val="9FC5E8"/>
                </a:solidFill>
              </a:rPr>
              <a:t>Key Phrase Extraction</a:t>
            </a:r>
            <a:endParaRPr sz="2400">
              <a:solidFill>
                <a:srgbClr val="9FC5E8"/>
              </a:solidFill>
            </a:endParaRPr>
          </a:p>
          <a:p>
            <a:pPr indent="-381000" lvl="0" marL="457200" rtl="0" algn="l">
              <a:spcBef>
                <a:spcPts val="0"/>
              </a:spcBef>
              <a:spcAft>
                <a:spcPts val="0"/>
              </a:spcAft>
              <a:buClr>
                <a:srgbClr val="9FC5E8"/>
              </a:buClr>
              <a:buSzPts val="2400"/>
              <a:buAutoNum type="arabicPeriod"/>
            </a:pPr>
            <a:r>
              <a:rPr lang="en" sz="2400">
                <a:solidFill>
                  <a:srgbClr val="9FC5E8"/>
                </a:solidFill>
              </a:rPr>
              <a:t>Bag of Words </a:t>
            </a:r>
            <a:endParaRPr sz="2400">
              <a:solidFill>
                <a:srgbClr val="9FC5E8"/>
              </a:solidFill>
            </a:endParaRPr>
          </a:p>
          <a:p>
            <a:pPr indent="-381000" lvl="0" marL="457200" rtl="0" algn="l">
              <a:spcBef>
                <a:spcPts val="0"/>
              </a:spcBef>
              <a:spcAft>
                <a:spcPts val="0"/>
              </a:spcAft>
              <a:buClr>
                <a:schemeClr val="lt1"/>
              </a:buClr>
              <a:buSzPts val="2400"/>
              <a:buAutoNum type="arabicPeriod"/>
            </a:pPr>
            <a:r>
              <a:rPr b="1" lang="en" sz="2400">
                <a:solidFill>
                  <a:schemeClr val="lt1"/>
                </a:solidFill>
              </a:rPr>
              <a:t>Azure ML Workspace  </a:t>
            </a:r>
            <a:endParaRPr b="1" sz="24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28"/>
          <p:cNvSpPr txBox="1"/>
          <p:nvPr>
            <p:ph type="title"/>
          </p:nvPr>
        </p:nvSpPr>
        <p:spPr>
          <a:xfrm>
            <a:off x="363846" y="408375"/>
            <a:ext cx="55929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9FC5E8"/>
                </a:solidFill>
              </a:rPr>
              <a:t>Azure ML Workspace</a:t>
            </a:r>
            <a:endParaRPr sz="9200"/>
          </a:p>
        </p:txBody>
      </p:sp>
      <p:sp>
        <p:nvSpPr>
          <p:cNvPr id="924" name="Google Shape;924;p28"/>
          <p:cNvSpPr txBox="1"/>
          <p:nvPr>
            <p:ph idx="1" type="body"/>
          </p:nvPr>
        </p:nvSpPr>
        <p:spPr>
          <a:xfrm>
            <a:off x="363850" y="1527250"/>
            <a:ext cx="6578700" cy="3010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Upload processed data to Azure cloud for high performance training</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Tried to train classification model to predict the theme of a new ticket</a:t>
            </a:r>
            <a:endParaRPr/>
          </a:p>
        </p:txBody>
      </p:sp>
      <p:sp>
        <p:nvSpPr>
          <p:cNvPr id="925" name="Google Shape;925;p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26" name="Google Shape;926;p28"/>
          <p:cNvSpPr/>
          <p:nvPr/>
        </p:nvSpPr>
        <p:spPr>
          <a:xfrm>
            <a:off x="7949000" y="3296750"/>
            <a:ext cx="964376" cy="1648325"/>
          </a:xfrm>
          <a:prstGeom prst="rect">
            <a:avLst/>
          </a:prstGeom>
        </p:spPr>
        <p:txBody>
          <a:bodyPr>
            <a:prstTxWarp prst="textPlain"/>
          </a:bodyPr>
          <a:lstStyle/>
          <a:p>
            <a:pPr lvl="0" algn="ctr"/>
            <a:r>
              <a:rPr b="1" i="0">
                <a:ln>
                  <a:noFill/>
                </a:ln>
                <a:solidFill>
                  <a:srgbClr val="6E86B6"/>
                </a:solidFill>
                <a:latin typeface="Titillium Web"/>
              </a:rPr>
              <a:t>3</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29"/>
          <p:cNvSpPr txBox="1"/>
          <p:nvPr>
            <p:ph type="title"/>
          </p:nvPr>
        </p:nvSpPr>
        <p:spPr>
          <a:xfrm>
            <a:off x="363846" y="408375"/>
            <a:ext cx="55929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9FC5E8"/>
                </a:solidFill>
              </a:rPr>
              <a:t>Example</a:t>
            </a:r>
            <a:endParaRPr sz="9200"/>
          </a:p>
        </p:txBody>
      </p:sp>
      <p:sp>
        <p:nvSpPr>
          <p:cNvPr id="932" name="Google Shape;932;p29"/>
          <p:cNvSpPr txBox="1"/>
          <p:nvPr>
            <p:ph idx="1" type="body"/>
          </p:nvPr>
        </p:nvSpPr>
        <p:spPr>
          <a:xfrm>
            <a:off x="2379150" y="1063525"/>
            <a:ext cx="4385700" cy="150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500"/>
              <a:t>I </a:t>
            </a:r>
            <a:r>
              <a:rPr lang="en" sz="2500">
                <a:solidFill>
                  <a:srgbClr val="F4CCCC"/>
                </a:solidFill>
              </a:rPr>
              <a:t>urgently</a:t>
            </a:r>
            <a:r>
              <a:rPr lang="en" sz="2500"/>
              <a:t> need this by </a:t>
            </a:r>
            <a:r>
              <a:rPr lang="en" sz="2500">
                <a:solidFill>
                  <a:srgbClr val="F4CCCC"/>
                </a:solidFill>
              </a:rPr>
              <a:t>this Tuesday</a:t>
            </a:r>
            <a:r>
              <a:rPr lang="en" sz="2500"/>
              <a:t>. Can you </a:t>
            </a:r>
            <a:r>
              <a:rPr lang="en" sz="2500">
                <a:solidFill>
                  <a:srgbClr val="F4CCCC"/>
                </a:solidFill>
              </a:rPr>
              <a:t>ship</a:t>
            </a:r>
            <a:r>
              <a:rPr lang="en" sz="2500"/>
              <a:t> it out as soon as possible?</a:t>
            </a:r>
            <a:endParaRPr sz="2500"/>
          </a:p>
          <a:p>
            <a:pPr indent="0" lvl="0" marL="457200" rtl="0" algn="l">
              <a:spcBef>
                <a:spcPts val="600"/>
              </a:spcBef>
              <a:spcAft>
                <a:spcPts val="0"/>
              </a:spcAft>
              <a:buNone/>
            </a:pPr>
            <a:r>
              <a:t/>
            </a:r>
            <a:endParaRPr b="1"/>
          </a:p>
        </p:txBody>
      </p:sp>
      <p:sp>
        <p:nvSpPr>
          <p:cNvPr id="933" name="Google Shape;933;p2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34" name="Google Shape;934;p29"/>
          <p:cNvSpPr/>
          <p:nvPr/>
        </p:nvSpPr>
        <p:spPr>
          <a:xfrm>
            <a:off x="7949000" y="3296750"/>
            <a:ext cx="964376" cy="1648325"/>
          </a:xfrm>
          <a:prstGeom prst="rect">
            <a:avLst/>
          </a:prstGeom>
        </p:spPr>
        <p:txBody>
          <a:bodyPr>
            <a:prstTxWarp prst="textPlain"/>
          </a:bodyPr>
          <a:lstStyle/>
          <a:p>
            <a:pPr lvl="0" algn="ctr"/>
            <a:r>
              <a:rPr b="1" i="0">
                <a:ln>
                  <a:noFill/>
                </a:ln>
                <a:solidFill>
                  <a:srgbClr val="6E86B6"/>
                </a:solidFill>
                <a:latin typeface="Titillium Web"/>
              </a:rPr>
              <a:t>3</a:t>
            </a:r>
          </a:p>
        </p:txBody>
      </p:sp>
      <p:sp>
        <p:nvSpPr>
          <p:cNvPr id="935" name="Google Shape;935;p29"/>
          <p:cNvSpPr txBox="1"/>
          <p:nvPr/>
        </p:nvSpPr>
        <p:spPr>
          <a:xfrm>
            <a:off x="6320663" y="3472675"/>
            <a:ext cx="1419300" cy="5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Titillium Web"/>
                <a:ea typeface="Titillium Web"/>
                <a:cs typeface="Titillium Web"/>
                <a:sym typeface="Titillium Web"/>
              </a:rPr>
              <a:t>Speed</a:t>
            </a:r>
            <a:endParaRPr b="1" sz="3000">
              <a:solidFill>
                <a:srgbClr val="FFFFFF"/>
              </a:solidFill>
              <a:latin typeface="Titillium Web"/>
              <a:ea typeface="Titillium Web"/>
              <a:cs typeface="Titillium Web"/>
              <a:sym typeface="Titillium Web"/>
            </a:endParaRPr>
          </a:p>
        </p:txBody>
      </p:sp>
      <p:sp>
        <p:nvSpPr>
          <p:cNvPr id="936" name="Google Shape;936;p29"/>
          <p:cNvSpPr txBox="1"/>
          <p:nvPr>
            <p:ph idx="1" type="body"/>
          </p:nvPr>
        </p:nvSpPr>
        <p:spPr>
          <a:xfrm>
            <a:off x="219500" y="2457175"/>
            <a:ext cx="1984500" cy="24879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sz="2500"/>
              <a:t>Urgently</a:t>
            </a:r>
            <a:endParaRPr sz="2500"/>
          </a:p>
          <a:p>
            <a:pPr indent="0" lvl="0" marL="0" rtl="0" algn="r">
              <a:spcBef>
                <a:spcPts val="600"/>
              </a:spcBef>
              <a:spcAft>
                <a:spcPts val="0"/>
              </a:spcAft>
              <a:buNone/>
            </a:pPr>
            <a:r>
              <a:t/>
            </a:r>
            <a:endParaRPr sz="2500"/>
          </a:p>
          <a:p>
            <a:pPr indent="0" lvl="0" marL="0" rtl="0" algn="r">
              <a:spcBef>
                <a:spcPts val="600"/>
              </a:spcBef>
              <a:spcAft>
                <a:spcPts val="0"/>
              </a:spcAft>
              <a:buNone/>
            </a:pPr>
            <a:r>
              <a:rPr lang="en" sz="2500"/>
              <a:t>This Tuesday</a:t>
            </a:r>
            <a:endParaRPr sz="2500"/>
          </a:p>
          <a:p>
            <a:pPr indent="0" lvl="0" marL="0" rtl="0" algn="r">
              <a:spcBef>
                <a:spcPts val="600"/>
              </a:spcBef>
              <a:spcAft>
                <a:spcPts val="0"/>
              </a:spcAft>
              <a:buNone/>
            </a:pPr>
            <a:r>
              <a:t/>
            </a:r>
            <a:endParaRPr sz="2500"/>
          </a:p>
          <a:p>
            <a:pPr indent="0" lvl="0" marL="0" rtl="0" algn="r">
              <a:spcBef>
                <a:spcPts val="600"/>
              </a:spcBef>
              <a:spcAft>
                <a:spcPts val="0"/>
              </a:spcAft>
              <a:buNone/>
            </a:pPr>
            <a:r>
              <a:rPr lang="en" sz="2500"/>
              <a:t>ship</a:t>
            </a:r>
            <a:endParaRPr sz="2500"/>
          </a:p>
          <a:p>
            <a:pPr indent="0" lvl="0" marL="457200" rtl="0" algn="l">
              <a:spcBef>
                <a:spcPts val="600"/>
              </a:spcBef>
              <a:spcAft>
                <a:spcPts val="0"/>
              </a:spcAft>
              <a:buNone/>
            </a:pPr>
            <a:r>
              <a:t/>
            </a:r>
            <a:endParaRPr b="1"/>
          </a:p>
        </p:txBody>
      </p:sp>
      <p:sp>
        <p:nvSpPr>
          <p:cNvPr id="937" name="Google Shape;937;p29"/>
          <p:cNvSpPr/>
          <p:nvPr/>
        </p:nvSpPr>
        <p:spPr>
          <a:xfrm>
            <a:off x="3378725" y="2956564"/>
            <a:ext cx="1984515" cy="1121141"/>
          </a:xfrm>
          <a:custGeom>
            <a:rect b="b" l="l" r="r" t="t"/>
            <a:pathLst>
              <a:path extrusionOk="0" fill="none" h="10814" w="19144">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cap="rnd" cmpd="sng" w="152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8" name="Google Shape;938;p29"/>
          <p:cNvCxnSpPr/>
          <p:nvPr/>
        </p:nvCxnSpPr>
        <p:spPr>
          <a:xfrm>
            <a:off x="2184100" y="2781050"/>
            <a:ext cx="1194600" cy="997200"/>
          </a:xfrm>
          <a:prstGeom prst="bentConnector3">
            <a:avLst>
              <a:gd fmla="val 50000" name="adj1"/>
            </a:avLst>
          </a:prstGeom>
          <a:noFill/>
          <a:ln cap="flat" cmpd="sng" w="28575">
            <a:solidFill>
              <a:srgbClr val="FFFFFF"/>
            </a:solidFill>
            <a:prstDash val="solid"/>
            <a:round/>
            <a:headEnd len="med" w="med" type="none"/>
            <a:tailEnd len="med" w="med" type="triangle"/>
          </a:ln>
        </p:spPr>
      </p:cxnSp>
      <p:cxnSp>
        <p:nvCxnSpPr>
          <p:cNvPr id="939" name="Google Shape;939;p29"/>
          <p:cNvCxnSpPr/>
          <p:nvPr/>
        </p:nvCxnSpPr>
        <p:spPr>
          <a:xfrm>
            <a:off x="2204000" y="3701125"/>
            <a:ext cx="1155000" cy="87000"/>
          </a:xfrm>
          <a:prstGeom prst="bentConnector3">
            <a:avLst>
              <a:gd fmla="val 50000" name="adj1"/>
            </a:avLst>
          </a:prstGeom>
          <a:noFill/>
          <a:ln cap="flat" cmpd="sng" w="28575">
            <a:solidFill>
              <a:srgbClr val="FFFFFF"/>
            </a:solidFill>
            <a:prstDash val="solid"/>
            <a:round/>
            <a:headEnd len="med" w="med" type="none"/>
            <a:tailEnd len="med" w="med" type="none"/>
          </a:ln>
        </p:spPr>
      </p:cxnSp>
      <p:cxnSp>
        <p:nvCxnSpPr>
          <p:cNvPr id="940" name="Google Shape;940;p29"/>
          <p:cNvCxnSpPr/>
          <p:nvPr/>
        </p:nvCxnSpPr>
        <p:spPr>
          <a:xfrm flipH="1" rot="10800000">
            <a:off x="2174225" y="3778250"/>
            <a:ext cx="1204500" cy="927900"/>
          </a:xfrm>
          <a:prstGeom prst="bentConnector3">
            <a:avLst>
              <a:gd fmla="val 50000" name="adj1"/>
            </a:avLst>
          </a:prstGeom>
          <a:noFill/>
          <a:ln cap="flat" cmpd="sng" w="28575">
            <a:solidFill>
              <a:srgbClr val="FFFFFF"/>
            </a:solidFill>
            <a:prstDash val="solid"/>
            <a:round/>
            <a:headEnd len="med" w="med" type="none"/>
            <a:tailEnd len="med" w="med" type="none"/>
          </a:ln>
        </p:spPr>
      </p:cxnSp>
      <p:cxnSp>
        <p:nvCxnSpPr>
          <p:cNvPr id="941" name="Google Shape;941;p29"/>
          <p:cNvCxnSpPr>
            <a:endCxn id="935" idx="1"/>
          </p:cNvCxnSpPr>
          <p:nvPr/>
        </p:nvCxnSpPr>
        <p:spPr>
          <a:xfrm flipH="1" rot="10800000">
            <a:off x="5372963" y="3746575"/>
            <a:ext cx="947700" cy="2100"/>
          </a:xfrm>
          <a:prstGeom prst="bentConnector3">
            <a:avLst>
              <a:gd fmla="val 50000" name="adj1"/>
            </a:avLst>
          </a:prstGeom>
          <a:noFill/>
          <a:ln cap="flat" cmpd="sng" w="28575">
            <a:solidFill>
              <a:srgbClr val="FFFFFF"/>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30"/>
          <p:cNvSpPr txBox="1"/>
          <p:nvPr>
            <p:ph type="title"/>
          </p:nvPr>
        </p:nvSpPr>
        <p:spPr>
          <a:xfrm>
            <a:off x="517850" y="295125"/>
            <a:ext cx="76860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rgbClr val="9FC5E8"/>
                </a:solidFill>
              </a:rPr>
              <a:t>Further Development</a:t>
            </a:r>
            <a:endParaRPr sz="4500">
              <a:solidFill>
                <a:srgbClr val="9FC5E8"/>
              </a:solidFill>
            </a:endParaRPr>
          </a:p>
        </p:txBody>
      </p:sp>
      <p:sp>
        <p:nvSpPr>
          <p:cNvPr id="947" name="Google Shape;947;p30"/>
          <p:cNvSpPr txBox="1"/>
          <p:nvPr>
            <p:ph idx="1" type="body"/>
          </p:nvPr>
        </p:nvSpPr>
        <p:spPr>
          <a:xfrm>
            <a:off x="729005" y="1022553"/>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Finish training ML model on Azure workspace</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Spelling autocorrector (devlivery vs. delivery)</a:t>
            </a:r>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Larger dataset</a:t>
            </a:r>
            <a:endParaRPr/>
          </a:p>
        </p:txBody>
      </p:sp>
      <p:sp>
        <p:nvSpPr>
          <p:cNvPr id="948" name="Google Shape;948;p3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3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54" name="Google Shape;954;p31"/>
          <p:cNvSpPr txBox="1"/>
          <p:nvPr>
            <p:ph type="title"/>
          </p:nvPr>
        </p:nvSpPr>
        <p:spPr>
          <a:xfrm>
            <a:off x="452725" y="672150"/>
            <a:ext cx="46908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THANK YOU</a:t>
            </a:r>
            <a:endParaRPr sz="6000"/>
          </a:p>
        </p:txBody>
      </p:sp>
      <p:sp>
        <p:nvSpPr>
          <p:cNvPr id="955" name="Google Shape;955;p31"/>
          <p:cNvSpPr txBox="1"/>
          <p:nvPr>
            <p:ph idx="1" type="body"/>
          </p:nvPr>
        </p:nvSpPr>
        <p:spPr>
          <a:xfrm>
            <a:off x="646802" y="1745375"/>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Any questions?</a:t>
            </a:r>
            <a:endParaRPr/>
          </a:p>
          <a:p>
            <a:pPr indent="0" lvl="0" marL="457200" rtl="0" algn="l">
              <a:spcBef>
                <a:spcPts val="600"/>
              </a:spcBef>
              <a:spcAft>
                <a:spcPts val="0"/>
              </a:spcAft>
              <a:buNone/>
            </a:pPr>
            <a:r>
              <a:t/>
            </a:r>
            <a:endParaRPr/>
          </a:p>
        </p:txBody>
      </p:sp>
      <p:grpSp>
        <p:nvGrpSpPr>
          <p:cNvPr id="956" name="Google Shape;956;p31"/>
          <p:cNvGrpSpPr/>
          <p:nvPr/>
        </p:nvGrpSpPr>
        <p:grpSpPr>
          <a:xfrm>
            <a:off x="6023999" y="1654330"/>
            <a:ext cx="1767622" cy="1268075"/>
            <a:chOff x="5247525" y="3007275"/>
            <a:chExt cx="517575" cy="384825"/>
          </a:xfrm>
        </p:grpSpPr>
        <p:sp>
          <p:nvSpPr>
            <p:cNvPr id="957" name="Google Shape;957;p3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1"/>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9" name="Google Shape;959;p31"/>
          <p:cNvGrpSpPr/>
          <p:nvPr/>
        </p:nvGrpSpPr>
        <p:grpSpPr>
          <a:xfrm>
            <a:off x="6023990" y="2997449"/>
            <a:ext cx="1877095" cy="954758"/>
            <a:chOff x="4556450" y="4963575"/>
            <a:chExt cx="548025" cy="498100"/>
          </a:xfrm>
        </p:grpSpPr>
        <p:sp>
          <p:nvSpPr>
            <p:cNvPr id="960" name="Google Shape;960;p31"/>
            <p:cNvSpPr/>
            <p:nvPr/>
          </p:nvSpPr>
          <p:spPr>
            <a:xfrm>
              <a:off x="4611850" y="5222350"/>
              <a:ext cx="436600" cy="239325"/>
            </a:xfrm>
            <a:custGeom>
              <a:rect b="b" l="l" r="r" t="t"/>
              <a:pathLst>
                <a:path extrusionOk="0" fill="none" h="9573" w="17464">
                  <a:moveTo>
                    <a:pt x="1" y="1"/>
                  </a:moveTo>
                  <a:lnTo>
                    <a:pt x="1" y="4677"/>
                  </a:lnTo>
                  <a:lnTo>
                    <a:pt x="8720" y="9572"/>
                  </a:lnTo>
                  <a:lnTo>
                    <a:pt x="17463" y="4677"/>
                  </a:lnTo>
                  <a:lnTo>
                    <a:pt x="1746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1"/>
            <p:cNvSpPr/>
            <p:nvPr/>
          </p:nvSpPr>
          <p:spPr>
            <a:xfrm>
              <a:off x="4612475" y="4963575"/>
              <a:ext cx="435975" cy="125450"/>
            </a:xfrm>
            <a:custGeom>
              <a:rect b="b" l="l" r="r" t="t"/>
              <a:pathLst>
                <a:path extrusionOk="0" fill="none" h="5018" w="17439">
                  <a:moveTo>
                    <a:pt x="17438" y="5018"/>
                  </a:moveTo>
                  <a:lnTo>
                    <a:pt x="8671" y="1"/>
                  </a:lnTo>
                  <a:lnTo>
                    <a:pt x="0" y="501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1"/>
            <p:cNvSpPr/>
            <p:nvPr/>
          </p:nvSpPr>
          <p:spPr>
            <a:xfrm>
              <a:off x="4556450" y="5089000"/>
              <a:ext cx="274025" cy="225925"/>
            </a:xfrm>
            <a:custGeom>
              <a:rect b="b" l="l" r="r" t="t"/>
              <a:pathLst>
                <a:path extrusionOk="0" fill="none" h="9037" w="10961">
                  <a:moveTo>
                    <a:pt x="8720" y="9037"/>
                  </a:moveTo>
                  <a:lnTo>
                    <a:pt x="1" y="4068"/>
                  </a:lnTo>
                  <a:lnTo>
                    <a:pt x="2241" y="1"/>
                  </a:lnTo>
                  <a:lnTo>
                    <a:pt x="10960" y="4969"/>
                  </a:lnTo>
                  <a:lnTo>
                    <a:pt x="8720"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1"/>
            <p:cNvSpPr/>
            <p:nvPr/>
          </p:nvSpPr>
          <p:spPr>
            <a:xfrm>
              <a:off x="4830450" y="5089000"/>
              <a:ext cx="274025" cy="225925"/>
            </a:xfrm>
            <a:custGeom>
              <a:rect b="b" l="l" r="r" t="t"/>
              <a:pathLst>
                <a:path extrusionOk="0" fill="none" h="9037" w="10961">
                  <a:moveTo>
                    <a:pt x="2241" y="9037"/>
                  </a:moveTo>
                  <a:lnTo>
                    <a:pt x="10960" y="4068"/>
                  </a:lnTo>
                  <a:lnTo>
                    <a:pt x="8719" y="1"/>
                  </a:lnTo>
                  <a:lnTo>
                    <a:pt x="0" y="4969"/>
                  </a:lnTo>
                  <a:lnTo>
                    <a:pt x="2241" y="9037"/>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1"/>
            <p:cNvSpPr/>
            <p:nvPr/>
          </p:nvSpPr>
          <p:spPr>
            <a:xfrm>
              <a:off x="4830450" y="5213225"/>
              <a:ext cx="25" cy="248450"/>
            </a:xfrm>
            <a:custGeom>
              <a:rect b="b" l="l" r="r" t="t"/>
              <a:pathLst>
                <a:path extrusionOk="0" fill="none" h="9938" w="1">
                  <a:moveTo>
                    <a:pt x="0" y="0"/>
                  </a:moveTo>
                  <a:lnTo>
                    <a:pt x="0" y="9937"/>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6"/>
          <p:cNvSpPr txBox="1"/>
          <p:nvPr>
            <p:ph type="title"/>
          </p:nvPr>
        </p:nvSpPr>
        <p:spPr>
          <a:xfrm>
            <a:off x="2432875" y="138625"/>
            <a:ext cx="3444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rgbClr val="9FC5E8"/>
                </a:solidFill>
              </a:rPr>
              <a:t>Scrubbing Data</a:t>
            </a:r>
            <a:endParaRPr/>
          </a:p>
        </p:txBody>
      </p:sp>
      <p:sp>
        <p:nvSpPr>
          <p:cNvPr id="787" name="Google Shape;787;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88" name="Google Shape;788;p16"/>
          <p:cNvSpPr/>
          <p:nvPr/>
        </p:nvSpPr>
        <p:spPr>
          <a:xfrm rot="-711057">
            <a:off x="6976677"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789" name="Google Shape;789;p16"/>
          <p:cNvSpPr/>
          <p:nvPr/>
        </p:nvSpPr>
        <p:spPr>
          <a:xfrm flipH="1" rot="711057">
            <a:off x="5435971"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790" name="Google Shape;790;p16"/>
          <p:cNvGrpSpPr/>
          <p:nvPr/>
        </p:nvGrpSpPr>
        <p:grpSpPr>
          <a:xfrm>
            <a:off x="5834707" y="3039612"/>
            <a:ext cx="2141130" cy="1475874"/>
            <a:chOff x="5834707" y="3039612"/>
            <a:chExt cx="2141130" cy="1475874"/>
          </a:xfrm>
        </p:grpSpPr>
        <p:sp>
          <p:nvSpPr>
            <p:cNvPr id="791" name="Google Shape;791;p16"/>
            <p:cNvSpPr/>
            <p:nvPr/>
          </p:nvSpPr>
          <p:spPr>
            <a:xfrm rot="-1789476">
              <a:off x="6852687" y="3074718"/>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792" name="Google Shape;792;p16"/>
            <p:cNvSpPr txBox="1"/>
            <p:nvPr/>
          </p:nvSpPr>
          <p:spPr>
            <a:xfrm>
              <a:off x="6521554" y="3272001"/>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3</a:t>
              </a:r>
              <a:endParaRPr sz="1000">
                <a:solidFill>
                  <a:srgbClr val="FFFFFF"/>
                </a:solidFill>
                <a:latin typeface="Titillium Web"/>
                <a:ea typeface="Titillium Web"/>
                <a:cs typeface="Titillium Web"/>
                <a:sym typeface="Titillium Web"/>
              </a:endParaRPr>
            </a:p>
          </p:txBody>
        </p:sp>
        <p:sp>
          <p:nvSpPr>
            <p:cNvPr id="793" name="Google Shape;793;p16"/>
            <p:cNvSpPr/>
            <p:nvPr/>
          </p:nvSpPr>
          <p:spPr>
            <a:xfrm>
              <a:off x="5921968" y="3671848"/>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794" name="Google Shape;794;p16"/>
            <p:cNvSpPr txBox="1"/>
            <p:nvPr/>
          </p:nvSpPr>
          <p:spPr>
            <a:xfrm>
              <a:off x="5834707" y="3697196"/>
              <a:ext cx="1947600" cy="749100"/>
            </a:xfrm>
            <a:prstGeom prst="rect">
              <a:avLst/>
            </a:prstGeom>
            <a:noFill/>
            <a:ln>
              <a:noFill/>
            </a:ln>
          </p:spPr>
          <p:txBody>
            <a:bodyPr anchorCtr="0" anchor="t" bIns="91425" lIns="91425" spcFirstLastPara="1" rIns="91425" wrap="square" tIns="91425">
              <a:noAutofit/>
            </a:bodyPr>
            <a:lstStyle/>
            <a:p>
              <a:pPr indent="0" lvl="0" marL="457200" rtl="0" algn="ctr">
                <a:spcBef>
                  <a:spcPts val="600"/>
                </a:spcBef>
                <a:spcAft>
                  <a:spcPts val="0"/>
                </a:spcAft>
                <a:buNone/>
              </a:pPr>
              <a:r>
                <a:rPr lang="en" sz="1800">
                  <a:solidFill>
                    <a:srgbClr val="0B5394"/>
                  </a:solidFill>
                  <a:latin typeface="Titillium Web"/>
                  <a:ea typeface="Titillium Web"/>
                  <a:cs typeface="Titillium Web"/>
                  <a:sym typeface="Titillium Web"/>
                </a:rPr>
                <a:t>Train Using Azure</a:t>
              </a:r>
              <a:endParaRPr sz="1800">
                <a:solidFill>
                  <a:srgbClr val="0B5394"/>
                </a:solidFill>
                <a:latin typeface="Titillium Web"/>
                <a:ea typeface="Titillium Web"/>
                <a:cs typeface="Titillium Web"/>
                <a:sym typeface="Titillium Web"/>
              </a:endParaRPr>
            </a:p>
          </p:txBody>
        </p:sp>
        <p:sp>
          <p:nvSpPr>
            <p:cNvPr id="795" name="Google Shape;795;p16"/>
            <p:cNvSpPr/>
            <p:nvPr/>
          </p:nvSpPr>
          <p:spPr>
            <a:xfrm>
              <a:off x="6894939" y="3594321"/>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796" name="Google Shape;796;p16"/>
          <p:cNvSpPr/>
          <p:nvPr/>
        </p:nvSpPr>
        <p:spPr>
          <a:xfrm rot="-711057">
            <a:off x="3899789" y="2972399"/>
            <a:ext cx="1620031" cy="69019"/>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797" name="Google Shape;797;p16"/>
          <p:cNvGrpSpPr/>
          <p:nvPr/>
        </p:nvGrpSpPr>
        <p:grpSpPr>
          <a:xfrm>
            <a:off x="3976737" y="1456363"/>
            <a:ext cx="2496411" cy="1517990"/>
            <a:chOff x="3976737" y="1456363"/>
            <a:chExt cx="2496411" cy="1517990"/>
          </a:xfrm>
        </p:grpSpPr>
        <p:sp>
          <p:nvSpPr>
            <p:cNvPr id="798" name="Google Shape;798;p16"/>
            <p:cNvSpPr/>
            <p:nvPr/>
          </p:nvSpPr>
          <p:spPr>
            <a:xfrm rot="-1789476">
              <a:off x="5349997" y="2746834"/>
              <a:ext cx="192413" cy="192413"/>
            </a:xfrm>
            <a:prstGeom prst="ellipse">
              <a:avLst/>
            </a:prstGeom>
            <a:solidFill>
              <a:srgbClr val="6E86B6"/>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799" name="Google Shape;799;p16"/>
            <p:cNvSpPr txBox="1"/>
            <p:nvPr/>
          </p:nvSpPr>
          <p:spPr>
            <a:xfrm>
              <a:off x="5033785" y="2397059"/>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FFFFFF"/>
                  </a:solidFill>
                  <a:latin typeface="Titillium Web"/>
                  <a:ea typeface="Titillium Web"/>
                  <a:cs typeface="Titillium Web"/>
                  <a:sym typeface="Titillium Web"/>
                </a:rPr>
                <a:t>2</a:t>
              </a:r>
              <a:endParaRPr sz="1000">
                <a:solidFill>
                  <a:srgbClr val="FFFFFF"/>
                </a:solidFill>
                <a:latin typeface="Titillium Web"/>
                <a:ea typeface="Titillium Web"/>
                <a:cs typeface="Titillium Web"/>
                <a:sym typeface="Titillium Web"/>
              </a:endParaRPr>
            </a:p>
          </p:txBody>
        </p:sp>
        <p:sp>
          <p:nvSpPr>
            <p:cNvPr id="800" name="Google Shape;800;p16"/>
            <p:cNvSpPr/>
            <p:nvPr/>
          </p:nvSpPr>
          <p:spPr>
            <a:xfrm>
              <a:off x="4419278" y="1479246"/>
              <a:ext cx="2053870" cy="843637"/>
            </a:xfrm>
            <a:prstGeom prst="roundRect">
              <a:avLst>
                <a:gd fmla="val 448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01" name="Google Shape;801;p16"/>
            <p:cNvSpPr/>
            <p:nvPr/>
          </p:nvSpPr>
          <p:spPr>
            <a:xfrm rot="10800000">
              <a:off x="5392219" y="2317599"/>
              <a:ext cx="107928" cy="80946"/>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02" name="Google Shape;802;p16"/>
            <p:cNvSpPr txBox="1"/>
            <p:nvPr/>
          </p:nvSpPr>
          <p:spPr>
            <a:xfrm>
              <a:off x="3976737" y="1456363"/>
              <a:ext cx="2480400" cy="749100"/>
            </a:xfrm>
            <a:prstGeom prst="rect">
              <a:avLst/>
            </a:prstGeom>
            <a:noFill/>
            <a:ln>
              <a:noFill/>
            </a:ln>
          </p:spPr>
          <p:txBody>
            <a:bodyPr anchorCtr="0" anchor="t" bIns="91425" lIns="91425" spcFirstLastPara="1" rIns="91425" wrap="square" tIns="91425">
              <a:noAutofit/>
            </a:bodyPr>
            <a:lstStyle/>
            <a:p>
              <a:pPr indent="0" lvl="0" marL="457200" rtl="0" algn="ctr">
                <a:spcBef>
                  <a:spcPts val="600"/>
                </a:spcBef>
                <a:spcAft>
                  <a:spcPts val="0"/>
                </a:spcAft>
                <a:buNone/>
              </a:pPr>
              <a:r>
                <a:rPr lang="en" sz="1800">
                  <a:solidFill>
                    <a:srgbClr val="0B5394"/>
                  </a:solidFill>
                  <a:latin typeface="Titillium Web"/>
                  <a:ea typeface="Titillium Web"/>
                  <a:cs typeface="Titillium Web"/>
                  <a:sym typeface="Titillium Web"/>
                </a:rPr>
                <a:t>Build Model</a:t>
              </a:r>
              <a:endParaRPr sz="1800">
                <a:solidFill>
                  <a:srgbClr val="0B5394"/>
                </a:solidFill>
                <a:latin typeface="Titillium Web"/>
                <a:ea typeface="Titillium Web"/>
                <a:cs typeface="Titillium Web"/>
                <a:sym typeface="Titillium Web"/>
              </a:endParaRPr>
            </a:p>
            <a:p>
              <a:pPr indent="0" lvl="0" marL="0" rtl="0" algn="ctr">
                <a:lnSpc>
                  <a:spcPct val="115000"/>
                </a:lnSpc>
                <a:spcBef>
                  <a:spcPts val="0"/>
                </a:spcBef>
                <a:spcAft>
                  <a:spcPts val="1600"/>
                </a:spcAft>
                <a:buNone/>
              </a:pPr>
              <a:r>
                <a:t/>
              </a:r>
              <a:endParaRPr sz="1800">
                <a:solidFill>
                  <a:srgbClr val="0B5394"/>
                </a:solidFill>
                <a:latin typeface="Titillium Web"/>
                <a:ea typeface="Titillium Web"/>
                <a:cs typeface="Titillium Web"/>
                <a:sym typeface="Titillium Web"/>
              </a:endParaRPr>
            </a:p>
          </p:txBody>
        </p:sp>
      </p:grpSp>
      <p:sp>
        <p:nvSpPr>
          <p:cNvPr id="803" name="Google Shape;803;p16"/>
          <p:cNvSpPr/>
          <p:nvPr/>
        </p:nvSpPr>
        <p:spPr>
          <a:xfrm flipH="1" rot="711057">
            <a:off x="2350760"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04" name="Google Shape;804;p16"/>
          <p:cNvGrpSpPr/>
          <p:nvPr/>
        </p:nvGrpSpPr>
        <p:grpSpPr>
          <a:xfrm>
            <a:off x="2486050" y="3039612"/>
            <a:ext cx="2480406" cy="1475874"/>
            <a:chOff x="2486050" y="3039612"/>
            <a:chExt cx="2480406" cy="1475874"/>
          </a:xfrm>
        </p:grpSpPr>
        <p:sp>
          <p:nvSpPr>
            <p:cNvPr id="805" name="Google Shape;805;p16"/>
            <p:cNvSpPr txBox="1"/>
            <p:nvPr/>
          </p:nvSpPr>
          <p:spPr>
            <a:xfrm>
              <a:off x="3521663" y="3272001"/>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1</a:t>
              </a:r>
              <a:endParaRPr sz="1000">
                <a:solidFill>
                  <a:srgbClr val="6E86B6"/>
                </a:solidFill>
                <a:latin typeface="Titillium Web"/>
                <a:ea typeface="Titillium Web"/>
                <a:cs typeface="Titillium Web"/>
                <a:sym typeface="Titillium Web"/>
              </a:endParaRPr>
            </a:p>
          </p:txBody>
        </p:sp>
        <p:sp>
          <p:nvSpPr>
            <p:cNvPr id="806" name="Google Shape;806;p16"/>
            <p:cNvSpPr/>
            <p:nvPr/>
          </p:nvSpPr>
          <p:spPr>
            <a:xfrm rot="-1789476">
              <a:off x="3843305" y="3074718"/>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07" name="Google Shape;807;p16"/>
            <p:cNvSpPr/>
            <p:nvPr/>
          </p:nvSpPr>
          <p:spPr>
            <a:xfrm>
              <a:off x="2912587" y="3671848"/>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08" name="Google Shape;808;p16"/>
            <p:cNvSpPr txBox="1"/>
            <p:nvPr/>
          </p:nvSpPr>
          <p:spPr>
            <a:xfrm>
              <a:off x="2486050" y="3719113"/>
              <a:ext cx="2480400" cy="749100"/>
            </a:xfrm>
            <a:prstGeom prst="rect">
              <a:avLst/>
            </a:prstGeom>
            <a:noFill/>
            <a:ln>
              <a:noFill/>
            </a:ln>
          </p:spPr>
          <p:txBody>
            <a:bodyPr anchorCtr="0" anchor="t" bIns="91425" lIns="91425" spcFirstLastPara="1" rIns="91425" wrap="square" tIns="91425">
              <a:noAutofit/>
            </a:bodyPr>
            <a:lstStyle/>
            <a:p>
              <a:pPr indent="0" lvl="0" marL="457200" rtl="0" algn="l">
                <a:spcBef>
                  <a:spcPts val="600"/>
                </a:spcBef>
                <a:spcAft>
                  <a:spcPts val="0"/>
                </a:spcAft>
                <a:buNone/>
              </a:pPr>
              <a:r>
                <a:rPr lang="en" sz="1800">
                  <a:solidFill>
                    <a:srgbClr val="F3F3F3"/>
                  </a:solidFill>
                  <a:latin typeface="Titillium Web"/>
                  <a:ea typeface="Titillium Web"/>
                  <a:cs typeface="Titillium Web"/>
                  <a:sym typeface="Titillium Web"/>
                </a:rPr>
                <a:t> Data Exploration</a:t>
              </a:r>
              <a:endParaRPr sz="1800">
                <a:solidFill>
                  <a:srgbClr val="F3F3F3"/>
                </a:solidFill>
                <a:latin typeface="Titillium Web"/>
                <a:ea typeface="Titillium Web"/>
                <a:cs typeface="Titillium Web"/>
                <a:sym typeface="Titillium Web"/>
              </a:endParaRPr>
            </a:p>
            <a:p>
              <a:pPr indent="0" lvl="0" marL="0" rtl="0" algn="ctr">
                <a:lnSpc>
                  <a:spcPct val="115000"/>
                </a:lnSpc>
                <a:spcBef>
                  <a:spcPts val="0"/>
                </a:spcBef>
                <a:spcAft>
                  <a:spcPts val="1600"/>
                </a:spcAft>
                <a:buNone/>
              </a:pPr>
              <a:r>
                <a:t/>
              </a:r>
              <a:endParaRPr sz="1000">
                <a:solidFill>
                  <a:srgbClr val="FFFFFF"/>
                </a:solidFill>
                <a:latin typeface="Titillium Web"/>
                <a:ea typeface="Titillium Web"/>
                <a:cs typeface="Titillium Web"/>
                <a:sym typeface="Titillium Web"/>
              </a:endParaRPr>
            </a:p>
          </p:txBody>
        </p:sp>
        <p:sp>
          <p:nvSpPr>
            <p:cNvPr id="809" name="Google Shape;809;p16"/>
            <p:cNvSpPr/>
            <p:nvPr/>
          </p:nvSpPr>
          <p:spPr>
            <a:xfrm>
              <a:off x="3885558" y="3594321"/>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sp>
        <p:nvSpPr>
          <p:cNvPr id="810" name="Google Shape;810;p16"/>
          <p:cNvSpPr/>
          <p:nvPr/>
        </p:nvSpPr>
        <p:spPr>
          <a:xfrm rot="-711057">
            <a:off x="822911" y="2972399"/>
            <a:ext cx="1620031" cy="69019"/>
          </a:xfrm>
          <a:prstGeom prst="roundRect">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nvGrpSpPr>
          <p:cNvPr id="811" name="Google Shape;811;p16"/>
          <p:cNvGrpSpPr/>
          <p:nvPr/>
        </p:nvGrpSpPr>
        <p:grpSpPr>
          <a:xfrm>
            <a:off x="1366075" y="1456350"/>
            <a:ext cx="2057235" cy="1518003"/>
            <a:chOff x="1366075" y="1456350"/>
            <a:chExt cx="2057235" cy="1518003"/>
          </a:xfrm>
        </p:grpSpPr>
        <p:sp>
          <p:nvSpPr>
            <p:cNvPr id="812" name="Google Shape;812;p16"/>
            <p:cNvSpPr/>
            <p:nvPr/>
          </p:nvSpPr>
          <p:spPr>
            <a:xfrm>
              <a:off x="1369440" y="1479246"/>
              <a:ext cx="2053870" cy="843637"/>
            </a:xfrm>
            <a:prstGeom prst="roundRect">
              <a:avLst>
                <a:gd fmla="val 4485"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13" name="Google Shape;813;p16"/>
            <p:cNvSpPr txBox="1"/>
            <p:nvPr/>
          </p:nvSpPr>
          <p:spPr>
            <a:xfrm>
              <a:off x="1977517" y="2397059"/>
              <a:ext cx="835722" cy="330979"/>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000">
                  <a:solidFill>
                    <a:srgbClr val="6E86B6"/>
                  </a:solidFill>
                  <a:latin typeface="Titillium Web"/>
                  <a:ea typeface="Titillium Web"/>
                  <a:cs typeface="Titillium Web"/>
                  <a:sym typeface="Titillium Web"/>
                </a:rPr>
                <a:t>0</a:t>
              </a:r>
              <a:endParaRPr sz="1000">
                <a:solidFill>
                  <a:srgbClr val="6E86B6"/>
                </a:solidFill>
                <a:latin typeface="Titillium Web"/>
                <a:ea typeface="Titillium Web"/>
                <a:cs typeface="Titillium Web"/>
                <a:sym typeface="Titillium Web"/>
              </a:endParaRPr>
            </a:p>
          </p:txBody>
        </p:sp>
        <p:sp>
          <p:nvSpPr>
            <p:cNvPr id="814" name="Google Shape;814;p16"/>
            <p:cNvSpPr/>
            <p:nvPr/>
          </p:nvSpPr>
          <p:spPr>
            <a:xfrm rot="10800000">
              <a:off x="2342381" y="2317599"/>
              <a:ext cx="107928" cy="80946"/>
            </a:xfrm>
            <a:prstGeom prst="triangle">
              <a:avLst>
                <a:gd fmla="val 50000" name="adj"/>
              </a:avLst>
            </a:prstGeom>
            <a:solidFill>
              <a:srgbClr val="6E86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sp>
          <p:nvSpPr>
            <p:cNvPr id="815" name="Google Shape;815;p16"/>
            <p:cNvSpPr txBox="1"/>
            <p:nvPr/>
          </p:nvSpPr>
          <p:spPr>
            <a:xfrm>
              <a:off x="1366075" y="1456350"/>
              <a:ext cx="2053800" cy="7491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1800">
                  <a:solidFill>
                    <a:schemeClr val="lt1"/>
                  </a:solidFill>
                  <a:latin typeface="Titillium Web"/>
                  <a:ea typeface="Titillium Web"/>
                  <a:cs typeface="Titillium Web"/>
                  <a:sym typeface="Titillium Web"/>
                </a:rPr>
                <a:t>Gathered data from 2 tables</a:t>
              </a:r>
              <a:endParaRPr sz="1800">
                <a:solidFill>
                  <a:schemeClr val="lt1"/>
                </a:solidFill>
                <a:latin typeface="Titillium Web"/>
                <a:ea typeface="Titillium Web"/>
                <a:cs typeface="Titillium Web"/>
                <a:sym typeface="Titillium Web"/>
              </a:endParaRPr>
            </a:p>
            <a:p>
              <a:pPr indent="0" lvl="0" marL="0" rtl="0" algn="ctr">
                <a:lnSpc>
                  <a:spcPct val="115000"/>
                </a:lnSpc>
                <a:spcBef>
                  <a:spcPts val="0"/>
                </a:spcBef>
                <a:spcAft>
                  <a:spcPts val="1600"/>
                </a:spcAft>
                <a:buNone/>
              </a:pPr>
              <a:r>
                <a:t/>
              </a:r>
              <a:endParaRPr sz="1000">
                <a:solidFill>
                  <a:srgbClr val="FFFFFF"/>
                </a:solidFill>
                <a:latin typeface="Titillium Web"/>
                <a:ea typeface="Titillium Web"/>
                <a:cs typeface="Titillium Web"/>
                <a:sym typeface="Titillium Web"/>
              </a:endParaRPr>
            </a:p>
          </p:txBody>
        </p:sp>
        <p:sp>
          <p:nvSpPr>
            <p:cNvPr id="816" name="Google Shape;816;p16"/>
            <p:cNvSpPr/>
            <p:nvPr/>
          </p:nvSpPr>
          <p:spPr>
            <a:xfrm rot="-1789476">
              <a:off x="2296769" y="2746834"/>
              <a:ext cx="192413" cy="192413"/>
            </a:xfrm>
            <a:prstGeom prst="ellipse">
              <a:avLst/>
            </a:prstGeom>
            <a:solidFill>
              <a:srgbClr val="FFFFFF"/>
            </a:solidFill>
            <a:ln cap="flat" cmpd="sng" w="38100">
              <a:solidFill>
                <a:srgbClr val="6E86B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FFFFFF"/>
                </a:solidFill>
                <a:latin typeface="Titillium Web"/>
                <a:ea typeface="Titillium Web"/>
                <a:cs typeface="Titillium Web"/>
                <a:sym typeface="Titillium Web"/>
              </a:endParaRPr>
            </a:p>
          </p:txBody>
        </p:sp>
      </p:grpSp>
      <p:grpSp>
        <p:nvGrpSpPr>
          <p:cNvPr id="817" name="Google Shape;817;p16"/>
          <p:cNvGrpSpPr/>
          <p:nvPr/>
        </p:nvGrpSpPr>
        <p:grpSpPr>
          <a:xfrm>
            <a:off x="5891441" y="-3"/>
            <a:ext cx="709068" cy="756396"/>
            <a:chOff x="9901824" y="937343"/>
            <a:chExt cx="744273" cy="793950"/>
          </a:xfrm>
        </p:grpSpPr>
        <p:grpSp>
          <p:nvGrpSpPr>
            <p:cNvPr id="818" name="Google Shape;818;p16"/>
            <p:cNvGrpSpPr/>
            <p:nvPr/>
          </p:nvGrpSpPr>
          <p:grpSpPr>
            <a:xfrm>
              <a:off x="9901824" y="937343"/>
              <a:ext cx="744273" cy="793950"/>
              <a:chOff x="9901824" y="937343"/>
              <a:chExt cx="744273" cy="793950"/>
            </a:xfrm>
          </p:grpSpPr>
          <p:sp>
            <p:nvSpPr>
              <p:cNvPr id="819" name="Google Shape;819;p16"/>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0" name="Google Shape;820;p16"/>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1" name="Google Shape;821;p16"/>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2" name="Google Shape;822;p16"/>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3" name="Google Shape;823;p16"/>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4" name="Google Shape;824;p16"/>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5" name="Google Shape;825;p16"/>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6" name="Google Shape;826;p16"/>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7" name="Google Shape;827;p16"/>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28" name="Google Shape;828;p16"/>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829" name="Google Shape;829;p16"/>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0" name="Google Shape;830;p16"/>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1" name="Google Shape;831;p16"/>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2" name="Google Shape;832;p16"/>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3" name="Google Shape;833;p16"/>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834" name="Google Shape;834;p16"/>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7"/>
          <p:cNvSpPr txBox="1"/>
          <p:nvPr>
            <p:ph type="ctrTitle"/>
          </p:nvPr>
        </p:nvSpPr>
        <p:spPr>
          <a:xfrm>
            <a:off x="448270" y="42529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rgbClr val="9FC5E8"/>
                </a:solidFill>
              </a:rPr>
              <a:t>Observations</a:t>
            </a:r>
            <a:endParaRPr sz="5000"/>
          </a:p>
        </p:txBody>
      </p:sp>
      <p:sp>
        <p:nvSpPr>
          <p:cNvPr id="840" name="Google Shape;840;p17"/>
          <p:cNvSpPr txBox="1"/>
          <p:nvPr>
            <p:ph idx="1" type="subTitle"/>
          </p:nvPr>
        </p:nvSpPr>
        <p:spPr>
          <a:xfrm>
            <a:off x="685800" y="1782550"/>
            <a:ext cx="5634900" cy="2820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lt1"/>
              </a:buClr>
              <a:buSzPts val="2400"/>
              <a:buChar char="❏"/>
            </a:pPr>
            <a:r>
              <a:rPr lang="en" sz="2400">
                <a:solidFill>
                  <a:schemeClr val="lt1"/>
                </a:solidFill>
              </a:rPr>
              <a:t>Some customer ticket themes take longer to resolve</a:t>
            </a:r>
            <a:endParaRPr sz="2400">
              <a:solidFill>
                <a:schemeClr val="lt1"/>
              </a:solidFill>
            </a:endParaRPr>
          </a:p>
          <a:p>
            <a:pPr indent="0" lvl="0" marL="0" rtl="0" algn="l">
              <a:spcBef>
                <a:spcPts val="600"/>
              </a:spcBef>
              <a:spcAft>
                <a:spcPts val="0"/>
              </a:spcAft>
              <a:buNone/>
            </a:pPr>
            <a:r>
              <a:t/>
            </a:r>
            <a:endParaRPr sz="2400">
              <a:solidFill>
                <a:schemeClr val="lt1"/>
              </a:solidFill>
            </a:endParaRPr>
          </a:p>
          <a:p>
            <a:pPr indent="-381000" lvl="0" marL="457200" rtl="0" algn="l">
              <a:spcBef>
                <a:spcPts val="600"/>
              </a:spcBef>
              <a:spcAft>
                <a:spcPts val="0"/>
              </a:spcAft>
              <a:buClr>
                <a:schemeClr val="lt1"/>
              </a:buClr>
              <a:buSzPts val="2400"/>
              <a:buChar char="❏"/>
            </a:pPr>
            <a:r>
              <a:rPr lang="en" sz="2400">
                <a:solidFill>
                  <a:schemeClr val="lt1"/>
                </a:solidFill>
              </a:rPr>
              <a:t>This process can be more efficient</a:t>
            </a:r>
            <a:endParaRPr sz="2400">
              <a:solidFill>
                <a:schemeClr val="lt1"/>
              </a:solidFill>
            </a:endParaRPr>
          </a:p>
        </p:txBody>
      </p:sp>
      <p:pic>
        <p:nvPicPr>
          <p:cNvPr id="841" name="Google Shape;841;p17"/>
          <p:cNvPicPr preferRelativeResize="0"/>
          <p:nvPr/>
        </p:nvPicPr>
        <p:blipFill>
          <a:blip r:embed="rId3">
            <a:alphaModFix/>
          </a:blip>
          <a:stretch>
            <a:fillRect/>
          </a:stretch>
        </p:blipFill>
        <p:spPr>
          <a:xfrm>
            <a:off x="7080775" y="1460500"/>
            <a:ext cx="1515000" cy="332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8"/>
          <p:cNvSpPr txBox="1"/>
          <p:nvPr>
            <p:ph idx="1" type="body"/>
          </p:nvPr>
        </p:nvSpPr>
        <p:spPr>
          <a:xfrm>
            <a:off x="1310100" y="2746875"/>
            <a:ext cx="6523800" cy="2149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Predictor that utilizes key words to categorize a support request to the proper theme</a:t>
            </a:r>
            <a:endParaRPr/>
          </a:p>
        </p:txBody>
      </p:sp>
      <p:sp>
        <p:nvSpPr>
          <p:cNvPr id="847" name="Google Shape;847;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48" name="Google Shape;848;p18"/>
          <p:cNvSpPr txBox="1"/>
          <p:nvPr/>
        </p:nvSpPr>
        <p:spPr>
          <a:xfrm>
            <a:off x="1578000" y="924725"/>
            <a:ext cx="5988000" cy="7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200">
                <a:solidFill>
                  <a:srgbClr val="9FC5E8"/>
                </a:solidFill>
                <a:latin typeface="Titillium Web ExtraLight"/>
                <a:ea typeface="Titillium Web ExtraLight"/>
                <a:cs typeface="Titillium Web ExtraLight"/>
                <a:sym typeface="Titillium Web ExtraLight"/>
              </a:rPr>
              <a:t>Our Project</a:t>
            </a:r>
            <a:endParaRPr sz="4000">
              <a:solidFill>
                <a:srgbClr val="9FC5E8"/>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9"/>
          <p:cNvSpPr txBox="1"/>
          <p:nvPr>
            <p:ph type="ctrTitle"/>
          </p:nvPr>
        </p:nvSpPr>
        <p:spPr>
          <a:xfrm>
            <a:off x="448270" y="425292"/>
            <a:ext cx="77724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solidFill>
                  <a:srgbClr val="9FC5E8"/>
                </a:solidFill>
              </a:rPr>
              <a:t>Why It’s Useful</a:t>
            </a:r>
            <a:endParaRPr sz="5000"/>
          </a:p>
        </p:txBody>
      </p:sp>
      <p:sp>
        <p:nvSpPr>
          <p:cNvPr id="854" name="Google Shape;854;p19"/>
          <p:cNvSpPr txBox="1"/>
          <p:nvPr>
            <p:ph idx="1" type="subTitle"/>
          </p:nvPr>
        </p:nvSpPr>
        <p:spPr>
          <a:xfrm>
            <a:off x="448275" y="1585100"/>
            <a:ext cx="7772400" cy="2820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solidFill>
                  <a:schemeClr val="lt1"/>
                </a:solidFill>
              </a:rPr>
              <a:t>Direct</a:t>
            </a:r>
            <a:r>
              <a:rPr lang="en" sz="2400">
                <a:solidFill>
                  <a:schemeClr val="lt1"/>
                </a:solidFill>
              </a:rPr>
              <a:t> customers to the right department quicker</a:t>
            </a:r>
            <a:endParaRPr sz="2400">
              <a:solidFill>
                <a:schemeClr val="lt1"/>
              </a:solidFill>
            </a:endParaRPr>
          </a:p>
          <a:p>
            <a:pPr indent="0" lvl="0" marL="0" rtl="0" algn="l">
              <a:spcBef>
                <a:spcPts val="600"/>
              </a:spcBef>
              <a:spcAft>
                <a:spcPts val="0"/>
              </a:spcAft>
              <a:buNone/>
            </a:pPr>
            <a:r>
              <a:t/>
            </a:r>
            <a:endParaRPr sz="2400">
              <a:solidFill>
                <a:schemeClr val="lt1"/>
              </a:solidFill>
            </a:endParaRPr>
          </a:p>
          <a:p>
            <a:pPr indent="-381000" lvl="0" marL="457200" rtl="0" algn="l">
              <a:spcBef>
                <a:spcPts val="600"/>
              </a:spcBef>
              <a:spcAft>
                <a:spcPts val="0"/>
              </a:spcAft>
              <a:buClr>
                <a:schemeClr val="lt1"/>
              </a:buClr>
              <a:buSzPts val="2400"/>
              <a:buChar char="▫"/>
            </a:pPr>
            <a:r>
              <a:rPr lang="en" sz="2400">
                <a:solidFill>
                  <a:schemeClr val="lt1"/>
                </a:solidFill>
              </a:rPr>
              <a:t>Better customer experience, better business efficiency</a:t>
            </a:r>
            <a:endParaRPr sz="2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20"/>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9FC5E8"/>
                </a:solidFill>
              </a:rPr>
              <a:t>Project Highlights</a:t>
            </a:r>
            <a:endParaRPr/>
          </a:p>
        </p:txBody>
      </p:sp>
      <p:sp>
        <p:nvSpPr>
          <p:cNvPr id="860" name="Google Shape;860;p20"/>
          <p:cNvSpPr txBox="1"/>
          <p:nvPr>
            <p:ph idx="1" type="subTitle"/>
          </p:nvPr>
        </p:nvSpPr>
        <p:spPr>
          <a:xfrm>
            <a:off x="448275" y="1585100"/>
            <a:ext cx="7772400" cy="2820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lt1"/>
              </a:buClr>
              <a:buSzPts val="2400"/>
              <a:buAutoNum type="arabicPeriod"/>
            </a:pPr>
            <a:r>
              <a:rPr lang="en" sz="2400">
                <a:solidFill>
                  <a:schemeClr val="lt1"/>
                </a:solidFill>
              </a:rPr>
              <a:t>Key Phrase Extraction</a:t>
            </a:r>
            <a:endParaRPr sz="24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Bag of Words </a:t>
            </a:r>
            <a:endParaRPr sz="2400">
              <a:solidFill>
                <a:schemeClr val="lt1"/>
              </a:solidFill>
            </a:endParaRPr>
          </a:p>
          <a:p>
            <a:pPr indent="-381000" lvl="0" marL="457200" rtl="0" algn="l">
              <a:spcBef>
                <a:spcPts val="0"/>
              </a:spcBef>
              <a:spcAft>
                <a:spcPts val="0"/>
              </a:spcAft>
              <a:buClr>
                <a:schemeClr val="lt1"/>
              </a:buClr>
              <a:buSzPts val="2400"/>
              <a:buAutoNum type="arabicPeriod"/>
            </a:pPr>
            <a:r>
              <a:rPr lang="en" sz="2400">
                <a:solidFill>
                  <a:schemeClr val="lt1"/>
                </a:solidFill>
              </a:rPr>
              <a:t>Azure ML Workspace</a:t>
            </a:r>
            <a:endParaRPr sz="24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21"/>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9FC5E8"/>
                </a:solidFill>
              </a:rPr>
              <a:t>Project</a:t>
            </a:r>
            <a:r>
              <a:rPr lang="en" sz="4000">
                <a:solidFill>
                  <a:srgbClr val="9FC5E8"/>
                </a:solidFill>
              </a:rPr>
              <a:t> Highlights</a:t>
            </a:r>
            <a:endParaRPr/>
          </a:p>
        </p:txBody>
      </p:sp>
      <p:sp>
        <p:nvSpPr>
          <p:cNvPr id="866" name="Google Shape;866;p21"/>
          <p:cNvSpPr txBox="1"/>
          <p:nvPr>
            <p:ph idx="1" type="subTitle"/>
          </p:nvPr>
        </p:nvSpPr>
        <p:spPr>
          <a:xfrm>
            <a:off x="448275" y="1585100"/>
            <a:ext cx="7772400" cy="2820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lt1"/>
              </a:buClr>
              <a:buSzPts val="2400"/>
              <a:buAutoNum type="arabicPeriod"/>
            </a:pPr>
            <a:r>
              <a:rPr b="1" lang="en" sz="2400">
                <a:solidFill>
                  <a:schemeClr val="lt1"/>
                </a:solidFill>
              </a:rPr>
              <a:t>Key Phrase Extraction</a:t>
            </a:r>
            <a:endParaRPr b="1" sz="2400">
              <a:solidFill>
                <a:schemeClr val="lt1"/>
              </a:solidFill>
            </a:endParaRPr>
          </a:p>
          <a:p>
            <a:pPr indent="-381000" lvl="0" marL="457200" rtl="0" algn="l">
              <a:spcBef>
                <a:spcPts val="0"/>
              </a:spcBef>
              <a:spcAft>
                <a:spcPts val="0"/>
              </a:spcAft>
              <a:buClr>
                <a:srgbClr val="9FC5E8"/>
              </a:buClr>
              <a:buSzPts val="2400"/>
              <a:buAutoNum type="arabicPeriod"/>
            </a:pPr>
            <a:r>
              <a:rPr lang="en" sz="2400">
                <a:solidFill>
                  <a:srgbClr val="9FC5E8"/>
                </a:solidFill>
              </a:rPr>
              <a:t>Bag of Words </a:t>
            </a:r>
            <a:endParaRPr sz="2400">
              <a:solidFill>
                <a:srgbClr val="9FC5E8"/>
              </a:solidFill>
            </a:endParaRPr>
          </a:p>
          <a:p>
            <a:pPr indent="-381000" lvl="0" marL="457200" rtl="0" algn="l">
              <a:spcBef>
                <a:spcPts val="0"/>
              </a:spcBef>
              <a:spcAft>
                <a:spcPts val="0"/>
              </a:spcAft>
              <a:buClr>
                <a:srgbClr val="9FC5E8"/>
              </a:buClr>
              <a:buSzPts val="2400"/>
              <a:buAutoNum type="arabicPeriod"/>
            </a:pPr>
            <a:r>
              <a:rPr lang="en" sz="2400">
                <a:solidFill>
                  <a:srgbClr val="9FC5E8"/>
                </a:solidFill>
              </a:rPr>
              <a:t>Azure ML Workspace</a:t>
            </a:r>
            <a:endParaRPr sz="2400">
              <a:solidFill>
                <a:srgbClr val="9FC5E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22"/>
          <p:cNvSpPr txBox="1"/>
          <p:nvPr>
            <p:ph type="title"/>
          </p:nvPr>
        </p:nvSpPr>
        <p:spPr>
          <a:xfrm>
            <a:off x="544071" y="463850"/>
            <a:ext cx="55929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9FC5E8"/>
                </a:solidFill>
              </a:rPr>
              <a:t>Key Phrase Extraction</a:t>
            </a:r>
            <a:endParaRPr sz="9200"/>
          </a:p>
        </p:txBody>
      </p:sp>
      <p:sp>
        <p:nvSpPr>
          <p:cNvPr id="872" name="Google Shape;872;p22"/>
          <p:cNvSpPr txBox="1"/>
          <p:nvPr>
            <p:ph idx="1" type="body"/>
          </p:nvPr>
        </p:nvSpPr>
        <p:spPr>
          <a:xfrm>
            <a:off x="544075" y="1603150"/>
            <a:ext cx="6704700" cy="2283600"/>
          </a:xfrm>
          <a:prstGeom prst="rect">
            <a:avLst/>
          </a:prstGeom>
        </p:spPr>
        <p:txBody>
          <a:bodyPr anchorCtr="0" anchor="t" bIns="91425" lIns="91425" spcFirstLastPara="1" rIns="91425" wrap="square" tIns="91425">
            <a:noAutofit/>
          </a:bodyPr>
          <a:lstStyle/>
          <a:p>
            <a:pPr indent="-387350" lvl="0" marL="457200" rtl="0" algn="l">
              <a:spcBef>
                <a:spcPts val="600"/>
              </a:spcBef>
              <a:spcAft>
                <a:spcPts val="0"/>
              </a:spcAft>
              <a:buClr>
                <a:srgbClr val="F3F3F3"/>
              </a:buClr>
              <a:buSzPts val="2500"/>
              <a:buChar char="▫"/>
            </a:pPr>
            <a:r>
              <a:rPr b="1" lang="en" sz="2500">
                <a:solidFill>
                  <a:srgbClr val="F3F3F3"/>
                </a:solidFill>
              </a:rPr>
              <a:t>Text Analytics </a:t>
            </a:r>
            <a:r>
              <a:rPr lang="en" sz="2500">
                <a:solidFill>
                  <a:srgbClr val="F3F3F3"/>
                </a:solidFill>
              </a:rPr>
              <a:t>resource on Azure</a:t>
            </a:r>
            <a:endParaRPr sz="2500">
              <a:solidFill>
                <a:srgbClr val="F3F3F3"/>
              </a:solidFill>
            </a:endParaRPr>
          </a:p>
          <a:p>
            <a:pPr indent="0" lvl="0" marL="0" rtl="0" algn="l">
              <a:spcBef>
                <a:spcPts val="1000"/>
              </a:spcBef>
              <a:spcAft>
                <a:spcPts val="0"/>
              </a:spcAft>
              <a:buNone/>
            </a:pPr>
            <a:r>
              <a:t/>
            </a:r>
            <a:endParaRPr sz="2500">
              <a:solidFill>
                <a:srgbClr val="F3F3F3"/>
              </a:solidFill>
            </a:endParaRPr>
          </a:p>
          <a:p>
            <a:pPr indent="-387350" lvl="0" marL="457200" rtl="0" algn="l">
              <a:spcBef>
                <a:spcPts val="1000"/>
              </a:spcBef>
              <a:spcAft>
                <a:spcPts val="1000"/>
              </a:spcAft>
              <a:buClr>
                <a:srgbClr val="F3F3F3"/>
              </a:buClr>
              <a:buSzPts val="2500"/>
              <a:buChar char="▫"/>
            </a:pPr>
            <a:r>
              <a:rPr lang="en" sz="2500">
                <a:solidFill>
                  <a:srgbClr val="F3F3F3"/>
                </a:solidFill>
              </a:rPr>
              <a:t>Focus on more important keywords instead of distracting and redundant features</a:t>
            </a:r>
            <a:endParaRPr sz="2500">
              <a:solidFill>
                <a:srgbClr val="F3F3F3"/>
              </a:solidFill>
            </a:endParaRPr>
          </a:p>
        </p:txBody>
      </p:sp>
      <p:sp>
        <p:nvSpPr>
          <p:cNvPr id="873" name="Google Shape;873;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74" name="Google Shape;874;p22"/>
          <p:cNvSpPr/>
          <p:nvPr/>
        </p:nvSpPr>
        <p:spPr>
          <a:xfrm>
            <a:off x="7854025" y="3136450"/>
            <a:ext cx="897425" cy="1721849"/>
          </a:xfrm>
          <a:prstGeom prst="rect">
            <a:avLst/>
          </a:prstGeom>
        </p:spPr>
        <p:txBody>
          <a:bodyPr>
            <a:prstTxWarp prst="textPlain"/>
          </a:bodyPr>
          <a:lstStyle/>
          <a:p>
            <a:pPr lvl="0" algn="ctr"/>
            <a:r>
              <a:rPr b="1" i="0">
                <a:ln>
                  <a:noFill/>
                </a:ln>
                <a:solidFill>
                  <a:srgbClr val="6E86B6"/>
                </a:solidFill>
                <a:latin typeface="Titillium Web"/>
              </a:rPr>
              <a:t>1</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23"/>
          <p:cNvSpPr txBox="1"/>
          <p:nvPr>
            <p:ph type="title"/>
          </p:nvPr>
        </p:nvSpPr>
        <p:spPr>
          <a:xfrm>
            <a:off x="544071" y="463850"/>
            <a:ext cx="55929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9FC5E8"/>
                </a:solidFill>
              </a:rPr>
              <a:t>Example</a:t>
            </a:r>
            <a:endParaRPr sz="9200"/>
          </a:p>
        </p:txBody>
      </p:sp>
      <p:sp>
        <p:nvSpPr>
          <p:cNvPr id="880" name="Google Shape;880;p23"/>
          <p:cNvSpPr txBox="1"/>
          <p:nvPr>
            <p:ph idx="1" type="body"/>
          </p:nvPr>
        </p:nvSpPr>
        <p:spPr>
          <a:xfrm>
            <a:off x="239050" y="1407200"/>
            <a:ext cx="3894300" cy="13587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rPr lang="en" sz="2500">
                <a:solidFill>
                  <a:srgbClr val="F3F3F3"/>
                </a:solidFill>
              </a:rPr>
              <a:t>My purchase history is not showing my most recent purchases….</a:t>
            </a:r>
            <a:endParaRPr b="1" sz="2500">
              <a:solidFill>
                <a:srgbClr val="F3F3F3"/>
              </a:solidFill>
            </a:endParaRPr>
          </a:p>
        </p:txBody>
      </p:sp>
      <p:sp>
        <p:nvSpPr>
          <p:cNvPr id="881" name="Google Shape;881;p2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82" name="Google Shape;882;p23"/>
          <p:cNvSpPr/>
          <p:nvPr/>
        </p:nvSpPr>
        <p:spPr>
          <a:xfrm>
            <a:off x="8137102" y="3500719"/>
            <a:ext cx="776250" cy="1445050"/>
          </a:xfrm>
          <a:prstGeom prst="rect">
            <a:avLst/>
          </a:prstGeom>
        </p:spPr>
        <p:txBody>
          <a:bodyPr>
            <a:prstTxWarp prst="textPlain"/>
          </a:bodyPr>
          <a:lstStyle/>
          <a:p>
            <a:pPr lvl="0" algn="ctr"/>
            <a:r>
              <a:rPr b="1" i="0">
                <a:ln>
                  <a:noFill/>
                </a:ln>
                <a:solidFill>
                  <a:srgbClr val="6E86B6"/>
                </a:solidFill>
                <a:latin typeface="Titillium Web"/>
              </a:rPr>
              <a:t>1</a:t>
            </a:r>
          </a:p>
        </p:txBody>
      </p:sp>
      <p:sp>
        <p:nvSpPr>
          <p:cNvPr id="883" name="Google Shape;883;p23"/>
          <p:cNvSpPr txBox="1"/>
          <p:nvPr/>
        </p:nvSpPr>
        <p:spPr>
          <a:xfrm>
            <a:off x="5018725" y="2093450"/>
            <a:ext cx="14079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tillium Web"/>
              <a:ea typeface="Titillium Web"/>
              <a:cs typeface="Titillium Web"/>
              <a:sym typeface="Titillium Web"/>
            </a:endParaRPr>
          </a:p>
        </p:txBody>
      </p:sp>
      <p:sp>
        <p:nvSpPr>
          <p:cNvPr id="884" name="Google Shape;884;p23"/>
          <p:cNvSpPr/>
          <p:nvPr/>
        </p:nvSpPr>
        <p:spPr>
          <a:xfrm>
            <a:off x="3939750" y="2012975"/>
            <a:ext cx="887400" cy="31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E2F3"/>
              </a:solidFill>
            </a:endParaRPr>
          </a:p>
        </p:txBody>
      </p:sp>
      <p:sp>
        <p:nvSpPr>
          <p:cNvPr id="885" name="Google Shape;885;p23"/>
          <p:cNvSpPr txBox="1"/>
          <p:nvPr/>
        </p:nvSpPr>
        <p:spPr>
          <a:xfrm>
            <a:off x="239050" y="2849075"/>
            <a:ext cx="3211200" cy="1677600"/>
          </a:xfrm>
          <a:prstGeom prst="rect">
            <a:avLst/>
          </a:prstGeom>
          <a:noFill/>
          <a:ln>
            <a:noFill/>
          </a:ln>
        </p:spPr>
        <p:txBody>
          <a:bodyPr anchorCtr="0" anchor="t" bIns="91425" lIns="91425" spcFirstLastPara="1" rIns="91425" wrap="square" tIns="91425">
            <a:noAutofit/>
          </a:bodyPr>
          <a:lstStyle/>
          <a:p>
            <a:pPr indent="0" lvl="0" marL="457200" rtl="0" algn="l">
              <a:spcBef>
                <a:spcPts val="600"/>
              </a:spcBef>
              <a:spcAft>
                <a:spcPts val="0"/>
              </a:spcAft>
              <a:buNone/>
            </a:pPr>
            <a:r>
              <a:rPr lang="en" sz="2500">
                <a:solidFill>
                  <a:srgbClr val="F3F3F3"/>
                </a:solidFill>
                <a:latin typeface="Titillium Web"/>
                <a:ea typeface="Titillium Web"/>
                <a:cs typeface="Titillium Web"/>
                <a:sym typeface="Titillium Web"/>
              </a:rPr>
              <a:t>Do these garden gnomes come with money inside...</a:t>
            </a:r>
            <a:endParaRPr>
              <a:latin typeface="Titillium Web"/>
              <a:ea typeface="Titillium Web"/>
              <a:cs typeface="Titillium Web"/>
              <a:sym typeface="Titillium Web"/>
            </a:endParaRPr>
          </a:p>
        </p:txBody>
      </p:sp>
      <p:sp>
        <p:nvSpPr>
          <p:cNvPr id="886" name="Google Shape;886;p23"/>
          <p:cNvSpPr/>
          <p:nvPr/>
        </p:nvSpPr>
        <p:spPr>
          <a:xfrm>
            <a:off x="4050650" y="3528400"/>
            <a:ext cx="887400" cy="318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FE2F3"/>
              </a:solidFill>
            </a:endParaRPr>
          </a:p>
        </p:txBody>
      </p:sp>
      <p:sp>
        <p:nvSpPr>
          <p:cNvPr id="887" name="Google Shape;887;p23"/>
          <p:cNvSpPr txBox="1"/>
          <p:nvPr/>
        </p:nvSpPr>
        <p:spPr>
          <a:xfrm>
            <a:off x="5157775" y="3265050"/>
            <a:ext cx="2370600" cy="790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500">
                <a:solidFill>
                  <a:srgbClr val="F3F3F3"/>
                </a:solidFill>
                <a:latin typeface="Titillium Web"/>
                <a:ea typeface="Titillium Web"/>
                <a:cs typeface="Titillium Web"/>
                <a:sym typeface="Titillium Web"/>
              </a:rPr>
              <a:t>gar</a:t>
            </a:r>
            <a:r>
              <a:rPr lang="en" sz="2500">
                <a:solidFill>
                  <a:srgbClr val="F3F3F3"/>
                </a:solidFill>
                <a:latin typeface="Titillium Web"/>
                <a:ea typeface="Titillium Web"/>
                <a:cs typeface="Titillium Web"/>
                <a:sym typeface="Titillium Web"/>
              </a:rPr>
              <a:t>den </a:t>
            </a:r>
            <a:r>
              <a:rPr lang="en" sz="2500">
                <a:solidFill>
                  <a:srgbClr val="F3F3F3"/>
                </a:solidFill>
                <a:latin typeface="Titillium Web"/>
                <a:ea typeface="Titillium Web"/>
                <a:cs typeface="Titillium Web"/>
                <a:sym typeface="Titillium Web"/>
              </a:rPr>
              <a:t>gnomes</a:t>
            </a:r>
            <a:endParaRPr>
              <a:latin typeface="Titillium Web"/>
              <a:ea typeface="Titillium Web"/>
              <a:cs typeface="Titillium Web"/>
              <a:sym typeface="Titillium Web"/>
            </a:endParaRPr>
          </a:p>
        </p:txBody>
      </p:sp>
      <p:sp>
        <p:nvSpPr>
          <p:cNvPr id="888" name="Google Shape;888;p23"/>
          <p:cNvSpPr txBox="1"/>
          <p:nvPr/>
        </p:nvSpPr>
        <p:spPr>
          <a:xfrm>
            <a:off x="4599800" y="1703725"/>
            <a:ext cx="3211200" cy="547800"/>
          </a:xfrm>
          <a:prstGeom prst="rect">
            <a:avLst/>
          </a:prstGeom>
          <a:noFill/>
          <a:ln>
            <a:noFill/>
          </a:ln>
        </p:spPr>
        <p:txBody>
          <a:bodyPr anchorCtr="0" anchor="t" bIns="91425" lIns="91425" spcFirstLastPara="1" rIns="91425" wrap="square" tIns="91425">
            <a:noAutofit/>
          </a:bodyPr>
          <a:lstStyle/>
          <a:p>
            <a:pPr indent="0" lvl="0" marL="457200" rtl="0" algn="l">
              <a:spcBef>
                <a:spcPts val="600"/>
              </a:spcBef>
              <a:spcAft>
                <a:spcPts val="0"/>
              </a:spcAft>
              <a:buNone/>
            </a:pPr>
            <a:r>
              <a:rPr lang="en" sz="2500">
                <a:solidFill>
                  <a:srgbClr val="F3F3F3"/>
                </a:solidFill>
                <a:latin typeface="Titillium Web"/>
                <a:ea typeface="Titillium Web"/>
                <a:cs typeface="Titillium Web"/>
                <a:sym typeface="Titillium Web"/>
              </a:rPr>
              <a:t>purchase history</a:t>
            </a:r>
            <a:endParaRPr>
              <a:latin typeface="Titillium Web"/>
              <a:ea typeface="Titillium Web"/>
              <a:cs typeface="Titillium Web"/>
              <a:sym typeface="Titillium Web"/>
            </a:endParaRPr>
          </a:p>
        </p:txBody>
      </p:sp>
      <p:sp>
        <p:nvSpPr>
          <p:cNvPr id="889" name="Google Shape;889;p23"/>
          <p:cNvSpPr txBox="1"/>
          <p:nvPr/>
        </p:nvSpPr>
        <p:spPr>
          <a:xfrm>
            <a:off x="4509975" y="2251525"/>
            <a:ext cx="2947800" cy="318900"/>
          </a:xfrm>
          <a:prstGeom prst="rect">
            <a:avLst/>
          </a:prstGeom>
          <a:noFill/>
          <a:ln>
            <a:noFill/>
          </a:ln>
        </p:spPr>
        <p:txBody>
          <a:bodyPr anchorCtr="0" anchor="t" bIns="91425" lIns="91425" spcFirstLastPara="1" rIns="91425" wrap="square" tIns="91425">
            <a:noAutofit/>
          </a:bodyPr>
          <a:lstStyle/>
          <a:p>
            <a:pPr indent="0" lvl="0" marL="457200" rtl="0" algn="l">
              <a:spcBef>
                <a:spcPts val="600"/>
              </a:spcBef>
              <a:spcAft>
                <a:spcPts val="0"/>
              </a:spcAft>
              <a:buNone/>
            </a:pPr>
            <a:r>
              <a:rPr lang="en" sz="2500">
                <a:solidFill>
                  <a:srgbClr val="F3F3F3"/>
                </a:solidFill>
                <a:latin typeface="Titillium Web"/>
                <a:ea typeface="Titillium Web"/>
                <a:cs typeface="Titillium Web"/>
                <a:sym typeface="Titillium Web"/>
              </a:rPr>
              <a:t>recent purchases</a:t>
            </a:r>
            <a:endParaRPr>
              <a:latin typeface="Titillium Web"/>
              <a:ea typeface="Titillium Web"/>
              <a:cs typeface="Titillium Web"/>
              <a:sym typeface="Titillium Web"/>
            </a:endParaRPr>
          </a:p>
        </p:txBody>
      </p:sp>
      <p:sp>
        <p:nvSpPr>
          <p:cNvPr id="890" name="Google Shape;890;p23"/>
          <p:cNvSpPr txBox="1"/>
          <p:nvPr/>
        </p:nvSpPr>
        <p:spPr>
          <a:xfrm>
            <a:off x="5324950" y="3722500"/>
            <a:ext cx="1982700" cy="318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500">
                <a:solidFill>
                  <a:srgbClr val="F3F3F3"/>
                </a:solidFill>
                <a:latin typeface="Titillium Web"/>
                <a:ea typeface="Titillium Web"/>
                <a:cs typeface="Titillium Web"/>
                <a:sym typeface="Titillium Web"/>
              </a:rPr>
              <a:t> money</a:t>
            </a:r>
            <a:endParaRPr>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