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3" r:id="rId1"/>
  </p:sldMasterIdLst>
  <p:notesMasterIdLst>
    <p:notesMasterId r:id="rId21"/>
  </p:notesMasterIdLst>
  <p:sldIdLst>
    <p:sldId id="256" r:id="rId2"/>
    <p:sldId id="303" r:id="rId3"/>
    <p:sldId id="304" r:id="rId4"/>
    <p:sldId id="305" r:id="rId5"/>
    <p:sldId id="306" r:id="rId6"/>
    <p:sldId id="280" r:id="rId7"/>
    <p:sldId id="309" r:id="rId8"/>
    <p:sldId id="308" r:id="rId9"/>
    <p:sldId id="311" r:id="rId10"/>
    <p:sldId id="310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321" r:id="rId19"/>
    <p:sldId id="2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 autoAdjust="0"/>
    <p:restoredTop sz="82041" autoAdjust="0"/>
  </p:normalViewPr>
  <p:slideViewPr>
    <p:cSldViewPr snapToGrid="0" showGuides="1">
      <p:cViewPr varScale="1">
        <p:scale>
          <a:sx n="104" d="100"/>
          <a:sy n="104" d="100"/>
        </p:scale>
        <p:origin x="112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A3EC-3C5A-4E95-A2CE-1E694CF43D73}" type="datetimeFigureOut">
              <a:rPr lang="en-GB" smtClean="0"/>
              <a:t>15/06/2020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A2CAB-BB30-4D6F-9F28-78DA1CD59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mean by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56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RNIB tips on how to guide people with sight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3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17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3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5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7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85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Screen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used by the blind or visually</a:t>
            </a:r>
            <a:r>
              <a:rPr lang="en-GB" baseline="0" dirty="0"/>
              <a:t> impaired to read and interact with web content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Screen magnification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- Software that lets users control the size and usually the colours of text and graphics/images on the screen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Speech input software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</a:t>
            </a:r>
            <a:r>
              <a:rPr lang="en-GB" baseline="0" dirty="0"/>
              <a:t> Software that allows you to speak to your computer to perform actions rather than use a mouse or keyboard.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that may be used by those</a:t>
            </a:r>
            <a:r>
              <a:rPr lang="en-GB" baseline="0" dirty="0"/>
              <a:t> with learning difficulties which affect their ability to read text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Only reads text, doesn’t read out menus, or say whether things</a:t>
            </a:r>
            <a:r>
              <a:rPr lang="en-GB" baseline="0" dirty="0"/>
              <a:t> are links or buttons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Highlights</a:t>
            </a:r>
            <a:r>
              <a:rPr lang="en-GB" baseline="0" dirty="0"/>
              <a:t> words spoken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Alternative</a:t>
            </a:r>
            <a:r>
              <a:rPr lang="en-GB" baseline="0" dirty="0"/>
              <a:t> input devices: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Head pointers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Motion or eye tracking devices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Switches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Screen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used by the blind or visually</a:t>
            </a:r>
            <a:r>
              <a:rPr lang="en-GB" baseline="0" dirty="0"/>
              <a:t> impaired to read and interact with web content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Screen magnification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- Software that lets users control the size and usually the colours of text and graphics/images on the screen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Speech input software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</a:t>
            </a:r>
            <a:r>
              <a:rPr lang="en-GB" baseline="0" dirty="0"/>
              <a:t> Software that allows you to speak to your computer to perform actions rather than use a mouse or keyboard.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that may be used by those</a:t>
            </a:r>
            <a:r>
              <a:rPr lang="en-GB" baseline="0" dirty="0"/>
              <a:t> with learning difficulties which affect their ability to read text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Only reads text, doesn’t read out menus, or say whether things</a:t>
            </a:r>
            <a:r>
              <a:rPr lang="en-GB" baseline="0" dirty="0"/>
              <a:t> are links or buttons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Highlights</a:t>
            </a:r>
            <a:r>
              <a:rPr lang="en-GB" baseline="0" dirty="0"/>
              <a:t> words spoken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Alternative</a:t>
            </a:r>
            <a:r>
              <a:rPr lang="en-GB" baseline="0" dirty="0"/>
              <a:t> input devices: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Head pointers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Motion or eye tracking devices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Switches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0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mean by disabilities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2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 list of</a:t>
            </a:r>
            <a:r>
              <a:rPr lang="en-GB" baseline="0" dirty="0"/>
              <a:t> some of the disabilities that need to be considered when looking at accessibility, particularly with regards to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we’re interested in today is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sight loss is severe enough to have a significant impact on their daily lives.</a:t>
            </a:r>
          </a:p>
          <a:p>
            <a:r>
              <a:rPr lang="en-GB" dirty="0"/>
              <a:t>Sight loss may include partial loss or full loss,</a:t>
            </a:r>
            <a:r>
              <a:rPr lang="en-GB" baseline="0" dirty="0"/>
              <a:t> in one or both eyes,</a:t>
            </a:r>
            <a:r>
              <a:rPr lang="en-GB" dirty="0"/>
              <a:t> or reduced</a:t>
            </a:r>
            <a:r>
              <a:rPr lang="en-GB" baseline="0" dirty="0"/>
              <a:t> or increased sensitivity to certain colours or bright colours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Colour blindness affects approx. 1 in 12 men, and 1 in 200 women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B5CB9"/>
                </a:solidFill>
                <a:latin typeface="Helvetica Neue"/>
                <a:cs typeface="Helvetica Neue"/>
              </a:rPr>
              <a:t>360,000 people are registered as blind or partially sighted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VINE glasses…</a:t>
            </a:r>
          </a:p>
          <a:p>
            <a:r>
              <a:rPr lang="en-US" dirty="0"/>
              <a:t>They’ve being going since 1984, and they’ve made a simulation package, which, among other things, contain…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8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They’ve been produced to enable better understanding of the varying visual problems of those who are registered blind and partially sighted</a:t>
            </a:r>
          </a:p>
          <a:p>
            <a:r>
              <a:rPr lang="en-US" dirty="0"/>
              <a:t>And these are what we are going to have a look at 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88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4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4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005000"/>
            <a:ext cx="10097729" cy="205728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370" y="3160078"/>
            <a:ext cx="10097729" cy="2421572"/>
          </a:xfrm>
        </p:spPr>
        <p:txBody>
          <a:bodyPr>
            <a:normAutofit/>
          </a:bodyPr>
          <a:lstStyle>
            <a:lvl1pPr marL="0" indent="0" algn="l">
              <a:buNone/>
              <a:defRPr sz="2500" b="1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44B-A8F1-446D-92CB-F32F893F481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6081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5460" y="6000750"/>
            <a:ext cx="2991018" cy="57965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accent2"/>
                </a:solidFill>
              </a:defRPr>
            </a:lvl3pPr>
            <a:lvl4pPr marL="1371600" indent="0">
              <a:buNone/>
              <a:defRPr>
                <a:solidFill>
                  <a:schemeClr val="accent2"/>
                </a:solidFill>
              </a:defRPr>
            </a:lvl4pPr>
            <a:lvl5pPr marL="1828800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1CA023-92E6-4326-AB1E-686408993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8FC6E-D4DF-4DB1-8FB3-BCE62A7DE971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1587ABE-0969-4D75-B4F1-9F3723C5B3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06163B0-C77E-4215-8870-F10896566C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45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3906272-BEEB-47F8-B906-5D0DA9583F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0775" y="3790278"/>
            <a:ext cx="22824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ACF618-13F8-4EB6-BD8B-53926EFC65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5404" y="3790278"/>
            <a:ext cx="2292644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48C897-BFFF-4F1C-B940-0506BA444E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0775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A3E980-37A4-40FB-A2B8-D9E6B80F2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5647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B1FE9D7-4EA4-469E-B79D-EE782E59A1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50552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7B03F62B-5D85-4CBC-83A6-502C2AF994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50550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ED3212D-E414-485C-BDB9-7DD49112BB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499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8">
            <a:extLst>
              <a:ext uri="{FF2B5EF4-FFF2-40B4-BE49-F238E27FC236}">
                <a16:creationId xmlns:a16="http://schemas.microsoft.com/office/drawing/2014/main" id="{07394416-641D-47CB-9E57-5FDF0CEFA8A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499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947D73B4-3239-42C3-A914-6766421FC9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94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D9B27E9D-83AC-4B50-B3EE-208112CCF8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394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9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256723-0DD2-4401-BB19-47D66743F0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463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C10CF68-87C4-4574-8036-4CEB608211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3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BFC53A-C906-4397-A7ED-FE8219388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0794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E84C42B-F785-4464-8DD0-92071E80B4E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40792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68FF63-BA91-4B1C-9427-6B861B2ACB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5241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31530F-91D4-46C9-98BF-AFA09B21FF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35239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A32930-99D7-4DA0-81D0-FB224D928A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968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527170F-919D-4754-8E8D-954B1CA93A6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42968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EFE2-B4BD-4554-9890-8C6DEFCB3AE2}" type="datetime1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68DC5-DF12-4872-86EA-43F2A5BBA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0CB1D-161B-4A92-AF75-AF59FBA39DFD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DCBC2C-0A00-4B93-AD8F-15F602AC10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57218B0-6241-4B9F-8494-D2C5D6E4F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D89B9-7DE1-4DA4-91E6-EB95FB2AF87E}"/>
              </a:ext>
            </a:extLst>
          </p:cNvPr>
          <p:cNvSpPr/>
          <p:nvPr userDrawn="1"/>
        </p:nvSpPr>
        <p:spPr>
          <a:xfrm>
            <a:off x="534154" y="2715939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with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@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nhsdigital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</a:t>
            </a: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www.digital.nhs.uk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1B2CF-6F4D-4209-B9AD-16BD5E9098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174" y="4161169"/>
            <a:ext cx="267865" cy="266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E0E72-9601-49FF-B5B7-974DEDBD4D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142" y="4614857"/>
            <a:ext cx="185146" cy="294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D0-DF16-4A69-92E2-44ECEAA6D28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" y="3725236"/>
            <a:ext cx="323428" cy="2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005000"/>
            <a:ext cx="10097729" cy="2057288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370" y="3160078"/>
            <a:ext cx="10097729" cy="2421572"/>
          </a:xfrm>
        </p:spPr>
        <p:txBody>
          <a:bodyPr>
            <a:norm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44B-A8F1-446D-92CB-F32F893F481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6081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5460" y="6000750"/>
            <a:ext cx="2991018" cy="57965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2pPr>
            <a:lvl3pPr marL="914400" indent="0">
              <a:buNone/>
              <a:defRPr>
                <a:solidFill>
                  <a:schemeClr val="accent2"/>
                </a:solidFill>
              </a:defRPr>
            </a:lvl3pPr>
            <a:lvl4pPr marL="1371600" indent="0">
              <a:buNone/>
              <a:defRPr>
                <a:solidFill>
                  <a:schemeClr val="accent2"/>
                </a:solidFill>
              </a:defRPr>
            </a:lvl4pPr>
            <a:lvl5pPr marL="1828800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43" y="377534"/>
            <a:ext cx="1115609" cy="793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1CA023-92E6-4326-AB1E-6864089935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150" y="5981699"/>
            <a:ext cx="2743200" cy="5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0"/>
            <a:ext cx="5486400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756000" tIns="4320000" rIns="684000"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5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atio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(Blue)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543800" y="381000"/>
            <a:ext cx="4648200" cy="5648325"/>
          </a:xfrm>
        </p:spPr>
        <p:txBody>
          <a:bodyPr lIns="720000" tIns="3096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</p:spTree>
    <p:extLst>
      <p:ext uri="{BB962C8B-B14F-4D97-AF65-F5344CB8AC3E}">
        <p14:creationId xmlns:p14="http://schemas.microsoft.com/office/powerpoint/2010/main" val="364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ation (Full Imag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2086" y="0"/>
            <a:ext cx="12194086" cy="6858000"/>
          </a:xfrm>
          <a:blipFill>
            <a:blip r:embed="rId2"/>
            <a:stretch>
              <a:fillRect/>
            </a:stretch>
          </a:blipFill>
        </p:spPr>
        <p:txBody>
          <a:bodyPr lIns="612000" tIns="2520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accent5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</a:t>
            </a:r>
            <a:br>
              <a:rPr lang="en-GB" dirty="0"/>
            </a:br>
            <a:r>
              <a:rPr lang="en-GB" dirty="0"/>
              <a:t>then ‘right-click’ image and choose ‘Send to back'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0" y="1"/>
            <a:ext cx="4267200" cy="5695950"/>
          </a:xfrm>
          <a:solidFill>
            <a:schemeClr val="accent1">
              <a:alpha val="82000"/>
            </a:schemeClr>
          </a:solidFill>
        </p:spPr>
        <p:txBody>
          <a:bodyPr lIns="540000" tIns="1008000" rIns="540000" anchor="t"/>
          <a:lstStyle>
            <a:lvl1pPr marL="123825" indent="-123825">
              <a:spcBef>
                <a:spcPts val="0"/>
              </a:spcBef>
              <a:spcAft>
                <a:spcPts val="600"/>
              </a:spcAft>
              <a:buNone/>
              <a:defRPr sz="2700" b="0">
                <a:solidFill>
                  <a:schemeClr val="bg1"/>
                </a:solidFill>
              </a:defRPr>
            </a:lvl1pPr>
            <a:lvl2pPr marL="123825" indent="0">
              <a:spcBef>
                <a:spcPts val="0"/>
              </a:spcBef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51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9709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3906272-BEEB-47F8-B906-5D0DA9583F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0775" y="3790278"/>
            <a:ext cx="22824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ACF618-13F8-4EB6-BD8B-53926EFC65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5404" y="3790278"/>
            <a:ext cx="2292644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48C897-BFFF-4F1C-B940-0506BA444E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0775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A3E980-37A4-40FB-A2B8-D9E6B80F2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5647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B1FE9D7-4EA4-469E-B79D-EE782E59A1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50552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7B03F62B-5D85-4CBC-83A6-502C2AF994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50550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ED3212D-E414-485C-BDB9-7DD49112BB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499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8">
            <a:extLst>
              <a:ext uri="{FF2B5EF4-FFF2-40B4-BE49-F238E27FC236}">
                <a16:creationId xmlns:a16="http://schemas.microsoft.com/office/drawing/2014/main" id="{07394416-641D-47CB-9E57-5FDF0CEFA8A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499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947D73B4-3239-42C3-A914-6766421FC9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94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D9B27E9D-83AC-4B50-B3EE-208112CCF8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394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256723-0DD2-4401-BB19-47D66743F0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463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C10CF68-87C4-4574-8036-4CEB608211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3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BFC53A-C906-4397-A7ED-FE8219388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0794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E84C42B-F785-4464-8DD0-92071E80B4E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40792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68FF63-BA91-4B1C-9427-6B861B2ACB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5241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31530F-91D4-46C9-98BF-AFA09B21FF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35239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A32930-99D7-4DA0-81D0-FB224D928A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968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527170F-919D-4754-8E8D-954B1CA93A6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42968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2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EFE2-B4BD-4554-9890-8C6DEFCB3AE2}" type="datetime1">
              <a:rPr lang="en-GB" smtClean="0"/>
              <a:t>15/06/2020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68DC5-DF12-4872-86EA-43F2A5BBA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0CB1D-161B-4A92-AF75-AF59FBA39DFD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DCBC2C-0A00-4B93-AD8F-15F602AC10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57218B0-6241-4B9F-8494-D2C5D6E4F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2E83C6-071F-6543-A37C-347DE03E0367}"/>
              </a:ext>
            </a:extLst>
          </p:cNvPr>
          <p:cNvSpPr/>
          <p:nvPr userDrawn="1"/>
        </p:nvSpPr>
        <p:spPr>
          <a:xfrm>
            <a:off x="534154" y="2715939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with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@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nhsdigital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</a:t>
            </a: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www.digital.nhs.uk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5135B-5894-3247-B1DB-8C8B08C428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174" y="4161169"/>
            <a:ext cx="267865" cy="266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FA719-734B-4143-A9A3-CBD1B4A0A2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142" y="4614857"/>
            <a:ext cx="185146" cy="29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F173B-1D9D-554D-9197-C98F3E457E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" y="3725236"/>
            <a:ext cx="323428" cy="2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8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(Blue)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543800" y="381000"/>
            <a:ext cx="4648200" cy="5648325"/>
          </a:xfrm>
          <a:blipFill>
            <a:blip r:embed="rId2"/>
            <a:stretch>
              <a:fillRect/>
            </a:stretch>
          </a:blipFill>
        </p:spPr>
        <p:txBody>
          <a:bodyPr lIns="720000" tIns="3096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lang="en-GB" sz="1700" b="0" kern="1200" spc="2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</p:spTree>
    <p:extLst>
      <p:ext uri="{BB962C8B-B14F-4D97-AF65-F5344CB8AC3E}">
        <p14:creationId xmlns:p14="http://schemas.microsoft.com/office/powerpoint/2010/main" val="30020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Full Imag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2086" y="0"/>
            <a:ext cx="12194086" cy="6858000"/>
          </a:xfrm>
          <a:blipFill>
            <a:blip r:embed="rId2"/>
            <a:stretch>
              <a:fillRect/>
            </a:stretch>
          </a:blipFill>
        </p:spPr>
        <p:txBody>
          <a:bodyPr lIns="612000" tIns="2520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</a:t>
            </a:r>
            <a:br>
              <a:rPr lang="en-GB" dirty="0"/>
            </a:br>
            <a:r>
              <a:rPr lang="en-GB" dirty="0"/>
              <a:t>then ‘right-click’ image and choose ‘Send to back'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0" y="1"/>
            <a:ext cx="4267200" cy="5695950"/>
          </a:xfrm>
          <a:solidFill>
            <a:schemeClr val="accent1">
              <a:alpha val="82000"/>
            </a:schemeClr>
          </a:solidFill>
        </p:spPr>
        <p:txBody>
          <a:bodyPr lIns="540000" tIns="1008000" rIns="540000" anchor="t"/>
          <a:lstStyle>
            <a:lvl1pPr marL="123825" indent="-123825">
              <a:spcBef>
                <a:spcPts val="0"/>
              </a:spcBef>
              <a:spcAft>
                <a:spcPts val="600"/>
              </a:spcAft>
              <a:buNone/>
              <a:defRPr sz="2700" b="0">
                <a:solidFill>
                  <a:schemeClr val="bg1"/>
                </a:solidFill>
              </a:defRPr>
            </a:lvl1pPr>
            <a:lvl2pPr marL="123825" indent="0">
              <a:spcBef>
                <a:spcPts val="0"/>
              </a:spcBef>
              <a:buNone/>
              <a:defRPr sz="18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38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275844" cy="507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99390" y="1185864"/>
            <a:ext cx="5275844" cy="507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1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004400"/>
            <a:ext cx="10128884" cy="2059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3160800"/>
            <a:ext cx="10128884" cy="24228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3223-107E-45B1-8E17-635BA3AEFADA}" type="datetime1">
              <a:rPr lang="en-GB" smtClean="0"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004400"/>
            <a:ext cx="10296000" cy="2059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3160800"/>
            <a:ext cx="10296000" cy="24228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A3223-107E-45B1-8E17-635BA3AEFADA}" type="datetime1">
              <a:rPr lang="en-GB" smtClean="0"/>
              <a:pPr/>
              <a:t>15/06/2020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320678"/>
            <a:ext cx="10975258" cy="8651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185864"/>
            <a:ext cx="10975258" cy="50752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5199" y="6432550"/>
            <a:ext cx="2292349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8BB7857-DBC9-4782-AAC6-5B3ABAF5DFB6}" type="datetime1">
              <a:rPr lang="en-GB" smtClean="0"/>
              <a:t>15/06/2020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6800" y="6432550"/>
            <a:ext cx="49784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7550" y="6432550"/>
            <a:ext cx="70608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5" r:id="rId11"/>
    <p:sldLayoutId id="2147483726" r:id="rId12"/>
    <p:sldLayoutId id="2147483732" r:id="rId13"/>
    <p:sldLayoutId id="2147483708" r:id="rId14"/>
    <p:sldLayoutId id="2147483670" r:id="rId15"/>
    <p:sldLayoutId id="2147483709" r:id="rId16"/>
    <p:sldLayoutId id="2147483672" r:id="rId17"/>
    <p:sldLayoutId id="2147483675" r:id="rId18"/>
    <p:sldLayoutId id="2147483676" r:id="rId19"/>
    <p:sldLayoutId id="2147483710" r:id="rId20"/>
    <p:sldLayoutId id="2147483711" r:id="rId21"/>
    <p:sldLayoutId id="2147483712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120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1pPr>
      <a:lvl2pPr marL="534988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2pPr>
      <a:lvl3pPr marL="892175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4pPr>
      <a:lvl5pPr marL="1617663" indent="-179388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Accessibility and VINE glasses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Content away day, 28</a:t>
            </a:r>
            <a:r>
              <a:rPr lang="en-GB" baseline="30000" dirty="0"/>
              <a:t>th</a:t>
            </a:r>
            <a:r>
              <a:rPr lang="en-GB" dirty="0"/>
              <a:t> March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Presented by</a:t>
            </a:r>
          </a:p>
          <a:p>
            <a:pPr lvl="1"/>
            <a:r>
              <a:rPr lang="en-GB" dirty="0"/>
              <a:t>Michael Cheung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16A03-039D-904B-BFF1-1B2EB6EB9E4D}"/>
              </a:ext>
            </a:extLst>
          </p:cNvPr>
          <p:cNvSpPr txBox="1"/>
          <p:nvPr/>
        </p:nvSpPr>
        <p:spPr>
          <a:xfrm>
            <a:off x="11430000" y="954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to know the glasses</a:t>
            </a:r>
          </a:p>
          <a:p>
            <a:r>
              <a:rPr lang="en-GB" dirty="0"/>
              <a:t>- mobility exercise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779812"/>
            <a:ext cx="10128884" cy="872526"/>
          </a:xfrm>
        </p:spPr>
        <p:txBody>
          <a:bodyPr>
            <a:normAutofit fontScale="90000"/>
          </a:bodyPr>
          <a:lstStyle/>
          <a:p>
            <a:r>
              <a:rPr lang="en-US" dirty="0"/>
              <a:t>RNIB tips on how to guide people with sight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053389"/>
            <a:ext cx="10128884" cy="43791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Introduce yourself, communicate clearly when offering help and listen to their response (they will confirm if they want assistance).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Ask where and how they would like to be guided. Allow them to take your arm, rather than you holding or grabbing theirs.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Point out kerbs and steps as you approach them and say whether they go up or down. Mention any potential hazards that lie ahead and say where they are.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If you are guiding someone to a seat, place their hand on the back of the seat before they sit down, so that they can orientate themselves.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Say when you have finished providing assistance and are leaving them - make sure they know where they are and which way they are facing.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3"/>
            <a:ext cx="10128884" cy="43791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Practice the correct grip and straight line guiding.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Guide around the room and out of the room and back again.</a:t>
            </a:r>
            <a:br>
              <a:rPr lang="en-US" b="0" dirty="0"/>
            </a:br>
            <a:r>
              <a:rPr lang="en-US" b="0" dirty="0"/>
              <a:t>The person using the glasses must be as independent as possible. The guide should do as little as possible (such as opening doors, move objects etc.) for the glasses user.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Guiding to a seat and sitting down.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/>
              <a:t>Try different glasses and switch roles.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to know the glasses</a:t>
            </a:r>
          </a:p>
          <a:p>
            <a:r>
              <a:rPr lang="en-GB" dirty="0"/>
              <a:t>- reading and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4"/>
            <a:ext cx="10128884" cy="3692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Read bits from the newspaper and discuss any techniques.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Write / sign your name and write some sentences.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Use your laptop / mobile phone. View a website. Write an email or send a text / tweet.</a:t>
            </a:r>
          </a:p>
          <a:p>
            <a:endParaRPr lang="en-US" b="0" dirty="0"/>
          </a:p>
          <a:p>
            <a:r>
              <a:rPr lang="en-US" b="0" dirty="0"/>
              <a:t>Try different glasses and switch roles.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F8F1B-DE90-924A-A6D8-5E3CB68F2026}"/>
              </a:ext>
            </a:extLst>
          </p:cNvPr>
          <p:cNvSpPr txBox="1"/>
          <p:nvPr/>
        </p:nvSpPr>
        <p:spPr>
          <a:xfrm>
            <a:off x="10650071" y="270285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did you find that?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5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Assistive technologies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61694"/>
            <a:ext cx="10128884" cy="872526"/>
          </a:xfrm>
        </p:spPr>
        <p:txBody>
          <a:bodyPr/>
          <a:lstStyle/>
          <a:p>
            <a:r>
              <a:rPr lang="en-US" dirty="0"/>
              <a:t>Types of assistive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422586"/>
            <a:ext cx="10128884" cy="27649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Screen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Screen magnification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Speech input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Text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Alternative input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61694"/>
            <a:ext cx="10128884" cy="872526"/>
          </a:xfrm>
        </p:spPr>
        <p:txBody>
          <a:bodyPr/>
          <a:lstStyle/>
          <a:p>
            <a:r>
              <a:rPr lang="en-US" dirty="0"/>
              <a:t>Types of assistive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422586"/>
            <a:ext cx="10128884" cy="27649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FF0000"/>
                </a:solidFill>
              </a:rPr>
              <a:t>Screen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Screen magnification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Speech input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Text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Alternative input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something that works for people with disabilities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something that works for people with </a:t>
            </a:r>
            <a:r>
              <a:rPr lang="en-US" u="sng" dirty="0">
                <a:solidFill>
                  <a:srgbClr val="FF0000"/>
                </a:solidFill>
              </a:rPr>
              <a:t>disabilities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8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Disabilities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Auditory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Cognitive and neurological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B1538-176B-2C4D-81E2-ECC7D8B9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4485-7438-A84C-8BAA-A24CCCDE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73" y="4173900"/>
            <a:ext cx="6350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62465-D52C-4240-B808-54FE435CB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133" y="2522629"/>
            <a:ext cx="596900" cy="138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404EB-3900-3741-8BA4-EDC0C2069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283" y="4173900"/>
            <a:ext cx="736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Disabilities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FF0000"/>
                </a:solidFill>
              </a:rPr>
              <a:t>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Auditory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Cognitive and neurological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152D3-64D0-9249-957F-E289E520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BAFA2-57F7-E540-8850-F34289A4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73" y="4173900"/>
            <a:ext cx="63500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741AE-F91C-8749-878D-538212F7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133" y="2522629"/>
            <a:ext cx="596900" cy="138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722765-D858-6A41-88C6-5625CB561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283" y="4173900"/>
            <a:ext cx="736600" cy="143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D17B70-8E8D-5741-8B18-EEA926A78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952E9-67C3-5C4F-AC4C-7AD32AF59DD7}"/>
              </a:ext>
            </a:extLst>
          </p:cNvPr>
          <p:cNvSpPr txBox="1"/>
          <p:nvPr/>
        </p:nvSpPr>
        <p:spPr>
          <a:xfrm>
            <a:off x="9240253" y="2101516"/>
            <a:ext cx="0" cy="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282CBE-A947-DB46-9C60-FBDAB2FAF98A}"/>
              </a:ext>
            </a:extLst>
          </p:cNvPr>
          <p:cNvSpPr txBox="1"/>
          <p:nvPr/>
        </p:nvSpPr>
        <p:spPr>
          <a:xfrm>
            <a:off x="7905137" y="2294021"/>
            <a:ext cx="1463452" cy="1814739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  <a:round/>
          </a:ln>
        </p:spPr>
        <p:txBody>
          <a:bodyPr wrap="squar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	More than 2 million people are estimated to be living with sight loss in the UK today”</a:t>
            </a:r>
          </a:p>
          <a:p>
            <a:pPr lvl="1"/>
            <a:r>
              <a:rPr lang="en-GB" dirty="0"/>
              <a:t>Royal National Institute of Blind People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0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VINE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b="0" dirty="0"/>
              <a:t>isual </a:t>
            </a:r>
            <a:r>
              <a:rPr lang="en-US" dirty="0"/>
              <a:t>I</a:t>
            </a:r>
            <a:r>
              <a:rPr lang="en-US" b="0" dirty="0"/>
              <a:t>mpairment </a:t>
            </a:r>
            <a:r>
              <a:rPr lang="en-US" dirty="0"/>
              <a:t>N</a:t>
            </a:r>
            <a:r>
              <a:rPr lang="en-US" b="0" dirty="0"/>
              <a:t>orth-</a:t>
            </a:r>
            <a:r>
              <a:rPr lang="en-US" dirty="0"/>
              <a:t>E</a:t>
            </a:r>
            <a:r>
              <a:rPr lang="en-US" b="0" dirty="0"/>
              <a:t>ast is a small independent charity.</a:t>
            </a:r>
          </a:p>
          <a:p>
            <a:r>
              <a:rPr lang="en-US" b="0" dirty="0"/>
              <a:t>They aim to improve the lives of visually impaired people through</a:t>
            </a:r>
          </a:p>
          <a:p>
            <a:r>
              <a:rPr lang="en-US" b="0" dirty="0"/>
              <a:t>promoting greater understanding of eye conditions and problems</a:t>
            </a:r>
          </a:p>
          <a:p>
            <a:r>
              <a:rPr lang="en-US" b="0" dirty="0"/>
              <a:t>faced by visually impaired people.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VINE spectacles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10 pairs of spectacles simulating the most common symptoms of the most common eye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VINE spectacles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3"/>
            <a:ext cx="10128884" cy="43791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Total loss of peripheral vision (tunnel vision)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half the visual field (right-sided hemianopia)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half the visual field (left-sided hemianopia)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Reduced clarity of vision (just below UK driving standard)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central vision (early stage)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Hazy vision with light scatter and glare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central vision (advanced stage)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Patchy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Light perception only in one eye and poor vision in the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Light perception only in both eyes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925">
      <a:dk1>
        <a:sysClr val="windowText" lastClr="000000"/>
      </a:dk1>
      <a:lt1>
        <a:sysClr val="window" lastClr="FFFFFF"/>
      </a:lt1>
      <a:dk2>
        <a:srgbClr val="425563"/>
      </a:dk2>
      <a:lt2>
        <a:srgbClr val="D0D5D6"/>
      </a:lt2>
      <a:accent1>
        <a:srgbClr val="005EB8"/>
      </a:accent1>
      <a:accent2>
        <a:srgbClr val="84919C"/>
      </a:accent2>
      <a:accent3>
        <a:srgbClr val="D0D5D6"/>
      </a:accent3>
      <a:accent4>
        <a:srgbClr val="71CCEF"/>
      </a:accent4>
      <a:accent5>
        <a:srgbClr val="003087"/>
      </a:accent5>
      <a:accent6>
        <a:srgbClr val="FFB81C"/>
      </a:accent6>
      <a:hlink>
        <a:srgbClr val="0563C1"/>
      </a:hlink>
      <a:folHlink>
        <a:srgbClr val="954F72"/>
      </a:folHlink>
    </a:clrScheme>
    <a:fontScheme name="Custom 3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200" b="1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HS-Digital-BLUE-0219A" id="{4FAB1709-E5F5-4AC5-A1DB-44B34A99C6B5}" vid="{A54A147F-10F6-4F1A-ACD7-A25842EF2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2923</TotalTime>
  <Words>1012</Words>
  <Application>Microsoft Macintosh PowerPoint</Application>
  <PresentationFormat>Widescreen</PresentationFormat>
  <Paragraphs>161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Helvetica Neue</vt:lpstr>
      <vt:lpstr>1_Office Theme</vt:lpstr>
      <vt:lpstr>Accessibility and VINE glasses workshop</vt:lpstr>
      <vt:lpstr>Accessibility</vt:lpstr>
      <vt:lpstr>Accessibility</vt:lpstr>
      <vt:lpstr>Disabilities</vt:lpstr>
      <vt:lpstr>Disabilities</vt:lpstr>
      <vt:lpstr>PowerPoint Presentation</vt:lpstr>
      <vt:lpstr>VINE</vt:lpstr>
      <vt:lpstr>VINE spectacles</vt:lpstr>
      <vt:lpstr>VINE spectacles</vt:lpstr>
      <vt:lpstr>PowerPoint Presentation</vt:lpstr>
      <vt:lpstr>RNIB tips on how to guide people with sight problems</vt:lpstr>
      <vt:lpstr>Tasks</vt:lpstr>
      <vt:lpstr>PowerPoint Presentation</vt:lpstr>
      <vt:lpstr>Tasks</vt:lpstr>
      <vt:lpstr>PowerPoint Presentation</vt:lpstr>
      <vt:lpstr>PowerPoint Presentation</vt:lpstr>
      <vt:lpstr>Types of assistive technologies</vt:lpstr>
      <vt:lpstr>Types of assistive technologies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Michael Cheung</dc:creator>
  <cp:lastModifiedBy>Michael Cheung</cp:lastModifiedBy>
  <cp:revision>25</cp:revision>
  <dcterms:created xsi:type="dcterms:W3CDTF">2019-03-25T11:58:05Z</dcterms:created>
  <dcterms:modified xsi:type="dcterms:W3CDTF">2020-06-15T11:34:01Z</dcterms:modified>
</cp:coreProperties>
</file>