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24"/>
  </p:notesMasterIdLst>
  <p:sldIdLst>
    <p:sldId id="256" r:id="rId2"/>
    <p:sldId id="303" r:id="rId3"/>
    <p:sldId id="304" r:id="rId4"/>
    <p:sldId id="305" r:id="rId5"/>
    <p:sldId id="306" r:id="rId6"/>
    <p:sldId id="280" r:id="rId7"/>
    <p:sldId id="309" r:id="rId8"/>
    <p:sldId id="326" r:id="rId9"/>
    <p:sldId id="327" r:id="rId10"/>
    <p:sldId id="328" r:id="rId11"/>
    <p:sldId id="329" r:id="rId12"/>
    <p:sldId id="325" r:id="rId13"/>
    <p:sldId id="308" r:id="rId14"/>
    <p:sldId id="311" r:id="rId15"/>
    <p:sldId id="310" r:id="rId16"/>
    <p:sldId id="312" r:id="rId17"/>
    <p:sldId id="313" r:id="rId18"/>
    <p:sldId id="314" r:id="rId19"/>
    <p:sldId id="316" r:id="rId20"/>
    <p:sldId id="317" r:id="rId21"/>
    <p:sldId id="324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88299" autoAdjust="0"/>
  </p:normalViewPr>
  <p:slideViewPr>
    <p:cSldViewPr snapToGrid="0" showGuides="1">
      <p:cViewPr>
        <p:scale>
          <a:sx n="100" d="100"/>
          <a:sy n="100" d="100"/>
        </p:scale>
        <p:origin x="161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A3EC-3C5A-4E95-A2CE-1E694CF43D73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2CAB-BB30-4D6F-9F28-78DA1CD59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5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58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VINE stands for Visual Impairment North East</a:t>
            </a:r>
          </a:p>
          <a:p>
            <a:r>
              <a:rPr lang="en-US" dirty="0"/>
              <a:t>They’ve being going since 1984, and they’ve made a simulation package, which, among other things, contain…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40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They’ve been produced to enable better understanding of the varying visual problems of those who are registered blind and partially sighted</a:t>
            </a:r>
          </a:p>
          <a:p>
            <a:r>
              <a:rPr lang="en-US" dirty="0"/>
              <a:t>And these are what we are going to have a look at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8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4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4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37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17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33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59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7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mean by making the site accessible?</a:t>
            </a:r>
          </a:p>
          <a:p>
            <a:r>
              <a:rPr lang="en-US" dirty="0"/>
              <a:t>Making it easy to use, particularly for those who use assistive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22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0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list of</a:t>
            </a:r>
            <a:r>
              <a:rPr lang="en-GB" baseline="0" dirty="0"/>
              <a:t> some of the disabilities that need to be considered when looking at accessibility, particularly with regards to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we’re interested in today is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sight loss is severe enough to have a significant impact on their daily lives.</a:t>
            </a:r>
          </a:p>
          <a:p>
            <a:r>
              <a:rPr lang="en-GB" dirty="0"/>
              <a:t>Sight loss may include partial loss or full loss,</a:t>
            </a:r>
            <a:r>
              <a:rPr lang="en-GB" baseline="0" dirty="0"/>
              <a:t> in one or both eyes,</a:t>
            </a:r>
            <a:r>
              <a:rPr lang="en-GB" dirty="0"/>
              <a:t> or reduced</a:t>
            </a:r>
            <a:r>
              <a:rPr lang="en-GB" baseline="0" dirty="0"/>
              <a:t> or increased sensitivity to certain colours or bright colours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Colour blindness affects approx. 1 in 12 men, and 1 in 200 women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  <a:t>360,000 people are registered as blind or partially sighted</a:t>
            </a:r>
            <a:b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</a:br>
            <a: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  <a:t>Recent article published 23</a:t>
            </a:r>
            <a:r>
              <a:rPr lang="en-US" sz="1200" baseline="30000" dirty="0">
                <a:solidFill>
                  <a:srgbClr val="0B5CB9"/>
                </a:solidFill>
                <a:latin typeface="Helvetica Neue"/>
                <a:cs typeface="Helvetica Neue"/>
              </a:rPr>
              <a:t>rd</a:t>
            </a:r>
            <a: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  <a:t> May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we’ll try and do is give you an idea of what these ‘look’ like by using some simulation glasses, called VINE glasses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8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2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1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8FC6E-D4DF-4DB1-8FB3-BCE62A7DE971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1587ABE-0969-4D75-B4F1-9F3723C5B3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06163B0-C77E-4215-8870-F10896566C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45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9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D89B9-7DE1-4DA4-91E6-EB95FB2AF87E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1B2CF-6F4D-4209-B9AD-16BD5E9098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E0E72-9601-49FF-B5B7-974DEDBD4D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D0-DF16-4A69-92E2-44ECEAA6D28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43" y="377534"/>
            <a:ext cx="1115609" cy="793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150" y="5981699"/>
            <a:ext cx="2743200" cy="5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0"/>
            <a:ext cx="54864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756000" tIns="4320000" rIns="684000"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64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51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9709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2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2E83C6-071F-6543-A37C-347DE03E0367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5135B-5894-3247-B1DB-8C8B08C428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FA719-734B-4143-A9A3-CBD1B4A0A2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F173B-1D9D-554D-9197-C98F3E457E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  <a:blipFill>
            <a:blip r:embed="rId2"/>
            <a:stretch>
              <a:fillRect/>
            </a:stretch>
          </a:blipFill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lang="en-GB" sz="1700" b="0" kern="1200" spc="2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0020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18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38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9939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128884" cy="2059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128884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223-107E-45B1-8E17-635BA3AEFADA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296000" cy="2059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296000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A3223-107E-45B1-8E17-635BA3AEFADA}" type="datetime1">
              <a:rPr lang="en-GB" smtClean="0"/>
              <a:pPr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320678"/>
            <a:ext cx="10975258" cy="8651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185864"/>
            <a:ext cx="10975258" cy="50752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5199" y="6432550"/>
            <a:ext cx="2292349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BB7857-DBC9-4782-AAC6-5B3ABAF5DFB6}" type="datetime1">
              <a:rPr lang="en-GB" smtClean="0"/>
              <a:t>04/06/2019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6800" y="6432550"/>
            <a:ext cx="49784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7550" y="6432550"/>
            <a:ext cx="70608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5" r:id="rId11"/>
    <p:sldLayoutId id="2147483726" r:id="rId12"/>
    <p:sldLayoutId id="2147483732" r:id="rId13"/>
    <p:sldLayoutId id="2147483708" r:id="rId14"/>
    <p:sldLayoutId id="2147483670" r:id="rId15"/>
    <p:sldLayoutId id="2147483709" r:id="rId16"/>
    <p:sldLayoutId id="2147483672" r:id="rId17"/>
    <p:sldLayoutId id="2147483675" r:id="rId18"/>
    <p:sldLayoutId id="2147483676" r:id="rId19"/>
    <p:sldLayoutId id="2147483710" r:id="rId20"/>
    <p:sldLayoutId id="2147483711" r:id="rId21"/>
    <p:sldLayoutId id="2147483712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120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2pPr>
      <a:lvl3pPr marL="892175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4pPr>
      <a:lvl5pPr marL="1617663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 impairment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SLT Inservice, 5</a:t>
            </a:r>
            <a:r>
              <a:rPr lang="en-GB" baseline="30000" dirty="0"/>
              <a:t>th</a:t>
            </a:r>
            <a:r>
              <a:rPr lang="en-GB" dirty="0"/>
              <a:t> June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pPr lvl="1"/>
            <a:r>
              <a:rPr lang="en-GB" dirty="0"/>
              <a:t>Michael Cheung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16A03-039D-904B-BFF1-1B2EB6EB9E4D}"/>
              </a:ext>
            </a:extLst>
          </p:cNvPr>
          <p:cNvSpPr txBox="1"/>
          <p:nvPr/>
        </p:nvSpPr>
        <p:spPr>
          <a:xfrm>
            <a:off x="11430000" y="954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466661"/>
          </a:xfrm>
        </p:spPr>
        <p:txBody>
          <a:bodyPr>
            <a:normAutofit fontScale="90000"/>
          </a:bodyPr>
          <a:lstStyle/>
          <a:p>
            <a:r>
              <a:rPr lang="en-US" dirty="0"/>
              <a:t>Glaucoma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337309"/>
            <a:ext cx="10128884" cy="498151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Optic nerve is damaged by the pressure of the fluid inside your eye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It affects peripheral vision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Advanced stages can result in tunnel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Can cause total sight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Can affect one or both eyes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10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4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466661"/>
          </a:xfrm>
        </p:spPr>
        <p:txBody>
          <a:bodyPr>
            <a:normAutofit fontScale="90000"/>
          </a:bodyPr>
          <a:lstStyle/>
          <a:p>
            <a:r>
              <a:rPr lang="en-US" dirty="0"/>
              <a:t>Diabetic retinopathy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337309"/>
            <a:ext cx="10128884" cy="498151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Caused by a weakening of the blood vessels at the back of the eye and is a complication of diabetes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Can lead to black spots appearing in the field of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The retina can be damaged by small bleeds that can then result in blurred, patchy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A person with this condition may have fluctuating vision where some days are better than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Diabetic retinopathy is one of the most common causes of visual impairment in the developed world and is on the increase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b="0" dirty="0"/>
              <a:t>Most people with diabetes will develop problems with their vision as a result of the effects of diabetes on the retina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b="0" dirty="0"/>
              <a:t>isual </a:t>
            </a:r>
            <a:r>
              <a:rPr lang="en-US" dirty="0"/>
              <a:t>I</a:t>
            </a:r>
            <a:r>
              <a:rPr lang="en-US" b="0" dirty="0"/>
              <a:t>mpairment </a:t>
            </a:r>
            <a:r>
              <a:rPr lang="en-US" dirty="0"/>
              <a:t>N</a:t>
            </a:r>
            <a:r>
              <a:rPr lang="en-US" b="0" dirty="0"/>
              <a:t>orth-</a:t>
            </a:r>
            <a:r>
              <a:rPr lang="en-US" dirty="0"/>
              <a:t>E</a:t>
            </a:r>
            <a:r>
              <a:rPr lang="en-US" b="0" dirty="0"/>
              <a:t>ast is a small independent charity.</a:t>
            </a:r>
          </a:p>
          <a:p>
            <a:r>
              <a:rPr lang="en-US" b="0" dirty="0"/>
              <a:t>They aim to improve the lives of visually impaired people through</a:t>
            </a:r>
          </a:p>
          <a:p>
            <a:r>
              <a:rPr lang="en-US" b="0" dirty="0"/>
              <a:t>promoting greater understanding of eye conditions and problems</a:t>
            </a:r>
          </a:p>
          <a:p>
            <a:r>
              <a:rPr lang="en-US" b="0" dirty="0"/>
              <a:t>faced by visually impaired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10 pairs of spectacles simulating the most common symptoms of the most common eye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Total loss of peripheral vision (tunnel vision)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(right-sided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(left-sided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Reduced clarity of vision (just below UK driving standard)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(early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Hazy vision with light scatter and glare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(advanced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Patchy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one eye and poor vision in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both eyes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mobility exercise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779812"/>
            <a:ext cx="10128884" cy="872526"/>
          </a:xfrm>
        </p:spPr>
        <p:txBody>
          <a:bodyPr>
            <a:normAutofit fontScale="90000"/>
          </a:bodyPr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053389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Introduce yourself, communicate clearly when offering help and listen to their response (they will confirm if they want assistance).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Ask where and how they would like to be guided. Allow them to take your arm, rather than you holding or grabbing theirs.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Point out kerbs and steps as you approach them and say whether they go up or down. Mention any potential hazards that lie ahead and say where they are.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If you are guiding someone to a seat, place their hand on the back of the seat before they sit down, so that they can orientate themselves.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Say when you have finished providing assistance and are leaving them - make sure they know where they are and which way they are facing.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Practice the correct grip and straight line guiding.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Guide around the room and out of the room and back again.</a:t>
            </a:r>
            <a:br>
              <a:rPr lang="en-US" b="0" dirty="0"/>
            </a:br>
            <a:r>
              <a:rPr lang="en-US" b="0" dirty="0"/>
              <a:t>The person using the glasses must be as independent as possible. The guide should do as little as possible (such as opening doors, move objects etc.) for the glasses user.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Guiding to a seat and sitting down.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reading and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4"/>
            <a:ext cx="10128884" cy="3692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Read bits from the newspaper and discuss any techniques.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Write / sign your name and write some sentences.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your laptop / mobile phone. View a website. Write an email or send a text / tweet.</a:t>
            </a:r>
          </a:p>
          <a:p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F8F1B-DE90-924A-A6D8-5E3CB68F2026}"/>
              </a:ext>
            </a:extLst>
          </p:cNvPr>
          <p:cNvSpPr txBox="1"/>
          <p:nvPr/>
        </p:nvSpPr>
        <p:spPr>
          <a:xfrm>
            <a:off x="10650071" y="27028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I’m Michael, web developer, NHS.UK website</a:t>
            </a:r>
            <a:br>
              <a:rPr lang="en-US" b="0" dirty="0"/>
            </a:br>
            <a:r>
              <a:rPr lang="en-US" b="0" dirty="0"/>
              <a:t>Lead on making the website accessible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6E2AA-198A-2243-B67E-6E2536C9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95" y="265480"/>
            <a:ext cx="3080695" cy="627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you find that?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5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7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Making the website work for people with disabilities</a:t>
            </a:r>
            <a:endParaRPr lang="en-US" b="0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1538-176B-2C4D-81E2-ECC7D8B9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4485-7438-A84C-8BAA-A24CCCDE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62465-D52C-4240-B808-54FE435C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404EB-3900-3741-8BA4-EDC0C2069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12FF4-90CF-3848-A4E8-62B568959494}"/>
              </a:ext>
            </a:extLst>
          </p:cNvPr>
          <p:cNvSpPr txBox="1"/>
          <p:nvPr/>
        </p:nvSpPr>
        <p:spPr>
          <a:xfrm>
            <a:off x="8025289" y="5897672"/>
            <a:ext cx="3301687" cy="513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Microsoft Inclusive Design</a:t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https://www.microsoft.com/design/inclusive/</a:t>
            </a:r>
          </a:p>
        </p:txBody>
      </p:sp>
    </p:spTree>
    <p:extLst>
      <p:ext uri="{BB962C8B-B14F-4D97-AF65-F5344CB8AC3E}">
        <p14:creationId xmlns:p14="http://schemas.microsoft.com/office/powerpoint/2010/main" val="3043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FF0000"/>
                </a:solidFill>
              </a:rPr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152D3-64D0-9249-957F-E289E520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BAFA2-57F7-E540-8850-F34289A4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741AE-F91C-8749-878D-538212F7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722765-D858-6A41-88C6-5625CB561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17B70-8E8D-5741-8B18-EEA926A78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952E9-67C3-5C4F-AC4C-7AD32AF59DD7}"/>
              </a:ext>
            </a:extLst>
          </p:cNvPr>
          <p:cNvSpPr txBox="1"/>
          <p:nvPr/>
        </p:nvSpPr>
        <p:spPr>
          <a:xfrm>
            <a:off x="9240253" y="2101516"/>
            <a:ext cx="0" cy="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282CBE-A947-DB46-9C60-FBDAB2FAF98A}"/>
              </a:ext>
            </a:extLst>
          </p:cNvPr>
          <p:cNvSpPr txBox="1"/>
          <p:nvPr/>
        </p:nvSpPr>
        <p:spPr>
          <a:xfrm>
            <a:off x="7905137" y="2294021"/>
            <a:ext cx="1463452" cy="1814739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  <a:round/>
          </a:ln>
        </p:spPr>
        <p:txBody>
          <a:bodyPr wrap="squar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83068-A2B4-4E48-8761-3012F3804EED}"/>
              </a:ext>
            </a:extLst>
          </p:cNvPr>
          <p:cNvSpPr txBox="1"/>
          <p:nvPr/>
        </p:nvSpPr>
        <p:spPr>
          <a:xfrm>
            <a:off x="8025289" y="5897672"/>
            <a:ext cx="3301687" cy="513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Microsoft Inclusive Design</a:t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>
                <a:solidFill>
                  <a:schemeClr val="accent2"/>
                </a:solidFill>
              </a:rPr>
              <a:t>https://www.microsoft.com/design/inclusive/</a:t>
            </a:r>
          </a:p>
        </p:txBody>
      </p:sp>
    </p:spTree>
    <p:extLst>
      <p:ext uri="{BB962C8B-B14F-4D97-AF65-F5344CB8AC3E}">
        <p14:creationId xmlns:p14="http://schemas.microsoft.com/office/powerpoint/2010/main" val="17663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130" y="500064"/>
            <a:ext cx="5702806" cy="5075236"/>
          </a:xfrm>
        </p:spPr>
        <p:txBody>
          <a:bodyPr/>
          <a:lstStyle/>
          <a:p>
            <a:r>
              <a:rPr lang="en-GB" sz="3200" dirty="0"/>
              <a:t>“	More than 2 million people are estimated to be living with sight loss in the UK today”</a:t>
            </a:r>
          </a:p>
          <a:p>
            <a:pPr lvl="1"/>
            <a:r>
              <a:rPr lang="en-GB" dirty="0"/>
              <a:t>Royal National Institute of Blind 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93124D0-4AD4-C843-917F-35B9D6CBAC62}"/>
              </a:ext>
            </a:extLst>
          </p:cNvPr>
          <p:cNvSpPr txBox="1">
            <a:spLocks/>
          </p:cNvSpPr>
          <p:nvPr/>
        </p:nvSpPr>
        <p:spPr>
          <a:xfrm>
            <a:off x="5980064" y="2766060"/>
            <a:ext cx="5702806" cy="50752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360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100" b="1" kern="1200" spc="2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2175" indent="-1778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2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2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17663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2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“	Visual field defects are estimated to affect 20% to 57% of people who have had a stroke”</a:t>
            </a:r>
          </a:p>
          <a:p>
            <a:pPr lvl="1"/>
            <a:r>
              <a:rPr lang="en-GB" dirty="0"/>
              <a:t>Alex Pollock et al</a:t>
            </a:r>
            <a:br>
              <a:rPr lang="en-GB" dirty="0"/>
            </a:br>
            <a:r>
              <a:rPr lang="en-GB" dirty="0"/>
              <a:t>“Interventions for visual field defects in people with stroke”</a:t>
            </a:r>
            <a:br>
              <a:rPr lang="en-GB" dirty="0"/>
            </a:br>
            <a:r>
              <a:rPr lang="en-GB" dirty="0"/>
              <a:t>Cochrane Systematic Review</a:t>
            </a:r>
          </a:p>
        </p:txBody>
      </p:sp>
    </p:spTree>
    <p:extLst>
      <p:ext uri="{BB962C8B-B14F-4D97-AF65-F5344CB8AC3E}">
        <p14:creationId xmlns:p14="http://schemas.microsoft.com/office/powerpoint/2010/main" val="15510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Main causes of blindness and sight loss in adults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Age-related macular degeneration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Cataracts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Glaucoma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Diabetic retinopathy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466661"/>
          </a:xfrm>
        </p:spPr>
        <p:txBody>
          <a:bodyPr>
            <a:normAutofit fontScale="90000"/>
          </a:bodyPr>
          <a:lstStyle/>
          <a:p>
            <a:r>
              <a:rPr lang="en-US" dirty="0"/>
              <a:t>Age-related macular degeneration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337309"/>
            <a:ext cx="10128884" cy="498151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Affects central part of the retina (macula)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Causes changes to your central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Doesn't cause pain and doesn't lead to the total loss of sight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Affects the vision you use when you're looking straight at something, reading, watching television, looking at websites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Central vision can become distorted or blurry, and over time, a blank path may appear in the centre of your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Most often seen in those aged over 65, but can develop in people in their forties and fifties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More women have it then men, but probably because women live longer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May be hereditary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/>
              <a:t>Smoking increases risk of developing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466661"/>
          </a:xfrm>
        </p:spPr>
        <p:txBody>
          <a:bodyPr>
            <a:normAutofit fontScale="90000"/>
          </a:bodyPr>
          <a:lstStyle/>
          <a:p>
            <a:r>
              <a:rPr lang="en-US" dirty="0"/>
              <a:t>Cataracts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337309"/>
            <a:ext cx="10128884" cy="498151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A cataract is a clouding of the lens in your eye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May affect sight in the following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becomes misty and cloudy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more difficult to see in dim or very bright 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more sensitive to 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colours may look faded or less clear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get double vision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2"/>
                </a:solidFill>
              </a:rPr>
              <a:t>see a halo around bright 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Treated by surgery, during which the cloudy lens is removed and replaced by an artificial lens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Main cause of impaired vision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Most people start to develop cataracts after the age of 65, but can develop for some people in their forties or fifties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b="0" dirty="0"/>
              <a:t>Men and women are equally affected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925">
      <a:dk1>
        <a:sysClr val="windowText" lastClr="000000"/>
      </a:dk1>
      <a:lt1>
        <a:sysClr val="window" lastClr="FFFFFF"/>
      </a:lt1>
      <a:dk2>
        <a:srgbClr val="425563"/>
      </a:dk2>
      <a:lt2>
        <a:srgbClr val="D0D5D6"/>
      </a:lt2>
      <a:accent1>
        <a:srgbClr val="005EB8"/>
      </a:accent1>
      <a:accent2>
        <a:srgbClr val="84919C"/>
      </a:accent2>
      <a:accent3>
        <a:srgbClr val="D0D5D6"/>
      </a:accent3>
      <a:accent4>
        <a:srgbClr val="71CCEF"/>
      </a:accent4>
      <a:accent5>
        <a:srgbClr val="003087"/>
      </a:accent5>
      <a:accent6>
        <a:srgbClr val="FFB81C"/>
      </a:accent6>
      <a:hlink>
        <a:srgbClr val="0563C1"/>
      </a:hlink>
      <a:folHlink>
        <a:srgbClr val="954F72"/>
      </a:folHlink>
    </a:clrScheme>
    <a:fontScheme name="Custom 3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200"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HS-Digital-BLUE-0219A" id="{4FAB1709-E5F5-4AC5-A1DB-44B34A99C6B5}" vid="{A54A147F-10F6-4F1A-ACD7-A25842EF2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6162</TotalTime>
  <Words>1053</Words>
  <Application>Microsoft Macintosh PowerPoint</Application>
  <PresentationFormat>Widescreen</PresentationFormat>
  <Paragraphs>166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 Neue</vt:lpstr>
      <vt:lpstr>1_Office Theme</vt:lpstr>
      <vt:lpstr>Visual impairment workshop</vt:lpstr>
      <vt:lpstr>Introduction</vt:lpstr>
      <vt:lpstr>Accessibility</vt:lpstr>
      <vt:lpstr>Disabilities</vt:lpstr>
      <vt:lpstr>Disabilities</vt:lpstr>
      <vt:lpstr>PowerPoint Presentation</vt:lpstr>
      <vt:lpstr>Main causes of blindness and sight loss in adults</vt:lpstr>
      <vt:lpstr>Age-related macular degeneration</vt:lpstr>
      <vt:lpstr>Cataracts</vt:lpstr>
      <vt:lpstr>Glaucoma</vt:lpstr>
      <vt:lpstr>Diabetic retinopathy</vt:lpstr>
      <vt:lpstr>VINE</vt:lpstr>
      <vt:lpstr>VINE spectacles</vt:lpstr>
      <vt:lpstr>VINE spectacles</vt:lpstr>
      <vt:lpstr>PowerPoint Presentation</vt:lpstr>
      <vt:lpstr>RNIB tips on how to guide people with sight problems</vt:lpstr>
      <vt:lpstr>Tasks</vt:lpstr>
      <vt:lpstr>PowerPoint Presentation</vt:lpstr>
      <vt:lpstr>Tasks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Michael Cheung</dc:creator>
  <cp:lastModifiedBy>Michael Cheung</cp:lastModifiedBy>
  <cp:revision>44</cp:revision>
  <dcterms:created xsi:type="dcterms:W3CDTF">2019-03-25T11:58:05Z</dcterms:created>
  <dcterms:modified xsi:type="dcterms:W3CDTF">2019-06-04T23:09:30Z</dcterms:modified>
</cp:coreProperties>
</file>