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Oswald Medium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bb0a38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bb0a389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bf2936c3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9bf2936c39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bb0a389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9bb0a389c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bb0a389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9bb0a389c4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b0a389c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9bb0a389c4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bf9502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bf95027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bf2936c3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bf2936c39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f2936c3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9bf2936c39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bf2936c3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bf2936c39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bf2936c3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bf2936c39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">
  <p:cSld name="Image-mask-r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>
            <p:ph idx="2" type="pic"/>
          </p:nvPr>
        </p:nvSpPr>
        <p:spPr>
          <a:xfrm>
            <a:off x="5009370" y="1"/>
            <a:ext cx="4134600" cy="515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4" name="Google Shape;84;p13"/>
          <p:cNvCxnSpPr/>
          <p:nvPr/>
        </p:nvCxnSpPr>
        <p:spPr>
          <a:xfrm rot="10800000">
            <a:off x="8923200" y="319188"/>
            <a:ext cx="220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34263" y="180688"/>
            <a:ext cx="228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b="0" i="0" sz="11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3"/>
          <p:cNvSpPr/>
          <p:nvPr>
            <p:ph idx="3" type="pic"/>
          </p:nvPr>
        </p:nvSpPr>
        <p:spPr>
          <a:xfrm>
            <a:off x="4274769" y="3000375"/>
            <a:ext cx="17547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/>
        </p:nvSpPr>
        <p:spPr>
          <a:xfrm>
            <a:off x="8348869" y="189324"/>
            <a:ext cx="574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400" u="none" cap="none" strike="noStrike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4"/>
          <p:cNvCxnSpPr/>
          <p:nvPr/>
        </p:nvCxnSpPr>
        <p:spPr>
          <a:xfrm rot="10800000">
            <a:off x="8923200" y="319188"/>
            <a:ext cx="220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8348869" y="189324"/>
            <a:ext cx="574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4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34263" y="180688"/>
            <a:ext cx="228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b="0" i="0" sz="11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0D0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10800000">
            <a:off x="-1409297" y="158"/>
            <a:ext cx="2490600" cy="2490600"/>
          </a:xfrm>
          <a:prstGeom prst="chord">
            <a:avLst>
              <a:gd fmla="val 5847326" name="adj1"/>
              <a:gd fmla="val 1573501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510154" y="0"/>
            <a:ext cx="4630787" cy="5165207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0" r="100000" t="0"/>
          <a:stretch/>
        </p:blipFill>
        <p:spPr>
          <a:xfrm flipH="1">
            <a:off x="5009395" y="0"/>
            <a:ext cx="4134600" cy="5159700"/>
          </a:xfrm>
          <a:prstGeom prst="flowChartDelay">
            <a:avLst/>
          </a:prstGeom>
          <a:solidFill>
            <a:srgbClr val="262626"/>
          </a:solidFill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39856" y="1542131"/>
            <a:ext cx="4886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Урок #1</a:t>
            </a:r>
            <a:endParaRPr sz="800"/>
          </a:p>
        </p:txBody>
      </p:sp>
      <p:sp>
        <p:nvSpPr>
          <p:cNvPr id="100" name="Google Shape;100;p15"/>
          <p:cNvSpPr/>
          <p:nvPr/>
        </p:nvSpPr>
        <p:spPr>
          <a:xfrm>
            <a:off x="7283670" y="356076"/>
            <a:ext cx="1361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71282" y="3696809"/>
            <a:ext cx="268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b="1" lang="ru" sz="900">
                <a:solidFill>
                  <a:schemeClr val="dk1"/>
                </a:solidFill>
              </a:rPr>
              <a:t>Amalia Safina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YEAR: </a:t>
            </a:r>
            <a:r>
              <a:rPr b="1" lang="ru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ru" sz="9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 rot="10800000">
            <a:off x="544966" y="2882496"/>
            <a:ext cx="0" cy="1628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8757938" y="355929"/>
            <a:ext cx="0" cy="68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439851" y="621101"/>
            <a:ext cx="25671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PYTHON</a:t>
            </a:r>
            <a:endParaRPr sz="6000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-5977" l="0" r="-6541" t="0"/>
          <a:stretch/>
        </p:blipFill>
        <p:spPr>
          <a:xfrm>
            <a:off x="761831" y="2658581"/>
            <a:ext cx="2087156" cy="20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253625" y="2051400"/>
            <a:ext cx="8631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x = 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())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y = 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())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x </a:t>
            </a:r>
            <a:r>
              <a:rPr lang="ru" sz="1600">
                <a:solidFill>
                  <a:srgbClr val="0B539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 </a:t>
            </a:r>
            <a:r>
              <a:rPr lang="ru" sz="16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y </a:t>
            </a:r>
            <a:r>
              <a:rPr lang="ru" sz="1600">
                <a:solidFill>
                  <a:srgbClr val="0B539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0: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print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("Первая четверть")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elif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x </a:t>
            </a:r>
            <a:r>
              <a:rPr lang="ru" sz="1600">
                <a:solidFill>
                  <a:srgbClr val="0B539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 </a:t>
            </a:r>
            <a:r>
              <a:rPr lang="ru" sz="16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y </a:t>
            </a:r>
            <a:r>
              <a:rPr lang="ru" sz="1600">
                <a:solidFill>
                  <a:srgbClr val="0B539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0: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print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("Четвертая четверть")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elif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y </a:t>
            </a:r>
            <a:r>
              <a:rPr lang="ru" sz="1600">
                <a:solidFill>
                  <a:srgbClr val="0B539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0: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print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("Вторая четверть")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else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ru" sz="16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print</a:t>
            </a:r>
            <a:r>
              <a:rPr lang="ru" sz="16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("Третья четверть")</a:t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and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or</a:t>
            </a:r>
            <a:r>
              <a:rPr lang="ru" sz="2400">
                <a:solidFill>
                  <a:srgbClr val="262626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not</a:t>
            </a:r>
            <a:endParaRPr sz="2400">
              <a:solidFill>
                <a:srgbClr val="BD4147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Логические операторы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5147250" y="1698497"/>
            <a:ext cx="3366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500">
                <a:solidFill>
                  <a:srgbClr val="262626"/>
                </a:solidFill>
              </a:rPr>
              <a:t>print(772 + 442)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500">
                <a:solidFill>
                  <a:srgbClr val="262626"/>
                </a:solidFill>
              </a:rPr>
              <a:t>print(5 * 5, (1066 - 2) * 8)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500">
                <a:solidFill>
                  <a:srgbClr val="262626"/>
                </a:solidFill>
              </a:rPr>
              <a:t>print(2 ** 16)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500">
                <a:solidFill>
                  <a:srgbClr val="262626"/>
                </a:solidFill>
              </a:rPr>
              <a:t>print(35 / 3)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500">
                <a:solidFill>
                  <a:srgbClr val="262626"/>
                </a:solidFill>
              </a:rPr>
              <a:t>print(37 // 3)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500">
                <a:solidFill>
                  <a:srgbClr val="262626"/>
                </a:solidFill>
              </a:rPr>
              <a:t>print(37 % 3) </a:t>
            </a:r>
            <a:endParaRPr b="1" sz="1500">
              <a:solidFill>
                <a:srgbClr val="262626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68179" y="1914345"/>
            <a:ext cx="32514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7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Для печати значений в Питоне есть функция print(). Внутри круглых скобок через запятую мы пишем то, что хотим вывести.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latin typeface="Oswald Medium"/>
                <a:ea typeface="Oswald Medium"/>
                <a:cs typeface="Oswald Medium"/>
                <a:sym typeface="Oswald Medium"/>
              </a:rPr>
              <a:t>p</a:t>
            </a:r>
            <a:r>
              <a:rPr lang="ru" sz="2400">
                <a:solidFill>
                  <a:srgbClr val="BD4147"/>
                </a:solidFill>
                <a:latin typeface="Oswald Medium"/>
                <a:ea typeface="Oswald Medium"/>
                <a:cs typeface="Oswald Medium"/>
                <a:sym typeface="Oswald Medium"/>
              </a:rPr>
              <a:t>rint()</a:t>
            </a:r>
            <a:r>
              <a:rPr lang="ru" sz="2400">
                <a:solidFill>
                  <a:srgbClr val="262626"/>
                </a:solidFill>
                <a:latin typeface="Oswald Medium"/>
                <a:ea typeface="Oswald Medium"/>
                <a:cs typeface="Oswald Medium"/>
                <a:sym typeface="Oswald Medium"/>
              </a:rPr>
              <a:t> и арифметические операторы</a:t>
            </a:r>
            <a:endParaRPr sz="1100"/>
          </a:p>
        </p:txBody>
      </p:sp>
      <p:sp>
        <p:nvSpPr>
          <p:cNvPr id="113" name="Google Shape;113;p16"/>
          <p:cNvSpPr txBox="1"/>
          <p:nvPr/>
        </p:nvSpPr>
        <p:spPr>
          <a:xfrm>
            <a:off x="668179" y="4481333"/>
            <a:ext cx="7587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3076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5147250" y="1698501"/>
            <a:ext cx="33669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62626"/>
                </a:solidFill>
              </a:rPr>
              <a:t>print('Как вас зовут?')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62626"/>
                </a:solidFill>
              </a:rPr>
              <a:t>name = input()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62626"/>
                </a:solidFill>
              </a:rPr>
              <a:t>print('Здравствуйте, ' + name + '!')</a:t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1500">
              <a:solidFill>
                <a:srgbClr val="262626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68179" y="1914345"/>
            <a:ext cx="32514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Для ввода данных в программу мы используем функцию </a:t>
            </a:r>
            <a:r>
              <a:rPr lang="ru" sz="1800">
                <a:solidFill>
                  <a:srgbClr val="BD4147"/>
                </a:solidFill>
                <a:highlight>
                  <a:srgbClr val="F7F7F9"/>
                </a:highlight>
                <a:latin typeface="Oswald"/>
                <a:ea typeface="Oswald"/>
                <a:cs typeface="Oswald"/>
                <a:sym typeface="Oswald"/>
              </a:rPr>
              <a:t>input()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 Она считывает одну строку.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262626"/>
                </a:solidFill>
                <a:latin typeface="Oswald Medium"/>
                <a:ea typeface="Oswald Medium"/>
                <a:cs typeface="Oswald Medium"/>
                <a:sym typeface="Oswald Medium"/>
              </a:rPr>
              <a:t>В</a:t>
            </a:r>
            <a:r>
              <a:rPr lang="ru" sz="2400">
                <a:solidFill>
                  <a:srgbClr val="262626"/>
                </a:solidFill>
                <a:latin typeface="Oswald Medium"/>
                <a:ea typeface="Oswald Medium"/>
                <a:cs typeface="Oswald Medium"/>
                <a:sym typeface="Oswald Medium"/>
              </a:rPr>
              <a:t>вод данных в программу, </a:t>
            </a:r>
            <a:r>
              <a:rPr lang="ru" sz="2400">
                <a:solidFill>
                  <a:srgbClr val="BD4147"/>
                </a:solidFill>
                <a:latin typeface="Oswald Medium"/>
                <a:ea typeface="Oswald Medium"/>
                <a:cs typeface="Oswald Medium"/>
                <a:sym typeface="Oswald Medium"/>
              </a:rPr>
              <a:t>input()</a:t>
            </a:r>
            <a:endParaRPr sz="2400">
              <a:solidFill>
                <a:srgbClr val="BD4147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262626"/>
                </a:solidFill>
                <a:latin typeface="Oswald Medium"/>
                <a:ea typeface="Oswald Medium"/>
                <a:cs typeface="Oswald Medium"/>
                <a:sym typeface="Oswald Medium"/>
              </a:rPr>
              <a:t>Запись в переменные</a:t>
            </a:r>
            <a:endParaRPr sz="2400">
              <a:solidFill>
                <a:srgbClr val="26262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68179" y="4481333"/>
            <a:ext cx="7587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3076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668175" y="1570625"/>
            <a:ext cx="33456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Числовые типы: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Целые числа (например, 42).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loat</a:t>
            </a: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Числа с плавающей точкой (например, 3.14).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Текстовые типы: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str: 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Строки (например, "Привет, мир!").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262626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Типы данных</a:t>
            </a:r>
            <a:endParaRPr sz="2400">
              <a:solidFill>
                <a:srgbClr val="26262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0" y="103416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4705275" y="1213125"/>
            <a:ext cx="35127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Последовательности: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list:</a:t>
            </a:r>
            <a:r>
              <a:rPr lang="ru" sz="17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>
                <a:solidFill>
                  <a:srgbClr val="0D0D0D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Списки (изменяемые последовательности).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tuple: </a:t>
            </a:r>
            <a:r>
              <a:rPr lang="ru">
                <a:solidFill>
                  <a:srgbClr val="0D0D0D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Кортежи (неизменяемые последовательности).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Логический тип: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803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bool: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Логические значения True или False.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253625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(если):</a:t>
            </a:r>
            <a:endParaRPr sz="1900">
              <a:solidFill>
                <a:srgbClr val="373A3C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используется для проверки условия. Если условие истинно (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то блок кода внутри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выполняется.</a:t>
            </a:r>
            <a:endParaRPr sz="1900">
              <a:solidFill>
                <a:srgbClr val="373A3C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Если условие ложно (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 блок кода пропускается.</a:t>
            </a:r>
            <a:endParaRPr sz="1900">
              <a:solidFill>
                <a:srgbClr val="373A3C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if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elif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else</a:t>
            </a:r>
            <a:endParaRPr sz="2400">
              <a:solidFill>
                <a:srgbClr val="BD4147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Условные операторы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68179" y="4481333"/>
            <a:ext cx="7587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3076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3253450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else if </a:t>
            </a:r>
            <a:r>
              <a:rPr lang="ru" sz="1800">
                <a:solidFill>
                  <a:srgbClr val="3F3F3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(в противном случае, если)</a:t>
            </a:r>
            <a:endParaRPr sz="1800">
              <a:solidFill>
                <a:srgbClr val="3F3F3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elif </a:t>
            </a:r>
            <a:r>
              <a:rPr lang="ru" sz="1900">
                <a:solidFill>
                  <a:srgbClr val="3F3F3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используется, когда у вас есть несколько условий, и вы хотите проверить их последовательно.</a:t>
            </a:r>
            <a:endParaRPr sz="1900">
              <a:solidFill>
                <a:srgbClr val="3F3F3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3F3F3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Если предыдущее условие (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ru" sz="1900">
                <a:solidFill>
                  <a:srgbClr val="3F3F3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или предыдущий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elif</a:t>
            </a:r>
            <a:r>
              <a:rPr lang="ru" sz="1900">
                <a:solidFill>
                  <a:srgbClr val="3F3F3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ложно, то проверяется следующее условие.</a:t>
            </a:r>
            <a:endParaRPr sz="1900">
              <a:solidFill>
                <a:srgbClr val="3F3F3F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253275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else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(в противном случае):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else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используется, чтобы выполнить блок кода, если ни одно из предыдущих условий не истинно.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else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следует за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или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elif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 выполняется, если все предыдущие условия ложны.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253625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Равно (==):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значения сравниваемых операндов равны.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Не равно (!=):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значения сравниваемых операндов не равны.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==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!=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&gt;</a:t>
            </a:r>
            <a:r>
              <a:rPr lang="ru" sz="2400">
                <a:solidFill>
                  <a:srgbClr val="262626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&lt;</a:t>
            </a:r>
            <a:r>
              <a:rPr lang="ru" sz="2400">
                <a:solidFill>
                  <a:srgbClr val="262626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&gt;=</a:t>
            </a:r>
            <a:r>
              <a:rPr lang="ru" sz="2400">
                <a:solidFill>
                  <a:srgbClr val="262626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&lt;=</a:t>
            </a:r>
            <a:endParaRPr sz="2400">
              <a:solidFill>
                <a:srgbClr val="BD4147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Операторы сравнения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3253450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Больше (&gt;): </a:t>
            </a: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левый операнд больше правого.</a:t>
            </a:r>
            <a:endParaRPr sz="18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Меньше (&lt;): </a:t>
            </a: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левый операнд меньше правого.</a:t>
            </a:r>
            <a:endParaRPr sz="18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253275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Больше или равно (&gt;=):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левый операнд больше или равен правому.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Меньше или равно (&lt;=): 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левый операнд меньше или равен правому.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253625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(and)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оба операнда истинны.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and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or</a:t>
            </a:r>
            <a:r>
              <a:rPr lang="ru" sz="2400">
                <a:solidFill>
                  <a:srgbClr val="262626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not</a:t>
            </a:r>
            <a:endParaRPr sz="2400">
              <a:solidFill>
                <a:srgbClr val="BD4147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Логические операторы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3253450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ИЛИ </a:t>
            </a: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(or)</a:t>
            </a: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8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True, </a:t>
            </a:r>
            <a:r>
              <a:rPr lang="ru" sz="18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если хотя бы один из операндов истинен.</a:t>
            </a:r>
            <a:endParaRPr sz="18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253275" y="2051400"/>
            <a:ext cx="2868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НЕ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(not):</a:t>
            </a:r>
            <a:endParaRPr sz="1900">
              <a:solidFill>
                <a:srgbClr val="BD4147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Возвращает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если операнд ложен, и </a:t>
            </a:r>
            <a:r>
              <a:rPr lang="ru" sz="1900">
                <a:solidFill>
                  <a:srgbClr val="BD414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False,</a:t>
            </a: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если операнд истинен.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and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И</a:t>
            </a:r>
            <a:endParaRPr sz="2400">
              <a:solidFill>
                <a:srgbClr val="BD4147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Логические операторы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875" y="1724912"/>
            <a:ext cx="4986850" cy="26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365775" y="1483175"/>
            <a:ext cx="42063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Мы находимся в одной комнате, и перед нами дверь, которую мы хотим открыть, чтобы пройти в другую комнату. Мы говорим, что мы можем пройти, только если дверь в нашей комнате открыта и дверь в следующей комнате тоже открыта. Обе двери должны быть открыты, чтобы мы могли пройти.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668179" y="223267"/>
            <a:ext cx="7776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or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, </a:t>
            </a:r>
            <a:r>
              <a:rPr lang="ru" sz="2400">
                <a:solidFill>
                  <a:srgbClr val="BD4147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ИЛИ</a:t>
            </a:r>
            <a:endParaRPr sz="2400">
              <a:solidFill>
                <a:srgbClr val="BD4147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224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Oswald Medium"/>
                <a:ea typeface="Oswald Medium"/>
                <a:cs typeface="Oswald Medium"/>
                <a:sym typeface="Oswald Medium"/>
              </a:rPr>
              <a:t>Логические операторы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0" y="13042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675" y="1552775"/>
            <a:ext cx="5511975" cy="29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365775" y="1483175"/>
            <a:ext cx="40308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900">
                <a:solidFill>
                  <a:srgbClr val="26262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Мы находимся в комнате с двумя дверями. Мы говорим, что мы можем выйти, если хотя бы одна из дверей открыта. Нам не важно, какая из дверей открыта: либо первая, либо вторая, либо обе. Главное, чтобы хотя бы одна была открыта.</a:t>
            </a:r>
            <a:endParaRPr sz="1900">
              <a:solidFill>
                <a:srgbClr val="26262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