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a7dd6f9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a7dd6f9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a7dd6f9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a7dd6f9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a7dd6f9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a7dd6f9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a7dd6f9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a7dd6f9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a7dd6f9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a7dd6f9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dcdba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dcdba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6dcdba8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6dcdba8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6dcdba8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6dcdba8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6dcdba8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6dcdba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6dcdba8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6dcdba8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6dcdba8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6dcdba8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dcdba8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6dcdba8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dcdba8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dcdba8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 в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Настройка функции print()</a:t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5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50">
                <a:solidFill>
                  <a:srgbClr val="373A3C"/>
                </a:solidFill>
                <a:highlight>
                  <a:srgbClr val="FFFFFF"/>
                </a:highlight>
              </a:rPr>
              <a:t>По умолчанию функция </a:t>
            </a:r>
            <a:r>
              <a:rPr lang="ru" sz="1750">
                <a:solidFill>
                  <a:srgbClr val="274E13"/>
                </a:solidFill>
                <a:highlight>
                  <a:srgbClr val="E3EEE1"/>
                </a:highlight>
              </a:rPr>
              <a:t>print()</a:t>
            </a:r>
            <a:r>
              <a:rPr lang="ru" sz="1750">
                <a:solidFill>
                  <a:srgbClr val="373A3C"/>
                </a:solidFill>
                <a:highlight>
                  <a:srgbClr val="FFFFFF"/>
                </a:highlight>
              </a:rPr>
              <a:t> принимает несколько аргументов, выводит их через пробел, после чего ставит перевод строки. Это поведение можно изменить, используя именованные параметры </a:t>
            </a:r>
            <a:r>
              <a:rPr lang="ru" sz="1750">
                <a:solidFill>
                  <a:srgbClr val="274E13"/>
                </a:solidFill>
                <a:highlight>
                  <a:srgbClr val="E3EEE1"/>
                </a:highlight>
              </a:rPr>
              <a:t>sep</a:t>
            </a:r>
            <a:r>
              <a:rPr lang="ru" sz="1750">
                <a:solidFill>
                  <a:srgbClr val="373A3C"/>
                </a:solidFill>
                <a:highlight>
                  <a:srgbClr val="FFFFFF"/>
                </a:highlight>
              </a:rPr>
              <a:t> (разделитель) и </a:t>
            </a:r>
            <a:r>
              <a:rPr lang="ru" sz="1750">
                <a:solidFill>
                  <a:srgbClr val="274E13"/>
                </a:solidFill>
                <a:highlight>
                  <a:srgbClr val="E3EEE1"/>
                </a:highlight>
              </a:rPr>
              <a:t>end</a:t>
            </a:r>
            <a:r>
              <a:rPr lang="ru" sz="1750">
                <a:solidFill>
                  <a:srgbClr val="373A3C"/>
                </a:solidFill>
                <a:highlight>
                  <a:srgbClr val="FFFFFF"/>
                </a:highlight>
              </a:rPr>
              <a:t> (окончание).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6144000" y="198690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8761D"/>
                </a:solidFill>
              </a:rPr>
              <a:t>print</a:t>
            </a:r>
            <a:r>
              <a:rPr lang="ru" sz="1600"/>
              <a:t>(1, 2, 3, </a:t>
            </a:r>
            <a:r>
              <a:rPr lang="ru" sz="1600">
                <a:solidFill>
                  <a:srgbClr val="38761D"/>
                </a:solidFill>
              </a:rPr>
              <a:t>sep</a:t>
            </a:r>
            <a:r>
              <a:rPr lang="ru" sz="1600"/>
              <a:t>='', </a:t>
            </a:r>
            <a:r>
              <a:rPr lang="ru" sz="1600">
                <a:solidFill>
                  <a:srgbClr val="38761D"/>
                </a:solidFill>
              </a:rPr>
              <a:t>end</a:t>
            </a:r>
            <a:r>
              <a:rPr lang="ru" sz="1600"/>
              <a:t>=' -- 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8761D"/>
                </a:solidFill>
              </a:rPr>
              <a:t>print</a:t>
            </a:r>
            <a:r>
              <a:rPr lang="ru" sz="1600"/>
              <a:t>(4, 5, 6, </a:t>
            </a:r>
            <a:r>
              <a:rPr lang="ru" sz="1600">
                <a:solidFill>
                  <a:srgbClr val="38761D"/>
                </a:solidFill>
              </a:rPr>
              <a:t>sep</a:t>
            </a:r>
            <a:r>
              <a:rPr lang="ru" sz="1600"/>
              <a:t>=' * ', </a:t>
            </a:r>
            <a:r>
              <a:rPr lang="ru" sz="1600">
                <a:solidFill>
                  <a:srgbClr val="38761D"/>
                </a:solidFill>
              </a:rPr>
              <a:t>end</a:t>
            </a:r>
            <a:r>
              <a:rPr lang="ru" sz="1600"/>
              <a:t>='.')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8761D"/>
                </a:solidFill>
              </a:rPr>
              <a:t>print</a:t>
            </a:r>
            <a:r>
              <a:rPr lang="ru" sz="1600"/>
              <a:t>(1, 2, 3, </a:t>
            </a:r>
            <a:r>
              <a:rPr lang="ru" sz="1600">
                <a:solidFill>
                  <a:srgbClr val="38761D"/>
                </a:solidFill>
              </a:rPr>
              <a:t>sep</a:t>
            </a:r>
            <a:r>
              <a:rPr lang="ru" sz="1600"/>
              <a:t>=', ', </a:t>
            </a:r>
            <a:r>
              <a:rPr lang="ru" sz="1600">
                <a:solidFill>
                  <a:srgbClr val="38761D"/>
                </a:solidFill>
              </a:rPr>
              <a:t>end</a:t>
            </a:r>
            <a:r>
              <a:rPr lang="ru" sz="1600"/>
              <a:t>='. 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8761D"/>
                </a:solidFill>
              </a:rPr>
              <a:t>print</a:t>
            </a:r>
            <a:r>
              <a:rPr lang="ru" sz="1600"/>
              <a:t>(4, 5, 6, </a:t>
            </a:r>
            <a:r>
              <a:rPr lang="ru" sz="1600">
                <a:solidFill>
                  <a:srgbClr val="38761D"/>
                </a:solidFill>
              </a:rPr>
              <a:t>sep</a:t>
            </a:r>
            <a:r>
              <a:rPr lang="ru" sz="1600"/>
              <a:t>=', ', </a:t>
            </a:r>
            <a:r>
              <a:rPr lang="ru" sz="1600">
                <a:solidFill>
                  <a:srgbClr val="38761D"/>
                </a:solidFill>
              </a:rPr>
              <a:t>end</a:t>
            </a:r>
            <a:r>
              <a:rPr lang="ru" sz="1600"/>
              <a:t>='. ')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Задача</a:t>
            </a:r>
            <a:r>
              <a:rPr lang="ru" sz="2020"/>
              <a:t>: 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По данному натуральному n вычислите сумму 1</a:t>
            </a:r>
            <a:r>
              <a:rPr lang="ru" sz="1100">
                <a:solidFill>
                  <a:srgbClr val="373A3C"/>
                </a:solidFill>
                <a:highlight>
                  <a:srgbClr val="FFFFFF"/>
                </a:highlight>
              </a:rPr>
              <a:t>^3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+2</a:t>
            </a:r>
            <a:r>
              <a:rPr lang="ru" sz="1100">
                <a:solidFill>
                  <a:srgbClr val="373A3C"/>
                </a:solidFill>
                <a:highlight>
                  <a:srgbClr val="FFFFFF"/>
                </a:highlight>
              </a:rPr>
              <a:t>^3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+3</a:t>
            </a:r>
            <a:r>
              <a:rPr lang="ru" sz="1100">
                <a:solidFill>
                  <a:srgbClr val="373A3C"/>
                </a:solidFill>
                <a:highlight>
                  <a:srgbClr val="FFFFFF"/>
                </a:highlight>
              </a:rPr>
              <a:t>^3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+...+n</a:t>
            </a:r>
            <a:r>
              <a:rPr lang="ru" sz="1100">
                <a:solidFill>
                  <a:srgbClr val="373A3C"/>
                </a:solidFill>
                <a:highlight>
                  <a:srgbClr val="FFFFFF"/>
                </a:highlight>
              </a:rPr>
              <a:t>^3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Cчитывайте входные данные через </a:t>
            </a:r>
            <a:r>
              <a:rPr lang="ru" sz="120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выводите ответ через </a:t>
            </a:r>
            <a:r>
              <a:rPr lang="ru" sz="120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320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131800" y="2003350"/>
            <a:ext cx="47004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Задача</a:t>
            </a:r>
            <a:r>
              <a:rPr lang="ru" sz="2020"/>
              <a:t>: 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По данному натуральному n вычислите сумму 1</a:t>
            </a:r>
            <a:r>
              <a:rPr lang="ru" sz="1100">
                <a:solidFill>
                  <a:srgbClr val="373A3C"/>
                </a:solidFill>
                <a:highlight>
                  <a:srgbClr val="FFFFFF"/>
                </a:highlight>
              </a:rPr>
              <a:t>^3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+2</a:t>
            </a:r>
            <a:r>
              <a:rPr lang="ru" sz="1100">
                <a:solidFill>
                  <a:srgbClr val="373A3C"/>
                </a:solidFill>
                <a:highlight>
                  <a:srgbClr val="FFFFFF"/>
                </a:highlight>
              </a:rPr>
              <a:t>^3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+3</a:t>
            </a:r>
            <a:r>
              <a:rPr lang="ru" sz="1100">
                <a:solidFill>
                  <a:srgbClr val="373A3C"/>
                </a:solidFill>
                <a:highlight>
                  <a:srgbClr val="FFFFFF"/>
                </a:highlight>
              </a:rPr>
              <a:t>^3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+...+n</a:t>
            </a:r>
            <a:r>
              <a:rPr lang="ru" sz="1100">
                <a:solidFill>
                  <a:srgbClr val="373A3C"/>
                </a:solidFill>
                <a:highlight>
                  <a:srgbClr val="FFFFFF"/>
                </a:highlight>
              </a:rPr>
              <a:t>^3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Cчитывайте входные данные через </a:t>
            </a:r>
            <a:r>
              <a:rPr lang="ru" sz="120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выводите ответ через </a:t>
            </a:r>
            <a:r>
              <a:rPr lang="ru" sz="120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32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131800" y="1551925"/>
            <a:ext cx="47004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38761D"/>
                </a:solidFill>
              </a:rPr>
              <a:t>n = int(input("Введите натуральное число n: "))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38761D"/>
                </a:solidFill>
              </a:rPr>
              <a:t># Инициализируем переменную для хранения суммы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38761D"/>
                </a:solidFill>
              </a:rPr>
              <a:t>sum_cubes = 0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38761D"/>
                </a:solidFill>
              </a:rPr>
              <a:t># Вычисляем сумму кубов от 1 до n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38761D"/>
                </a:solidFill>
              </a:rPr>
              <a:t>for i in range(1, n + 1):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38761D"/>
                </a:solidFill>
              </a:rPr>
              <a:t>    sum_cubes += i**3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38761D"/>
                </a:solidFill>
              </a:rPr>
              <a:t># Выводим результат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38761D"/>
                </a:solidFill>
              </a:rPr>
              <a:t>print(sum_cubes)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Задача</a:t>
            </a:r>
            <a:r>
              <a:rPr lang="ru" sz="2020"/>
              <a:t>: 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Факториал</a:t>
            </a:r>
            <a:endParaRPr sz="19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Факториалом числа n называется произведение 1 × 2 × ... × n. Обозначение: n!.</a:t>
            </a:r>
            <a:endParaRPr sz="12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 данному натуральному n вычислите значение n!. Пользоваться математической библиотекой math в этой задаче запрещено.</a:t>
            </a:r>
            <a:endParaRPr sz="20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Cчитывайте входные данные через </a:t>
            </a:r>
            <a:r>
              <a:rPr lang="ru" sz="120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endParaRPr sz="1200">
              <a:solidFill>
                <a:srgbClr val="BD4147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выводите ответ через </a:t>
            </a:r>
            <a:r>
              <a:rPr lang="ru" sz="120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320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131800" y="1551925"/>
            <a:ext cx="47004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Задача</a:t>
            </a:r>
            <a:r>
              <a:rPr lang="ru" sz="2020"/>
              <a:t>: </a:t>
            </a:r>
            <a:r>
              <a:rPr lang="ru" sz="1900">
                <a:solidFill>
                  <a:srgbClr val="373A3C"/>
                </a:solidFill>
                <a:highlight>
                  <a:srgbClr val="FFFFFF"/>
                </a:highlight>
              </a:rPr>
              <a:t>Факториал</a:t>
            </a:r>
            <a:endParaRPr sz="19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Факториалом числа n называется произведение 1 × 2 × ... × n. Обозначение: n!.</a:t>
            </a:r>
            <a:endParaRPr sz="12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 данному натуральному n вычислите значение n!. Пользоваться математической библиотекой math в этой задаче запрещено.</a:t>
            </a:r>
            <a:endParaRPr sz="20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Cчитывайте входные данные через </a:t>
            </a:r>
            <a:r>
              <a:rPr lang="ru" sz="120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20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BD4147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выводите ответ через </a:t>
            </a:r>
            <a:r>
              <a:rPr lang="ru" sz="120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32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131800" y="1551925"/>
            <a:ext cx="47004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n = int(input("Введите натуральное число n: "))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# Инициализируем переменную для хранения факториала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factorial_result = 1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# Вычисляем факториал числа n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for i in range(1, n + 1):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  factorial_result *= i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# Выводим результат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38761D"/>
                </a:solidFill>
              </a:rPr>
              <a:t>print("Факториал", n, ":", factorial_result)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Повторение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создать переменную?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Примеры типы данных?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 помощью каких знаков выполняются арифметические операции?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сравнивать в Python?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Какие существуют логические операции?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Что такое условные операторы?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Как вводить с </a:t>
            </a:r>
            <a:r>
              <a:rPr lang="ru"/>
              <a:t>клавиатуры</a:t>
            </a:r>
            <a:r>
              <a:rPr lang="ru"/>
              <a:t> и выводить на экран?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Цикл for</a:t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42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цикле for указывается переменная и множество значений, по которому будет пробегать переменная.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Чаще всего используют </a:t>
            </a:r>
            <a:r>
              <a:rPr lang="ru"/>
              <a:t>функцию</a:t>
            </a:r>
            <a:r>
              <a:rPr lang="ru"/>
              <a:t> </a:t>
            </a:r>
            <a:r>
              <a:rPr lang="ru" sz="22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range</a:t>
            </a:r>
            <a:r>
              <a:rPr lang="ru" sz="2200">
                <a:latin typeface="Impact"/>
                <a:ea typeface="Impact"/>
                <a:cs typeface="Impact"/>
                <a:sym typeface="Impact"/>
              </a:rPr>
              <a:t>. </a:t>
            </a:r>
            <a:endParaRPr sz="2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Циклы for как правило используются для того, чтобы повторять одни и те же действия определенное количество раз или для того, чтобы менять значение переменной от начала до конца. То есть, они помогают делать одно и то же много раз или изменять что-то пошагово.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359325" y="1690825"/>
            <a:ext cx="3000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3C47D"/>
                </a:solidFill>
              </a:rPr>
              <a:t>| </a:t>
            </a:r>
            <a:r>
              <a:rPr b="1" lang="ru"/>
              <a:t>for i in range(4):  </a:t>
            </a:r>
            <a:r>
              <a:rPr b="1" lang="ru" sz="1100">
                <a:solidFill>
                  <a:srgbClr val="666666"/>
                </a:solidFill>
              </a:rPr>
              <a:t>(от 0 до 3)</a:t>
            </a:r>
            <a:endParaRPr b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# здесь можно выполнять циклические действия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3C47D"/>
                </a:solidFill>
              </a:rPr>
              <a:t>  ____</a:t>
            </a:r>
            <a:r>
              <a:rPr b="1" lang="ru">
                <a:solidFill>
                  <a:srgbClr val="93C47D"/>
                </a:solidFill>
              </a:rPr>
              <a:t> </a:t>
            </a:r>
            <a:r>
              <a:rPr b="1" lang="ru"/>
              <a:t>print(i)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3C47D"/>
                </a:solidFill>
              </a:rPr>
              <a:t>  </a:t>
            </a:r>
            <a:r>
              <a:rPr b="1" lang="ru">
                <a:solidFill>
                  <a:srgbClr val="93C47D"/>
                </a:solidFill>
              </a:rPr>
              <a:t>____ </a:t>
            </a:r>
            <a:r>
              <a:rPr b="1" lang="ru"/>
              <a:t>print(i ** 2)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# цикл закончился, поскольку закончился блок с отступом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B6D7A8"/>
                </a:solidFill>
              </a:rPr>
              <a:t>| </a:t>
            </a:r>
            <a:r>
              <a:rPr b="1" lang="ru"/>
              <a:t>print('Конец цикла')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Основные формы записи</a:t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Одно число: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Когда мы пишем range(конец), это означает, что мы хотим создать последовательность чисел, начиная с 0 и заканчивая на конец - 1. Например, range(5) создаст последовательность чисел от 0 до 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Два числа, разделенные запятой: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Когда мы пишем range(начало, конец), это означает, что мы хотим создать последовательность чисел, начиная с начало и заканчивая на конец - 1. Например, range(2, 6) создаст последовательность чисел от 2 до 5.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144000" y="1618525"/>
            <a:ext cx="3000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# Одно число (последовательность от 0 до 4)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for i in range(5):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    print(i)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# Два числа, разделенные запятой (последовательность от 2 до 5)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for j in range(2, 6):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    print(j)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На 1 меньше!</a:t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3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Когда мы пишем range(1, 6), мы указываем Python взять числа, начиная с 1 и заканчивая 6, но последнее число (в данном случае, 6) не включается. Таким образом, фактически цифры, которые мы получаем, - это 1, 2, 3, 4 и 5.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В программировании часто используется такой подход, где верхняя граница (в данном случае, 6) не включается в диапазон. Это сделано для удобства, чтобы легче было работать с числами внутри цикла или других структур данных.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Поэтому, хотя мы пишем "до 6", фактически числа считаются до 5.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Задача</a:t>
            </a:r>
            <a:r>
              <a:rPr lang="ru" sz="2020"/>
              <a:t>: Подсчет суммы чисел от 1 до 5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020"/>
              <a:t>Напиши программу на Python, которая считает сумму всех чисел от 1 до 5 и выводит результат. Используй цикл for и переменную total для накопления суммы.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754400" y="2003350"/>
            <a:ext cx="40779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Задача</a:t>
            </a:r>
            <a:r>
              <a:rPr lang="ru" sz="2020"/>
              <a:t>: Подсчет суммы чисел от 1 до 5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/>
              <a:t>Напиши программу на Python, которая считает сумму всех чисел от 1 до 5 и выводит результат. Используй цикл for и переменную total для накопления суммы.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131800" y="2003350"/>
            <a:ext cx="47004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8761D"/>
                </a:solidFill>
              </a:rPr>
              <a:t>total = 0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8761D"/>
                </a:solidFill>
              </a:rPr>
              <a:t>for i in range(1, 6):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8761D"/>
                </a:solidFill>
              </a:rPr>
              <a:t>    total = total + i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38761D"/>
                </a:solidFill>
              </a:rPr>
              <a:t>print("Сумма чисел от 1 до 5 равна:", total)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Задача</a:t>
            </a:r>
            <a:r>
              <a:rPr lang="ru" sz="2020"/>
              <a:t>: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/>
              <a:t> </a:t>
            </a:r>
            <a:r>
              <a:rPr lang="ru" sz="22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Дано 3 целых чисел, введенных с клавиатуры во время цикла. Вычислите их сумму. Напишите программу, использующую наименьшее число переменных.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131800" y="2003350"/>
            <a:ext cx="47004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5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Задача</a:t>
            </a:r>
            <a:r>
              <a:rPr lang="ru" sz="1520"/>
              <a:t>: </a:t>
            </a:r>
            <a:r>
              <a:rPr lang="ru" sz="17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Дано 10 целых чисел. Вычислите их сумму. Напишите программу, использующую наименьшее число переменных.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694200" y="1208400"/>
            <a:ext cx="8138100" cy="3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91">
                <a:solidFill>
                  <a:srgbClr val="38761D"/>
                </a:solidFill>
              </a:rPr>
              <a:t># Инициализация переменной для хранения суммы</a:t>
            </a:r>
            <a:endParaRPr sz="119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8761D"/>
                </a:solidFill>
              </a:rPr>
              <a:t>sum = 0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91">
                <a:solidFill>
                  <a:srgbClr val="38761D"/>
                </a:solidFill>
              </a:rPr>
              <a:t># Цикл для ввода 10 целых чисел и их суммирования</a:t>
            </a:r>
            <a:endParaRPr sz="119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8761D"/>
                </a:solidFill>
              </a:rPr>
              <a:t>for i in range(10):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8761D"/>
                </a:solidFill>
              </a:rPr>
              <a:t>    number = int(input())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8761D"/>
                </a:solidFill>
              </a:rPr>
              <a:t>    sum += number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91">
                <a:solidFill>
                  <a:srgbClr val="38761D"/>
                </a:solidFill>
              </a:rPr>
              <a:t># Вывод суммы</a:t>
            </a:r>
            <a:endParaRPr sz="119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38761D"/>
                </a:solidFill>
              </a:rPr>
              <a:t>print(sum)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