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1"/>
  </p:notesMasterIdLst>
  <p:sldIdLst>
    <p:sldId id="256" r:id="rId2"/>
    <p:sldId id="257" r:id="rId3"/>
    <p:sldId id="259" r:id="rId4"/>
    <p:sldId id="261" r:id="rId5"/>
    <p:sldId id="281" r:id="rId6"/>
    <p:sldId id="267" r:id="rId7"/>
    <p:sldId id="266" r:id="rId8"/>
    <p:sldId id="270" r:id="rId9"/>
    <p:sldId id="269" r:id="rId10"/>
    <p:sldId id="276" r:id="rId11"/>
    <p:sldId id="272" r:id="rId12"/>
    <p:sldId id="273" r:id="rId13"/>
    <p:sldId id="274" r:id="rId14"/>
    <p:sldId id="275" r:id="rId15"/>
    <p:sldId id="277" r:id="rId16"/>
    <p:sldId id="280" r:id="rId17"/>
    <p:sldId id="284"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A55984-987E-B147-9A29-B62BAF7B9365}">
          <p14:sldIdLst>
            <p14:sldId id="256"/>
            <p14:sldId id="257"/>
            <p14:sldId id="259"/>
            <p14:sldId id="261"/>
            <p14:sldId id="281"/>
            <p14:sldId id="267"/>
            <p14:sldId id="266"/>
            <p14:sldId id="270"/>
            <p14:sldId id="269"/>
            <p14:sldId id="276"/>
            <p14:sldId id="272"/>
            <p14:sldId id="273"/>
            <p14:sldId id="274"/>
            <p14:sldId id="275"/>
            <p14:sldId id="277"/>
            <p14:sldId id="280"/>
            <p14:sldId id="284"/>
            <p14:sldId id="282"/>
            <p14:sldId id="283"/>
          </p14:sldIdLst>
        </p14:section>
        <p14:section name="Supplementary" id="{0B3DB3A4-8CA5-354C-93F5-7BCBC1C3C23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p:restoredTop sz="84527"/>
  </p:normalViewPr>
  <p:slideViewPr>
    <p:cSldViewPr snapToGrid="0">
      <p:cViewPr>
        <p:scale>
          <a:sx n="85" d="100"/>
          <a:sy n="85" d="100"/>
        </p:scale>
        <p:origin x="1712" y="3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366D4-824A-A040-ACF8-B28DC0A5B599}" type="datetimeFigureOut">
              <a:rPr lang="en-US" smtClean="0"/>
              <a:t>11/22/24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52A0C-BDBE-2E48-AF85-4F0A04336ED0}" type="slidenum">
              <a:rPr lang="en-US" smtClean="0"/>
              <a:t>‹#›</a:t>
            </a:fld>
            <a:endParaRPr lang="en-US"/>
          </a:p>
        </p:txBody>
      </p:sp>
    </p:spTree>
    <p:extLst>
      <p:ext uri="{BB962C8B-B14F-4D97-AF65-F5344CB8AC3E}">
        <p14:creationId xmlns:p14="http://schemas.microsoft.com/office/powerpoint/2010/main" val="263260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dirty="0">
              <a:solidFill>
                <a:srgbClr val="1F1F1F"/>
              </a:solidFill>
            </a:endParaRPr>
          </a:p>
          <a:p>
            <a:pPr lvl="1"/>
            <a:r>
              <a:rPr lang="en-US" sz="1200" dirty="0">
                <a:solidFill>
                  <a:srgbClr val="1F1F1F"/>
                </a:solidFill>
              </a:rPr>
              <a:t>1. https://</a:t>
            </a:r>
            <a:r>
              <a:rPr lang="en-US" sz="1200" dirty="0" err="1">
                <a:solidFill>
                  <a:srgbClr val="1F1F1F"/>
                </a:solidFill>
              </a:rPr>
              <a:t>www.bls.gov</a:t>
            </a:r>
            <a:r>
              <a:rPr lang="en-US" sz="1200" dirty="0">
                <a:solidFill>
                  <a:srgbClr val="1F1F1F"/>
                </a:solidFill>
              </a:rPr>
              <a:t>/</a:t>
            </a:r>
            <a:r>
              <a:rPr lang="en-US" sz="1200" dirty="0" err="1">
                <a:solidFill>
                  <a:srgbClr val="1F1F1F"/>
                </a:solidFill>
              </a:rPr>
              <a:t>opub</a:t>
            </a:r>
            <a:r>
              <a:rPr lang="en-US" sz="1200" dirty="0">
                <a:solidFill>
                  <a:srgbClr val="1F1F1F"/>
                </a:solidFill>
              </a:rPr>
              <a:t>/reports/consumer-expenditures/2022/#BLStable_2023_12_13_12_31_footnotes</a:t>
            </a:r>
          </a:p>
          <a:p>
            <a:pPr lvl="1"/>
            <a:r>
              <a:rPr lang="en-US" sz="1200" dirty="0">
                <a:solidFill>
                  <a:srgbClr val="1F1F1F"/>
                </a:solidFill>
              </a:rPr>
              <a:t>2. https://</a:t>
            </a:r>
            <a:r>
              <a:rPr lang="en-US" sz="1200" dirty="0" err="1">
                <a:solidFill>
                  <a:srgbClr val="1F1F1F"/>
                </a:solidFill>
              </a:rPr>
              <a:t>www.mckinsey.com</a:t>
            </a:r>
            <a:r>
              <a:rPr lang="en-US" sz="1200" dirty="0">
                <a:solidFill>
                  <a:srgbClr val="1F1F1F"/>
                </a:solidFill>
              </a:rPr>
              <a:t>/industries/consumer-packaged-goods/our-insights/the-state-of-the-us-consumer</a:t>
            </a:r>
          </a:p>
          <a:p>
            <a:pPr lvl="1"/>
            <a:endParaRPr lang="en-US" sz="1200" dirty="0">
              <a:solidFill>
                <a:srgbClr val="1F1F1F"/>
              </a:solidFill>
            </a:endParaRPr>
          </a:p>
          <a:p>
            <a:pPr lvl="1"/>
            <a:r>
              <a:rPr lang="en-US" sz="1200" dirty="0">
                <a:solidFill>
                  <a:srgbClr val="1F1F1F"/>
                </a:solidFill>
              </a:rPr>
              <a:t>Moreover, there is a huge spike in conversions in preparation for Thanksgiving (in the month of November for both years)</a:t>
            </a:r>
          </a:p>
          <a:p>
            <a:pPr lvl="1"/>
            <a:r>
              <a:rPr lang="en-US" sz="1200" i="0" u="none" strike="noStrike" dirty="0">
                <a:solidFill>
                  <a:srgbClr val="1F1F1F"/>
                </a:solidFill>
                <a:effectLst/>
              </a:rPr>
              <a:t>After the mid-week of December, there is a </a:t>
            </a:r>
            <a:r>
              <a:rPr lang="en-US" sz="1200" dirty="0">
                <a:solidFill>
                  <a:srgbClr val="1F1F1F"/>
                </a:solidFill>
              </a:rPr>
              <a:t>significant</a:t>
            </a:r>
            <a:r>
              <a:rPr lang="en-US" sz="1200" i="0" u="none" strike="noStrike" dirty="0">
                <a:solidFill>
                  <a:srgbClr val="1F1F1F"/>
                </a:solidFill>
                <a:effectLst/>
              </a:rPr>
              <a:t> decline in conversions, potentially due to the end of gift buying for the year</a:t>
            </a:r>
          </a:p>
          <a:p>
            <a:endParaRPr lang="en-US" dirty="0"/>
          </a:p>
        </p:txBody>
      </p:sp>
      <p:sp>
        <p:nvSpPr>
          <p:cNvPr id="4" name="Slide Number Placeholder 3"/>
          <p:cNvSpPr>
            <a:spLocks noGrp="1"/>
          </p:cNvSpPr>
          <p:nvPr>
            <p:ph type="sldNum" sz="quarter" idx="5"/>
          </p:nvPr>
        </p:nvSpPr>
        <p:spPr/>
        <p:txBody>
          <a:bodyPr/>
          <a:lstStyle/>
          <a:p>
            <a:fld id="{D3652A0C-BDBE-2E48-AF85-4F0A04336ED0}" type="slidenum">
              <a:rPr lang="en-US" smtClean="0"/>
              <a:t>15</a:t>
            </a:fld>
            <a:endParaRPr lang="en-US"/>
          </a:p>
        </p:txBody>
      </p:sp>
    </p:spTree>
    <p:extLst>
      <p:ext uri="{BB962C8B-B14F-4D97-AF65-F5344CB8AC3E}">
        <p14:creationId xmlns:p14="http://schemas.microsoft.com/office/powerpoint/2010/main" val="132540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581AB-FC9D-E934-104C-7EB44441C5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88A60-D106-6CC3-7BDA-B34D05A09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4D89B9-CBD1-4657-8C24-C8D7C6C103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C05445-0391-A411-AC52-EB53A2D7427A}"/>
              </a:ext>
            </a:extLst>
          </p:cNvPr>
          <p:cNvSpPr>
            <a:spLocks noGrp="1"/>
          </p:cNvSpPr>
          <p:nvPr>
            <p:ph type="sldNum" sz="quarter" idx="5"/>
          </p:nvPr>
        </p:nvSpPr>
        <p:spPr/>
        <p:txBody>
          <a:bodyPr/>
          <a:lstStyle/>
          <a:p>
            <a:fld id="{D3652A0C-BDBE-2E48-AF85-4F0A04336ED0}" type="slidenum">
              <a:rPr lang="en-US" smtClean="0"/>
              <a:t>16</a:t>
            </a:fld>
            <a:endParaRPr lang="en-US"/>
          </a:p>
        </p:txBody>
      </p:sp>
    </p:spTree>
    <p:extLst>
      <p:ext uri="{BB962C8B-B14F-4D97-AF65-F5344CB8AC3E}">
        <p14:creationId xmlns:p14="http://schemas.microsoft.com/office/powerpoint/2010/main" val="227922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52A0C-BDBE-2E48-AF85-4F0A04336ED0}" type="slidenum">
              <a:rPr lang="en-US" smtClean="0"/>
              <a:t>17</a:t>
            </a:fld>
            <a:endParaRPr lang="en-US"/>
          </a:p>
        </p:txBody>
      </p:sp>
    </p:spTree>
    <p:extLst>
      <p:ext uri="{BB962C8B-B14F-4D97-AF65-F5344CB8AC3E}">
        <p14:creationId xmlns:p14="http://schemas.microsoft.com/office/powerpoint/2010/main" val="304957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01909-265F-8F70-B911-C0D40FD65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D22E0-0559-2ACF-79E2-DE4E21DBFD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C29DA3-9BC8-3590-50CC-5638A3C937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D5B2FC-021E-4A74-CD3C-1D1E06F9F307}"/>
              </a:ext>
            </a:extLst>
          </p:cNvPr>
          <p:cNvSpPr>
            <a:spLocks noGrp="1"/>
          </p:cNvSpPr>
          <p:nvPr>
            <p:ph type="sldNum" sz="quarter" idx="5"/>
          </p:nvPr>
        </p:nvSpPr>
        <p:spPr/>
        <p:txBody>
          <a:bodyPr/>
          <a:lstStyle/>
          <a:p>
            <a:fld id="{D3652A0C-BDBE-2E48-AF85-4F0A04336ED0}" type="slidenum">
              <a:rPr lang="en-US" smtClean="0"/>
              <a:t>18</a:t>
            </a:fld>
            <a:endParaRPr lang="en-US"/>
          </a:p>
        </p:txBody>
      </p:sp>
    </p:spTree>
    <p:extLst>
      <p:ext uri="{BB962C8B-B14F-4D97-AF65-F5344CB8AC3E}">
        <p14:creationId xmlns:p14="http://schemas.microsoft.com/office/powerpoint/2010/main" val="207784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795585-BE7C-3840-AB01-BB9471DBD647}" type="datetimeFigureOut">
              <a:rPr lang="en-US" smtClean="0"/>
              <a:t>11/22/24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058391-5B1D-3949-ADDD-386399BA86C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93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95585-BE7C-3840-AB01-BB9471DBD647}"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58391-5B1D-3949-ADDD-386399BA86C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657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95585-BE7C-3840-AB01-BB9471DBD647}"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58391-5B1D-3949-ADDD-386399BA86C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50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95585-BE7C-3840-AB01-BB9471DBD647}"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58391-5B1D-3949-ADDD-386399BA86C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57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95585-BE7C-3840-AB01-BB9471DBD647}"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58391-5B1D-3949-ADDD-386399BA86C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4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795585-BE7C-3840-AB01-BB9471DBD647}"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58391-5B1D-3949-ADDD-386399BA86C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60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95585-BE7C-3840-AB01-BB9471DBD647}" type="datetimeFigureOut">
              <a:rPr lang="en-US" smtClean="0"/>
              <a:t>11/22/24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58391-5B1D-3949-ADDD-386399BA86C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162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795585-BE7C-3840-AB01-BB9471DBD647}" type="datetimeFigureOut">
              <a:rPr lang="en-US" smtClean="0"/>
              <a:t>11/22/24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58391-5B1D-3949-ADDD-386399BA86C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597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95585-BE7C-3840-AB01-BB9471DBD647}" type="datetimeFigureOut">
              <a:rPr lang="en-US" smtClean="0"/>
              <a:t>11/22/24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58391-5B1D-3949-ADDD-386399BA86CF}" type="slidenum">
              <a:rPr lang="en-US" smtClean="0"/>
              <a:t>‹#›</a:t>
            </a:fld>
            <a:endParaRPr lang="en-US"/>
          </a:p>
        </p:txBody>
      </p:sp>
    </p:spTree>
    <p:extLst>
      <p:ext uri="{BB962C8B-B14F-4D97-AF65-F5344CB8AC3E}">
        <p14:creationId xmlns:p14="http://schemas.microsoft.com/office/powerpoint/2010/main" val="55669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95585-BE7C-3840-AB01-BB9471DBD647}"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58391-5B1D-3949-ADDD-386399BA86C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19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1795585-BE7C-3840-AB01-BB9471DBD647}" type="datetimeFigureOut">
              <a:rPr lang="en-US" smtClean="0"/>
              <a:t>11/22/24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058391-5B1D-3949-ADDD-386399BA86C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23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795585-BE7C-3840-AB01-BB9471DBD647}" type="datetimeFigureOut">
              <a:rPr lang="en-US" smtClean="0"/>
              <a:t>11/22/24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058391-5B1D-3949-ADDD-386399BA86C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6754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8DEC-76A9-D740-271B-A4F58C1C0CF2}"/>
              </a:ext>
            </a:extLst>
          </p:cNvPr>
          <p:cNvSpPr>
            <a:spLocks noGrp="1"/>
          </p:cNvSpPr>
          <p:nvPr>
            <p:ph type="ctrTitle"/>
          </p:nvPr>
        </p:nvSpPr>
        <p:spPr>
          <a:xfrm>
            <a:off x="2496461" y="1017008"/>
            <a:ext cx="8361229" cy="2098226"/>
          </a:xfrm>
        </p:spPr>
        <p:txBody>
          <a:bodyPr>
            <a:noAutofit/>
          </a:bodyPr>
          <a:lstStyle/>
          <a:p>
            <a:pPr algn="ctr"/>
            <a:r>
              <a:rPr lang="en-US" sz="4000" dirty="0"/>
              <a:t>Home Depot Case Study: Data Analysis and Forecasting of Page Views</a:t>
            </a:r>
          </a:p>
        </p:txBody>
      </p:sp>
      <p:sp>
        <p:nvSpPr>
          <p:cNvPr id="3" name="Subtitle 2">
            <a:extLst>
              <a:ext uri="{FF2B5EF4-FFF2-40B4-BE49-F238E27FC236}">
                <a16:creationId xmlns:a16="http://schemas.microsoft.com/office/drawing/2014/main" id="{D31BF362-76C6-D6FA-0504-B0E756C8F20E}"/>
              </a:ext>
            </a:extLst>
          </p:cNvPr>
          <p:cNvSpPr>
            <a:spLocks noGrp="1"/>
          </p:cNvSpPr>
          <p:nvPr>
            <p:ph type="subTitle" idx="1"/>
          </p:nvPr>
        </p:nvSpPr>
        <p:spPr>
          <a:xfrm>
            <a:off x="2105075" y="3742767"/>
            <a:ext cx="9144000" cy="1655762"/>
          </a:xfrm>
        </p:spPr>
        <p:txBody>
          <a:bodyPr/>
          <a:lstStyle/>
          <a:p>
            <a:pPr algn="ctr"/>
            <a:r>
              <a:rPr lang="en-US" dirty="0"/>
              <a:t>By: Manik Chhabra</a:t>
            </a:r>
          </a:p>
          <a:p>
            <a:pPr algn="ctr"/>
            <a:r>
              <a:rPr lang="en-US" dirty="0"/>
              <a:t>Date: 11/22/2024</a:t>
            </a:r>
          </a:p>
        </p:txBody>
      </p:sp>
    </p:spTree>
    <p:extLst>
      <p:ext uri="{BB962C8B-B14F-4D97-AF65-F5344CB8AC3E}">
        <p14:creationId xmlns:p14="http://schemas.microsoft.com/office/powerpoint/2010/main" val="314855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14A1A-1A91-8F28-F132-963DC5B9E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07932-26F4-8274-A4F0-548C8C0E2CAB}"/>
              </a:ext>
            </a:extLst>
          </p:cNvPr>
          <p:cNvSpPr>
            <a:spLocks noGrp="1"/>
          </p:cNvSpPr>
          <p:nvPr>
            <p:ph type="title"/>
          </p:nvPr>
        </p:nvSpPr>
        <p:spPr/>
        <p:txBody>
          <a:bodyPr/>
          <a:lstStyle/>
          <a:p>
            <a:r>
              <a:rPr lang="en-US" dirty="0"/>
              <a:t>Page Views Trend over time</a:t>
            </a:r>
          </a:p>
        </p:txBody>
      </p:sp>
      <p:sp>
        <p:nvSpPr>
          <p:cNvPr id="3" name="Content Placeholder 2">
            <a:extLst>
              <a:ext uri="{FF2B5EF4-FFF2-40B4-BE49-F238E27FC236}">
                <a16:creationId xmlns:a16="http://schemas.microsoft.com/office/drawing/2014/main" id="{9048E6CD-729D-9906-F227-A9E5AC482848}"/>
              </a:ext>
            </a:extLst>
          </p:cNvPr>
          <p:cNvSpPr>
            <a:spLocks noGrp="1"/>
          </p:cNvSpPr>
          <p:nvPr>
            <p:ph idx="1"/>
          </p:nvPr>
        </p:nvSpPr>
        <p:spPr>
          <a:xfrm>
            <a:off x="1451579" y="2015732"/>
            <a:ext cx="4644421" cy="4154332"/>
          </a:xfrm>
        </p:spPr>
        <p:txBody>
          <a:bodyPr>
            <a:normAutofit fontScale="77500" lnSpcReduction="20000"/>
          </a:bodyPr>
          <a:lstStyle/>
          <a:p>
            <a:r>
              <a:rPr lang="en-US" sz="2600" dirty="0"/>
              <a:t>Bivariate Analysis – Page Views Trend Over Week Time</a:t>
            </a:r>
          </a:p>
          <a:p>
            <a:pPr lvl="1"/>
            <a:r>
              <a:rPr lang="en-US" dirty="0"/>
              <a:t>Summary of Findings:</a:t>
            </a:r>
          </a:p>
          <a:p>
            <a:pPr lvl="2"/>
            <a:r>
              <a:rPr lang="en-US" sz="1600" dirty="0">
                <a:solidFill>
                  <a:srgbClr val="1F1F1F"/>
                </a:solidFill>
              </a:rPr>
              <a:t>The highest views occurs in mid-May of 2024, while the lowest views occurs in mid-December of 2022</a:t>
            </a:r>
          </a:p>
          <a:p>
            <a:pPr lvl="2"/>
            <a:r>
              <a:rPr lang="en-US" sz="1600" dirty="0">
                <a:solidFill>
                  <a:srgbClr val="1F1F1F"/>
                </a:solidFill>
              </a:rPr>
              <a:t>There is a sharp increase in views from mid-December till January 1st, indicating the effect of Christmas and New Year’s buying</a:t>
            </a:r>
          </a:p>
          <a:p>
            <a:pPr lvl="2"/>
            <a:r>
              <a:rPr lang="en-US" sz="1600" dirty="0">
                <a:solidFill>
                  <a:srgbClr val="1F1F1F"/>
                </a:solidFill>
              </a:rPr>
              <a:t>A sharp increase in views occurs from the first week of February 2024 till mid April 2024; this area of the curve appears to be the biggest jump in views in the whole graph</a:t>
            </a:r>
          </a:p>
          <a:p>
            <a:pPr lvl="2"/>
            <a:r>
              <a:rPr lang="en-US" dirty="0">
                <a:solidFill>
                  <a:srgbClr val="1F1F1F"/>
                </a:solidFill>
              </a:rPr>
              <a:t>A</a:t>
            </a:r>
            <a:r>
              <a:rPr lang="en-US" sz="1600" dirty="0">
                <a:solidFill>
                  <a:srgbClr val="1F1F1F"/>
                </a:solidFill>
              </a:rPr>
              <a:t> severe increase in views occurs from mid-October 2023 till mid-November 2023; Then a severe drop in views occurs from the third week of November till mid-December, potentially indicating the end of Black Friday shopping</a:t>
            </a:r>
            <a:endParaRPr lang="en-US" dirty="0">
              <a:solidFill>
                <a:srgbClr val="1F1F1F"/>
              </a:solidFill>
            </a:endParaRPr>
          </a:p>
          <a:p>
            <a:pPr lvl="1"/>
            <a:endParaRPr lang="en-US" b="0" i="0" u="none" strike="noStrike" dirty="0">
              <a:solidFill>
                <a:srgbClr val="1F1F1F"/>
              </a:solidFill>
              <a:effectLst/>
            </a:endParaRPr>
          </a:p>
          <a:p>
            <a:pPr lvl="1"/>
            <a:endParaRPr lang="en-US" b="0" i="0" u="none" strike="noStrike" dirty="0">
              <a:solidFill>
                <a:srgbClr val="1F1F1F"/>
              </a:solidFill>
              <a:effectLst/>
            </a:endParaRPr>
          </a:p>
          <a:p>
            <a:endParaRPr lang="en-US" dirty="0"/>
          </a:p>
          <a:p>
            <a:pPr marL="914400" lvl="2" indent="0">
              <a:buNone/>
            </a:pPr>
            <a:endParaRPr lang="en-US" dirty="0"/>
          </a:p>
          <a:p>
            <a:pPr lvl="1"/>
            <a:endParaRPr lang="en-US" dirty="0"/>
          </a:p>
        </p:txBody>
      </p:sp>
      <p:sp>
        <p:nvSpPr>
          <p:cNvPr id="5" name="TextBox 4">
            <a:extLst>
              <a:ext uri="{FF2B5EF4-FFF2-40B4-BE49-F238E27FC236}">
                <a16:creationId xmlns:a16="http://schemas.microsoft.com/office/drawing/2014/main" id="{B643F5F4-E3E0-83A1-3601-E102FD28F688}"/>
              </a:ext>
            </a:extLst>
          </p:cNvPr>
          <p:cNvSpPr txBox="1"/>
          <p:nvPr/>
        </p:nvSpPr>
        <p:spPr>
          <a:xfrm>
            <a:off x="8663401" y="5206791"/>
            <a:ext cx="1785937" cy="276999"/>
          </a:xfrm>
          <a:prstGeom prst="rect">
            <a:avLst/>
          </a:prstGeom>
          <a:noFill/>
        </p:spPr>
        <p:txBody>
          <a:bodyPr wrap="square" rtlCol="0">
            <a:spAutoFit/>
          </a:bodyPr>
          <a:lstStyle/>
          <a:p>
            <a:r>
              <a:rPr lang="en-US" sz="1200" b="1" dirty="0"/>
              <a:t>Figure 5</a:t>
            </a:r>
          </a:p>
        </p:txBody>
      </p:sp>
      <p:pic>
        <p:nvPicPr>
          <p:cNvPr id="4" name="Picture 3">
            <a:extLst>
              <a:ext uri="{FF2B5EF4-FFF2-40B4-BE49-F238E27FC236}">
                <a16:creationId xmlns:a16="http://schemas.microsoft.com/office/drawing/2014/main" id="{54FFAAEE-77F2-5B6B-F5CC-9B06E75B9691}"/>
              </a:ext>
            </a:extLst>
          </p:cNvPr>
          <p:cNvPicPr>
            <a:picLocks noChangeAspect="1"/>
          </p:cNvPicPr>
          <p:nvPr/>
        </p:nvPicPr>
        <p:blipFill>
          <a:blip r:embed="rId2"/>
          <a:stretch>
            <a:fillRect/>
          </a:stretch>
        </p:blipFill>
        <p:spPr>
          <a:xfrm>
            <a:off x="6160174" y="2243729"/>
            <a:ext cx="5576902" cy="2942419"/>
          </a:xfrm>
          <a:prstGeom prst="rect">
            <a:avLst/>
          </a:prstGeom>
        </p:spPr>
      </p:pic>
    </p:spTree>
    <p:extLst>
      <p:ext uri="{BB962C8B-B14F-4D97-AF65-F5344CB8AC3E}">
        <p14:creationId xmlns:p14="http://schemas.microsoft.com/office/powerpoint/2010/main" val="314088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5CCC-D40C-E2F6-6DC1-1275ABD17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CD049-EDDB-2A40-1B6C-B52A3BCA2264}"/>
              </a:ext>
            </a:extLst>
          </p:cNvPr>
          <p:cNvSpPr>
            <a:spLocks noGrp="1"/>
          </p:cNvSpPr>
          <p:nvPr>
            <p:ph type="title"/>
          </p:nvPr>
        </p:nvSpPr>
        <p:spPr/>
        <p:txBody>
          <a:bodyPr>
            <a:normAutofit/>
          </a:bodyPr>
          <a:lstStyle/>
          <a:p>
            <a:r>
              <a:rPr lang="en-US" dirty="0"/>
              <a:t>Seasonal Views Trend for Kitchen and Bath</a:t>
            </a:r>
          </a:p>
        </p:txBody>
      </p:sp>
      <p:sp>
        <p:nvSpPr>
          <p:cNvPr id="3" name="Content Placeholder 2">
            <a:extLst>
              <a:ext uri="{FF2B5EF4-FFF2-40B4-BE49-F238E27FC236}">
                <a16:creationId xmlns:a16="http://schemas.microsoft.com/office/drawing/2014/main" id="{8014583A-DF85-44EC-901B-0BE080E46C0F}"/>
              </a:ext>
            </a:extLst>
          </p:cNvPr>
          <p:cNvSpPr>
            <a:spLocks noGrp="1"/>
          </p:cNvSpPr>
          <p:nvPr>
            <p:ph idx="1"/>
          </p:nvPr>
        </p:nvSpPr>
        <p:spPr>
          <a:xfrm>
            <a:off x="1451578" y="2015731"/>
            <a:ext cx="5302085" cy="4366215"/>
          </a:xfrm>
        </p:spPr>
        <p:txBody>
          <a:bodyPr>
            <a:normAutofit fontScale="55000" lnSpcReduction="20000"/>
          </a:bodyPr>
          <a:lstStyle/>
          <a:p>
            <a:r>
              <a:rPr lang="en-US" sz="3600" dirty="0"/>
              <a:t>Multivariate Analysis – Seasonal Views Trend for ‘Kitchen and Bath’ (high traffic department)</a:t>
            </a:r>
          </a:p>
          <a:p>
            <a:pPr lvl="1"/>
            <a:r>
              <a:rPr lang="en-US" dirty="0"/>
              <a:t>Summary of Findings:</a:t>
            </a:r>
          </a:p>
          <a:p>
            <a:pPr lvl="2"/>
            <a:r>
              <a:rPr lang="en-US" sz="1700" dirty="0"/>
              <a:t>Surge</a:t>
            </a:r>
            <a:r>
              <a:rPr lang="en-US" sz="1700" dirty="0">
                <a:solidFill>
                  <a:srgbClr val="1F1F1F"/>
                </a:solidFill>
              </a:rPr>
              <a:t> in views occurs in the period between December and January</a:t>
            </a:r>
          </a:p>
          <a:p>
            <a:pPr lvl="2"/>
            <a:r>
              <a:rPr lang="en-US" sz="1700" b="0" i="0" u="none" strike="noStrike" dirty="0">
                <a:solidFill>
                  <a:srgbClr val="1F1F1F"/>
                </a:solidFill>
                <a:effectLst/>
              </a:rPr>
              <a:t>July 2024 (48,827,175 views) had the highest views for the Kitchen and Bath merchandising department.</a:t>
            </a:r>
          </a:p>
          <a:p>
            <a:pPr lvl="2"/>
            <a:r>
              <a:rPr lang="en-US" sz="1700" b="0" i="0" u="none" strike="noStrike" dirty="0">
                <a:solidFill>
                  <a:srgbClr val="1F1F1F"/>
                </a:solidFill>
                <a:effectLst/>
              </a:rPr>
              <a:t>The lowest engagement occurred in October 2022, with only 8,696,833 views</a:t>
            </a:r>
            <a:endParaRPr lang="en-US" sz="1700" dirty="0">
              <a:solidFill>
                <a:srgbClr val="1F1F1F"/>
              </a:solidFill>
            </a:endParaRPr>
          </a:p>
          <a:p>
            <a:pPr lvl="1"/>
            <a:r>
              <a:rPr lang="en-US" dirty="0"/>
              <a:t>Insights/Assumptions:</a:t>
            </a:r>
          </a:p>
          <a:p>
            <a:pPr lvl="2"/>
            <a:r>
              <a:rPr lang="en-US" sz="1600" b="0" i="0" u="none" strike="noStrike" dirty="0">
                <a:solidFill>
                  <a:srgbClr val="1F1F1F"/>
                </a:solidFill>
                <a:effectLst/>
              </a:rPr>
              <a:t>Overall, kitchen and bath maintain steady performance throughout the year, indicating consistent demand for these products.</a:t>
            </a:r>
          </a:p>
          <a:p>
            <a:pPr lvl="2"/>
            <a:r>
              <a:rPr lang="en-US" sz="1600" dirty="0">
                <a:solidFill>
                  <a:srgbClr val="1F1F1F"/>
                </a:solidFill>
              </a:rPr>
              <a:t>Surge views </a:t>
            </a:r>
            <a:r>
              <a:rPr lang="en-US" dirty="0">
                <a:solidFill>
                  <a:srgbClr val="1F1F1F"/>
                </a:solidFill>
              </a:rPr>
              <a:t>between Dec and Jan </a:t>
            </a:r>
            <a:r>
              <a:rPr lang="en-US" sz="1600" dirty="0">
                <a:solidFill>
                  <a:srgbClr val="1F1F1F"/>
                </a:solidFill>
              </a:rPr>
              <a:t>highlights plans to renew bathrooms in the New Year</a:t>
            </a:r>
            <a:endParaRPr lang="en-US" sz="1600" b="0" i="0" u="none" strike="noStrike" dirty="0">
              <a:solidFill>
                <a:srgbClr val="1F1F1F"/>
              </a:solidFill>
              <a:effectLst/>
            </a:endParaRPr>
          </a:p>
          <a:p>
            <a:pPr lvl="2"/>
            <a:r>
              <a:rPr lang="en-US" dirty="0">
                <a:solidFill>
                  <a:srgbClr val="1F1F1F"/>
                </a:solidFill>
              </a:rPr>
              <a:t>Low traffic during the fall may be due to desire to reduce renovations prior to the holiday season with regular family and friend visits to the home. High traffic in July indicates summers are ripe for renewal</a:t>
            </a:r>
            <a:endParaRPr lang="en-US" dirty="0"/>
          </a:p>
          <a:p>
            <a:pPr lvl="1"/>
            <a:r>
              <a:rPr lang="en-US" dirty="0"/>
              <a:t>Business Recommendations:</a:t>
            </a:r>
            <a:endParaRPr lang="en-US" b="0" i="0" u="none" strike="noStrike" dirty="0">
              <a:solidFill>
                <a:srgbClr val="1F1F1F"/>
              </a:solidFill>
              <a:effectLst/>
              <a:latin typeface="Roboto" panose="02000000000000000000" pitchFamily="2" charset="0"/>
            </a:endParaRPr>
          </a:p>
          <a:p>
            <a:pPr lvl="2"/>
            <a:r>
              <a:rPr lang="en-US" b="0" i="0" u="none" strike="noStrike" dirty="0">
                <a:solidFill>
                  <a:srgbClr val="1F1F1F"/>
                </a:solidFill>
                <a:effectLst/>
              </a:rPr>
              <a:t>Leverage high demand for kitchen and bath products in New year and summer with complementary ad campaigns</a:t>
            </a:r>
          </a:p>
          <a:p>
            <a:pPr lvl="2"/>
            <a:r>
              <a:rPr lang="en-US" b="0" i="0" u="none" strike="noStrike" dirty="0">
                <a:solidFill>
                  <a:srgbClr val="1F1F1F"/>
                </a:solidFill>
                <a:effectLst/>
              </a:rPr>
              <a:t>Create ad campaigns centered around preparing the home for thanksgiving and hosting family to increase Kitchen-related page views and buys in the beginning of Fall</a:t>
            </a:r>
            <a:endParaRPr lang="en-US" dirty="0"/>
          </a:p>
        </p:txBody>
      </p:sp>
      <p:sp>
        <p:nvSpPr>
          <p:cNvPr id="5" name="TextBox 4">
            <a:extLst>
              <a:ext uri="{FF2B5EF4-FFF2-40B4-BE49-F238E27FC236}">
                <a16:creationId xmlns:a16="http://schemas.microsoft.com/office/drawing/2014/main" id="{16F7BF4E-6E5E-6B9A-663A-981666744BB9}"/>
              </a:ext>
            </a:extLst>
          </p:cNvPr>
          <p:cNvSpPr txBox="1"/>
          <p:nvPr/>
        </p:nvSpPr>
        <p:spPr>
          <a:xfrm>
            <a:off x="9029458" y="5190733"/>
            <a:ext cx="798910" cy="276999"/>
          </a:xfrm>
          <a:prstGeom prst="rect">
            <a:avLst/>
          </a:prstGeom>
          <a:noFill/>
        </p:spPr>
        <p:txBody>
          <a:bodyPr wrap="square" rtlCol="0">
            <a:spAutoFit/>
          </a:bodyPr>
          <a:lstStyle/>
          <a:p>
            <a:r>
              <a:rPr lang="en-US" sz="1200" b="1" dirty="0"/>
              <a:t>Figure 6</a:t>
            </a:r>
          </a:p>
        </p:txBody>
      </p:sp>
      <p:pic>
        <p:nvPicPr>
          <p:cNvPr id="4" name="Picture 3">
            <a:extLst>
              <a:ext uri="{FF2B5EF4-FFF2-40B4-BE49-F238E27FC236}">
                <a16:creationId xmlns:a16="http://schemas.microsoft.com/office/drawing/2014/main" id="{89C315D2-83A6-B089-A3FB-985FCDB86C80}"/>
              </a:ext>
            </a:extLst>
          </p:cNvPr>
          <p:cNvPicPr>
            <a:picLocks noChangeAspect="1"/>
          </p:cNvPicPr>
          <p:nvPr/>
        </p:nvPicPr>
        <p:blipFill>
          <a:blip r:embed="rId2"/>
          <a:stretch>
            <a:fillRect/>
          </a:stretch>
        </p:blipFill>
        <p:spPr>
          <a:xfrm>
            <a:off x="6777871" y="2284163"/>
            <a:ext cx="5302085" cy="2906570"/>
          </a:xfrm>
          <a:prstGeom prst="rect">
            <a:avLst/>
          </a:prstGeom>
        </p:spPr>
      </p:pic>
    </p:spTree>
    <p:extLst>
      <p:ext uri="{BB962C8B-B14F-4D97-AF65-F5344CB8AC3E}">
        <p14:creationId xmlns:p14="http://schemas.microsoft.com/office/powerpoint/2010/main" val="59754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3E38F-8A36-EAC3-B682-8C41C7C01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F9C4A-2E6B-2934-E95D-0772165CCB8B}"/>
              </a:ext>
            </a:extLst>
          </p:cNvPr>
          <p:cNvSpPr>
            <a:spLocks noGrp="1"/>
          </p:cNvSpPr>
          <p:nvPr>
            <p:ph type="title"/>
          </p:nvPr>
        </p:nvSpPr>
        <p:spPr/>
        <p:txBody>
          <a:bodyPr>
            <a:normAutofit/>
          </a:bodyPr>
          <a:lstStyle/>
          <a:p>
            <a:r>
              <a:rPr lang="en-US" dirty="0"/>
              <a:t>seasonal views Trend for Seasonal/Garden</a:t>
            </a:r>
          </a:p>
        </p:txBody>
      </p:sp>
      <p:sp>
        <p:nvSpPr>
          <p:cNvPr id="3" name="Content Placeholder 2">
            <a:extLst>
              <a:ext uri="{FF2B5EF4-FFF2-40B4-BE49-F238E27FC236}">
                <a16:creationId xmlns:a16="http://schemas.microsoft.com/office/drawing/2014/main" id="{2FBA03CB-2680-0936-D133-134D05DD0900}"/>
              </a:ext>
            </a:extLst>
          </p:cNvPr>
          <p:cNvSpPr>
            <a:spLocks noGrp="1"/>
          </p:cNvSpPr>
          <p:nvPr>
            <p:ph idx="1"/>
          </p:nvPr>
        </p:nvSpPr>
        <p:spPr>
          <a:xfrm>
            <a:off x="1451579" y="2015732"/>
            <a:ext cx="4644421" cy="4099723"/>
          </a:xfrm>
        </p:spPr>
        <p:txBody>
          <a:bodyPr>
            <a:normAutofit fontScale="62500" lnSpcReduction="20000"/>
          </a:bodyPr>
          <a:lstStyle/>
          <a:p>
            <a:r>
              <a:rPr lang="en-US" sz="2600" dirty="0"/>
              <a:t>Multivariate Analysis – Seasonal Views Trend for ‘Seasonal/Garden’ (high traffic department)</a:t>
            </a:r>
          </a:p>
          <a:p>
            <a:pPr lvl="1"/>
            <a:r>
              <a:rPr lang="en-US" dirty="0"/>
              <a:t>Summary of Findings:</a:t>
            </a:r>
          </a:p>
          <a:p>
            <a:pPr lvl="2"/>
            <a:r>
              <a:rPr lang="en-US" sz="1800" dirty="0"/>
              <a:t>A steep decline in views occurs during the winter and summer months</a:t>
            </a:r>
          </a:p>
          <a:p>
            <a:pPr lvl="2"/>
            <a:r>
              <a:rPr lang="en-US" sz="1800" b="0" i="0" u="none" strike="noStrike" dirty="0">
                <a:solidFill>
                  <a:srgbClr val="1F1F1F"/>
                </a:solidFill>
                <a:effectLst/>
              </a:rPr>
              <a:t>A steep surge in views occurs in the spring months for seasonal/garden products</a:t>
            </a:r>
            <a:endParaRPr lang="en-US" sz="1700" dirty="0">
              <a:solidFill>
                <a:srgbClr val="1F1F1F"/>
              </a:solidFill>
            </a:endParaRPr>
          </a:p>
          <a:p>
            <a:pPr lvl="2"/>
            <a:r>
              <a:rPr lang="en-US" sz="1800" dirty="0">
                <a:solidFill>
                  <a:srgbClr val="1F1F1F"/>
                </a:solidFill>
              </a:rPr>
              <a:t>The lowest engagement occurs on October 2022 and the highest engagement occurs in April 2024</a:t>
            </a:r>
            <a:endParaRPr lang="en-US" sz="1800" b="0" i="0" u="none" strike="noStrike" dirty="0">
              <a:solidFill>
                <a:srgbClr val="1F1F1F"/>
              </a:solidFill>
              <a:effectLst/>
            </a:endParaRPr>
          </a:p>
          <a:p>
            <a:pPr lvl="1"/>
            <a:r>
              <a:rPr lang="en-US" dirty="0"/>
              <a:t>Insights/Assumptions:</a:t>
            </a:r>
          </a:p>
          <a:p>
            <a:pPr lvl="2"/>
            <a:r>
              <a:rPr lang="en-US" dirty="0"/>
              <a:t>Seasonality is of prime importance in gardening. Springtime has an influx while too hot summer months and too cold winters has declines in views</a:t>
            </a:r>
            <a:endParaRPr lang="en-US" sz="1600" dirty="0"/>
          </a:p>
          <a:p>
            <a:pPr lvl="1"/>
            <a:r>
              <a:rPr lang="en-US" dirty="0"/>
              <a:t>Business Recommendations:</a:t>
            </a:r>
            <a:endParaRPr lang="en-US" b="0" i="0" u="none" strike="noStrike" dirty="0">
              <a:solidFill>
                <a:srgbClr val="1F1F1F"/>
              </a:solidFill>
              <a:effectLst/>
            </a:endParaRPr>
          </a:p>
          <a:p>
            <a:pPr lvl="2"/>
            <a:r>
              <a:rPr lang="en-US" dirty="0">
                <a:solidFill>
                  <a:srgbClr val="1F1F1F"/>
                </a:solidFill>
              </a:rPr>
              <a:t>Ad campaigns centered around plants/flowers that grow/bloom well during summer and winter to increase sales during these periods. Consider promotional sales to generate momentum. </a:t>
            </a:r>
          </a:p>
          <a:p>
            <a:pPr lvl="2"/>
            <a:r>
              <a:rPr lang="en-US" dirty="0">
                <a:solidFill>
                  <a:srgbClr val="1F1F1F"/>
                </a:solidFill>
              </a:rPr>
              <a:t>Continue complementing springtime sales with advertising campaigns.</a:t>
            </a:r>
          </a:p>
          <a:p>
            <a:pPr lvl="2"/>
            <a:r>
              <a:rPr lang="en-US" dirty="0">
                <a:solidFill>
                  <a:srgbClr val="1F1F1F"/>
                </a:solidFill>
              </a:rPr>
              <a:t>Increase ad-space pricing in springtime on gardening pages </a:t>
            </a:r>
            <a:endParaRPr lang="en-US" b="0" i="0" u="none" strike="noStrike" dirty="0">
              <a:solidFill>
                <a:srgbClr val="1F1F1F"/>
              </a:solidFill>
              <a:effectLst/>
            </a:endParaRPr>
          </a:p>
          <a:p>
            <a:pPr lvl="1"/>
            <a:endParaRPr lang="en-US" b="0" i="0" u="none" strike="noStrike" dirty="0">
              <a:solidFill>
                <a:srgbClr val="1F1F1F"/>
              </a:solidFill>
              <a:effectLst/>
            </a:endParaRPr>
          </a:p>
          <a:p>
            <a:endParaRPr lang="en-US" dirty="0"/>
          </a:p>
          <a:p>
            <a:pPr marL="914400" lvl="2" indent="0">
              <a:buNone/>
            </a:pPr>
            <a:endParaRPr lang="en-US" dirty="0"/>
          </a:p>
          <a:p>
            <a:pPr lvl="1"/>
            <a:endParaRPr lang="en-US" dirty="0"/>
          </a:p>
        </p:txBody>
      </p:sp>
      <p:sp>
        <p:nvSpPr>
          <p:cNvPr id="5" name="TextBox 4">
            <a:extLst>
              <a:ext uri="{FF2B5EF4-FFF2-40B4-BE49-F238E27FC236}">
                <a16:creationId xmlns:a16="http://schemas.microsoft.com/office/drawing/2014/main" id="{61CFB4A5-5F1D-8432-085D-A13D049A4414}"/>
              </a:ext>
            </a:extLst>
          </p:cNvPr>
          <p:cNvSpPr txBox="1"/>
          <p:nvPr/>
        </p:nvSpPr>
        <p:spPr>
          <a:xfrm>
            <a:off x="8662709" y="5397905"/>
            <a:ext cx="1785937" cy="276999"/>
          </a:xfrm>
          <a:prstGeom prst="rect">
            <a:avLst/>
          </a:prstGeom>
          <a:noFill/>
        </p:spPr>
        <p:txBody>
          <a:bodyPr wrap="square" rtlCol="0">
            <a:spAutoFit/>
          </a:bodyPr>
          <a:lstStyle/>
          <a:p>
            <a:r>
              <a:rPr lang="en-US" sz="1200" b="1" dirty="0"/>
              <a:t>Figure 7</a:t>
            </a:r>
          </a:p>
        </p:txBody>
      </p:sp>
      <p:pic>
        <p:nvPicPr>
          <p:cNvPr id="8" name="Picture 7">
            <a:extLst>
              <a:ext uri="{FF2B5EF4-FFF2-40B4-BE49-F238E27FC236}">
                <a16:creationId xmlns:a16="http://schemas.microsoft.com/office/drawing/2014/main" id="{CAA1DE95-74F8-8323-1312-DFE7BAF49D56}"/>
              </a:ext>
            </a:extLst>
          </p:cNvPr>
          <p:cNvPicPr>
            <a:picLocks noChangeAspect="1"/>
          </p:cNvPicPr>
          <p:nvPr/>
        </p:nvPicPr>
        <p:blipFill>
          <a:blip r:embed="rId2"/>
          <a:stretch>
            <a:fillRect/>
          </a:stretch>
        </p:blipFill>
        <p:spPr>
          <a:xfrm>
            <a:off x="6096000" y="2193452"/>
            <a:ext cx="5827981" cy="3204453"/>
          </a:xfrm>
          <a:prstGeom prst="rect">
            <a:avLst/>
          </a:prstGeom>
        </p:spPr>
      </p:pic>
    </p:spTree>
    <p:extLst>
      <p:ext uri="{BB962C8B-B14F-4D97-AF65-F5344CB8AC3E}">
        <p14:creationId xmlns:p14="http://schemas.microsoft.com/office/powerpoint/2010/main" val="229051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4C040-EAD9-AB11-1CA5-5A75F0DA8F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DC42F8-F338-AB0F-9A75-7D74740881E5}"/>
              </a:ext>
            </a:extLst>
          </p:cNvPr>
          <p:cNvSpPr>
            <a:spLocks noGrp="1"/>
          </p:cNvSpPr>
          <p:nvPr>
            <p:ph type="title"/>
          </p:nvPr>
        </p:nvSpPr>
        <p:spPr/>
        <p:txBody>
          <a:bodyPr/>
          <a:lstStyle/>
          <a:p>
            <a:r>
              <a:rPr lang="en-US" dirty="0"/>
              <a:t>seasonal views Trend for Lumber</a:t>
            </a:r>
          </a:p>
        </p:txBody>
      </p:sp>
      <p:sp>
        <p:nvSpPr>
          <p:cNvPr id="3" name="Content Placeholder 2">
            <a:extLst>
              <a:ext uri="{FF2B5EF4-FFF2-40B4-BE49-F238E27FC236}">
                <a16:creationId xmlns:a16="http://schemas.microsoft.com/office/drawing/2014/main" id="{EBCB41A2-1E87-1B6E-AFBC-4C4E41477CC6}"/>
              </a:ext>
            </a:extLst>
          </p:cNvPr>
          <p:cNvSpPr>
            <a:spLocks noGrp="1"/>
          </p:cNvSpPr>
          <p:nvPr>
            <p:ph idx="1"/>
          </p:nvPr>
        </p:nvSpPr>
        <p:spPr>
          <a:xfrm>
            <a:off x="1451579" y="2015732"/>
            <a:ext cx="4644421" cy="4137933"/>
          </a:xfrm>
        </p:spPr>
        <p:txBody>
          <a:bodyPr>
            <a:normAutofit fontScale="62500" lnSpcReduction="20000"/>
          </a:bodyPr>
          <a:lstStyle/>
          <a:p>
            <a:r>
              <a:rPr lang="en-US" sz="2600" dirty="0"/>
              <a:t>Multivariate Analysis – Seasonal Views Trend for ‘Lumber’ (low traffic department)</a:t>
            </a:r>
          </a:p>
          <a:p>
            <a:pPr lvl="1"/>
            <a:r>
              <a:rPr lang="en-US" dirty="0"/>
              <a:t>Summary of Findings:</a:t>
            </a:r>
          </a:p>
          <a:p>
            <a:pPr lvl="2"/>
            <a:r>
              <a:rPr lang="en-US" sz="1800" dirty="0">
                <a:solidFill>
                  <a:srgbClr val="1F1F1F"/>
                </a:solidFill>
              </a:rPr>
              <a:t>S</a:t>
            </a:r>
            <a:r>
              <a:rPr lang="en-US" sz="1800" b="0" i="0" u="none" strike="noStrike" dirty="0">
                <a:solidFill>
                  <a:srgbClr val="1F1F1F"/>
                </a:solidFill>
                <a:effectLst/>
              </a:rPr>
              <a:t>teady increase is displayed from January till around around April/May and then there is a steady drop from May till December. </a:t>
            </a:r>
          </a:p>
          <a:p>
            <a:pPr lvl="2"/>
            <a:r>
              <a:rPr lang="en-US" sz="1800" dirty="0">
                <a:solidFill>
                  <a:srgbClr val="1F1F1F"/>
                </a:solidFill>
              </a:rPr>
              <a:t>Demand for lumber during the springtime has increased</a:t>
            </a:r>
          </a:p>
          <a:p>
            <a:pPr lvl="2"/>
            <a:r>
              <a:rPr lang="en-US" sz="1800" dirty="0">
                <a:solidFill>
                  <a:srgbClr val="1F1F1F"/>
                </a:solidFill>
              </a:rPr>
              <a:t>The lowest engagement occurs on October 2022 and the highest engagement occurs on April 2024, likely driven by outdoor projects.</a:t>
            </a:r>
            <a:endParaRPr lang="en-US" sz="1800" b="0" i="0" u="none" strike="noStrike" dirty="0">
              <a:solidFill>
                <a:srgbClr val="1F1F1F"/>
              </a:solidFill>
              <a:effectLst/>
            </a:endParaRPr>
          </a:p>
          <a:p>
            <a:pPr lvl="1"/>
            <a:r>
              <a:rPr lang="en-US" dirty="0"/>
              <a:t>Insights/Assumptions:</a:t>
            </a:r>
          </a:p>
          <a:p>
            <a:pPr lvl="2"/>
            <a:r>
              <a:rPr lang="en-US" dirty="0"/>
              <a:t>Outdoor projects during the springtime require lumber</a:t>
            </a:r>
          </a:p>
          <a:p>
            <a:pPr lvl="2"/>
            <a:r>
              <a:rPr lang="en-US" dirty="0"/>
              <a:t>Summer and Winter may be difficult times of year to build outdoor products requiring lumber</a:t>
            </a:r>
          </a:p>
          <a:p>
            <a:pPr lvl="1"/>
            <a:r>
              <a:rPr lang="en-US" dirty="0"/>
              <a:t>Business Recommendations:</a:t>
            </a:r>
          </a:p>
          <a:p>
            <a:pPr lvl="2"/>
            <a:r>
              <a:rPr lang="en-US" dirty="0">
                <a:solidFill>
                  <a:srgbClr val="1F1F1F"/>
                </a:solidFill>
              </a:rPr>
              <a:t>Structure marketing campaigns around indoor projects (e.g. wall paneling) during summer and winter months to increase purchasing</a:t>
            </a:r>
          </a:p>
          <a:p>
            <a:pPr lvl="2"/>
            <a:endParaRPr lang="en-US" b="0" i="0" u="none" strike="noStrike" dirty="0">
              <a:solidFill>
                <a:srgbClr val="1F1F1F"/>
              </a:solidFill>
              <a:effectLst/>
              <a:latin typeface="Roboto" panose="02000000000000000000" pitchFamily="2" charset="0"/>
            </a:endParaRPr>
          </a:p>
          <a:p>
            <a:pPr lvl="1"/>
            <a:endParaRPr lang="en-US" sz="2400" b="0" i="0" u="none" strike="noStrike" dirty="0">
              <a:solidFill>
                <a:srgbClr val="1F1F1F"/>
              </a:solidFill>
              <a:effectLst/>
            </a:endParaRPr>
          </a:p>
          <a:p>
            <a:pPr marL="0" indent="0" algn="l">
              <a:buNone/>
            </a:pPr>
            <a:endParaRPr lang="en-US" b="0" i="0" u="none" strike="noStrike" dirty="0">
              <a:solidFill>
                <a:srgbClr val="1F1F1F"/>
              </a:solidFill>
              <a:effectLst/>
              <a:latin typeface="Roboto" panose="02000000000000000000" pitchFamily="2" charset="0"/>
            </a:endParaRPr>
          </a:p>
          <a:p>
            <a:pPr lvl="1"/>
            <a:endParaRPr lang="en-US" dirty="0">
              <a:solidFill>
                <a:srgbClr val="1F1F1F"/>
              </a:solidFill>
            </a:endParaRPr>
          </a:p>
          <a:p>
            <a:pPr lvl="1"/>
            <a:endParaRPr lang="en-US" dirty="0">
              <a:solidFill>
                <a:srgbClr val="1F1F1F"/>
              </a:solidFill>
            </a:endParaRPr>
          </a:p>
          <a:p>
            <a:pPr lvl="1"/>
            <a:endParaRPr lang="en-US" b="0" i="0" u="none" strike="noStrike" dirty="0">
              <a:solidFill>
                <a:srgbClr val="1F1F1F"/>
              </a:solidFill>
              <a:effectLst/>
            </a:endParaRPr>
          </a:p>
          <a:p>
            <a:pPr lvl="1"/>
            <a:endParaRPr lang="en-US" b="0" i="0" u="none" strike="noStrike" dirty="0">
              <a:solidFill>
                <a:srgbClr val="1F1F1F"/>
              </a:solidFill>
              <a:effectLst/>
            </a:endParaRPr>
          </a:p>
          <a:p>
            <a:endParaRPr lang="en-US" dirty="0"/>
          </a:p>
          <a:p>
            <a:pPr marL="914400" lvl="2" indent="0">
              <a:buNone/>
            </a:pPr>
            <a:endParaRPr lang="en-US" dirty="0"/>
          </a:p>
          <a:p>
            <a:pPr lvl="1"/>
            <a:endParaRPr lang="en-US" dirty="0"/>
          </a:p>
        </p:txBody>
      </p:sp>
      <p:sp>
        <p:nvSpPr>
          <p:cNvPr id="5" name="TextBox 4">
            <a:extLst>
              <a:ext uri="{FF2B5EF4-FFF2-40B4-BE49-F238E27FC236}">
                <a16:creationId xmlns:a16="http://schemas.microsoft.com/office/drawing/2014/main" id="{81CB21C4-CB79-53F0-59E3-835DCDEFDD66}"/>
              </a:ext>
            </a:extLst>
          </p:cNvPr>
          <p:cNvSpPr txBox="1"/>
          <p:nvPr/>
        </p:nvSpPr>
        <p:spPr>
          <a:xfrm>
            <a:off x="8758936" y="5308979"/>
            <a:ext cx="1785937" cy="276999"/>
          </a:xfrm>
          <a:prstGeom prst="rect">
            <a:avLst/>
          </a:prstGeom>
          <a:noFill/>
        </p:spPr>
        <p:txBody>
          <a:bodyPr wrap="square" rtlCol="0">
            <a:spAutoFit/>
          </a:bodyPr>
          <a:lstStyle/>
          <a:p>
            <a:r>
              <a:rPr lang="en-US" sz="1200" b="1" dirty="0"/>
              <a:t>Figure 8</a:t>
            </a:r>
          </a:p>
        </p:txBody>
      </p:sp>
      <p:pic>
        <p:nvPicPr>
          <p:cNvPr id="4" name="Picture 3">
            <a:extLst>
              <a:ext uri="{FF2B5EF4-FFF2-40B4-BE49-F238E27FC236}">
                <a16:creationId xmlns:a16="http://schemas.microsoft.com/office/drawing/2014/main" id="{49986FDE-1D0C-A8B5-68A6-117D5A3E0054}"/>
              </a:ext>
            </a:extLst>
          </p:cNvPr>
          <p:cNvPicPr>
            <a:picLocks noChangeAspect="1"/>
          </p:cNvPicPr>
          <p:nvPr/>
        </p:nvPicPr>
        <p:blipFill>
          <a:blip r:embed="rId2"/>
          <a:stretch>
            <a:fillRect/>
          </a:stretch>
        </p:blipFill>
        <p:spPr>
          <a:xfrm>
            <a:off x="6253216" y="2156218"/>
            <a:ext cx="5693516" cy="3152761"/>
          </a:xfrm>
          <a:prstGeom prst="rect">
            <a:avLst/>
          </a:prstGeom>
        </p:spPr>
      </p:pic>
    </p:spTree>
    <p:extLst>
      <p:ext uri="{BB962C8B-B14F-4D97-AF65-F5344CB8AC3E}">
        <p14:creationId xmlns:p14="http://schemas.microsoft.com/office/powerpoint/2010/main" val="374777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CAF1-5C12-D57B-555E-839222A85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C0814-D19C-054C-6D41-B7FD7BDA155A}"/>
              </a:ext>
            </a:extLst>
          </p:cNvPr>
          <p:cNvSpPr>
            <a:spLocks noGrp="1"/>
          </p:cNvSpPr>
          <p:nvPr>
            <p:ph type="title"/>
          </p:nvPr>
        </p:nvSpPr>
        <p:spPr/>
        <p:txBody>
          <a:bodyPr/>
          <a:lstStyle/>
          <a:p>
            <a:r>
              <a:rPr lang="en-US" dirty="0"/>
              <a:t>seasonal views Trend For Paint</a:t>
            </a:r>
          </a:p>
        </p:txBody>
      </p:sp>
      <p:sp>
        <p:nvSpPr>
          <p:cNvPr id="5" name="TextBox 4">
            <a:extLst>
              <a:ext uri="{FF2B5EF4-FFF2-40B4-BE49-F238E27FC236}">
                <a16:creationId xmlns:a16="http://schemas.microsoft.com/office/drawing/2014/main" id="{ED777255-16F6-CF94-6C3C-B11EE275DAD2}"/>
              </a:ext>
            </a:extLst>
          </p:cNvPr>
          <p:cNvSpPr txBox="1"/>
          <p:nvPr/>
        </p:nvSpPr>
        <p:spPr>
          <a:xfrm>
            <a:off x="8827174" y="5491797"/>
            <a:ext cx="1785937" cy="276999"/>
          </a:xfrm>
          <a:prstGeom prst="rect">
            <a:avLst/>
          </a:prstGeom>
          <a:noFill/>
        </p:spPr>
        <p:txBody>
          <a:bodyPr wrap="square" rtlCol="0">
            <a:spAutoFit/>
          </a:bodyPr>
          <a:lstStyle/>
          <a:p>
            <a:r>
              <a:rPr lang="en-US" sz="1200" b="1" dirty="0"/>
              <a:t>Figure 9</a:t>
            </a:r>
          </a:p>
        </p:txBody>
      </p:sp>
      <p:pic>
        <p:nvPicPr>
          <p:cNvPr id="6" name="Picture 5">
            <a:extLst>
              <a:ext uri="{FF2B5EF4-FFF2-40B4-BE49-F238E27FC236}">
                <a16:creationId xmlns:a16="http://schemas.microsoft.com/office/drawing/2014/main" id="{6D55488D-FEBE-98DE-5F4D-93D2944D2667}"/>
              </a:ext>
            </a:extLst>
          </p:cNvPr>
          <p:cNvPicPr>
            <a:picLocks noChangeAspect="1"/>
          </p:cNvPicPr>
          <p:nvPr/>
        </p:nvPicPr>
        <p:blipFill>
          <a:blip r:embed="rId2"/>
          <a:stretch>
            <a:fillRect/>
          </a:stretch>
        </p:blipFill>
        <p:spPr>
          <a:xfrm>
            <a:off x="6371811" y="2248538"/>
            <a:ext cx="5419856" cy="3217807"/>
          </a:xfrm>
          <a:prstGeom prst="rect">
            <a:avLst/>
          </a:prstGeom>
        </p:spPr>
      </p:pic>
      <p:sp>
        <p:nvSpPr>
          <p:cNvPr id="8" name="Content Placeholder 2">
            <a:extLst>
              <a:ext uri="{FF2B5EF4-FFF2-40B4-BE49-F238E27FC236}">
                <a16:creationId xmlns:a16="http://schemas.microsoft.com/office/drawing/2014/main" id="{3E394CB9-1AB6-4A7E-A9CD-F354E8760605}"/>
              </a:ext>
            </a:extLst>
          </p:cNvPr>
          <p:cNvSpPr txBox="1">
            <a:spLocks/>
          </p:cNvSpPr>
          <p:nvPr/>
        </p:nvSpPr>
        <p:spPr>
          <a:xfrm>
            <a:off x="1451579" y="2132134"/>
            <a:ext cx="4644421" cy="3450613"/>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4000" dirty="0"/>
              <a:t>Multivariate Analysis – Seasonal Views Trend for ‘Paint’ (low traffic department)</a:t>
            </a:r>
          </a:p>
          <a:p>
            <a:pPr lvl="1"/>
            <a:r>
              <a:rPr lang="en-US" sz="4000" dirty="0">
                <a:solidFill>
                  <a:srgbClr val="1F1F1F"/>
                </a:solidFill>
              </a:rPr>
              <a:t>Summary of Findings:</a:t>
            </a:r>
          </a:p>
          <a:p>
            <a:pPr lvl="2"/>
            <a:r>
              <a:rPr lang="en-US" sz="4000" dirty="0">
                <a:solidFill>
                  <a:srgbClr val="1F1F1F"/>
                </a:solidFill>
              </a:rPr>
              <a:t>According to </a:t>
            </a:r>
            <a:r>
              <a:rPr lang="en-US" sz="4000" b="1" dirty="0">
                <a:solidFill>
                  <a:srgbClr val="1F1F1F"/>
                </a:solidFill>
              </a:rPr>
              <a:t>Figure </a:t>
            </a:r>
            <a:r>
              <a:rPr lang="en-US" sz="4000" dirty="0">
                <a:solidFill>
                  <a:srgbClr val="1F1F1F"/>
                </a:solidFill>
              </a:rPr>
              <a:t>9, a sharp increase in views occurs from February 2024-April2024; A sharp increase occurs from February 2023 to May 2023</a:t>
            </a:r>
          </a:p>
          <a:p>
            <a:pPr lvl="2"/>
            <a:r>
              <a:rPr lang="en-US" sz="4000" dirty="0">
                <a:solidFill>
                  <a:srgbClr val="1F1F1F"/>
                </a:solidFill>
              </a:rPr>
              <a:t>A sharp increase in views occurs from December to January in both years</a:t>
            </a:r>
          </a:p>
          <a:p>
            <a:pPr lvl="2"/>
            <a:r>
              <a:rPr lang="en-US" sz="4000" dirty="0">
                <a:solidFill>
                  <a:srgbClr val="1F1F1F"/>
                </a:solidFill>
              </a:rPr>
              <a:t>The lowest engagement occurs on October 2022 and the highest engagement occurs on April 2024, likely driven by springtime and outdoor projects.</a:t>
            </a:r>
          </a:p>
          <a:p>
            <a:pPr lvl="1"/>
            <a:r>
              <a:rPr lang="en-US" sz="4000" dirty="0">
                <a:solidFill>
                  <a:srgbClr val="1F1F1F"/>
                </a:solidFill>
              </a:rPr>
              <a:t>Insights/Assumptions:</a:t>
            </a:r>
          </a:p>
          <a:p>
            <a:pPr lvl="2"/>
            <a:r>
              <a:rPr lang="en-US" sz="4000" dirty="0">
                <a:solidFill>
                  <a:srgbClr val="1F1F1F"/>
                </a:solidFill>
              </a:rPr>
              <a:t>New Years and Christmas may have an impact on the sharp increase in views from December to January</a:t>
            </a:r>
          </a:p>
          <a:p>
            <a:pPr lvl="2"/>
            <a:r>
              <a:rPr lang="en-US" sz="4000" dirty="0">
                <a:solidFill>
                  <a:srgbClr val="1F1F1F"/>
                </a:solidFill>
              </a:rPr>
              <a:t>Paint products are higher in demand during the spring time potentially because of the pleasant weather conditions</a:t>
            </a:r>
          </a:p>
          <a:p>
            <a:pPr lvl="1"/>
            <a:r>
              <a:rPr lang="en-US" sz="4000" dirty="0">
                <a:solidFill>
                  <a:srgbClr val="1F1F1F"/>
                </a:solidFill>
              </a:rPr>
              <a:t>Business Recommendations:</a:t>
            </a:r>
          </a:p>
          <a:p>
            <a:pPr lvl="2"/>
            <a:r>
              <a:rPr lang="en-US" sz="4000" dirty="0">
                <a:solidFill>
                  <a:srgbClr val="1F1F1F"/>
                </a:solidFill>
              </a:rPr>
              <a:t>Create Ad campaigns in the month of December to amplify ROAS during that period of high demand for paint products</a:t>
            </a:r>
          </a:p>
          <a:p>
            <a:pPr lvl="2"/>
            <a:r>
              <a:rPr lang="en-US" sz="4000" dirty="0">
                <a:solidFill>
                  <a:srgbClr val="1F1F1F"/>
                </a:solidFill>
              </a:rPr>
              <a:t>Advertising workshops on how to paint interiors </a:t>
            </a:r>
          </a:p>
          <a:p>
            <a:pPr lvl="2"/>
            <a:endParaRPr lang="en-US" sz="2200" dirty="0">
              <a:solidFill>
                <a:srgbClr val="1F1F1F"/>
              </a:solidFill>
            </a:endParaRPr>
          </a:p>
          <a:p>
            <a:pPr lvl="2"/>
            <a:endParaRPr lang="en-US" sz="2200" dirty="0">
              <a:solidFill>
                <a:srgbClr val="1F1F1F"/>
              </a:solidFill>
            </a:endParaRPr>
          </a:p>
          <a:p>
            <a:pPr marL="914400" lvl="2" indent="0">
              <a:buFont typeface="Arial" panose="020B0604020202020204" pitchFamily="34" charset="0"/>
              <a:buNone/>
            </a:pPr>
            <a:endParaRPr lang="en-US" sz="2200" dirty="0">
              <a:solidFill>
                <a:srgbClr val="1F1F1F"/>
              </a:solidFill>
            </a:endParaRPr>
          </a:p>
          <a:p>
            <a:pPr lvl="1"/>
            <a:endParaRPr lang="en-US" sz="2200" dirty="0"/>
          </a:p>
          <a:p>
            <a:endParaRPr lang="en-US" dirty="0">
              <a:solidFill>
                <a:srgbClr val="1F1F1F"/>
              </a:solidFill>
              <a:latin typeface="Roboto" panose="02000000000000000000" pitchFamily="2" charset="0"/>
            </a:endParaRPr>
          </a:p>
          <a:p>
            <a:pPr lvl="1"/>
            <a:endParaRPr lang="en-US" dirty="0">
              <a:solidFill>
                <a:srgbClr val="1F1F1F"/>
              </a:solidFill>
            </a:endParaRPr>
          </a:p>
          <a:p>
            <a:pPr lvl="1"/>
            <a:endParaRPr lang="en-US" dirty="0">
              <a:solidFill>
                <a:srgbClr val="1F1F1F"/>
              </a:solidFill>
            </a:endParaRPr>
          </a:p>
          <a:p>
            <a:pPr lvl="1"/>
            <a:endParaRPr lang="en-US" dirty="0">
              <a:solidFill>
                <a:srgbClr val="1F1F1F"/>
              </a:solidFill>
            </a:endParaRPr>
          </a:p>
          <a:p>
            <a:pPr lvl="1"/>
            <a:endParaRPr lang="en-US" dirty="0">
              <a:solidFill>
                <a:srgbClr val="1F1F1F"/>
              </a:solidFill>
            </a:endParaRPr>
          </a:p>
          <a:p>
            <a:endParaRPr lang="en-US" dirty="0"/>
          </a:p>
          <a:p>
            <a:pPr marL="914400" lvl="2" indent="0">
              <a:buFont typeface="Arial" panose="020B0604020202020204" pitchFamily="34" charset="0"/>
              <a:buNone/>
            </a:pPr>
            <a:endParaRPr lang="en-US" dirty="0"/>
          </a:p>
          <a:p>
            <a:pPr lvl="1"/>
            <a:endParaRPr lang="en-US" dirty="0"/>
          </a:p>
        </p:txBody>
      </p:sp>
    </p:spTree>
    <p:extLst>
      <p:ext uri="{BB962C8B-B14F-4D97-AF65-F5344CB8AC3E}">
        <p14:creationId xmlns:p14="http://schemas.microsoft.com/office/powerpoint/2010/main" val="234978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D2887-53BD-6BD9-216A-8C7ED13C9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92D73-C4A9-D13E-9F36-006CFCBD8AE0}"/>
              </a:ext>
            </a:extLst>
          </p:cNvPr>
          <p:cNvSpPr>
            <a:spLocks noGrp="1"/>
          </p:cNvSpPr>
          <p:nvPr>
            <p:ph type="title"/>
          </p:nvPr>
        </p:nvSpPr>
        <p:spPr/>
        <p:txBody>
          <a:bodyPr/>
          <a:lstStyle/>
          <a:p>
            <a:r>
              <a:rPr lang="en-US" dirty="0"/>
              <a:t>Conversion Rate Trend over Time</a:t>
            </a:r>
          </a:p>
        </p:txBody>
      </p:sp>
      <p:sp>
        <p:nvSpPr>
          <p:cNvPr id="3" name="Content Placeholder 2">
            <a:extLst>
              <a:ext uri="{FF2B5EF4-FFF2-40B4-BE49-F238E27FC236}">
                <a16:creationId xmlns:a16="http://schemas.microsoft.com/office/drawing/2014/main" id="{E28E076C-B25C-D965-BBA4-894D0982061A}"/>
              </a:ext>
            </a:extLst>
          </p:cNvPr>
          <p:cNvSpPr>
            <a:spLocks noGrp="1"/>
          </p:cNvSpPr>
          <p:nvPr>
            <p:ph idx="1"/>
          </p:nvPr>
        </p:nvSpPr>
        <p:spPr>
          <a:xfrm>
            <a:off x="1451579" y="2015732"/>
            <a:ext cx="4644421" cy="4037749"/>
          </a:xfrm>
        </p:spPr>
        <p:txBody>
          <a:bodyPr>
            <a:normAutofit fontScale="62500" lnSpcReduction="20000"/>
          </a:bodyPr>
          <a:lstStyle/>
          <a:p>
            <a:r>
              <a:rPr lang="en-US" sz="2600" dirty="0"/>
              <a:t>Bivariate Analysis – Conversion Rate Trend Over Week Start</a:t>
            </a:r>
          </a:p>
          <a:p>
            <a:r>
              <a:rPr lang="en-US" sz="1400" b="1" i="0" u="none" strike="noStrike" dirty="0">
                <a:solidFill>
                  <a:srgbClr val="1F1F1F"/>
                </a:solidFill>
                <a:effectLst/>
              </a:rPr>
              <a:t>Figure 11</a:t>
            </a:r>
            <a:r>
              <a:rPr lang="en-US" sz="1400" i="0" u="none" strike="noStrike" dirty="0">
                <a:solidFill>
                  <a:srgbClr val="1F1F1F"/>
                </a:solidFill>
                <a:effectLst/>
              </a:rPr>
              <a:t>displays the conversion rate per week start based on the Thank You Page Views</a:t>
            </a:r>
            <a:endParaRPr lang="en-US" sz="1400" dirty="0"/>
          </a:p>
          <a:p>
            <a:pPr lvl="1"/>
            <a:r>
              <a:rPr lang="en-US" sz="1600" dirty="0"/>
              <a:t>Summary of Findings:</a:t>
            </a:r>
          </a:p>
          <a:p>
            <a:pPr lvl="2"/>
            <a:r>
              <a:rPr lang="en-US" dirty="0">
                <a:solidFill>
                  <a:srgbClr val="1F1F1F"/>
                </a:solidFill>
              </a:rPr>
              <a:t>Top 5 ‘week starts’ conversion rates:</a:t>
            </a:r>
            <a:r>
              <a:rPr lang="en-US" sz="1600" i="0" u="none" strike="noStrike" dirty="0">
                <a:solidFill>
                  <a:srgbClr val="1F1F1F"/>
                </a:solidFill>
                <a:effectLst/>
              </a:rPr>
              <a:t> Conversions are at their highest during </a:t>
            </a:r>
            <a:r>
              <a:rPr lang="en-US" dirty="0">
                <a:solidFill>
                  <a:srgbClr val="1F1F1F"/>
                </a:solidFill>
              </a:rPr>
              <a:t>the </a:t>
            </a:r>
            <a:r>
              <a:rPr lang="en-US" sz="1600" i="0" u="none" strike="noStrike" dirty="0">
                <a:solidFill>
                  <a:srgbClr val="1F1F1F"/>
                </a:solidFill>
                <a:effectLst/>
              </a:rPr>
              <a:t>Christmas holiday season in 2022</a:t>
            </a:r>
            <a:endParaRPr lang="en-US" dirty="0">
              <a:solidFill>
                <a:srgbClr val="1F1F1F"/>
              </a:solidFill>
            </a:endParaRPr>
          </a:p>
          <a:p>
            <a:pPr lvl="3"/>
            <a:r>
              <a:rPr lang="en-US" dirty="0">
                <a:solidFill>
                  <a:srgbClr val="1F1F1F"/>
                </a:solidFill>
              </a:rPr>
              <a:t>12-12-2022 (3.23%)</a:t>
            </a:r>
          </a:p>
          <a:p>
            <a:pPr lvl="3"/>
            <a:r>
              <a:rPr lang="en-US" dirty="0">
                <a:solidFill>
                  <a:srgbClr val="1F1F1F"/>
                </a:solidFill>
              </a:rPr>
              <a:t>11-28-2022 (3.16%)</a:t>
            </a:r>
          </a:p>
          <a:p>
            <a:pPr lvl="3"/>
            <a:r>
              <a:rPr lang="en-US" dirty="0">
                <a:solidFill>
                  <a:srgbClr val="1F1F1F"/>
                </a:solidFill>
              </a:rPr>
              <a:t>12-5-2022 (3.06%)</a:t>
            </a:r>
          </a:p>
          <a:p>
            <a:pPr lvl="3"/>
            <a:r>
              <a:rPr lang="en-US" dirty="0">
                <a:solidFill>
                  <a:srgbClr val="1F1F1F"/>
                </a:solidFill>
              </a:rPr>
              <a:t>12-19-2022 (3.00%)</a:t>
            </a:r>
          </a:p>
          <a:p>
            <a:pPr lvl="3"/>
            <a:r>
              <a:rPr lang="en-US" i="0" u="none" strike="noStrike" dirty="0">
                <a:solidFill>
                  <a:srgbClr val="1F1F1F"/>
                </a:solidFill>
                <a:effectLst/>
              </a:rPr>
              <a:t>11-21-2022 (2.76%)</a:t>
            </a:r>
          </a:p>
          <a:p>
            <a:pPr lvl="2"/>
            <a:r>
              <a:rPr lang="en-US" dirty="0">
                <a:solidFill>
                  <a:srgbClr val="1F1F1F"/>
                </a:solidFill>
              </a:rPr>
              <a:t>Conversion rates remain high in 2023 during the Holiday season</a:t>
            </a:r>
            <a:endParaRPr lang="en-US" sz="2000" dirty="0">
              <a:solidFill>
                <a:srgbClr val="1F1F1F"/>
              </a:solidFill>
            </a:endParaRPr>
          </a:p>
          <a:p>
            <a:pPr lvl="2"/>
            <a:r>
              <a:rPr lang="en-US" i="0" u="none" strike="noStrike" dirty="0">
                <a:solidFill>
                  <a:srgbClr val="1F1F1F"/>
                </a:solidFill>
                <a:effectLst/>
              </a:rPr>
              <a:t>The lowest conversion rate occurs on 4-1-2024 (1.68%). </a:t>
            </a:r>
          </a:p>
          <a:p>
            <a:pPr lvl="1"/>
            <a:r>
              <a:rPr lang="en-US" dirty="0"/>
              <a:t>Insights/Assumptions:</a:t>
            </a:r>
          </a:p>
          <a:p>
            <a:pPr lvl="2"/>
            <a:r>
              <a:rPr lang="en-US" i="0" u="none" strike="noStrike" dirty="0">
                <a:solidFill>
                  <a:srgbClr val="1F1F1F"/>
                </a:solidFill>
                <a:effectLst/>
              </a:rPr>
              <a:t>Average expenditures increased in 2022 likely due to increased savings for upper-middle class families post Covid</a:t>
            </a:r>
            <a:r>
              <a:rPr lang="en-US" i="0" u="none" strike="noStrike" baseline="30000" dirty="0">
                <a:solidFill>
                  <a:srgbClr val="1F1F1F"/>
                </a:solidFill>
                <a:effectLst/>
              </a:rPr>
              <a:t>1</a:t>
            </a:r>
            <a:endParaRPr lang="en-US" i="0" u="none" strike="noStrike" dirty="0">
              <a:solidFill>
                <a:srgbClr val="1F1F1F"/>
              </a:solidFill>
              <a:effectLst/>
            </a:endParaRPr>
          </a:p>
          <a:p>
            <a:pPr lvl="2"/>
            <a:r>
              <a:rPr lang="en-US" i="0" u="none" strike="noStrike" dirty="0">
                <a:solidFill>
                  <a:srgbClr val="1F1F1F"/>
                </a:solidFill>
                <a:effectLst/>
              </a:rPr>
              <a:t>Macroeconomic trends including increased inflation and economic concerns during 2024 may have dampened spending</a:t>
            </a:r>
            <a:r>
              <a:rPr lang="en-US" i="0" u="none" strike="noStrike" baseline="30000" dirty="0">
                <a:solidFill>
                  <a:srgbClr val="1F1F1F"/>
                </a:solidFill>
                <a:effectLst/>
              </a:rPr>
              <a:t>2</a:t>
            </a:r>
            <a:endParaRPr lang="en-US" dirty="0">
              <a:solidFill>
                <a:srgbClr val="1F1F1F"/>
              </a:solidFill>
            </a:endParaRPr>
          </a:p>
          <a:p>
            <a:pPr lvl="1"/>
            <a:endParaRPr lang="en-US" b="0" i="0" u="none" strike="noStrike" dirty="0">
              <a:solidFill>
                <a:srgbClr val="1F1F1F"/>
              </a:solidFill>
              <a:effectLst/>
            </a:endParaRPr>
          </a:p>
          <a:p>
            <a:pPr lvl="1"/>
            <a:endParaRPr lang="en-US" b="0" i="0" u="none" strike="noStrike" dirty="0">
              <a:solidFill>
                <a:srgbClr val="1F1F1F"/>
              </a:solidFill>
              <a:effectLst/>
            </a:endParaRPr>
          </a:p>
          <a:p>
            <a:endParaRPr lang="en-US" dirty="0"/>
          </a:p>
          <a:p>
            <a:pPr marL="914400" lvl="2" indent="0">
              <a:buNone/>
            </a:pPr>
            <a:endParaRPr lang="en-US" dirty="0"/>
          </a:p>
          <a:p>
            <a:pPr lvl="1"/>
            <a:endParaRPr lang="en-US" dirty="0"/>
          </a:p>
        </p:txBody>
      </p:sp>
      <p:sp>
        <p:nvSpPr>
          <p:cNvPr id="5" name="TextBox 4">
            <a:extLst>
              <a:ext uri="{FF2B5EF4-FFF2-40B4-BE49-F238E27FC236}">
                <a16:creationId xmlns:a16="http://schemas.microsoft.com/office/drawing/2014/main" id="{8FCF0CA9-C3CC-97EE-22EE-6227AEA2365E}"/>
              </a:ext>
            </a:extLst>
          </p:cNvPr>
          <p:cNvSpPr txBox="1"/>
          <p:nvPr/>
        </p:nvSpPr>
        <p:spPr>
          <a:xfrm>
            <a:off x="8430927" y="4850969"/>
            <a:ext cx="1785937" cy="276999"/>
          </a:xfrm>
          <a:prstGeom prst="rect">
            <a:avLst/>
          </a:prstGeom>
          <a:noFill/>
        </p:spPr>
        <p:txBody>
          <a:bodyPr wrap="square" rtlCol="0">
            <a:spAutoFit/>
          </a:bodyPr>
          <a:lstStyle/>
          <a:p>
            <a:r>
              <a:rPr lang="en-US" sz="1200" b="1" dirty="0"/>
              <a:t>Figure 10</a:t>
            </a:r>
          </a:p>
        </p:txBody>
      </p:sp>
      <p:pic>
        <p:nvPicPr>
          <p:cNvPr id="7" name="Picture 6">
            <a:extLst>
              <a:ext uri="{FF2B5EF4-FFF2-40B4-BE49-F238E27FC236}">
                <a16:creationId xmlns:a16="http://schemas.microsoft.com/office/drawing/2014/main" id="{B02606BA-1CA8-C98A-FE00-4287503E9469}"/>
              </a:ext>
            </a:extLst>
          </p:cNvPr>
          <p:cNvPicPr>
            <a:picLocks noChangeAspect="1"/>
          </p:cNvPicPr>
          <p:nvPr/>
        </p:nvPicPr>
        <p:blipFill>
          <a:blip r:embed="rId3"/>
          <a:stretch>
            <a:fillRect/>
          </a:stretch>
        </p:blipFill>
        <p:spPr>
          <a:xfrm>
            <a:off x="6253216" y="2365423"/>
            <a:ext cx="5362650" cy="2485546"/>
          </a:xfrm>
          <a:prstGeom prst="rect">
            <a:avLst/>
          </a:prstGeom>
        </p:spPr>
      </p:pic>
    </p:spTree>
    <p:extLst>
      <p:ext uri="{BB962C8B-B14F-4D97-AF65-F5344CB8AC3E}">
        <p14:creationId xmlns:p14="http://schemas.microsoft.com/office/powerpoint/2010/main" val="85244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3B651-1B6B-8786-720E-CDC811C6F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A60A2-F871-2C26-F026-81389F5890BF}"/>
              </a:ext>
            </a:extLst>
          </p:cNvPr>
          <p:cNvSpPr>
            <a:spLocks noGrp="1"/>
          </p:cNvSpPr>
          <p:nvPr>
            <p:ph type="title"/>
          </p:nvPr>
        </p:nvSpPr>
        <p:spPr/>
        <p:txBody>
          <a:bodyPr>
            <a:normAutofit fontScale="90000"/>
          </a:bodyPr>
          <a:lstStyle/>
          <a:p>
            <a:r>
              <a:rPr lang="en-US" dirty="0"/>
              <a:t>Top 10 Taxonomies for the Top 3 Merchandising Departments (Descending Order)</a:t>
            </a:r>
          </a:p>
        </p:txBody>
      </p:sp>
      <p:sp>
        <p:nvSpPr>
          <p:cNvPr id="5" name="TextBox 4">
            <a:extLst>
              <a:ext uri="{FF2B5EF4-FFF2-40B4-BE49-F238E27FC236}">
                <a16:creationId xmlns:a16="http://schemas.microsoft.com/office/drawing/2014/main" id="{787CCE2D-132B-24C9-CE3D-A9160845E396}"/>
              </a:ext>
            </a:extLst>
          </p:cNvPr>
          <p:cNvSpPr txBox="1"/>
          <p:nvPr/>
        </p:nvSpPr>
        <p:spPr>
          <a:xfrm>
            <a:off x="5573485" y="2080430"/>
            <a:ext cx="7623958" cy="2569934"/>
          </a:xfrm>
          <a:prstGeom prst="rect">
            <a:avLst/>
          </a:prstGeom>
          <a:noFill/>
        </p:spPr>
        <p:txBody>
          <a:bodyPr wrap="square" rtlCol="0">
            <a:spAutoFit/>
          </a:bodyPr>
          <a:lstStyle/>
          <a:p>
            <a:pPr lvl="1"/>
            <a:r>
              <a:rPr lang="en-US" sz="1300" dirty="0">
                <a:solidFill>
                  <a:srgbClr val="1F1F1F"/>
                </a:solidFill>
              </a:rPr>
              <a:t>Seasonal/Garden</a:t>
            </a:r>
          </a:p>
          <a:p>
            <a:pPr marL="1200150" lvl="2" indent="-285750">
              <a:buFont typeface="Arial" panose="020B0604020202020204" pitchFamily="34" charset="0"/>
              <a:buChar char="•"/>
            </a:pPr>
            <a:r>
              <a:rPr lang="en-US" sz="1300" dirty="0">
                <a:solidFill>
                  <a:srgbClr val="1F1F1F"/>
                </a:solidFill>
              </a:rPr>
              <a:t>Outdoors&gt;patio furniture</a:t>
            </a:r>
          </a:p>
          <a:p>
            <a:pPr marL="1200150" lvl="2" indent="-285750">
              <a:buFont typeface="Arial" panose="020B0604020202020204" pitchFamily="34" charset="0"/>
              <a:buChar char="•"/>
            </a:pPr>
            <a:r>
              <a:rPr lang="en-US" sz="1300" dirty="0">
                <a:solidFill>
                  <a:srgbClr val="1F1F1F"/>
                </a:solidFill>
              </a:rPr>
              <a:t>outdoors&gt;garden center</a:t>
            </a:r>
          </a:p>
          <a:p>
            <a:pPr marL="1200150" lvl="2" indent="-285750">
              <a:buFont typeface="Arial" panose="020B0604020202020204" pitchFamily="34" charset="0"/>
              <a:buChar char="•"/>
            </a:pPr>
            <a:r>
              <a:rPr lang="en-US" sz="1300" dirty="0">
                <a:solidFill>
                  <a:srgbClr val="1F1F1F"/>
                </a:solidFill>
              </a:rPr>
              <a:t>holiday decorations&gt;</a:t>
            </a:r>
            <a:r>
              <a:rPr lang="en-US" sz="1300" dirty="0" err="1">
                <a:solidFill>
                  <a:srgbClr val="1F1F1F"/>
                </a:solidFill>
              </a:rPr>
              <a:t>halloween</a:t>
            </a:r>
            <a:r>
              <a:rPr lang="en-US" sz="1300" dirty="0">
                <a:solidFill>
                  <a:srgbClr val="1F1F1F"/>
                </a:solidFill>
              </a:rPr>
              <a:t> decorations</a:t>
            </a:r>
          </a:p>
          <a:p>
            <a:pPr marL="1200150" lvl="2" indent="-285750">
              <a:buFont typeface="Arial" panose="020B0604020202020204" pitchFamily="34" charset="0"/>
              <a:buChar char="•"/>
            </a:pPr>
            <a:r>
              <a:rPr lang="en-US" sz="1300" dirty="0">
                <a:solidFill>
                  <a:srgbClr val="1F1F1F"/>
                </a:solidFill>
              </a:rPr>
              <a:t>outdoors&gt;outdoor power equipment</a:t>
            </a:r>
          </a:p>
          <a:p>
            <a:pPr marL="1200150" lvl="2" indent="-285750">
              <a:buFont typeface="Arial" panose="020B0604020202020204" pitchFamily="34" charset="0"/>
              <a:buChar char="•"/>
            </a:pPr>
            <a:r>
              <a:rPr lang="en-US" sz="1300" dirty="0">
                <a:solidFill>
                  <a:srgbClr val="1F1F1F"/>
                </a:solidFill>
              </a:rPr>
              <a:t>storage &amp; organization &gt; outdoor storage&gt;sheds</a:t>
            </a:r>
          </a:p>
          <a:p>
            <a:pPr marL="1200150" lvl="2" indent="-285750">
              <a:buFont typeface="Arial" panose="020B0604020202020204" pitchFamily="34" charset="0"/>
              <a:buChar char="•"/>
            </a:pPr>
            <a:r>
              <a:rPr lang="en-US" sz="1300" dirty="0">
                <a:solidFill>
                  <a:srgbClr val="1F1F1F"/>
                </a:solidFill>
              </a:rPr>
              <a:t>holiday decorations&gt;Christmas decorations&gt;Christmas greenery</a:t>
            </a:r>
          </a:p>
          <a:p>
            <a:pPr marL="1200150" lvl="2" indent="-285750">
              <a:buFont typeface="Arial" panose="020B0604020202020204" pitchFamily="34" charset="0"/>
              <a:buChar char="•"/>
            </a:pPr>
            <a:r>
              <a:rPr lang="en-US" sz="1300" dirty="0">
                <a:solidFill>
                  <a:srgbClr val="1F1F1F"/>
                </a:solidFill>
              </a:rPr>
              <a:t>holiday decorations&gt;</a:t>
            </a:r>
            <a:r>
              <a:rPr lang="en-US" sz="1300" dirty="0" err="1">
                <a:solidFill>
                  <a:srgbClr val="1F1F1F"/>
                </a:solidFill>
              </a:rPr>
              <a:t>christmas</a:t>
            </a:r>
            <a:r>
              <a:rPr lang="en-US" sz="1300" dirty="0">
                <a:solidFill>
                  <a:srgbClr val="1F1F1F"/>
                </a:solidFill>
              </a:rPr>
              <a:t> decorations&gt;outdoor Christmas decorations</a:t>
            </a:r>
          </a:p>
          <a:p>
            <a:pPr marL="1200150" lvl="2" indent="-285750">
              <a:buFont typeface="Arial" panose="020B0604020202020204" pitchFamily="34" charset="0"/>
              <a:buChar char="•"/>
            </a:pPr>
            <a:r>
              <a:rPr lang="en-US" sz="1300" dirty="0">
                <a:solidFill>
                  <a:srgbClr val="1F1F1F"/>
                </a:solidFill>
              </a:rPr>
              <a:t>holiday decorations&gt;Christmas decorations</a:t>
            </a:r>
          </a:p>
          <a:p>
            <a:pPr marL="1200150" lvl="2" indent="-285750">
              <a:buFont typeface="Arial" panose="020B0604020202020204" pitchFamily="34" charset="0"/>
              <a:buChar char="•"/>
            </a:pPr>
            <a:r>
              <a:rPr lang="en-US" sz="1300" dirty="0">
                <a:solidFill>
                  <a:srgbClr val="1F1F1F"/>
                </a:solidFill>
              </a:rPr>
              <a:t>Outdoors</a:t>
            </a:r>
          </a:p>
          <a:p>
            <a:pPr marL="1200150" lvl="2" indent="-285750">
              <a:buFont typeface="Arial" panose="020B0604020202020204" pitchFamily="34" charset="0"/>
              <a:buChar char="•"/>
            </a:pPr>
            <a:r>
              <a:rPr lang="en-US" sz="1300" dirty="0">
                <a:solidFill>
                  <a:srgbClr val="1F1F1F"/>
                </a:solidFill>
              </a:rPr>
              <a:t>outdoors&gt;garden center&gt;landscaping supplies&gt;mulch</a:t>
            </a:r>
          </a:p>
          <a:p>
            <a:endParaRPr lang="en-US" dirty="0"/>
          </a:p>
        </p:txBody>
      </p:sp>
      <p:sp>
        <p:nvSpPr>
          <p:cNvPr id="6" name="TextBox 5">
            <a:extLst>
              <a:ext uri="{FF2B5EF4-FFF2-40B4-BE49-F238E27FC236}">
                <a16:creationId xmlns:a16="http://schemas.microsoft.com/office/drawing/2014/main" id="{BCFACD6A-7FF7-1AAF-F988-DE4B7DDAD9ED}"/>
              </a:ext>
            </a:extLst>
          </p:cNvPr>
          <p:cNvSpPr txBox="1"/>
          <p:nvPr/>
        </p:nvSpPr>
        <p:spPr>
          <a:xfrm>
            <a:off x="977150" y="3483547"/>
            <a:ext cx="4940136" cy="2769989"/>
          </a:xfrm>
          <a:prstGeom prst="rect">
            <a:avLst/>
          </a:prstGeom>
          <a:noFill/>
        </p:spPr>
        <p:txBody>
          <a:bodyPr wrap="square" rtlCol="0">
            <a:spAutoFit/>
          </a:bodyPr>
          <a:lstStyle/>
          <a:p>
            <a:pPr lvl="1"/>
            <a:r>
              <a:rPr lang="en-US" sz="1300" dirty="0">
                <a:solidFill>
                  <a:srgbClr val="1F1F1F"/>
                </a:solidFill>
              </a:rPr>
              <a:t>Kitchen and Bath</a:t>
            </a:r>
          </a:p>
          <a:p>
            <a:pPr marL="1200150" lvl="2" indent="-285750">
              <a:buFont typeface="Arial" panose="020B0604020202020204" pitchFamily="34" charset="0"/>
              <a:buChar char="•"/>
            </a:pPr>
            <a:r>
              <a:rPr lang="en-US" sz="1300" dirty="0">
                <a:solidFill>
                  <a:srgbClr val="1F1F1F"/>
                </a:solidFill>
              </a:rPr>
              <a:t>Appliance&gt; refrigerators,</a:t>
            </a:r>
          </a:p>
          <a:p>
            <a:pPr marL="1200150" lvl="2" indent="-285750">
              <a:buFont typeface="Arial" panose="020B0604020202020204" pitchFamily="34" charset="0"/>
              <a:buChar char="•"/>
            </a:pPr>
            <a:r>
              <a:rPr lang="en-US" sz="1300" dirty="0">
                <a:solidFill>
                  <a:srgbClr val="1F1F1F"/>
                </a:solidFill>
              </a:rPr>
              <a:t>Appliances</a:t>
            </a:r>
          </a:p>
          <a:p>
            <a:pPr marL="1200150" lvl="2" indent="-285750">
              <a:buFont typeface="Arial" panose="020B0604020202020204" pitchFamily="34" charset="0"/>
              <a:buChar char="•"/>
            </a:pPr>
            <a:r>
              <a:rPr lang="en-US" sz="1300" dirty="0">
                <a:solidFill>
                  <a:srgbClr val="1F1F1F"/>
                </a:solidFill>
              </a:rPr>
              <a:t>bath&gt;bathroom vanities</a:t>
            </a:r>
          </a:p>
          <a:p>
            <a:pPr marL="1200150" lvl="2" indent="-285750">
              <a:buFont typeface="Arial" panose="020B0604020202020204" pitchFamily="34" charset="0"/>
              <a:buChar char="•"/>
            </a:pPr>
            <a:r>
              <a:rPr lang="en-US" sz="1300" dirty="0">
                <a:solidFill>
                  <a:srgbClr val="1F1F1F"/>
                </a:solidFill>
              </a:rPr>
              <a:t>bath&gt;bathroom vanities&gt;bathroom vanities with tops</a:t>
            </a:r>
          </a:p>
          <a:p>
            <a:pPr marL="1200150" lvl="2" indent="-285750">
              <a:buFont typeface="Arial" panose="020B0604020202020204" pitchFamily="34" charset="0"/>
              <a:buChar char="•"/>
            </a:pPr>
            <a:r>
              <a:rPr lang="en-US" sz="1300" dirty="0">
                <a:solidFill>
                  <a:srgbClr val="1F1F1F"/>
                </a:solidFill>
              </a:rPr>
              <a:t>appliances&gt;refrigerators&gt;</a:t>
            </a:r>
            <a:r>
              <a:rPr lang="en-US" sz="1300" dirty="0" err="1">
                <a:solidFill>
                  <a:srgbClr val="1F1F1F"/>
                </a:solidFill>
              </a:rPr>
              <a:t>french</a:t>
            </a:r>
            <a:r>
              <a:rPr lang="en-US" sz="1300" dirty="0">
                <a:solidFill>
                  <a:srgbClr val="1F1F1F"/>
                </a:solidFill>
              </a:rPr>
              <a:t> door refrigerators</a:t>
            </a:r>
          </a:p>
          <a:p>
            <a:pPr marL="1200150" lvl="2" indent="-285750">
              <a:buFont typeface="Arial" panose="020B0604020202020204" pitchFamily="34" charset="0"/>
              <a:buChar char="•"/>
            </a:pPr>
            <a:r>
              <a:rPr lang="en-US" sz="1300" dirty="0">
                <a:solidFill>
                  <a:srgbClr val="1F1F1F"/>
                </a:solidFill>
              </a:rPr>
              <a:t>kitchen&gt;kitchen cabinets</a:t>
            </a:r>
          </a:p>
          <a:p>
            <a:pPr marL="1200150" lvl="2" indent="-285750">
              <a:buFont typeface="Arial" panose="020B0604020202020204" pitchFamily="34" charset="0"/>
              <a:buChar char="•"/>
            </a:pPr>
            <a:r>
              <a:rPr lang="en-US" sz="1300" dirty="0">
                <a:solidFill>
                  <a:srgbClr val="1F1F1F"/>
                </a:solidFill>
              </a:rPr>
              <a:t>appliances&gt;</a:t>
            </a:r>
            <a:r>
              <a:rPr lang="en-US" sz="1300" dirty="0" err="1">
                <a:solidFill>
                  <a:srgbClr val="1F1F1F"/>
                </a:solidFill>
              </a:rPr>
              <a:t>washers&amp;dryers</a:t>
            </a:r>
            <a:endParaRPr lang="en-US" sz="1300" dirty="0">
              <a:solidFill>
                <a:srgbClr val="1F1F1F"/>
              </a:solidFill>
            </a:endParaRPr>
          </a:p>
          <a:p>
            <a:pPr marL="1200150" lvl="2" indent="-285750">
              <a:buFont typeface="Arial" panose="020B0604020202020204" pitchFamily="34" charset="0"/>
              <a:buChar char="•"/>
            </a:pPr>
            <a:r>
              <a:rPr lang="en-US" sz="1300" dirty="0">
                <a:solidFill>
                  <a:srgbClr val="1F1F1F"/>
                </a:solidFill>
              </a:rPr>
              <a:t>appliances&gt;dishwashers</a:t>
            </a:r>
          </a:p>
          <a:p>
            <a:pPr marL="1200150" lvl="2" indent="-285750">
              <a:buFont typeface="Arial" panose="020B0604020202020204" pitchFamily="34" charset="0"/>
              <a:buChar char="•"/>
            </a:pPr>
            <a:r>
              <a:rPr lang="en-US" sz="1300" dirty="0">
                <a:solidFill>
                  <a:srgbClr val="1F1F1F"/>
                </a:solidFill>
              </a:rPr>
              <a:t>bath</a:t>
            </a:r>
          </a:p>
          <a:p>
            <a:pPr marL="1200150" lvl="2" indent="-285750">
              <a:buFont typeface="Arial" panose="020B0604020202020204" pitchFamily="34" charset="0"/>
              <a:buChar char="•"/>
            </a:pPr>
            <a:r>
              <a:rPr lang="en-US" sz="1300" dirty="0">
                <a:solidFill>
                  <a:srgbClr val="1F1F1F"/>
                </a:solidFill>
              </a:rPr>
              <a:t>appliances&gt;</a:t>
            </a:r>
            <a:r>
              <a:rPr lang="en-US" sz="1300" dirty="0" err="1">
                <a:solidFill>
                  <a:srgbClr val="1F1F1F"/>
                </a:solidFill>
              </a:rPr>
              <a:t>washers&amp;dryers</a:t>
            </a:r>
            <a:r>
              <a:rPr lang="en-US" sz="1300" dirty="0">
                <a:solidFill>
                  <a:srgbClr val="1F1F1F"/>
                </a:solidFill>
              </a:rPr>
              <a:t>&gt;washing machines</a:t>
            </a:r>
          </a:p>
          <a:p>
            <a:endParaRPr lang="en-US" dirty="0"/>
          </a:p>
        </p:txBody>
      </p:sp>
      <p:sp>
        <p:nvSpPr>
          <p:cNvPr id="7" name="TextBox 6">
            <a:extLst>
              <a:ext uri="{FF2B5EF4-FFF2-40B4-BE49-F238E27FC236}">
                <a16:creationId xmlns:a16="http://schemas.microsoft.com/office/drawing/2014/main" id="{FF3444DC-4FC8-22AA-D6EE-79C49FD71859}"/>
              </a:ext>
            </a:extLst>
          </p:cNvPr>
          <p:cNvSpPr txBox="1"/>
          <p:nvPr/>
        </p:nvSpPr>
        <p:spPr>
          <a:xfrm>
            <a:off x="489857" y="2044422"/>
            <a:ext cx="3755983" cy="1169551"/>
          </a:xfrm>
          <a:prstGeom prst="rect">
            <a:avLst/>
          </a:prstGeom>
          <a:noFill/>
        </p:spPr>
        <p:txBody>
          <a:bodyPr wrap="square" rtlCol="0">
            <a:spAutoFit/>
          </a:bodyPr>
          <a:lstStyle/>
          <a:p>
            <a:pPr lvl="2"/>
            <a:r>
              <a:rPr lang="en-US" sz="1300" dirty="0">
                <a:solidFill>
                  <a:srgbClr val="1F1F1F"/>
                </a:solidFill>
              </a:rPr>
              <a:t>Online</a:t>
            </a:r>
          </a:p>
          <a:p>
            <a:pPr marL="1657350" lvl="3" indent="-285750">
              <a:lnSpc>
                <a:spcPct val="100000"/>
              </a:lnSpc>
              <a:buFont typeface="Arial" panose="020B0604020202020204" pitchFamily="34" charset="0"/>
              <a:buChar char="•"/>
            </a:pPr>
            <a:r>
              <a:rPr lang="en-US" sz="1300" dirty="0">
                <a:solidFill>
                  <a:srgbClr val="1F1F1F"/>
                </a:solidFill>
              </a:rPr>
              <a:t>Homepage</a:t>
            </a:r>
          </a:p>
          <a:p>
            <a:pPr marL="1657350" lvl="3" indent="-285750">
              <a:lnSpc>
                <a:spcPct val="100000"/>
              </a:lnSpc>
              <a:buFont typeface="Arial" panose="020B0604020202020204" pitchFamily="34" charset="0"/>
              <a:buChar char="•"/>
            </a:pPr>
            <a:r>
              <a:rPr lang="en-US" sz="1300" dirty="0">
                <a:solidFill>
                  <a:srgbClr val="1F1F1F"/>
                </a:solidFill>
              </a:rPr>
              <a:t>Thank You</a:t>
            </a:r>
          </a:p>
          <a:p>
            <a:pPr marL="1657350" lvl="3" indent="-285750">
              <a:lnSpc>
                <a:spcPct val="100000"/>
              </a:lnSpc>
              <a:buFont typeface="Arial" panose="020B0604020202020204" pitchFamily="34" charset="0"/>
              <a:buChar char="•"/>
            </a:pPr>
            <a:r>
              <a:rPr lang="en-US" sz="1300" dirty="0">
                <a:solidFill>
                  <a:srgbClr val="1F1F1F"/>
                </a:solidFill>
              </a:rPr>
              <a:t>Homepage Pro</a:t>
            </a:r>
          </a:p>
          <a:p>
            <a:endParaRPr lang="en-US" dirty="0"/>
          </a:p>
        </p:txBody>
      </p:sp>
    </p:spTree>
    <p:extLst>
      <p:ext uri="{BB962C8B-B14F-4D97-AF65-F5344CB8AC3E}">
        <p14:creationId xmlns:p14="http://schemas.microsoft.com/office/powerpoint/2010/main" val="380721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219AD-FB92-A4B9-E8F3-53AA8BF05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8CCB1-D86C-3134-084B-1636E4E21727}"/>
              </a:ext>
            </a:extLst>
          </p:cNvPr>
          <p:cNvSpPr>
            <a:spLocks noGrp="1"/>
          </p:cNvSpPr>
          <p:nvPr>
            <p:ph type="title"/>
          </p:nvPr>
        </p:nvSpPr>
        <p:spPr/>
        <p:txBody>
          <a:bodyPr/>
          <a:lstStyle/>
          <a:p>
            <a:r>
              <a:rPr lang="en-US" dirty="0"/>
              <a:t>Page Views over time for Taxonomy: outdoors&gt;Patio furniture</a:t>
            </a:r>
          </a:p>
        </p:txBody>
      </p:sp>
      <p:sp>
        <p:nvSpPr>
          <p:cNvPr id="5" name="TextBox 4">
            <a:extLst>
              <a:ext uri="{FF2B5EF4-FFF2-40B4-BE49-F238E27FC236}">
                <a16:creationId xmlns:a16="http://schemas.microsoft.com/office/drawing/2014/main" id="{4CA006A9-E61F-6B52-63DB-BD9E27744D14}"/>
              </a:ext>
            </a:extLst>
          </p:cNvPr>
          <p:cNvSpPr txBox="1"/>
          <p:nvPr/>
        </p:nvSpPr>
        <p:spPr>
          <a:xfrm>
            <a:off x="8827174" y="5491797"/>
            <a:ext cx="1785937" cy="276999"/>
          </a:xfrm>
          <a:prstGeom prst="rect">
            <a:avLst/>
          </a:prstGeom>
          <a:noFill/>
        </p:spPr>
        <p:txBody>
          <a:bodyPr wrap="square" rtlCol="0">
            <a:spAutoFit/>
          </a:bodyPr>
          <a:lstStyle/>
          <a:p>
            <a:r>
              <a:rPr lang="en-US" sz="1200" b="1" dirty="0"/>
              <a:t>Figure 11</a:t>
            </a:r>
          </a:p>
        </p:txBody>
      </p:sp>
      <p:sp>
        <p:nvSpPr>
          <p:cNvPr id="8" name="Content Placeholder 2">
            <a:extLst>
              <a:ext uri="{FF2B5EF4-FFF2-40B4-BE49-F238E27FC236}">
                <a16:creationId xmlns:a16="http://schemas.microsoft.com/office/drawing/2014/main" id="{D8744F66-667D-0783-DD0E-A3C22A4E402F}"/>
              </a:ext>
            </a:extLst>
          </p:cNvPr>
          <p:cNvSpPr txBox="1">
            <a:spLocks/>
          </p:cNvSpPr>
          <p:nvPr/>
        </p:nvSpPr>
        <p:spPr>
          <a:xfrm>
            <a:off x="1451579" y="2132134"/>
            <a:ext cx="4644421" cy="3450613"/>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4000" dirty="0"/>
              <a:t>Multivariate Analysis – </a:t>
            </a:r>
          </a:p>
          <a:p>
            <a:pPr lvl="1"/>
            <a:r>
              <a:rPr lang="en-US" sz="2200" dirty="0">
                <a:solidFill>
                  <a:srgbClr val="1F1F1F"/>
                </a:solidFill>
              </a:rPr>
              <a:t>Summary of Findings:</a:t>
            </a:r>
          </a:p>
          <a:p>
            <a:pPr lvl="2"/>
            <a:r>
              <a:rPr lang="en-US" sz="2200" dirty="0">
                <a:solidFill>
                  <a:srgbClr val="1F1F1F"/>
                </a:solidFill>
              </a:rPr>
              <a:t>According to </a:t>
            </a:r>
            <a:r>
              <a:rPr lang="en-US" sz="2200" b="1" dirty="0">
                <a:solidFill>
                  <a:srgbClr val="1F1F1F"/>
                </a:solidFill>
              </a:rPr>
              <a:t>Figure 11</a:t>
            </a:r>
            <a:r>
              <a:rPr lang="en-US" sz="2200" dirty="0">
                <a:solidFill>
                  <a:srgbClr val="1F1F1F"/>
                </a:solidFill>
              </a:rPr>
              <a:t>, a sharp increase in views occurs in the spring and summer</a:t>
            </a:r>
          </a:p>
          <a:p>
            <a:pPr lvl="2"/>
            <a:r>
              <a:rPr lang="en-US" sz="2200" dirty="0">
                <a:solidFill>
                  <a:srgbClr val="1F1F1F"/>
                </a:solidFill>
              </a:rPr>
              <a:t>Views plateau during the fall and winter months</a:t>
            </a:r>
          </a:p>
          <a:p>
            <a:pPr lvl="1"/>
            <a:r>
              <a:rPr lang="en-US" sz="2200" dirty="0">
                <a:solidFill>
                  <a:srgbClr val="1F1F1F"/>
                </a:solidFill>
              </a:rPr>
              <a:t>Insights:</a:t>
            </a:r>
          </a:p>
          <a:p>
            <a:pPr lvl="2"/>
            <a:r>
              <a:rPr lang="en-US" sz="2200" dirty="0">
                <a:solidFill>
                  <a:srgbClr val="1F1F1F"/>
                </a:solidFill>
              </a:rPr>
              <a:t>Since the taxonomy is patio furniture, views will likely increase during optimal weather conditions</a:t>
            </a:r>
          </a:p>
          <a:p>
            <a:pPr lvl="2"/>
            <a:r>
              <a:rPr lang="en-US" sz="2200" dirty="0">
                <a:solidFill>
                  <a:srgbClr val="1F1F1F"/>
                </a:solidFill>
              </a:rPr>
              <a:t>No one wants to buy patio furniture during the winter and fall months</a:t>
            </a:r>
          </a:p>
          <a:p>
            <a:pPr lvl="1"/>
            <a:r>
              <a:rPr lang="en-US" sz="2400" dirty="0">
                <a:solidFill>
                  <a:srgbClr val="1F1F1F"/>
                </a:solidFill>
              </a:rPr>
              <a:t>Business Recommendations:</a:t>
            </a:r>
          </a:p>
          <a:p>
            <a:pPr lvl="2"/>
            <a:r>
              <a:rPr lang="en-US" sz="2200" dirty="0">
                <a:solidFill>
                  <a:srgbClr val="1F1F1F"/>
                </a:solidFill>
              </a:rPr>
              <a:t>Certain taxonomies will have higher or lower viewership according to seasonal demand</a:t>
            </a:r>
          </a:p>
          <a:p>
            <a:pPr lvl="2"/>
            <a:endParaRPr lang="en-US" sz="2200" dirty="0">
              <a:solidFill>
                <a:srgbClr val="1F1F1F"/>
              </a:solidFill>
            </a:endParaRPr>
          </a:p>
          <a:p>
            <a:pPr marL="914400" lvl="2" indent="0">
              <a:buFont typeface="Arial" panose="020B0604020202020204" pitchFamily="34" charset="0"/>
              <a:buNone/>
            </a:pPr>
            <a:endParaRPr lang="en-US" sz="2200" dirty="0">
              <a:solidFill>
                <a:srgbClr val="1F1F1F"/>
              </a:solidFill>
            </a:endParaRPr>
          </a:p>
          <a:p>
            <a:pPr lvl="1"/>
            <a:endParaRPr lang="en-US" sz="2200" dirty="0"/>
          </a:p>
          <a:p>
            <a:endParaRPr lang="en-US" dirty="0">
              <a:solidFill>
                <a:srgbClr val="1F1F1F"/>
              </a:solidFill>
              <a:latin typeface="Roboto" panose="02000000000000000000" pitchFamily="2" charset="0"/>
            </a:endParaRPr>
          </a:p>
          <a:p>
            <a:pPr lvl="1"/>
            <a:endParaRPr lang="en-US" dirty="0">
              <a:solidFill>
                <a:srgbClr val="1F1F1F"/>
              </a:solidFill>
            </a:endParaRPr>
          </a:p>
          <a:p>
            <a:pPr lvl="1"/>
            <a:endParaRPr lang="en-US" dirty="0">
              <a:solidFill>
                <a:srgbClr val="1F1F1F"/>
              </a:solidFill>
            </a:endParaRPr>
          </a:p>
          <a:p>
            <a:pPr lvl="1"/>
            <a:endParaRPr lang="en-US" dirty="0">
              <a:solidFill>
                <a:srgbClr val="1F1F1F"/>
              </a:solidFill>
            </a:endParaRPr>
          </a:p>
          <a:p>
            <a:pPr lvl="1"/>
            <a:endParaRPr lang="en-US" dirty="0">
              <a:solidFill>
                <a:srgbClr val="1F1F1F"/>
              </a:solidFill>
            </a:endParaRPr>
          </a:p>
          <a:p>
            <a:endParaRPr lang="en-US" dirty="0"/>
          </a:p>
          <a:p>
            <a:pPr marL="914400" lvl="2" indent="0">
              <a:buFont typeface="Arial" panose="020B0604020202020204" pitchFamily="34" charset="0"/>
              <a:buNone/>
            </a:pPr>
            <a:endParaRPr lang="en-US" dirty="0"/>
          </a:p>
          <a:p>
            <a:pPr lvl="1"/>
            <a:endParaRPr lang="en-US" dirty="0"/>
          </a:p>
        </p:txBody>
      </p:sp>
      <p:pic>
        <p:nvPicPr>
          <p:cNvPr id="3" name="Picture 2">
            <a:extLst>
              <a:ext uri="{FF2B5EF4-FFF2-40B4-BE49-F238E27FC236}">
                <a16:creationId xmlns:a16="http://schemas.microsoft.com/office/drawing/2014/main" id="{1406E340-0042-C48D-E666-EF024D15A10B}"/>
              </a:ext>
            </a:extLst>
          </p:cNvPr>
          <p:cNvPicPr>
            <a:picLocks noChangeAspect="1"/>
          </p:cNvPicPr>
          <p:nvPr/>
        </p:nvPicPr>
        <p:blipFill>
          <a:blip r:embed="rId3"/>
          <a:stretch>
            <a:fillRect/>
          </a:stretch>
        </p:blipFill>
        <p:spPr>
          <a:xfrm>
            <a:off x="6516452" y="2476500"/>
            <a:ext cx="5325777" cy="2969764"/>
          </a:xfrm>
          <a:prstGeom prst="rect">
            <a:avLst/>
          </a:prstGeom>
        </p:spPr>
      </p:pic>
    </p:spTree>
    <p:extLst>
      <p:ext uri="{BB962C8B-B14F-4D97-AF65-F5344CB8AC3E}">
        <p14:creationId xmlns:p14="http://schemas.microsoft.com/office/powerpoint/2010/main" val="259523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5B5AD-1185-807F-32C4-80EB8BBDA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77349-531B-6CBE-A95D-A16D68056D23}"/>
              </a:ext>
            </a:extLst>
          </p:cNvPr>
          <p:cNvSpPr>
            <a:spLocks noGrp="1"/>
          </p:cNvSpPr>
          <p:nvPr>
            <p:ph type="title"/>
          </p:nvPr>
        </p:nvSpPr>
        <p:spPr/>
        <p:txBody>
          <a:bodyPr/>
          <a:lstStyle/>
          <a:p>
            <a:r>
              <a:rPr lang="en-US" dirty="0"/>
              <a:t>Forecasting Model Summary</a:t>
            </a:r>
          </a:p>
        </p:txBody>
      </p:sp>
      <p:sp>
        <p:nvSpPr>
          <p:cNvPr id="3" name="Content Placeholder 2">
            <a:extLst>
              <a:ext uri="{FF2B5EF4-FFF2-40B4-BE49-F238E27FC236}">
                <a16:creationId xmlns:a16="http://schemas.microsoft.com/office/drawing/2014/main" id="{DA59E549-B6B1-2ACF-67DE-94F3EAA677FA}"/>
              </a:ext>
            </a:extLst>
          </p:cNvPr>
          <p:cNvSpPr>
            <a:spLocks noGrp="1"/>
          </p:cNvSpPr>
          <p:nvPr>
            <p:ph idx="1"/>
          </p:nvPr>
        </p:nvSpPr>
        <p:spPr>
          <a:xfrm>
            <a:off x="1451580" y="1918751"/>
            <a:ext cx="9603274" cy="498867"/>
          </a:xfrm>
        </p:spPr>
        <p:txBody>
          <a:bodyPr>
            <a:normAutofit fontScale="92500"/>
          </a:bodyPr>
          <a:lstStyle/>
          <a:p>
            <a:pPr lvl="1"/>
            <a:r>
              <a:rPr lang="en-US" dirty="0">
                <a:solidFill>
                  <a:srgbClr val="1F1F1F"/>
                </a:solidFill>
              </a:rPr>
              <a:t>Built an </a:t>
            </a:r>
            <a:r>
              <a:rPr lang="en-US" dirty="0" err="1">
                <a:solidFill>
                  <a:srgbClr val="1F1F1F"/>
                </a:solidFill>
              </a:rPr>
              <a:t>XGBoost</a:t>
            </a:r>
            <a:r>
              <a:rPr lang="en-US" dirty="0">
                <a:solidFill>
                  <a:srgbClr val="1F1F1F"/>
                </a:solidFill>
              </a:rPr>
              <a:t> Forecasting model with an RMSE (Root Mean Squared Error) of 3,940,808.68 </a:t>
            </a:r>
          </a:p>
          <a:p>
            <a:pPr lvl="2"/>
            <a:endParaRPr lang="en-US" dirty="0">
              <a:solidFill>
                <a:srgbClr val="1F1F1F"/>
              </a:solidFill>
              <a:latin typeface="Roboto" panose="02000000000000000000" pitchFamily="2" charset="0"/>
            </a:endParaRPr>
          </a:p>
          <a:p>
            <a:pPr lvl="2"/>
            <a:endParaRPr lang="en-US" dirty="0">
              <a:solidFill>
                <a:srgbClr val="1F1F1F"/>
              </a:solidFill>
              <a:latin typeface="Roboto" panose="02000000000000000000" pitchFamily="2" charset="0"/>
            </a:endParaRPr>
          </a:p>
          <a:p>
            <a:pPr marL="914400" lvl="2" indent="0">
              <a:buNone/>
            </a:pPr>
            <a:endParaRPr lang="en-US" dirty="0">
              <a:solidFill>
                <a:srgbClr val="1F1F1F"/>
              </a:solidFill>
              <a:latin typeface="Roboto" panose="02000000000000000000" pitchFamily="2" charset="0"/>
            </a:endParaRPr>
          </a:p>
          <a:p>
            <a:pPr lvl="1"/>
            <a:endParaRPr lang="en-US" i="0" u="none" strike="noStrike" dirty="0">
              <a:solidFill>
                <a:srgbClr val="1F1F1F"/>
              </a:solidFill>
              <a:effectLst/>
              <a:latin typeface="Roboto" panose="02000000000000000000" pitchFamily="2" charset="0"/>
            </a:endParaRPr>
          </a:p>
          <a:p>
            <a:pPr lvl="1"/>
            <a:endParaRPr lang="en-US" dirty="0">
              <a:solidFill>
                <a:srgbClr val="1F1F1F"/>
              </a:solidFill>
            </a:endParaRPr>
          </a:p>
          <a:p>
            <a:pPr lvl="1"/>
            <a:endParaRPr lang="en-US" dirty="0">
              <a:solidFill>
                <a:srgbClr val="1F1F1F"/>
              </a:solidFill>
            </a:endParaRPr>
          </a:p>
          <a:p>
            <a:pPr lvl="1"/>
            <a:endParaRPr lang="en-US" b="0" i="0" u="none" strike="noStrike" dirty="0">
              <a:solidFill>
                <a:srgbClr val="1F1F1F"/>
              </a:solidFill>
              <a:effectLst/>
            </a:endParaRPr>
          </a:p>
          <a:p>
            <a:pPr lvl="1"/>
            <a:endParaRPr lang="en-US" b="0" i="0" u="none" strike="noStrike" dirty="0">
              <a:solidFill>
                <a:srgbClr val="1F1F1F"/>
              </a:solidFill>
              <a:effectLst/>
            </a:endParaRPr>
          </a:p>
          <a:p>
            <a:endParaRPr lang="en-US" dirty="0"/>
          </a:p>
          <a:p>
            <a:pPr marL="914400" lvl="2" indent="0">
              <a:buNone/>
            </a:pPr>
            <a:endParaRPr lang="en-US" dirty="0"/>
          </a:p>
          <a:p>
            <a:pPr lvl="1"/>
            <a:endParaRPr lang="en-US" dirty="0"/>
          </a:p>
        </p:txBody>
      </p:sp>
      <p:pic>
        <p:nvPicPr>
          <p:cNvPr id="4" name="Picture 3">
            <a:extLst>
              <a:ext uri="{FF2B5EF4-FFF2-40B4-BE49-F238E27FC236}">
                <a16:creationId xmlns:a16="http://schemas.microsoft.com/office/drawing/2014/main" id="{FDBA0602-7EAD-431F-C758-243F6ECAFCF4}"/>
              </a:ext>
            </a:extLst>
          </p:cNvPr>
          <p:cNvPicPr>
            <a:picLocks noChangeAspect="1"/>
          </p:cNvPicPr>
          <p:nvPr/>
        </p:nvPicPr>
        <p:blipFill>
          <a:blip r:embed="rId3"/>
          <a:stretch>
            <a:fillRect/>
          </a:stretch>
        </p:blipFill>
        <p:spPr>
          <a:xfrm>
            <a:off x="2675879" y="2732048"/>
            <a:ext cx="5526827" cy="3079012"/>
          </a:xfrm>
          <a:prstGeom prst="rect">
            <a:avLst/>
          </a:prstGeom>
        </p:spPr>
      </p:pic>
      <p:sp>
        <p:nvSpPr>
          <p:cNvPr id="5" name="Content Placeholder 2">
            <a:extLst>
              <a:ext uri="{FF2B5EF4-FFF2-40B4-BE49-F238E27FC236}">
                <a16:creationId xmlns:a16="http://schemas.microsoft.com/office/drawing/2014/main" id="{1649338A-6B2E-0DD1-5FF9-6156E54F6037}"/>
              </a:ext>
            </a:extLst>
          </p:cNvPr>
          <p:cNvSpPr txBox="1">
            <a:spLocks/>
          </p:cNvSpPr>
          <p:nvPr/>
        </p:nvSpPr>
        <p:spPr>
          <a:xfrm>
            <a:off x="1451580" y="2233181"/>
            <a:ext cx="9603274" cy="498867"/>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2"/>
            <a:r>
              <a:rPr lang="en-US" dirty="0">
                <a:solidFill>
                  <a:srgbClr val="1F1F1F"/>
                </a:solidFill>
              </a:rPr>
              <a:t>Dividing RMSE by the weekly average returns 5.4%; overall this model is accurate at making predictions on the test data since the error is near 5% (an indication of an excellent forecasting model)</a:t>
            </a:r>
          </a:p>
          <a:p>
            <a:pPr lvl="2"/>
            <a:endParaRPr lang="en-US" dirty="0">
              <a:solidFill>
                <a:srgbClr val="1F1F1F"/>
              </a:solidFill>
              <a:latin typeface="Roboto" panose="02000000000000000000" pitchFamily="2" charset="0"/>
            </a:endParaRPr>
          </a:p>
          <a:p>
            <a:pPr marL="914400" lvl="2" indent="0">
              <a:buFont typeface="Arial" panose="020B0604020202020204" pitchFamily="34" charset="0"/>
              <a:buNone/>
            </a:pPr>
            <a:endParaRPr lang="en-US" dirty="0">
              <a:solidFill>
                <a:srgbClr val="1F1F1F"/>
              </a:solidFill>
              <a:latin typeface="Roboto" panose="02000000000000000000" pitchFamily="2" charset="0"/>
            </a:endParaRPr>
          </a:p>
          <a:p>
            <a:pPr lvl="1"/>
            <a:endParaRPr lang="en-US" dirty="0">
              <a:solidFill>
                <a:srgbClr val="1F1F1F"/>
              </a:solidFill>
              <a:latin typeface="Roboto" panose="02000000000000000000" pitchFamily="2" charset="0"/>
            </a:endParaRPr>
          </a:p>
          <a:p>
            <a:pPr lvl="1"/>
            <a:endParaRPr lang="en-US" dirty="0">
              <a:solidFill>
                <a:srgbClr val="1F1F1F"/>
              </a:solidFill>
            </a:endParaRPr>
          </a:p>
          <a:p>
            <a:pPr lvl="1"/>
            <a:endParaRPr lang="en-US" dirty="0">
              <a:solidFill>
                <a:srgbClr val="1F1F1F"/>
              </a:solidFill>
            </a:endParaRPr>
          </a:p>
          <a:p>
            <a:pPr lvl="1"/>
            <a:endParaRPr lang="en-US" dirty="0">
              <a:solidFill>
                <a:srgbClr val="1F1F1F"/>
              </a:solidFill>
            </a:endParaRPr>
          </a:p>
          <a:p>
            <a:pPr marL="457200" lvl="1" indent="0">
              <a:buNone/>
            </a:pPr>
            <a:endParaRPr lang="en-US" dirty="0">
              <a:solidFill>
                <a:srgbClr val="1F1F1F"/>
              </a:solidFill>
            </a:endParaRPr>
          </a:p>
        </p:txBody>
      </p:sp>
      <p:sp>
        <p:nvSpPr>
          <p:cNvPr id="6" name="TextBox 5">
            <a:extLst>
              <a:ext uri="{FF2B5EF4-FFF2-40B4-BE49-F238E27FC236}">
                <a16:creationId xmlns:a16="http://schemas.microsoft.com/office/drawing/2014/main" id="{75CD3FC8-609A-5461-A9B0-CA57BBBC0761}"/>
              </a:ext>
            </a:extLst>
          </p:cNvPr>
          <p:cNvSpPr txBox="1"/>
          <p:nvPr/>
        </p:nvSpPr>
        <p:spPr>
          <a:xfrm>
            <a:off x="5046562" y="5811060"/>
            <a:ext cx="1655179" cy="276999"/>
          </a:xfrm>
          <a:prstGeom prst="rect">
            <a:avLst/>
          </a:prstGeom>
          <a:noFill/>
        </p:spPr>
        <p:txBody>
          <a:bodyPr wrap="square" rtlCol="0">
            <a:spAutoFit/>
          </a:bodyPr>
          <a:lstStyle/>
          <a:p>
            <a:r>
              <a:rPr lang="en-US" sz="1200" dirty="0"/>
              <a:t>Figure 12</a:t>
            </a:r>
          </a:p>
        </p:txBody>
      </p:sp>
    </p:spTree>
    <p:extLst>
      <p:ext uri="{BB962C8B-B14F-4D97-AF65-F5344CB8AC3E}">
        <p14:creationId xmlns:p14="http://schemas.microsoft.com/office/powerpoint/2010/main" val="2489610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7BF2-CCA4-BB22-4969-DE921B5EB780}"/>
              </a:ext>
            </a:extLst>
          </p:cNvPr>
          <p:cNvSpPr>
            <a:spLocks noGrp="1"/>
          </p:cNvSpPr>
          <p:nvPr>
            <p:ph type="title"/>
          </p:nvPr>
        </p:nvSpPr>
        <p:spPr>
          <a:xfrm>
            <a:off x="1451579" y="804519"/>
            <a:ext cx="9603275" cy="1067824"/>
          </a:xfrm>
        </p:spPr>
        <p:txBody>
          <a:bodyPr/>
          <a:lstStyle/>
          <a:p>
            <a:r>
              <a:rPr lang="en-US" dirty="0"/>
              <a:t>Business Recommendations</a:t>
            </a:r>
          </a:p>
        </p:txBody>
      </p:sp>
      <p:sp>
        <p:nvSpPr>
          <p:cNvPr id="3" name="Content Placeholder 2">
            <a:extLst>
              <a:ext uri="{FF2B5EF4-FFF2-40B4-BE49-F238E27FC236}">
                <a16:creationId xmlns:a16="http://schemas.microsoft.com/office/drawing/2014/main" id="{208B76F6-60F9-723A-A063-BA1653DB4993}"/>
              </a:ext>
            </a:extLst>
          </p:cNvPr>
          <p:cNvSpPr>
            <a:spLocks noGrp="1"/>
          </p:cNvSpPr>
          <p:nvPr>
            <p:ph idx="1"/>
          </p:nvPr>
        </p:nvSpPr>
        <p:spPr/>
        <p:txBody>
          <a:bodyPr>
            <a:normAutofit fontScale="62500" lnSpcReduction="20000"/>
          </a:bodyPr>
          <a:lstStyle/>
          <a:p>
            <a:r>
              <a:rPr lang="en-US" dirty="0"/>
              <a:t>Season-based marketing campaigns to support strong sources of revenue and prop up areas for growth</a:t>
            </a:r>
          </a:p>
          <a:p>
            <a:pPr lvl="1"/>
            <a:r>
              <a:rPr lang="en-US" dirty="0"/>
              <a:t>Kitchen and Bath</a:t>
            </a:r>
          </a:p>
          <a:p>
            <a:pPr lvl="2"/>
            <a:r>
              <a:rPr lang="en-US" dirty="0"/>
              <a:t>Winter and Summer are strong. Complement with ad campaigns</a:t>
            </a:r>
          </a:p>
          <a:p>
            <a:pPr lvl="2"/>
            <a:r>
              <a:rPr lang="en-US" dirty="0"/>
              <a:t>”Getting ready for the holidays” as a campaign to increase sales during the Fall season</a:t>
            </a:r>
          </a:p>
          <a:p>
            <a:pPr lvl="1"/>
            <a:r>
              <a:rPr lang="en-US" dirty="0"/>
              <a:t>Seasonal/Garden</a:t>
            </a:r>
          </a:p>
          <a:p>
            <a:pPr lvl="2"/>
            <a:r>
              <a:rPr lang="en-US" dirty="0"/>
              <a:t>Springtime page views are strong. Complement with ad campaigns</a:t>
            </a:r>
          </a:p>
          <a:p>
            <a:pPr lvl="2"/>
            <a:r>
              <a:rPr lang="en-US" dirty="0"/>
              <a:t>Promotions for winter and summer-hardy fruits, vegetables, flowers, and shrubbery</a:t>
            </a:r>
          </a:p>
          <a:p>
            <a:pPr lvl="1"/>
            <a:r>
              <a:rPr lang="en-US" dirty="0"/>
              <a:t>Lumber</a:t>
            </a:r>
          </a:p>
          <a:p>
            <a:pPr lvl="2"/>
            <a:r>
              <a:rPr lang="en-US" dirty="0"/>
              <a:t>Structure marketing campaigns around indoor projects (e.g. wall paneling) during summer and winter months to increase purchasing</a:t>
            </a:r>
          </a:p>
          <a:p>
            <a:pPr lvl="1"/>
            <a:r>
              <a:rPr lang="en-US" dirty="0"/>
              <a:t>Paint</a:t>
            </a:r>
          </a:p>
          <a:p>
            <a:pPr lvl="2"/>
            <a:r>
              <a:rPr lang="en-US" sz="1600" dirty="0">
                <a:solidFill>
                  <a:srgbClr val="1F1F1F"/>
                </a:solidFill>
              </a:rPr>
              <a:t>Create Ad campaigns in the month of December and spring time to amplify ROAS during that period of high demand for paint products</a:t>
            </a:r>
            <a:endParaRPr lang="en-US" dirty="0"/>
          </a:p>
          <a:p>
            <a:r>
              <a:rPr lang="en-US" dirty="0"/>
              <a:t>Price ad-spaces based on historic views per page during seasonal peaks/troughs based on Merchandising Department and Taxonomies</a:t>
            </a:r>
          </a:p>
          <a:p>
            <a:r>
              <a:rPr lang="en-US" dirty="0"/>
              <a:t>Improve User website experience while shopping to lead to higher conversion rates (Thank You Page views)</a:t>
            </a:r>
          </a:p>
          <a:p>
            <a:pPr lvl="1"/>
            <a:r>
              <a:rPr lang="en-US" dirty="0"/>
              <a:t>Simplify the checkout process and provide clear payment options</a:t>
            </a:r>
          </a:p>
          <a:p>
            <a:pPr lvl="2"/>
            <a:endParaRPr lang="en-US" dirty="0"/>
          </a:p>
        </p:txBody>
      </p:sp>
    </p:spTree>
    <p:extLst>
      <p:ext uri="{BB962C8B-B14F-4D97-AF65-F5344CB8AC3E}">
        <p14:creationId xmlns:p14="http://schemas.microsoft.com/office/powerpoint/2010/main" val="58041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75A8-0695-1EAE-82BE-0B4210B0C517}"/>
              </a:ext>
            </a:extLst>
          </p:cNvPr>
          <p:cNvSpPr>
            <a:spLocks noGrp="1"/>
          </p:cNvSpPr>
          <p:nvPr>
            <p:ph type="title"/>
          </p:nvPr>
        </p:nvSpPr>
        <p:spPr>
          <a:xfrm>
            <a:off x="2293046" y="1037321"/>
            <a:ext cx="7958331" cy="1077229"/>
          </a:xfrm>
        </p:spPr>
        <p:txBody>
          <a:bodyPr/>
          <a:lstStyle/>
          <a:p>
            <a:pPr algn="ctr"/>
            <a:r>
              <a:rPr lang="en-US" dirty="0"/>
              <a:t>Agenda</a:t>
            </a:r>
          </a:p>
        </p:txBody>
      </p:sp>
      <p:sp>
        <p:nvSpPr>
          <p:cNvPr id="6" name="TextBox 5">
            <a:extLst>
              <a:ext uri="{FF2B5EF4-FFF2-40B4-BE49-F238E27FC236}">
                <a16:creationId xmlns:a16="http://schemas.microsoft.com/office/drawing/2014/main" id="{1227A2DD-D7A8-8F06-F1B2-DE43981BEC0C}"/>
              </a:ext>
            </a:extLst>
          </p:cNvPr>
          <p:cNvSpPr txBox="1"/>
          <p:nvPr/>
        </p:nvSpPr>
        <p:spPr>
          <a:xfrm>
            <a:off x="1353787" y="1853293"/>
            <a:ext cx="9654639" cy="424731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Business Problem Overview and Solution Approach</a:t>
            </a:r>
          </a:p>
          <a:p>
            <a:pPr marL="285750" indent="-285750">
              <a:lnSpc>
                <a:spcPct val="200000"/>
              </a:lnSpc>
              <a:buFont typeface="Arial" panose="020B0604020202020204" pitchFamily="34" charset="0"/>
              <a:buChar char="•"/>
            </a:pPr>
            <a:r>
              <a:rPr lang="en-US" dirty="0"/>
              <a:t>Data Dictionary</a:t>
            </a:r>
          </a:p>
          <a:p>
            <a:pPr marL="285750" indent="-285750">
              <a:lnSpc>
                <a:spcPct val="200000"/>
              </a:lnSpc>
              <a:buFont typeface="Arial" panose="020B0604020202020204" pitchFamily="34" charset="0"/>
              <a:buChar char="•"/>
            </a:pPr>
            <a:r>
              <a:rPr lang="en-US" dirty="0"/>
              <a:t>Exploratory Data Analysis Results</a:t>
            </a:r>
          </a:p>
          <a:p>
            <a:pPr marL="285750" indent="-285750">
              <a:lnSpc>
                <a:spcPct val="200000"/>
              </a:lnSpc>
              <a:buFont typeface="Arial" panose="020B0604020202020204" pitchFamily="34" charset="0"/>
              <a:buChar char="•"/>
            </a:pPr>
            <a:r>
              <a:rPr lang="en-US" dirty="0"/>
              <a:t>Forecasting Model Summary</a:t>
            </a:r>
          </a:p>
          <a:p>
            <a:pPr marL="285750" indent="-285750">
              <a:lnSpc>
                <a:spcPct val="200000"/>
              </a:lnSpc>
              <a:buFont typeface="Arial" panose="020B0604020202020204" pitchFamily="34" charset="0"/>
              <a:buChar char="•"/>
            </a:pPr>
            <a:r>
              <a:rPr lang="en-US" dirty="0"/>
              <a:t>Business Recommendations</a:t>
            </a:r>
          </a:p>
          <a:p>
            <a:pPr>
              <a:lnSpc>
                <a:spcPct val="200000"/>
              </a:lnSpc>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175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0E68-F54B-D16F-3066-9B0A411D2934}"/>
              </a:ext>
            </a:extLst>
          </p:cNvPr>
          <p:cNvSpPr>
            <a:spLocks noGrp="1"/>
          </p:cNvSpPr>
          <p:nvPr>
            <p:ph type="title"/>
          </p:nvPr>
        </p:nvSpPr>
        <p:spPr/>
        <p:txBody>
          <a:bodyPr/>
          <a:lstStyle/>
          <a:p>
            <a:r>
              <a:rPr lang="en-US" dirty="0"/>
              <a:t>BUSINESS PROBLEM OVERVIEW AND SOLUTION APPROACH</a:t>
            </a:r>
          </a:p>
        </p:txBody>
      </p:sp>
      <p:sp>
        <p:nvSpPr>
          <p:cNvPr id="3" name="Content Placeholder 2">
            <a:extLst>
              <a:ext uri="{FF2B5EF4-FFF2-40B4-BE49-F238E27FC236}">
                <a16:creationId xmlns:a16="http://schemas.microsoft.com/office/drawing/2014/main" id="{B91C2B7D-061A-800D-B654-628CCA4EAEB1}"/>
              </a:ext>
            </a:extLst>
          </p:cNvPr>
          <p:cNvSpPr>
            <a:spLocks noGrp="1"/>
          </p:cNvSpPr>
          <p:nvPr>
            <p:ph idx="1"/>
          </p:nvPr>
        </p:nvSpPr>
        <p:spPr/>
        <p:txBody>
          <a:bodyPr/>
          <a:lstStyle/>
          <a:p>
            <a:r>
              <a:rPr lang="en-US" sz="1800" dirty="0">
                <a:latin typeface="Aptos" panose="020B0004020202020204" pitchFamily="34" charset="0"/>
                <a:cs typeface="Times New Roman" panose="02020603050405020304" pitchFamily="18" charset="0"/>
              </a:rPr>
              <a:t>Business Problem</a:t>
            </a:r>
          </a:p>
          <a:p>
            <a:pPr lvl="1"/>
            <a:r>
              <a:rPr lang="en-US" sz="1600" dirty="0">
                <a:latin typeface="Aptos" panose="020B0004020202020204" pitchFamily="34" charset="0"/>
                <a:cs typeface="Times New Roman" panose="02020603050405020304" pitchFamily="18" charset="0"/>
              </a:rPr>
              <a:t>Aggregate and analyze page view data to characterize consumer trends on Home Depot’s website. The goal is to generate business insights that will improve efficacy of marketing campaigns, optimize ad space pricing and identify areas for growth.</a:t>
            </a:r>
          </a:p>
          <a:p>
            <a:r>
              <a:rPr lang="en-US" sz="1800" dirty="0">
                <a:latin typeface="Aptos" panose="020B0004020202020204" pitchFamily="34" charset="0"/>
                <a:cs typeface="Times New Roman" panose="02020603050405020304" pitchFamily="18" charset="0"/>
              </a:rPr>
              <a:t>Solution Approach</a:t>
            </a:r>
          </a:p>
          <a:p>
            <a:pPr lvl="1"/>
            <a:r>
              <a:rPr lang="en-US" sz="1600" dirty="0">
                <a:latin typeface="Aptos" panose="020B0004020202020204" pitchFamily="34" charset="0"/>
                <a:cs typeface="Times New Roman" panose="02020603050405020304" pitchFamily="18" charset="0"/>
              </a:rPr>
              <a:t>Conducted exploratory data analysis on page views per specific holiday, page type, first level of taxonomy, merchandising department, and time.</a:t>
            </a:r>
          </a:p>
          <a:p>
            <a:pPr lvl="1"/>
            <a:r>
              <a:rPr lang="en-US" sz="1600" dirty="0">
                <a:latin typeface="Aptos" panose="020B0004020202020204" pitchFamily="34" charset="0"/>
                <a:cs typeface="Times New Roman" panose="02020603050405020304" pitchFamily="18" charset="0"/>
              </a:rPr>
              <a:t>Created a forecasting model to predict future trends </a:t>
            </a:r>
          </a:p>
          <a:p>
            <a:pPr marL="457200" lvl="1" indent="0">
              <a:buNone/>
            </a:pPr>
            <a:endParaRPr lang="en-US" sz="16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8958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B15F-8B4F-0E0D-CC91-EDE39343C6E2}"/>
              </a:ext>
            </a:extLst>
          </p:cNvPr>
          <p:cNvSpPr>
            <a:spLocks noGrp="1"/>
          </p:cNvSpPr>
          <p:nvPr>
            <p:ph type="title"/>
          </p:nvPr>
        </p:nvSpPr>
        <p:spPr/>
        <p:txBody>
          <a:bodyPr/>
          <a:lstStyle/>
          <a:p>
            <a:r>
              <a:rPr lang="en-US" dirty="0"/>
              <a:t>Data Dictionary</a:t>
            </a:r>
          </a:p>
        </p:txBody>
      </p:sp>
      <p:sp>
        <p:nvSpPr>
          <p:cNvPr id="3" name="Content Placeholder 2">
            <a:extLst>
              <a:ext uri="{FF2B5EF4-FFF2-40B4-BE49-F238E27FC236}">
                <a16:creationId xmlns:a16="http://schemas.microsoft.com/office/drawing/2014/main" id="{CC1A8052-BCF5-E7BA-A0B1-336B1F858BAA}"/>
              </a:ext>
            </a:extLst>
          </p:cNvPr>
          <p:cNvSpPr>
            <a:spLocks noGrp="1"/>
          </p:cNvSpPr>
          <p:nvPr>
            <p:ph idx="1"/>
          </p:nvPr>
        </p:nvSpPr>
        <p:spPr/>
        <p:txBody>
          <a:bodyPr>
            <a:normAutofit fontScale="70000" lnSpcReduction="20000"/>
          </a:bodyPr>
          <a:lstStyle/>
          <a:p>
            <a:r>
              <a:rPr lang="en-US" b="1" dirty="0"/>
              <a:t>Merged Data Set (merged </a:t>
            </a:r>
            <a:r>
              <a:rPr lang="en-US" b="1" dirty="0" err="1"/>
              <a:t>taxonomy_views</a:t>
            </a:r>
            <a:r>
              <a:rPr lang="en-US" b="1" dirty="0"/>
              <a:t> and </a:t>
            </a:r>
            <a:r>
              <a:rPr lang="en-US" b="1" dirty="0" err="1"/>
              <a:t>merch_mapping</a:t>
            </a:r>
            <a:r>
              <a:rPr lang="en-US" b="1" dirty="0"/>
              <a:t> sheets)</a:t>
            </a:r>
          </a:p>
          <a:p>
            <a:r>
              <a:rPr lang="en-US" b="1" dirty="0" err="1"/>
              <a:t>week_start</a:t>
            </a:r>
            <a:r>
              <a:rPr lang="en-US" b="1" dirty="0"/>
              <a:t> </a:t>
            </a:r>
            <a:r>
              <a:rPr lang="en-US" dirty="0"/>
              <a:t>- </a:t>
            </a:r>
            <a:r>
              <a:rPr lang="en-US" kern="100" dirty="0">
                <a:effectLst/>
                <a:ea typeface="Aptos" panose="020B0004020202020204" pitchFamily="34" charset="0"/>
                <a:cs typeface="Times New Roman" panose="02020603050405020304" pitchFamily="18" charset="0"/>
              </a:rPr>
              <a:t>a</a:t>
            </a:r>
            <a:r>
              <a:rPr lang="en-US" b="1" kern="100" dirty="0">
                <a:effectLst/>
                <a:ea typeface="Aptos" panose="020B0004020202020204" pitchFamily="34" charset="0"/>
                <a:cs typeface="Times New Roman" panose="02020603050405020304" pitchFamily="18" charset="0"/>
              </a:rPr>
              <a:t> </a:t>
            </a:r>
            <a:r>
              <a:rPr lang="en-US" kern="100" dirty="0">
                <a:effectLst/>
                <a:ea typeface="Aptos" panose="020B0004020202020204" pitchFamily="34" charset="0"/>
                <a:cs typeface="Times New Roman" panose="02020603050405020304" pitchFamily="18" charset="0"/>
              </a:rPr>
              <a:t>date column</a:t>
            </a:r>
            <a:r>
              <a:rPr lang="en-US" b="1" kern="100" dirty="0">
                <a:effectLst/>
                <a:ea typeface="Aptos" panose="020B0004020202020204" pitchFamily="34" charset="0"/>
                <a:cs typeface="Times New Roman" panose="02020603050405020304" pitchFamily="18" charset="0"/>
              </a:rPr>
              <a:t> </a:t>
            </a:r>
            <a:r>
              <a:rPr lang="en-US" kern="100" dirty="0">
                <a:effectLst/>
                <a:ea typeface="Aptos" panose="020B0004020202020204" pitchFamily="34" charset="0"/>
                <a:cs typeface="Times New Roman" panose="02020603050405020304" pitchFamily="18" charset="0"/>
              </a:rPr>
              <a:t>that</a:t>
            </a:r>
            <a:r>
              <a:rPr lang="en-US" b="1" kern="100" dirty="0">
                <a:effectLst/>
                <a:ea typeface="Aptos" panose="020B0004020202020204" pitchFamily="34" charset="0"/>
                <a:cs typeface="Times New Roman" panose="02020603050405020304" pitchFamily="18" charset="0"/>
              </a:rPr>
              <a:t> </a:t>
            </a:r>
            <a:r>
              <a:rPr lang="en-US" kern="100" dirty="0">
                <a:effectLst/>
                <a:ea typeface="Aptos" panose="020B0004020202020204" pitchFamily="34" charset="0"/>
                <a:cs typeface="Times New Roman" panose="02020603050405020304" pitchFamily="18" charset="0"/>
              </a:rPr>
              <a:t>corresponds to the Monday date of each week</a:t>
            </a:r>
            <a:r>
              <a:rPr lang="en-US" b="1" kern="100" dirty="0">
                <a:effectLst/>
                <a:ea typeface="Aptos" panose="020B0004020202020204" pitchFamily="34" charset="0"/>
                <a:cs typeface="Times New Roman" panose="02020603050405020304" pitchFamily="18" charset="0"/>
              </a:rPr>
              <a:t> </a:t>
            </a:r>
          </a:p>
          <a:p>
            <a:r>
              <a:rPr lang="en-US" sz="1800" b="1" kern="100" dirty="0" err="1">
                <a:ea typeface="Aptos" panose="020B0004020202020204" pitchFamily="34" charset="0"/>
                <a:cs typeface="Times New Roman" panose="02020603050405020304" pitchFamily="18" charset="0"/>
              </a:rPr>
              <a:t>page_type</a:t>
            </a:r>
            <a:r>
              <a:rPr lang="en-US" sz="1800" b="1" kern="100" dirty="0">
                <a:ea typeface="Aptos" panose="020B0004020202020204" pitchFamily="34" charset="0"/>
                <a:cs typeface="Times New Roman" panose="02020603050405020304" pitchFamily="18" charset="0"/>
              </a:rPr>
              <a:t> </a:t>
            </a:r>
            <a:r>
              <a:rPr lang="en-US" sz="1800" kern="100" dirty="0">
                <a:ea typeface="Aptos" panose="020B0004020202020204" pitchFamily="34" charset="0"/>
                <a:cs typeface="Times New Roman" panose="02020603050405020304" pitchFamily="18" charset="0"/>
              </a:rPr>
              <a:t>– this column identifies different categories of pages on the Home Depot website; CLP – Category Landing Page, PLP – Product Landing Page, HP – Home Page, TY – Thank You or Checkout Page</a:t>
            </a:r>
          </a:p>
          <a:p>
            <a:r>
              <a:rPr lang="en-US" sz="1800" b="1" kern="100" dirty="0">
                <a:ea typeface="Aptos" panose="020B0004020202020204" pitchFamily="34" charset="0"/>
                <a:cs typeface="Times New Roman" panose="02020603050405020304" pitchFamily="18" charset="0"/>
              </a:rPr>
              <a:t>taxonomy</a:t>
            </a:r>
            <a:r>
              <a:rPr lang="en-US" sz="1800" kern="100" dirty="0">
                <a:ea typeface="Aptos" panose="020B0004020202020204" pitchFamily="34" charset="0"/>
                <a:cs typeface="Times New Roman" panose="02020603050405020304" pitchFamily="18" charset="0"/>
              </a:rPr>
              <a:t> – specific name of the website page that was visited; ex: bath&gt;bathroom faucets&gt;bathrooms sink faucets</a:t>
            </a:r>
          </a:p>
          <a:p>
            <a:r>
              <a:rPr lang="en-US" sz="1800" b="1" kern="100" dirty="0">
                <a:ea typeface="Aptos" panose="020B0004020202020204" pitchFamily="34" charset="0"/>
                <a:cs typeface="Times New Roman" panose="02020603050405020304" pitchFamily="18" charset="0"/>
              </a:rPr>
              <a:t>key </a:t>
            </a:r>
            <a:r>
              <a:rPr lang="en-US" sz="1800" kern="100" dirty="0">
                <a:ea typeface="Aptos" panose="020B0004020202020204" pitchFamily="34" charset="0"/>
                <a:cs typeface="Times New Roman" panose="02020603050405020304" pitchFamily="18" charset="0"/>
              </a:rPr>
              <a:t>– this is a unique identifier; It incorporates </a:t>
            </a:r>
            <a:r>
              <a:rPr lang="en-US" sz="1800" b="1" kern="100" dirty="0" err="1">
                <a:ea typeface="Aptos" panose="020B0004020202020204" pitchFamily="34" charset="0"/>
                <a:cs typeface="Times New Roman" panose="02020603050405020304" pitchFamily="18" charset="0"/>
              </a:rPr>
              <a:t>page_type</a:t>
            </a:r>
            <a:r>
              <a:rPr lang="en-US" sz="1800" b="1" kern="100" dirty="0">
                <a:ea typeface="Aptos" panose="020B0004020202020204" pitchFamily="34" charset="0"/>
                <a:cs typeface="Times New Roman" panose="02020603050405020304" pitchFamily="18" charset="0"/>
              </a:rPr>
              <a:t> </a:t>
            </a:r>
            <a:r>
              <a:rPr lang="en-US" sz="1800" kern="100" dirty="0">
                <a:ea typeface="Aptos" panose="020B0004020202020204" pitchFamily="34" charset="0"/>
                <a:cs typeface="Times New Roman" panose="02020603050405020304" pitchFamily="18" charset="0"/>
              </a:rPr>
              <a:t>into the taxonomy name</a:t>
            </a:r>
          </a:p>
          <a:p>
            <a:r>
              <a:rPr lang="en-US" sz="1800" b="1" kern="100" dirty="0">
                <a:ea typeface="Aptos" panose="020B0004020202020204" pitchFamily="34" charset="0"/>
                <a:cs typeface="Times New Roman" panose="02020603050405020304" pitchFamily="18" charset="0"/>
              </a:rPr>
              <a:t>L1 </a:t>
            </a:r>
            <a:r>
              <a:rPr lang="en-US" sz="1800" kern="100" dirty="0">
                <a:ea typeface="Aptos" panose="020B0004020202020204" pitchFamily="34" charset="0"/>
                <a:cs typeface="Times New Roman" panose="02020603050405020304" pitchFamily="18" charset="0"/>
              </a:rPr>
              <a:t>– this column represents the first level of a taxonomy. For example, in the “furniture &gt; kitchen &amp; dining room furniture &gt; cabinets” taxonomy, “furniture” would be L1 or Level 1 of the taxonomy</a:t>
            </a:r>
          </a:p>
          <a:p>
            <a:r>
              <a:rPr lang="en-US" sz="1800" b="1" kern="100" dirty="0">
                <a:ea typeface="Aptos" panose="020B0004020202020204" pitchFamily="34" charset="0"/>
                <a:cs typeface="Times New Roman" panose="02020603050405020304" pitchFamily="18" charset="0"/>
              </a:rPr>
              <a:t>holiday </a:t>
            </a:r>
            <a:r>
              <a:rPr lang="en-US" sz="1800" kern="100" dirty="0">
                <a:ea typeface="Aptos" panose="020B0004020202020204" pitchFamily="34" charset="0"/>
                <a:cs typeface="Times New Roman" panose="02020603050405020304" pitchFamily="18" charset="0"/>
              </a:rPr>
              <a:t>– identifies whether there was an important holiday corresponding to that week</a:t>
            </a:r>
          </a:p>
          <a:p>
            <a:r>
              <a:rPr lang="en-US" sz="1800" b="1" kern="100" dirty="0" err="1">
                <a:ea typeface="Aptos" panose="020B0004020202020204" pitchFamily="34" charset="0"/>
                <a:cs typeface="Times New Roman" panose="02020603050405020304" pitchFamily="18" charset="0"/>
              </a:rPr>
              <a:t>page_views</a:t>
            </a:r>
            <a:r>
              <a:rPr lang="en-US" sz="1800" b="1" kern="100" dirty="0">
                <a:ea typeface="Aptos" panose="020B0004020202020204" pitchFamily="34" charset="0"/>
                <a:cs typeface="Times New Roman" panose="02020603050405020304" pitchFamily="18" charset="0"/>
              </a:rPr>
              <a:t> </a:t>
            </a:r>
            <a:r>
              <a:rPr lang="en-US" sz="1800" kern="100" dirty="0">
                <a:ea typeface="Aptos" panose="020B0004020202020204" pitchFamily="34" charset="0"/>
                <a:cs typeface="Times New Roman" panose="02020603050405020304" pitchFamily="18" charset="0"/>
              </a:rPr>
              <a:t>– tracks the count of times a page/taxonomy was viewed on a given week</a:t>
            </a:r>
          </a:p>
          <a:p>
            <a:r>
              <a:rPr lang="en-US" sz="1800" b="1" kern="100" dirty="0" err="1">
                <a:ea typeface="Aptos" panose="020B0004020202020204" pitchFamily="34" charset="0"/>
                <a:cs typeface="Times New Roman" panose="02020603050405020304" pitchFamily="18" charset="0"/>
              </a:rPr>
              <a:t>merch_dept</a:t>
            </a:r>
            <a:r>
              <a:rPr lang="en-US" sz="1800" b="1" kern="100" dirty="0">
                <a:ea typeface="Aptos" panose="020B0004020202020204" pitchFamily="34" charset="0"/>
                <a:cs typeface="Times New Roman" panose="02020603050405020304" pitchFamily="18" charset="0"/>
              </a:rPr>
              <a:t> </a:t>
            </a:r>
            <a:r>
              <a:rPr lang="en-US" sz="1800" kern="100" dirty="0">
                <a:ea typeface="Aptos" panose="020B0004020202020204" pitchFamily="34" charset="0"/>
                <a:cs typeface="Times New Roman" panose="02020603050405020304" pitchFamily="18" charset="0"/>
              </a:rPr>
              <a:t>– provides the merchandising department </a:t>
            </a:r>
            <a:endParaRPr lang="en-US" sz="1800" b="1" kern="100" dirty="0">
              <a:ea typeface="Aptos" panose="020B0004020202020204" pitchFamily="34" charset="0"/>
              <a:cs typeface="Times New Roman" panose="02020603050405020304" pitchFamily="18" charset="0"/>
            </a:endParaRPr>
          </a:p>
          <a:p>
            <a:endParaRPr lang="en-US" sz="1800" kern="100" dirty="0">
              <a:effectLst/>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5863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C157-F20B-47F7-0AE4-E2D7E07560E1}"/>
              </a:ext>
            </a:extLst>
          </p:cNvPr>
          <p:cNvSpPr>
            <a:spLocks noGrp="1"/>
          </p:cNvSpPr>
          <p:nvPr>
            <p:ph type="ctrTitle"/>
          </p:nvPr>
        </p:nvSpPr>
        <p:spPr/>
        <p:txBody>
          <a:bodyPr/>
          <a:lstStyle/>
          <a:p>
            <a:r>
              <a:rPr lang="en-US" dirty="0"/>
              <a:t>Exploratory Data Analysis Results</a:t>
            </a:r>
          </a:p>
        </p:txBody>
      </p:sp>
    </p:spTree>
    <p:extLst>
      <p:ext uri="{BB962C8B-B14F-4D97-AF65-F5344CB8AC3E}">
        <p14:creationId xmlns:p14="http://schemas.microsoft.com/office/powerpoint/2010/main" val="420644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61500-FD88-A8A6-B2F4-6C01FFBD8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A2636-C3B5-B444-C4F5-0C55A834646A}"/>
              </a:ext>
            </a:extLst>
          </p:cNvPr>
          <p:cNvSpPr>
            <a:spLocks noGrp="1"/>
          </p:cNvSpPr>
          <p:nvPr>
            <p:ph type="title"/>
          </p:nvPr>
        </p:nvSpPr>
        <p:spPr/>
        <p:txBody>
          <a:bodyPr/>
          <a:lstStyle/>
          <a:p>
            <a:r>
              <a:rPr lang="en-US" dirty="0"/>
              <a:t>Page Views per page Type</a:t>
            </a:r>
          </a:p>
        </p:txBody>
      </p:sp>
      <p:sp>
        <p:nvSpPr>
          <p:cNvPr id="3" name="Content Placeholder 2">
            <a:extLst>
              <a:ext uri="{FF2B5EF4-FFF2-40B4-BE49-F238E27FC236}">
                <a16:creationId xmlns:a16="http://schemas.microsoft.com/office/drawing/2014/main" id="{36CAC37D-C75A-5F5E-6019-E8657FFB3FEF}"/>
              </a:ext>
            </a:extLst>
          </p:cNvPr>
          <p:cNvSpPr>
            <a:spLocks noGrp="1"/>
          </p:cNvSpPr>
          <p:nvPr>
            <p:ph idx="1"/>
          </p:nvPr>
        </p:nvSpPr>
        <p:spPr>
          <a:xfrm>
            <a:off x="1451579" y="2015732"/>
            <a:ext cx="4644421" cy="3450613"/>
          </a:xfrm>
        </p:spPr>
        <p:txBody>
          <a:bodyPr>
            <a:normAutofit fontScale="92500" lnSpcReduction="10000"/>
          </a:bodyPr>
          <a:lstStyle/>
          <a:p>
            <a:r>
              <a:rPr lang="en-US" dirty="0"/>
              <a:t>Bivariate Analysis – Total Page Views per Page Type</a:t>
            </a:r>
          </a:p>
          <a:p>
            <a:pPr lvl="1"/>
            <a:r>
              <a:rPr lang="en-US" b="1" dirty="0"/>
              <a:t>Figure 2 </a:t>
            </a:r>
            <a:r>
              <a:rPr lang="en-US" dirty="0"/>
              <a:t>highlights that </a:t>
            </a:r>
            <a:r>
              <a:rPr lang="en-US" b="0" i="0" u="none" strike="noStrike" dirty="0">
                <a:solidFill>
                  <a:srgbClr val="1F1F1F"/>
                </a:solidFill>
                <a:effectLst/>
              </a:rPr>
              <a:t>PLP (Product Landing Page) and HP (Home Page) are the top 2 page types with the most views</a:t>
            </a:r>
          </a:p>
          <a:p>
            <a:pPr lvl="1"/>
            <a:r>
              <a:rPr lang="en-US" b="0" i="0" u="none" strike="noStrike" dirty="0">
                <a:solidFill>
                  <a:srgbClr val="1F1F1F"/>
                </a:solidFill>
                <a:effectLst/>
              </a:rPr>
              <a:t>TY (Thank You or Checkout) page is one of the lowest viewed pages because most people are viewing the products versus converting on the products. </a:t>
            </a:r>
          </a:p>
          <a:p>
            <a:pPr lvl="1"/>
            <a:r>
              <a:rPr lang="en-US" dirty="0">
                <a:solidFill>
                  <a:srgbClr val="1F1F1F"/>
                </a:solidFill>
              </a:rPr>
              <a:t>HP Pro is the lowest viewed page</a:t>
            </a:r>
            <a:endParaRPr lang="en-US" b="0" i="0" u="none" strike="noStrike" dirty="0">
              <a:solidFill>
                <a:srgbClr val="1F1F1F"/>
              </a:solidFill>
              <a:effectLst/>
            </a:endParaRPr>
          </a:p>
          <a:p>
            <a:pPr lvl="1"/>
            <a:endParaRPr lang="en-US" b="1" dirty="0"/>
          </a:p>
          <a:p>
            <a:pPr lvl="1"/>
            <a:endParaRPr lang="en-US" dirty="0"/>
          </a:p>
        </p:txBody>
      </p:sp>
      <p:sp>
        <p:nvSpPr>
          <p:cNvPr id="5" name="TextBox 4">
            <a:extLst>
              <a:ext uri="{FF2B5EF4-FFF2-40B4-BE49-F238E27FC236}">
                <a16:creationId xmlns:a16="http://schemas.microsoft.com/office/drawing/2014/main" id="{99CFDBE3-AB1E-5363-F441-CA4EB1F503B8}"/>
              </a:ext>
            </a:extLst>
          </p:cNvPr>
          <p:cNvSpPr txBox="1"/>
          <p:nvPr/>
        </p:nvSpPr>
        <p:spPr>
          <a:xfrm>
            <a:off x="8237300" y="5549406"/>
            <a:ext cx="1785937" cy="276999"/>
          </a:xfrm>
          <a:prstGeom prst="rect">
            <a:avLst/>
          </a:prstGeom>
          <a:noFill/>
        </p:spPr>
        <p:txBody>
          <a:bodyPr wrap="square" rtlCol="0">
            <a:spAutoFit/>
          </a:bodyPr>
          <a:lstStyle/>
          <a:p>
            <a:r>
              <a:rPr lang="en-US" sz="1200" b="1" dirty="0"/>
              <a:t>Figure 1</a:t>
            </a:r>
          </a:p>
        </p:txBody>
      </p:sp>
      <p:pic>
        <p:nvPicPr>
          <p:cNvPr id="6" name="Picture 5">
            <a:extLst>
              <a:ext uri="{FF2B5EF4-FFF2-40B4-BE49-F238E27FC236}">
                <a16:creationId xmlns:a16="http://schemas.microsoft.com/office/drawing/2014/main" id="{4BD949C9-5145-76DB-A721-EA068AFC6FE4}"/>
              </a:ext>
            </a:extLst>
          </p:cNvPr>
          <p:cNvPicPr>
            <a:picLocks noChangeAspect="1"/>
          </p:cNvPicPr>
          <p:nvPr/>
        </p:nvPicPr>
        <p:blipFill>
          <a:blip r:embed="rId2"/>
          <a:stretch>
            <a:fillRect/>
          </a:stretch>
        </p:blipFill>
        <p:spPr>
          <a:xfrm>
            <a:off x="6408134" y="2222006"/>
            <a:ext cx="4432300" cy="3327400"/>
          </a:xfrm>
          <a:prstGeom prst="rect">
            <a:avLst/>
          </a:prstGeom>
        </p:spPr>
      </p:pic>
    </p:spTree>
    <p:extLst>
      <p:ext uri="{BB962C8B-B14F-4D97-AF65-F5344CB8AC3E}">
        <p14:creationId xmlns:p14="http://schemas.microsoft.com/office/powerpoint/2010/main" val="338417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09B8-8560-E68E-98D4-4F8DAEE4E613}"/>
              </a:ext>
            </a:extLst>
          </p:cNvPr>
          <p:cNvSpPr>
            <a:spLocks noGrp="1"/>
          </p:cNvSpPr>
          <p:nvPr>
            <p:ph type="title"/>
          </p:nvPr>
        </p:nvSpPr>
        <p:spPr/>
        <p:txBody>
          <a:bodyPr/>
          <a:lstStyle/>
          <a:p>
            <a:r>
              <a:rPr lang="en-US" dirty="0"/>
              <a:t>Page Views Per Holiday</a:t>
            </a:r>
          </a:p>
        </p:txBody>
      </p:sp>
      <p:sp>
        <p:nvSpPr>
          <p:cNvPr id="3" name="Content Placeholder 2">
            <a:extLst>
              <a:ext uri="{FF2B5EF4-FFF2-40B4-BE49-F238E27FC236}">
                <a16:creationId xmlns:a16="http://schemas.microsoft.com/office/drawing/2014/main" id="{D281B974-F5E8-319F-F163-353D7860EC5E}"/>
              </a:ext>
            </a:extLst>
          </p:cNvPr>
          <p:cNvSpPr>
            <a:spLocks noGrp="1"/>
          </p:cNvSpPr>
          <p:nvPr>
            <p:ph idx="1"/>
          </p:nvPr>
        </p:nvSpPr>
        <p:spPr>
          <a:xfrm>
            <a:off x="1451579" y="2015732"/>
            <a:ext cx="5034946" cy="3450613"/>
          </a:xfrm>
        </p:spPr>
        <p:txBody>
          <a:bodyPr>
            <a:normAutofit fontScale="85000" lnSpcReduction="10000"/>
          </a:bodyPr>
          <a:lstStyle/>
          <a:p>
            <a:r>
              <a:rPr lang="en-US" dirty="0"/>
              <a:t>Bivariate Analysis – Total Page Views per Holiday</a:t>
            </a:r>
          </a:p>
          <a:p>
            <a:pPr lvl="1"/>
            <a:r>
              <a:rPr lang="en-US" dirty="0">
                <a:solidFill>
                  <a:srgbClr val="1F1F1F"/>
                </a:solidFill>
              </a:rPr>
              <a:t>Summary of findings:</a:t>
            </a:r>
          </a:p>
          <a:p>
            <a:pPr lvl="2"/>
            <a:r>
              <a:rPr lang="en-US" b="0" i="0" u="none" strike="noStrike" dirty="0">
                <a:solidFill>
                  <a:srgbClr val="1F1F1F"/>
                </a:solidFill>
                <a:effectLst/>
              </a:rPr>
              <a:t>Views highest on Thanksgiving, Memorial Day, and Independence Day</a:t>
            </a:r>
          </a:p>
          <a:p>
            <a:pPr lvl="2"/>
            <a:r>
              <a:rPr lang="en-US" b="0" i="0" u="none" strike="noStrike" dirty="0">
                <a:solidFill>
                  <a:srgbClr val="1F1F1F"/>
                </a:solidFill>
                <a:effectLst/>
              </a:rPr>
              <a:t>Views lowest on New Years and </a:t>
            </a:r>
            <a:r>
              <a:rPr lang="en-US" dirty="0">
                <a:solidFill>
                  <a:srgbClr val="1F1F1F"/>
                </a:solidFill>
              </a:rPr>
              <a:t>X</a:t>
            </a:r>
            <a:r>
              <a:rPr lang="en-US" b="0" i="0" u="none" strike="noStrike" dirty="0">
                <a:solidFill>
                  <a:srgbClr val="1F1F1F"/>
                </a:solidFill>
                <a:effectLst/>
              </a:rPr>
              <a:t>mas day</a:t>
            </a:r>
            <a:endParaRPr lang="en-US" dirty="0">
              <a:solidFill>
                <a:srgbClr val="1F1F1F"/>
              </a:solidFill>
            </a:endParaRPr>
          </a:p>
          <a:p>
            <a:pPr lvl="1"/>
            <a:r>
              <a:rPr lang="en-US" b="0" i="0" u="none" strike="noStrike" dirty="0">
                <a:solidFill>
                  <a:srgbClr val="1F1F1F"/>
                </a:solidFill>
                <a:effectLst/>
              </a:rPr>
              <a:t>Insights/Assumptions:</a:t>
            </a:r>
          </a:p>
          <a:p>
            <a:pPr lvl="2"/>
            <a:r>
              <a:rPr lang="en-US" b="0" i="0" u="none" strike="noStrike" dirty="0">
                <a:solidFill>
                  <a:srgbClr val="1F1F1F"/>
                </a:solidFill>
                <a:effectLst/>
              </a:rPr>
              <a:t>Home improvement gifts are bought before New </a:t>
            </a:r>
            <a:r>
              <a:rPr lang="en-US" dirty="0">
                <a:solidFill>
                  <a:srgbClr val="1F1F1F"/>
                </a:solidFill>
              </a:rPr>
              <a:t>Y</a:t>
            </a:r>
            <a:r>
              <a:rPr lang="en-US" b="0" i="0" u="none" strike="noStrike" dirty="0">
                <a:solidFill>
                  <a:srgbClr val="1F1F1F"/>
                </a:solidFill>
                <a:effectLst/>
              </a:rPr>
              <a:t>ears and Xmas in preparation, leading to lower spending on holidays themselves. </a:t>
            </a:r>
          </a:p>
          <a:p>
            <a:pPr lvl="2"/>
            <a:r>
              <a:rPr lang="en-US" dirty="0">
                <a:solidFill>
                  <a:srgbClr val="1F1F1F"/>
                </a:solidFill>
              </a:rPr>
              <a:t>Highest sales of season during thanksgiving along with Memorial/Independence day sales without family obligations prompts higher spendings</a:t>
            </a:r>
          </a:p>
          <a:p>
            <a:pPr lvl="1"/>
            <a:endParaRPr lang="en-US" b="1" dirty="0">
              <a:solidFill>
                <a:srgbClr val="1F1F1F"/>
              </a:solidFill>
            </a:endParaRPr>
          </a:p>
          <a:p>
            <a:pPr lvl="2"/>
            <a:endParaRPr lang="en-US" b="1" dirty="0"/>
          </a:p>
          <a:p>
            <a:pPr lvl="1"/>
            <a:endParaRPr lang="en-US" dirty="0"/>
          </a:p>
        </p:txBody>
      </p:sp>
      <p:pic>
        <p:nvPicPr>
          <p:cNvPr id="4" name="Picture 3">
            <a:extLst>
              <a:ext uri="{FF2B5EF4-FFF2-40B4-BE49-F238E27FC236}">
                <a16:creationId xmlns:a16="http://schemas.microsoft.com/office/drawing/2014/main" id="{F30810C6-57D3-D363-E284-7B700F00F6EE}"/>
              </a:ext>
            </a:extLst>
          </p:cNvPr>
          <p:cNvPicPr>
            <a:picLocks noChangeAspect="1"/>
          </p:cNvPicPr>
          <p:nvPr/>
        </p:nvPicPr>
        <p:blipFill>
          <a:blip r:embed="rId2"/>
          <a:stretch>
            <a:fillRect/>
          </a:stretch>
        </p:blipFill>
        <p:spPr>
          <a:xfrm>
            <a:off x="6486525" y="2142736"/>
            <a:ext cx="4349307" cy="3117687"/>
          </a:xfrm>
          <a:prstGeom prst="rect">
            <a:avLst/>
          </a:prstGeom>
        </p:spPr>
      </p:pic>
      <p:sp>
        <p:nvSpPr>
          <p:cNvPr id="5" name="TextBox 4">
            <a:extLst>
              <a:ext uri="{FF2B5EF4-FFF2-40B4-BE49-F238E27FC236}">
                <a16:creationId xmlns:a16="http://schemas.microsoft.com/office/drawing/2014/main" id="{E3C37652-949D-050A-F593-2CFDBCDA4E2F}"/>
              </a:ext>
            </a:extLst>
          </p:cNvPr>
          <p:cNvSpPr txBox="1"/>
          <p:nvPr/>
        </p:nvSpPr>
        <p:spPr>
          <a:xfrm>
            <a:off x="8306219" y="5260423"/>
            <a:ext cx="1785937" cy="276999"/>
          </a:xfrm>
          <a:prstGeom prst="rect">
            <a:avLst/>
          </a:prstGeom>
          <a:noFill/>
        </p:spPr>
        <p:txBody>
          <a:bodyPr wrap="square" rtlCol="0">
            <a:spAutoFit/>
          </a:bodyPr>
          <a:lstStyle/>
          <a:p>
            <a:r>
              <a:rPr lang="en-US" sz="1200" b="1" dirty="0"/>
              <a:t>Figure 2</a:t>
            </a:r>
          </a:p>
        </p:txBody>
      </p:sp>
    </p:spTree>
    <p:extLst>
      <p:ext uri="{BB962C8B-B14F-4D97-AF65-F5344CB8AC3E}">
        <p14:creationId xmlns:p14="http://schemas.microsoft.com/office/powerpoint/2010/main" val="343673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8E8A0-A2AE-4D96-C50A-77DFC7D50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9779B5-D096-4C2E-87F2-FF38CAD121A6}"/>
              </a:ext>
            </a:extLst>
          </p:cNvPr>
          <p:cNvSpPr>
            <a:spLocks noGrp="1"/>
          </p:cNvSpPr>
          <p:nvPr>
            <p:ph type="title"/>
          </p:nvPr>
        </p:nvSpPr>
        <p:spPr/>
        <p:txBody>
          <a:bodyPr/>
          <a:lstStyle/>
          <a:p>
            <a:r>
              <a:rPr lang="en-US" dirty="0"/>
              <a:t>Page views per First level of Taxonomy</a:t>
            </a:r>
          </a:p>
        </p:txBody>
      </p:sp>
      <p:sp>
        <p:nvSpPr>
          <p:cNvPr id="3" name="Content Placeholder 2">
            <a:extLst>
              <a:ext uri="{FF2B5EF4-FFF2-40B4-BE49-F238E27FC236}">
                <a16:creationId xmlns:a16="http://schemas.microsoft.com/office/drawing/2014/main" id="{6811B9CC-CD10-BBAF-0D2E-76BBBD5989C6}"/>
              </a:ext>
            </a:extLst>
          </p:cNvPr>
          <p:cNvSpPr>
            <a:spLocks noGrp="1"/>
          </p:cNvSpPr>
          <p:nvPr>
            <p:ph idx="1"/>
          </p:nvPr>
        </p:nvSpPr>
        <p:spPr>
          <a:xfrm>
            <a:off x="1451579" y="2015732"/>
            <a:ext cx="4644421" cy="3696834"/>
          </a:xfrm>
        </p:spPr>
        <p:txBody>
          <a:bodyPr>
            <a:normAutofit fontScale="70000" lnSpcReduction="20000"/>
          </a:bodyPr>
          <a:lstStyle/>
          <a:p>
            <a:r>
              <a:rPr lang="en-US" dirty="0"/>
              <a:t>Bivariate Analysis – Total Page Views per First Level of Taxonomy</a:t>
            </a:r>
          </a:p>
          <a:p>
            <a:pPr lvl="1"/>
            <a:r>
              <a:rPr lang="en-US" dirty="0"/>
              <a:t>Summary of Findings:</a:t>
            </a:r>
          </a:p>
          <a:p>
            <a:pPr lvl="2"/>
            <a:r>
              <a:rPr lang="en-US" dirty="0"/>
              <a:t>Homepage, Outdoors, Appliances, Tools, and Bath have the top 5 most page views respectively</a:t>
            </a:r>
          </a:p>
          <a:p>
            <a:pPr lvl="2"/>
            <a:r>
              <a:rPr lang="en-US" dirty="0"/>
              <a:t>(Heating, venting, and cooling), hardware, (lumber and composites), homepage pro, and paint have the least amount of views, respectively</a:t>
            </a:r>
          </a:p>
          <a:p>
            <a:pPr lvl="1"/>
            <a:r>
              <a:rPr lang="en-US" dirty="0"/>
              <a:t>Insights:</a:t>
            </a:r>
          </a:p>
          <a:p>
            <a:pPr lvl="2"/>
            <a:r>
              <a:rPr lang="en-US" dirty="0"/>
              <a:t>Taxonomies that are geared for use by everyday consumers generate more views than those that would be used by professionals</a:t>
            </a:r>
          </a:p>
          <a:p>
            <a:pPr lvl="2"/>
            <a:r>
              <a:rPr lang="en-US" dirty="0"/>
              <a:t>Products that last longer and are bought at less frequent intervals by homeowners have less page views</a:t>
            </a:r>
          </a:p>
          <a:p>
            <a:pPr lvl="1"/>
            <a:r>
              <a:rPr lang="en-US" dirty="0"/>
              <a:t>Business Recommendations:</a:t>
            </a:r>
          </a:p>
          <a:p>
            <a:pPr lvl="2"/>
            <a:r>
              <a:rPr lang="en-US" dirty="0"/>
              <a:t>Views for first level of Taxonomy should be integrated into ad-space pricing </a:t>
            </a:r>
          </a:p>
        </p:txBody>
      </p:sp>
      <p:sp>
        <p:nvSpPr>
          <p:cNvPr id="5" name="TextBox 4">
            <a:extLst>
              <a:ext uri="{FF2B5EF4-FFF2-40B4-BE49-F238E27FC236}">
                <a16:creationId xmlns:a16="http://schemas.microsoft.com/office/drawing/2014/main" id="{56A49447-A559-A8AF-C8E4-EF2C829954C4}"/>
              </a:ext>
            </a:extLst>
          </p:cNvPr>
          <p:cNvSpPr txBox="1"/>
          <p:nvPr/>
        </p:nvSpPr>
        <p:spPr>
          <a:xfrm>
            <a:off x="9062281" y="5466345"/>
            <a:ext cx="753365" cy="246221"/>
          </a:xfrm>
          <a:prstGeom prst="rect">
            <a:avLst/>
          </a:prstGeom>
          <a:noFill/>
        </p:spPr>
        <p:txBody>
          <a:bodyPr wrap="square" rtlCol="0">
            <a:spAutoFit/>
          </a:bodyPr>
          <a:lstStyle/>
          <a:p>
            <a:r>
              <a:rPr lang="en-US" sz="1000" b="1" dirty="0"/>
              <a:t>Figure 3</a:t>
            </a:r>
          </a:p>
        </p:txBody>
      </p:sp>
      <p:pic>
        <p:nvPicPr>
          <p:cNvPr id="6" name="Picture 5">
            <a:extLst>
              <a:ext uri="{FF2B5EF4-FFF2-40B4-BE49-F238E27FC236}">
                <a16:creationId xmlns:a16="http://schemas.microsoft.com/office/drawing/2014/main" id="{1EF354DA-4219-5672-61A3-8A44A8B8BDDA}"/>
              </a:ext>
            </a:extLst>
          </p:cNvPr>
          <p:cNvPicPr>
            <a:picLocks noChangeAspect="1"/>
          </p:cNvPicPr>
          <p:nvPr/>
        </p:nvPicPr>
        <p:blipFill>
          <a:blip r:embed="rId2"/>
          <a:stretch>
            <a:fillRect/>
          </a:stretch>
        </p:blipFill>
        <p:spPr>
          <a:xfrm>
            <a:off x="6388099" y="2127250"/>
            <a:ext cx="5700893" cy="3339095"/>
          </a:xfrm>
          <a:prstGeom prst="rect">
            <a:avLst/>
          </a:prstGeom>
        </p:spPr>
      </p:pic>
    </p:spTree>
    <p:extLst>
      <p:ext uri="{BB962C8B-B14F-4D97-AF65-F5344CB8AC3E}">
        <p14:creationId xmlns:p14="http://schemas.microsoft.com/office/powerpoint/2010/main" val="413688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7013F-2044-8CF7-D5F2-2EEEB328D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B04A23-EF2E-E0FB-1730-3EB06A5CEC06}"/>
              </a:ext>
            </a:extLst>
          </p:cNvPr>
          <p:cNvSpPr>
            <a:spLocks noGrp="1"/>
          </p:cNvSpPr>
          <p:nvPr>
            <p:ph type="title"/>
          </p:nvPr>
        </p:nvSpPr>
        <p:spPr/>
        <p:txBody>
          <a:bodyPr>
            <a:normAutofit/>
          </a:bodyPr>
          <a:lstStyle/>
          <a:p>
            <a:r>
              <a:rPr lang="en-US" dirty="0"/>
              <a:t>Page views per merchandising Department</a:t>
            </a:r>
          </a:p>
        </p:txBody>
      </p:sp>
      <p:sp>
        <p:nvSpPr>
          <p:cNvPr id="3" name="Content Placeholder 2">
            <a:extLst>
              <a:ext uri="{FF2B5EF4-FFF2-40B4-BE49-F238E27FC236}">
                <a16:creationId xmlns:a16="http://schemas.microsoft.com/office/drawing/2014/main" id="{717A6A58-5E1C-4870-A59E-E9C5DF176FDD}"/>
              </a:ext>
            </a:extLst>
          </p:cNvPr>
          <p:cNvSpPr>
            <a:spLocks noGrp="1"/>
          </p:cNvSpPr>
          <p:nvPr>
            <p:ph idx="1"/>
          </p:nvPr>
        </p:nvSpPr>
        <p:spPr>
          <a:xfrm>
            <a:off x="1451579" y="2015732"/>
            <a:ext cx="4644421" cy="4037749"/>
          </a:xfrm>
        </p:spPr>
        <p:txBody>
          <a:bodyPr>
            <a:normAutofit fontScale="62500" lnSpcReduction="20000"/>
          </a:bodyPr>
          <a:lstStyle/>
          <a:p>
            <a:r>
              <a:rPr lang="en-US" dirty="0"/>
              <a:t>Bivariate Analysis – Total Page Views per Merchandising Department</a:t>
            </a:r>
          </a:p>
          <a:p>
            <a:pPr lvl="1"/>
            <a:r>
              <a:rPr lang="en-US" dirty="0"/>
              <a:t>Summary of Findings:</a:t>
            </a:r>
          </a:p>
          <a:p>
            <a:pPr lvl="2"/>
            <a:r>
              <a:rPr lang="en-US" dirty="0"/>
              <a:t>Kitchen and Bath, Seasonal/garden, and Hardware are respectively the top 3 departments with the most views</a:t>
            </a:r>
          </a:p>
          <a:p>
            <a:pPr lvl="2"/>
            <a:r>
              <a:rPr lang="en-US" dirty="0"/>
              <a:t>Blinds and Wallpaper, Lumber, and Paint departments are displaying the least amount of views, respectively</a:t>
            </a:r>
          </a:p>
          <a:p>
            <a:pPr lvl="1"/>
            <a:r>
              <a:rPr lang="en-US" dirty="0"/>
              <a:t>Insights/Assumptions:</a:t>
            </a:r>
          </a:p>
          <a:p>
            <a:pPr lvl="2"/>
            <a:r>
              <a:rPr lang="en-US" dirty="0"/>
              <a:t>Everyday use items accumulate more views</a:t>
            </a:r>
          </a:p>
          <a:p>
            <a:pPr lvl="2"/>
            <a:r>
              <a:rPr lang="en-US" dirty="0"/>
              <a:t>Products with lower upgrade/replacement rates have lower page views</a:t>
            </a:r>
          </a:p>
          <a:p>
            <a:pPr lvl="1"/>
            <a:r>
              <a:rPr lang="en-US" dirty="0"/>
              <a:t>Business Recommendations:</a:t>
            </a:r>
          </a:p>
          <a:p>
            <a:pPr lvl="2"/>
            <a:r>
              <a:rPr lang="en-US" dirty="0"/>
              <a:t>Link existing Home Depot Ad Campaigns to page view results to identify success vs. areas for growth</a:t>
            </a:r>
          </a:p>
          <a:p>
            <a:pPr lvl="2"/>
            <a:r>
              <a:rPr lang="en-US" dirty="0"/>
              <a:t>Advertise existing HD DIY workshops to encourage individual consumer engagement with areas such as Paint, Lumber, and Electrical and Lighting</a:t>
            </a:r>
          </a:p>
          <a:p>
            <a:pPr lvl="2"/>
            <a:r>
              <a:rPr lang="en-US" dirty="0"/>
              <a:t>Integrate interior design trends into marketing campaigns to increase frequency of upgrades</a:t>
            </a:r>
          </a:p>
          <a:p>
            <a:pPr lvl="2"/>
            <a:endParaRPr lang="en-US" dirty="0"/>
          </a:p>
          <a:p>
            <a:pPr lvl="2"/>
            <a:endParaRPr lang="en-US" dirty="0"/>
          </a:p>
          <a:p>
            <a:pPr lvl="2"/>
            <a:endParaRPr lang="en-US" dirty="0"/>
          </a:p>
          <a:p>
            <a:pPr lvl="2"/>
            <a:endParaRPr lang="en-US" dirty="0"/>
          </a:p>
          <a:p>
            <a:pPr marL="914400" lvl="2" indent="0">
              <a:buNone/>
            </a:pPr>
            <a:endParaRPr lang="en-US" dirty="0"/>
          </a:p>
          <a:p>
            <a:pPr lvl="1"/>
            <a:endParaRPr lang="en-US" dirty="0"/>
          </a:p>
        </p:txBody>
      </p:sp>
      <p:sp>
        <p:nvSpPr>
          <p:cNvPr id="5" name="TextBox 4">
            <a:extLst>
              <a:ext uri="{FF2B5EF4-FFF2-40B4-BE49-F238E27FC236}">
                <a16:creationId xmlns:a16="http://schemas.microsoft.com/office/drawing/2014/main" id="{42511DD3-33B8-5620-0247-020FE43CF71A}"/>
              </a:ext>
            </a:extLst>
          </p:cNvPr>
          <p:cNvSpPr txBox="1"/>
          <p:nvPr/>
        </p:nvSpPr>
        <p:spPr>
          <a:xfrm>
            <a:off x="8092508" y="5489823"/>
            <a:ext cx="1785937" cy="276999"/>
          </a:xfrm>
          <a:prstGeom prst="rect">
            <a:avLst/>
          </a:prstGeom>
          <a:noFill/>
        </p:spPr>
        <p:txBody>
          <a:bodyPr wrap="square" rtlCol="0">
            <a:spAutoFit/>
          </a:bodyPr>
          <a:lstStyle/>
          <a:p>
            <a:r>
              <a:rPr lang="en-US" sz="1200" b="1" dirty="0"/>
              <a:t>Figure 4</a:t>
            </a:r>
          </a:p>
        </p:txBody>
      </p:sp>
      <p:pic>
        <p:nvPicPr>
          <p:cNvPr id="4" name="Picture 3">
            <a:extLst>
              <a:ext uri="{FF2B5EF4-FFF2-40B4-BE49-F238E27FC236}">
                <a16:creationId xmlns:a16="http://schemas.microsoft.com/office/drawing/2014/main" id="{5482CE1F-6092-BD7A-17D0-67CF15249547}"/>
              </a:ext>
            </a:extLst>
          </p:cNvPr>
          <p:cNvPicPr>
            <a:picLocks noChangeAspect="1"/>
          </p:cNvPicPr>
          <p:nvPr/>
        </p:nvPicPr>
        <p:blipFill>
          <a:blip r:embed="rId2"/>
          <a:stretch>
            <a:fillRect/>
          </a:stretch>
        </p:blipFill>
        <p:spPr>
          <a:xfrm>
            <a:off x="6470151" y="2015732"/>
            <a:ext cx="3870880" cy="3450613"/>
          </a:xfrm>
          <a:prstGeom prst="rect">
            <a:avLst/>
          </a:prstGeom>
        </p:spPr>
      </p:pic>
    </p:spTree>
    <p:extLst>
      <p:ext uri="{BB962C8B-B14F-4D97-AF65-F5344CB8AC3E}">
        <p14:creationId xmlns:p14="http://schemas.microsoft.com/office/powerpoint/2010/main" val="28856455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950</TotalTime>
  <Words>2160</Words>
  <Application>Microsoft Macintosh PowerPoint</Application>
  <PresentationFormat>Widescreen</PresentationFormat>
  <Paragraphs>264</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Gill Sans MT</vt:lpstr>
      <vt:lpstr>Roboto</vt:lpstr>
      <vt:lpstr>Gallery</vt:lpstr>
      <vt:lpstr>Home Depot Case Study: Data Analysis and Forecasting of Page Views</vt:lpstr>
      <vt:lpstr>Agenda</vt:lpstr>
      <vt:lpstr>BUSINESS PROBLEM OVERVIEW AND SOLUTION APPROACH</vt:lpstr>
      <vt:lpstr>Data Dictionary</vt:lpstr>
      <vt:lpstr>Exploratory Data Analysis Results</vt:lpstr>
      <vt:lpstr>Page Views per page Type</vt:lpstr>
      <vt:lpstr>Page Views Per Holiday</vt:lpstr>
      <vt:lpstr>Page views per First level of Taxonomy</vt:lpstr>
      <vt:lpstr>Page views per merchandising Department</vt:lpstr>
      <vt:lpstr>Page Views Trend over time</vt:lpstr>
      <vt:lpstr>Seasonal Views Trend for Kitchen and Bath</vt:lpstr>
      <vt:lpstr>seasonal views Trend for Seasonal/Garden</vt:lpstr>
      <vt:lpstr>seasonal views Trend for Lumber</vt:lpstr>
      <vt:lpstr>seasonal views Trend For Paint</vt:lpstr>
      <vt:lpstr>Conversion Rate Trend over Time</vt:lpstr>
      <vt:lpstr>Top 10 Taxonomies for the Top 3 Merchandising Departments (Descending Order)</vt:lpstr>
      <vt:lpstr>Page Views over time for Taxonomy: outdoors&gt;Patio furniture</vt:lpstr>
      <vt:lpstr>Forecasting Model Summary</vt:lpstr>
      <vt:lpstr>Business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Rajiv Chhabra</dc:creator>
  <cp:lastModifiedBy>Rajiv Chhabra</cp:lastModifiedBy>
  <cp:revision>22</cp:revision>
  <dcterms:created xsi:type="dcterms:W3CDTF">2024-11-21T19:00:47Z</dcterms:created>
  <dcterms:modified xsi:type="dcterms:W3CDTF">2024-11-22T16:58:42Z</dcterms:modified>
</cp:coreProperties>
</file>