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3"/>
  </p:notesMasterIdLst>
  <p:sldIdLst>
    <p:sldId id="256" r:id="rId2"/>
  </p:sldIdLst>
  <p:sldSz cx="40233600" cy="32918400"/>
  <p:notesSz cx="7023100" cy="9309100"/>
  <p:defaultTextStyle>
    <a:defPPr>
      <a:defRPr lang="en-US"/>
    </a:defPPr>
    <a:lvl1pPr algn="l" rtl="0" fontAlgn="base">
      <a:spcBef>
        <a:spcPct val="0"/>
      </a:spcBef>
      <a:spcAft>
        <a:spcPct val="0"/>
      </a:spcAft>
      <a:defRPr sz="4400" kern="1200">
        <a:solidFill>
          <a:schemeClr val="tx1"/>
        </a:solidFill>
        <a:latin typeface="Times New Roman" pitchFamily="18" charset="0"/>
        <a:ea typeface="ＭＳ Ｐゴシック" pitchFamily="-111" charset="-128"/>
        <a:cs typeface="+mn-cs"/>
      </a:defRPr>
    </a:lvl1pPr>
    <a:lvl2pPr marL="623888" indent="-166688" algn="l" rtl="0" fontAlgn="base">
      <a:spcBef>
        <a:spcPct val="0"/>
      </a:spcBef>
      <a:spcAft>
        <a:spcPct val="0"/>
      </a:spcAft>
      <a:defRPr sz="4400" kern="1200">
        <a:solidFill>
          <a:schemeClr val="tx1"/>
        </a:solidFill>
        <a:latin typeface="Times New Roman" pitchFamily="18" charset="0"/>
        <a:ea typeface="ＭＳ Ｐゴシック" pitchFamily="-111" charset="-128"/>
        <a:cs typeface="+mn-cs"/>
      </a:defRPr>
    </a:lvl2pPr>
    <a:lvl3pPr marL="1249363" indent="-334963" algn="l" rtl="0" fontAlgn="base">
      <a:spcBef>
        <a:spcPct val="0"/>
      </a:spcBef>
      <a:spcAft>
        <a:spcPct val="0"/>
      </a:spcAft>
      <a:defRPr sz="4400" kern="1200">
        <a:solidFill>
          <a:schemeClr val="tx1"/>
        </a:solidFill>
        <a:latin typeface="Times New Roman" pitchFamily="18" charset="0"/>
        <a:ea typeface="ＭＳ Ｐゴシック" pitchFamily="-111" charset="-128"/>
        <a:cs typeface="+mn-cs"/>
      </a:defRPr>
    </a:lvl3pPr>
    <a:lvl4pPr marL="1873250" indent="-501650" algn="l" rtl="0" fontAlgn="base">
      <a:spcBef>
        <a:spcPct val="0"/>
      </a:spcBef>
      <a:spcAft>
        <a:spcPct val="0"/>
      </a:spcAft>
      <a:defRPr sz="4400" kern="1200">
        <a:solidFill>
          <a:schemeClr val="tx1"/>
        </a:solidFill>
        <a:latin typeface="Times New Roman" pitchFamily="18" charset="0"/>
        <a:ea typeface="ＭＳ Ｐゴシック" pitchFamily="-111" charset="-128"/>
        <a:cs typeface="+mn-cs"/>
      </a:defRPr>
    </a:lvl4pPr>
    <a:lvl5pPr marL="2498725" indent="-669925" algn="l" rtl="0" fontAlgn="base">
      <a:spcBef>
        <a:spcPct val="0"/>
      </a:spcBef>
      <a:spcAft>
        <a:spcPct val="0"/>
      </a:spcAft>
      <a:defRPr sz="4400" kern="1200">
        <a:solidFill>
          <a:schemeClr val="tx1"/>
        </a:solidFill>
        <a:latin typeface="Times New Roman" pitchFamily="18" charset="0"/>
        <a:ea typeface="ＭＳ Ｐゴシック" pitchFamily="-111" charset="-128"/>
        <a:cs typeface="+mn-cs"/>
      </a:defRPr>
    </a:lvl5pPr>
    <a:lvl6pPr marL="2286000" algn="l" defTabSz="914400" rtl="0" eaLnBrk="1" latinLnBrk="0" hangingPunct="1">
      <a:defRPr sz="4400" kern="1200">
        <a:solidFill>
          <a:schemeClr val="tx1"/>
        </a:solidFill>
        <a:latin typeface="Times New Roman" pitchFamily="18" charset="0"/>
        <a:ea typeface="ＭＳ Ｐゴシック" pitchFamily="-111" charset="-128"/>
        <a:cs typeface="+mn-cs"/>
      </a:defRPr>
    </a:lvl6pPr>
    <a:lvl7pPr marL="2743200" algn="l" defTabSz="914400" rtl="0" eaLnBrk="1" latinLnBrk="0" hangingPunct="1">
      <a:defRPr sz="4400" kern="1200">
        <a:solidFill>
          <a:schemeClr val="tx1"/>
        </a:solidFill>
        <a:latin typeface="Times New Roman" pitchFamily="18" charset="0"/>
        <a:ea typeface="ＭＳ Ｐゴシック" pitchFamily="-111" charset="-128"/>
        <a:cs typeface="+mn-cs"/>
      </a:defRPr>
    </a:lvl7pPr>
    <a:lvl8pPr marL="3200400" algn="l" defTabSz="914400" rtl="0" eaLnBrk="1" latinLnBrk="0" hangingPunct="1">
      <a:defRPr sz="4400" kern="1200">
        <a:solidFill>
          <a:schemeClr val="tx1"/>
        </a:solidFill>
        <a:latin typeface="Times New Roman" pitchFamily="18" charset="0"/>
        <a:ea typeface="ＭＳ Ｐゴシック" pitchFamily="-111" charset="-128"/>
        <a:cs typeface="+mn-cs"/>
      </a:defRPr>
    </a:lvl8pPr>
    <a:lvl9pPr marL="3657600" algn="l" defTabSz="914400" rtl="0" eaLnBrk="1" latinLnBrk="0" hangingPunct="1">
      <a:defRPr sz="4400" kern="1200">
        <a:solidFill>
          <a:schemeClr val="tx1"/>
        </a:solidFill>
        <a:latin typeface="Times New Roman" pitchFamily="18" charset="0"/>
        <a:ea typeface="ＭＳ Ｐゴシック" pitchFamily="-111"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 Ketpura-Ching"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333399"/>
    <a:srgbClr val="A50021"/>
    <a:srgbClr val="CC99FF"/>
    <a:srgbClr val="333300"/>
    <a:srgbClr val="006600"/>
    <a:srgbClr val="5F73B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392" autoAdjust="0"/>
  </p:normalViewPr>
  <p:slideViewPr>
    <p:cSldViewPr snapToGrid="0">
      <p:cViewPr>
        <p:scale>
          <a:sx n="50" d="100"/>
          <a:sy n="50" d="100"/>
        </p:scale>
        <p:origin x="936" y="3672"/>
      </p:cViewPr>
      <p:guideLst>
        <p:guide orient="horz" pos="10368"/>
        <p:guide orient="horz" pos="1008"/>
        <p:guide orient="horz" pos="19512"/>
        <p:guide orient="horz" pos="4140"/>
        <p:guide pos="12848"/>
        <p:guide pos="1056"/>
        <p:guide pos="24346"/>
        <p:guide pos="6864"/>
        <p:guide pos="18128"/>
        <p:guide pos="7216"/>
        <p:guide pos="12438"/>
        <p:guide pos="18480"/>
      </p:guideLst>
    </p:cSldViewPr>
  </p:slideViewPr>
  <p:outlineViewPr>
    <p:cViewPr>
      <p:scale>
        <a:sx n="33" d="100"/>
        <a:sy n="33" d="100"/>
      </p:scale>
      <p:origin x="288"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eb:Documents:figures%20for%20poster.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25" b="1" i="0" u="none" strike="noStrike" baseline="0">
                <a:solidFill>
                  <a:srgbClr val="000000"/>
                </a:solidFill>
                <a:latin typeface="Arial"/>
                <a:ea typeface="Arial"/>
                <a:cs typeface="Arial"/>
              </a:defRPr>
            </a:pPr>
            <a:r>
              <a:rPr lang="en-US" dirty="0"/>
              <a:t>IGF-I</a:t>
            </a:r>
          </a:p>
        </c:rich>
      </c:tx>
      <c:layout>
        <c:manualLayout>
          <c:xMode val="edge"/>
          <c:yMode val="edge"/>
          <c:x val="0.467889667461296"/>
          <c:y val="0.0489510489510489"/>
        </c:manualLayout>
      </c:layout>
      <c:overlay val="0"/>
      <c:spPr>
        <a:noFill/>
        <a:ln w="25400">
          <a:noFill/>
        </a:ln>
      </c:spPr>
    </c:title>
    <c:autoTitleDeleted val="0"/>
    <c:plotArea>
      <c:layout>
        <c:manualLayout>
          <c:layoutTarget val="inner"/>
          <c:xMode val="edge"/>
          <c:yMode val="edge"/>
          <c:x val="0.149847038862772"/>
          <c:y val="0.230769230769235"/>
          <c:w val="0.810397250992521"/>
          <c:h val="0.531468531468531"/>
        </c:manualLayout>
      </c:layout>
      <c:barChart>
        <c:barDir val="col"/>
        <c:grouping val="clustered"/>
        <c:varyColors val="0"/>
        <c:ser>
          <c:idx val="0"/>
          <c:order val="0"/>
          <c:spPr>
            <a:solidFill>
              <a:srgbClr val="000000"/>
            </a:solidFill>
            <a:ln w="12700">
              <a:solidFill>
                <a:srgbClr val="000000"/>
              </a:solidFill>
              <a:prstDash val="solid"/>
            </a:ln>
          </c:spPr>
          <c:invertIfNegative val="0"/>
          <c:errBars>
            <c:errBarType val="both"/>
            <c:errValType val="cust"/>
            <c:noEndCap val="0"/>
            <c:plus>
              <c:numRef>
                <c:f>'[figures%20for%20poster.xls]Charts'!$M$13:$M$15</c:f>
                <c:numCache>
                  <c:formatCode>General</c:formatCode>
                  <c:ptCount val="3"/>
                  <c:pt idx="0">
                    <c:v>14.4001278451574</c:v>
                  </c:pt>
                  <c:pt idx="1">
                    <c:v>10.44208687389748</c:v>
                  </c:pt>
                  <c:pt idx="2">
                    <c:v>44.24766737698025</c:v>
                  </c:pt>
                </c:numCache>
              </c:numRef>
            </c:plus>
            <c:minus>
              <c:numRef>
                <c:f>'[figures%20for%20poster.xls]Charts'!$M$13:$M$15</c:f>
                <c:numCache>
                  <c:formatCode>General</c:formatCode>
                  <c:ptCount val="3"/>
                  <c:pt idx="0">
                    <c:v>14.4001278451574</c:v>
                  </c:pt>
                  <c:pt idx="1">
                    <c:v>10.44208687389748</c:v>
                  </c:pt>
                  <c:pt idx="2">
                    <c:v>44.24766737698025</c:v>
                  </c:pt>
                </c:numCache>
              </c:numRef>
            </c:minus>
            <c:spPr>
              <a:ln w="12700">
                <a:solidFill>
                  <a:srgbClr val="000000"/>
                </a:solidFill>
                <a:prstDash val="solid"/>
              </a:ln>
            </c:spPr>
          </c:errBars>
          <c:val>
            <c:numRef>
              <c:f>'[figures%20for%20poster.xls]Charts'!$K$13:$K$15</c:f>
              <c:numCache>
                <c:formatCode>0.0</c:formatCode>
                <c:ptCount val="3"/>
                <c:pt idx="0">
                  <c:v>125.037037037037</c:v>
                </c:pt>
                <c:pt idx="1">
                  <c:v>51.875</c:v>
                </c:pt>
                <c:pt idx="2">
                  <c:v>146.4545454545455</c:v>
                </c:pt>
              </c:numCache>
            </c:numRef>
          </c:val>
        </c:ser>
        <c:dLbls>
          <c:showLegendKey val="0"/>
          <c:showVal val="0"/>
          <c:showCatName val="0"/>
          <c:showSerName val="0"/>
          <c:showPercent val="0"/>
          <c:showBubbleSize val="0"/>
        </c:dLbls>
        <c:gapWidth val="150"/>
        <c:axId val="2101474648"/>
        <c:axId val="2101468584"/>
      </c:barChart>
      <c:catAx>
        <c:axId val="2101474648"/>
        <c:scaling>
          <c:orientation val="minMax"/>
        </c:scaling>
        <c:delete val="0"/>
        <c:axPos val="b"/>
        <c:title>
          <c:tx>
            <c:rich>
              <a:bodyPr/>
              <a:lstStyle/>
              <a:p>
                <a:pPr>
                  <a:defRPr sz="800" b="1" i="0" u="none" strike="noStrike" baseline="0">
                    <a:solidFill>
                      <a:srgbClr val="000000"/>
                    </a:solidFill>
                    <a:latin typeface="Arial"/>
                    <a:ea typeface="Arial"/>
                    <a:cs typeface="Arial"/>
                  </a:defRPr>
                </a:pPr>
                <a:r>
                  <a:rPr lang="en-US" dirty="0"/>
                  <a:t>Group</a:t>
                </a:r>
              </a:p>
            </c:rich>
          </c:tx>
          <c:layout>
            <c:manualLayout>
              <c:xMode val="edge"/>
              <c:yMode val="edge"/>
              <c:x val="0.510703123118788"/>
              <c:y val="0.88111888111888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2101468584"/>
        <c:crosses val="autoZero"/>
        <c:auto val="1"/>
        <c:lblAlgn val="ctr"/>
        <c:lblOffset val="100"/>
        <c:tickLblSkip val="1"/>
        <c:tickMarkSkip val="1"/>
        <c:noMultiLvlLbl val="0"/>
      </c:catAx>
      <c:valAx>
        <c:axId val="2101468584"/>
        <c:scaling>
          <c:orientation val="minMax"/>
        </c:scaling>
        <c:delete val="0"/>
        <c:axPos val="l"/>
        <c:majorGridlines>
          <c:spPr>
            <a:ln w="3175">
              <a:solidFill>
                <a:srgbClr val="000000"/>
              </a:solidFill>
              <a:prstDash val="solid"/>
            </a:ln>
          </c:spPr>
        </c:majorGridlines>
        <c:title>
          <c:tx>
            <c:rich>
              <a:bodyPr/>
              <a:lstStyle/>
              <a:p>
                <a:pPr>
                  <a:defRPr sz="800" b="1" i="0" u="none" strike="noStrike" baseline="0">
                    <a:solidFill>
                      <a:srgbClr val="000000"/>
                    </a:solidFill>
                    <a:latin typeface="Arial"/>
                    <a:ea typeface="Arial"/>
                    <a:cs typeface="Arial"/>
                  </a:defRPr>
                </a:pPr>
                <a:r>
                  <a:rPr lang="en-US" dirty="0"/>
                  <a:t>ng/ml</a:t>
                </a:r>
              </a:p>
            </c:rich>
          </c:tx>
          <c:layout>
            <c:manualLayout>
              <c:xMode val="edge"/>
              <c:yMode val="edge"/>
              <c:x val="0.0397553516819576"/>
              <c:y val="0.40559440559441"/>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2101474648"/>
        <c:crosses val="autoZero"/>
        <c:crossBetween val="between"/>
      </c:valAx>
      <c:spPr>
        <a:solidFill>
          <a:srgbClr val="FFFFFF"/>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13" tIns="46657" rIns="93313" bIns="46657" numCol="1" anchor="t" anchorCtr="0" compatLnSpc="1">
            <a:prstTxWarp prst="textNoShape">
              <a:avLst/>
            </a:prstTxWarp>
          </a:bodyPr>
          <a:lstStyle>
            <a:lvl1pPr>
              <a:defRPr sz="1200">
                <a:latin typeface="Times New Roman" pitchFamily="-111" charset="0"/>
              </a:defRPr>
            </a:lvl1pPr>
          </a:lstStyle>
          <a:p>
            <a:pPr>
              <a:defRPr/>
            </a:pPr>
            <a:endParaRPr lang="en-US"/>
          </a:p>
        </p:txBody>
      </p:sp>
      <p:sp>
        <p:nvSpPr>
          <p:cNvPr id="3075" name="Rectangle 3"/>
          <p:cNvSpPr>
            <a:spLocks noGrp="1" noChangeArrowheads="1"/>
          </p:cNvSpPr>
          <p:nvPr>
            <p:ph type="dt" idx="1"/>
          </p:nvPr>
        </p:nvSpPr>
        <p:spPr bwMode="auto">
          <a:xfrm>
            <a:off x="3979757" y="0"/>
            <a:ext cx="3043343" cy="465455"/>
          </a:xfrm>
          <a:prstGeom prst="rect">
            <a:avLst/>
          </a:prstGeom>
          <a:noFill/>
          <a:ln w="9525">
            <a:noFill/>
            <a:miter lim="800000"/>
            <a:headEnd/>
            <a:tailEnd/>
          </a:ln>
          <a:effectLst/>
        </p:spPr>
        <p:txBody>
          <a:bodyPr vert="horz" wrap="square" lIns="93313" tIns="46657" rIns="93313" bIns="46657" numCol="1" anchor="t" anchorCtr="0" compatLnSpc="1">
            <a:prstTxWarp prst="textNoShape">
              <a:avLst/>
            </a:prstTxWarp>
          </a:bodyPr>
          <a:lstStyle>
            <a:lvl1pPr algn="r">
              <a:defRPr sz="1200">
                <a:latin typeface="Times New Roman" pitchFamily="-111"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377950" y="698500"/>
            <a:ext cx="4267200" cy="3490913"/>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6414" y="4421823"/>
            <a:ext cx="5150273" cy="4189095"/>
          </a:xfrm>
          <a:prstGeom prst="rect">
            <a:avLst/>
          </a:prstGeom>
          <a:noFill/>
          <a:ln w="9525">
            <a:noFill/>
            <a:miter lim="800000"/>
            <a:headEnd/>
            <a:tailEnd/>
          </a:ln>
          <a:effectLst/>
        </p:spPr>
        <p:txBody>
          <a:bodyPr vert="horz" wrap="square" lIns="93313" tIns="46657" rIns="93313" bIns="466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43645"/>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defRPr sz="1200">
                <a:latin typeface="Times New Roman" pitchFamily="-111" charset="0"/>
              </a:defRPr>
            </a:lvl1pPr>
          </a:lstStyle>
          <a:p>
            <a:pPr>
              <a:defRPr/>
            </a:pPr>
            <a:endParaRPr lang="en-US"/>
          </a:p>
        </p:txBody>
      </p:sp>
      <p:sp>
        <p:nvSpPr>
          <p:cNvPr id="3079" name="Rectangle 7"/>
          <p:cNvSpPr>
            <a:spLocks noGrp="1" noChangeArrowheads="1"/>
          </p:cNvSpPr>
          <p:nvPr>
            <p:ph type="sldNum" sz="quarter" idx="5"/>
          </p:nvPr>
        </p:nvSpPr>
        <p:spPr bwMode="auto">
          <a:xfrm>
            <a:off x="3979757" y="8843645"/>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200">
                <a:latin typeface="Times New Roman" pitchFamily="-111" charset="0"/>
              </a:defRPr>
            </a:lvl1pPr>
          </a:lstStyle>
          <a:p>
            <a:pPr>
              <a:defRPr/>
            </a:pPr>
            <a:fld id="{3226F2D2-A17F-413B-B538-28563CC1441B}" type="slidenum">
              <a:rPr lang="en-US"/>
              <a:pPr>
                <a:defRPr/>
              </a:pPr>
              <a:t>‹#›</a:t>
            </a:fld>
            <a:endParaRPr lang="en-US" dirty="0"/>
          </a:p>
        </p:txBody>
      </p:sp>
    </p:spTree>
    <p:extLst>
      <p:ext uri="{BB962C8B-B14F-4D97-AF65-F5344CB8AC3E}">
        <p14:creationId xmlns:p14="http://schemas.microsoft.com/office/powerpoint/2010/main" val="165557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11" charset="0"/>
        <a:ea typeface="ＭＳ Ｐゴシック" pitchFamily="-111" charset="-128"/>
        <a:cs typeface="ＭＳ Ｐゴシック" pitchFamily="-111" charset="-128"/>
      </a:defRPr>
    </a:lvl1pPr>
    <a:lvl2pPr marL="623888" algn="l" rtl="0" eaLnBrk="0" fontAlgn="base" hangingPunct="0">
      <a:spcBef>
        <a:spcPct val="30000"/>
      </a:spcBef>
      <a:spcAft>
        <a:spcPct val="0"/>
      </a:spcAft>
      <a:defRPr sz="1600" kern="1200">
        <a:solidFill>
          <a:schemeClr val="tx1"/>
        </a:solidFill>
        <a:latin typeface="Times New Roman" pitchFamily="-111" charset="0"/>
        <a:ea typeface="ＭＳ Ｐゴシック" pitchFamily="-111" charset="-128"/>
        <a:cs typeface="+mn-cs"/>
      </a:defRPr>
    </a:lvl2pPr>
    <a:lvl3pPr marL="1249363" algn="l" rtl="0" eaLnBrk="0" fontAlgn="base" hangingPunct="0">
      <a:spcBef>
        <a:spcPct val="30000"/>
      </a:spcBef>
      <a:spcAft>
        <a:spcPct val="0"/>
      </a:spcAft>
      <a:defRPr sz="1600" kern="1200">
        <a:solidFill>
          <a:schemeClr val="tx1"/>
        </a:solidFill>
        <a:latin typeface="Times New Roman" pitchFamily="-111" charset="0"/>
        <a:ea typeface="ＭＳ Ｐゴシック" pitchFamily="-111" charset="-128"/>
        <a:cs typeface="+mn-cs"/>
      </a:defRPr>
    </a:lvl3pPr>
    <a:lvl4pPr marL="1873250" algn="l" rtl="0" eaLnBrk="0" fontAlgn="base" hangingPunct="0">
      <a:spcBef>
        <a:spcPct val="30000"/>
      </a:spcBef>
      <a:spcAft>
        <a:spcPct val="0"/>
      </a:spcAft>
      <a:defRPr sz="1600" kern="1200">
        <a:solidFill>
          <a:schemeClr val="tx1"/>
        </a:solidFill>
        <a:latin typeface="Times New Roman" pitchFamily="-111" charset="0"/>
        <a:ea typeface="ＭＳ Ｐゴシック" pitchFamily="-111" charset="-128"/>
        <a:cs typeface="+mn-cs"/>
      </a:defRPr>
    </a:lvl4pPr>
    <a:lvl5pPr marL="2498725" algn="l" rtl="0" eaLnBrk="0" fontAlgn="base" hangingPunct="0">
      <a:spcBef>
        <a:spcPct val="30000"/>
      </a:spcBef>
      <a:spcAft>
        <a:spcPct val="0"/>
      </a:spcAft>
      <a:defRPr sz="1600" kern="1200">
        <a:solidFill>
          <a:schemeClr val="tx1"/>
        </a:solidFill>
        <a:latin typeface="Times New Roman" pitchFamily="-111" charset="0"/>
        <a:ea typeface="ＭＳ Ｐゴシック" pitchFamily="-111" charset="-128"/>
        <a:cs typeface="+mn-cs"/>
      </a:defRPr>
    </a:lvl5pPr>
    <a:lvl6pPr marL="3123864" algn="l" defTabSz="624773" rtl="0" eaLnBrk="1" latinLnBrk="0" hangingPunct="1">
      <a:defRPr sz="1600" kern="1200">
        <a:solidFill>
          <a:schemeClr val="tx1"/>
        </a:solidFill>
        <a:latin typeface="+mn-lt"/>
        <a:ea typeface="+mn-ea"/>
        <a:cs typeface="+mn-cs"/>
      </a:defRPr>
    </a:lvl6pPr>
    <a:lvl7pPr marL="3748637" algn="l" defTabSz="624773" rtl="0" eaLnBrk="1" latinLnBrk="0" hangingPunct="1">
      <a:defRPr sz="1600" kern="1200">
        <a:solidFill>
          <a:schemeClr val="tx1"/>
        </a:solidFill>
        <a:latin typeface="+mn-lt"/>
        <a:ea typeface="+mn-ea"/>
        <a:cs typeface="+mn-cs"/>
      </a:defRPr>
    </a:lvl7pPr>
    <a:lvl8pPr marL="4373410" algn="l" defTabSz="624773" rtl="0" eaLnBrk="1" latinLnBrk="0" hangingPunct="1">
      <a:defRPr sz="1600" kern="1200">
        <a:solidFill>
          <a:schemeClr val="tx1"/>
        </a:solidFill>
        <a:latin typeface="+mn-lt"/>
        <a:ea typeface="+mn-ea"/>
        <a:cs typeface="+mn-cs"/>
      </a:defRPr>
    </a:lvl8pPr>
    <a:lvl9pPr marL="4998182" algn="l" defTabSz="62477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D53A4F11-56D4-42BD-90C7-C1CE41540363}" type="slidenum">
              <a:rPr lang="en-US" smtClean="0">
                <a:latin typeface="Times New Roman" pitchFamily="18" charset="0"/>
              </a:rPr>
              <a:pPr/>
              <a:t>1</a:t>
            </a:fld>
            <a:endParaRPr lang="en-US" smtClean="0">
              <a:latin typeface="Times New Roman" pitchFamily="18" charset="0"/>
            </a:endParaRPr>
          </a:p>
        </p:txBody>
      </p:sp>
      <p:sp>
        <p:nvSpPr>
          <p:cNvPr id="4099" name="Rectangle 2"/>
          <p:cNvSpPr>
            <a:spLocks noGrp="1" noRot="1" noChangeAspect="1" noChangeArrowheads="1" noTextEdit="1"/>
          </p:cNvSpPr>
          <p:nvPr>
            <p:ph type="sldImg"/>
          </p:nvPr>
        </p:nvSpPr>
        <p:spPr>
          <a:xfrm>
            <a:off x="1377950" y="698500"/>
            <a:ext cx="4267200" cy="3490913"/>
          </a:xfrm>
          <a:ln/>
        </p:spPr>
      </p:sp>
      <p:sp>
        <p:nvSpPr>
          <p:cNvPr id="410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135" y="10225090"/>
            <a:ext cx="34199336"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4266" y="18654715"/>
            <a:ext cx="28165072" cy="8410575"/>
          </a:xfrm>
        </p:spPr>
        <p:txBody>
          <a:bodyPr/>
          <a:lstStyle>
            <a:lvl1pPr marL="0" indent="0" algn="ctr">
              <a:buNone/>
              <a:defRPr/>
            </a:lvl1pPr>
            <a:lvl2pPr marL="624773" indent="0" algn="ctr">
              <a:buNone/>
              <a:defRPr/>
            </a:lvl2pPr>
            <a:lvl3pPr marL="1249545" indent="0" algn="ctr">
              <a:buNone/>
              <a:defRPr/>
            </a:lvl3pPr>
            <a:lvl4pPr marL="1874319" indent="0" algn="ctr">
              <a:buNone/>
              <a:defRPr/>
            </a:lvl4pPr>
            <a:lvl5pPr marL="2499090" indent="0" algn="ctr">
              <a:buNone/>
              <a:defRPr/>
            </a:lvl5pPr>
            <a:lvl6pPr marL="3123864" indent="0" algn="ctr">
              <a:buNone/>
              <a:defRPr/>
            </a:lvl6pPr>
            <a:lvl7pPr marL="3748637" indent="0" algn="ctr">
              <a:buNone/>
              <a:defRPr/>
            </a:lvl7pPr>
            <a:lvl8pPr marL="4373410" indent="0" algn="ctr">
              <a:buNone/>
              <a:defRPr/>
            </a:lvl8pPr>
            <a:lvl9pPr marL="499818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8210A0-52E1-4D2C-896A-9620C41C48A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FFEC2B-215E-43E7-907D-FC382C3C7FF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67607" y="2926557"/>
            <a:ext cx="8548864" cy="2633424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7133" y="2926557"/>
            <a:ext cx="25464205" cy="263342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39245C-2415-442A-8C02-B60BA5F1922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F9D818-599C-498C-93B9-D38A8C21C73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8" y="21152648"/>
            <a:ext cx="34199336" cy="6538913"/>
          </a:xfrm>
        </p:spPr>
        <p:txBody>
          <a:bodyPr anchor="t"/>
          <a:lstStyle>
            <a:lvl1pPr algn="l">
              <a:defRPr sz="55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8" y="13951744"/>
            <a:ext cx="34199336" cy="7200900"/>
          </a:xfrm>
        </p:spPr>
        <p:txBody>
          <a:bodyPr anchor="b"/>
          <a:lstStyle>
            <a:lvl1pPr marL="0" indent="0">
              <a:buNone/>
              <a:defRPr sz="2700"/>
            </a:lvl1pPr>
            <a:lvl2pPr marL="624773" indent="0">
              <a:buNone/>
              <a:defRPr sz="2500"/>
            </a:lvl2pPr>
            <a:lvl3pPr marL="1249545" indent="0">
              <a:buNone/>
              <a:defRPr sz="2200"/>
            </a:lvl3pPr>
            <a:lvl4pPr marL="1874319" indent="0">
              <a:buNone/>
              <a:defRPr sz="1900"/>
            </a:lvl4pPr>
            <a:lvl5pPr marL="2499090" indent="0">
              <a:buNone/>
              <a:defRPr sz="1900"/>
            </a:lvl5pPr>
            <a:lvl6pPr marL="3123864" indent="0">
              <a:buNone/>
              <a:defRPr sz="1900"/>
            </a:lvl6pPr>
            <a:lvl7pPr marL="3748637" indent="0">
              <a:buNone/>
              <a:defRPr sz="1900"/>
            </a:lvl7pPr>
            <a:lvl8pPr marL="4373410" indent="0">
              <a:buNone/>
              <a:defRPr sz="1900"/>
            </a:lvl8pPr>
            <a:lvl9pPr marL="4998182" indent="0">
              <a:buNone/>
              <a:defRPr sz="19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7F48B4-1044-48EF-B9A3-EA041702068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134" y="9508332"/>
            <a:ext cx="17006534" cy="19752468"/>
          </a:xfrm>
        </p:spPr>
        <p:txBody>
          <a:bodyPr/>
          <a:lstStyle>
            <a:lvl1pPr>
              <a:defRPr sz="3800"/>
            </a:lvl1pPr>
            <a:lvl2pPr>
              <a:defRPr sz="3300"/>
            </a:lvl2pPr>
            <a:lvl3pPr>
              <a:defRPr sz="27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209933" y="9508332"/>
            <a:ext cx="17006536" cy="19752468"/>
          </a:xfrm>
        </p:spPr>
        <p:txBody>
          <a:bodyPr/>
          <a:lstStyle>
            <a:lvl1pPr>
              <a:defRPr sz="3800"/>
            </a:lvl1pPr>
            <a:lvl2pPr>
              <a:defRPr sz="3300"/>
            </a:lvl2pPr>
            <a:lvl3pPr>
              <a:defRPr sz="27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1A7E9D-A96A-44AE-BF18-E92D328E41F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2071" y="1319212"/>
            <a:ext cx="36209464"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2071" y="7367590"/>
            <a:ext cx="17776825" cy="3071813"/>
          </a:xfrm>
        </p:spPr>
        <p:txBody>
          <a:bodyPr anchor="b"/>
          <a:lstStyle>
            <a:lvl1pPr marL="0" indent="0">
              <a:buNone/>
              <a:defRPr sz="3300" b="1"/>
            </a:lvl1pPr>
            <a:lvl2pPr marL="624773" indent="0">
              <a:buNone/>
              <a:defRPr sz="2700" b="1"/>
            </a:lvl2pPr>
            <a:lvl3pPr marL="1249545" indent="0">
              <a:buNone/>
              <a:defRPr sz="2500" b="1"/>
            </a:lvl3pPr>
            <a:lvl4pPr marL="1874319" indent="0">
              <a:buNone/>
              <a:defRPr sz="2200" b="1"/>
            </a:lvl4pPr>
            <a:lvl5pPr marL="2499090" indent="0">
              <a:buNone/>
              <a:defRPr sz="2200" b="1"/>
            </a:lvl5pPr>
            <a:lvl6pPr marL="3123864" indent="0">
              <a:buNone/>
              <a:defRPr sz="2200" b="1"/>
            </a:lvl6pPr>
            <a:lvl7pPr marL="3748637" indent="0">
              <a:buNone/>
              <a:defRPr sz="2200" b="1"/>
            </a:lvl7pPr>
            <a:lvl8pPr marL="4373410" indent="0">
              <a:buNone/>
              <a:defRPr sz="2200" b="1"/>
            </a:lvl8pPr>
            <a:lvl9pPr marL="4998182"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2012071" y="10439400"/>
            <a:ext cx="17776825" cy="18966657"/>
          </a:xfrm>
        </p:spPr>
        <p:txBody>
          <a:bodyPr/>
          <a:lstStyle>
            <a:lvl1pPr>
              <a:defRPr sz="3300"/>
            </a:lvl1pPr>
            <a:lvl2pPr>
              <a:defRPr sz="27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886" y="7367590"/>
            <a:ext cx="17782647" cy="3071813"/>
          </a:xfrm>
        </p:spPr>
        <p:txBody>
          <a:bodyPr anchor="b"/>
          <a:lstStyle>
            <a:lvl1pPr marL="0" indent="0">
              <a:buNone/>
              <a:defRPr sz="3300" b="1"/>
            </a:lvl1pPr>
            <a:lvl2pPr marL="624773" indent="0">
              <a:buNone/>
              <a:defRPr sz="2700" b="1"/>
            </a:lvl2pPr>
            <a:lvl3pPr marL="1249545" indent="0">
              <a:buNone/>
              <a:defRPr sz="2500" b="1"/>
            </a:lvl3pPr>
            <a:lvl4pPr marL="1874319" indent="0">
              <a:buNone/>
              <a:defRPr sz="2200" b="1"/>
            </a:lvl4pPr>
            <a:lvl5pPr marL="2499090" indent="0">
              <a:buNone/>
              <a:defRPr sz="2200" b="1"/>
            </a:lvl5pPr>
            <a:lvl6pPr marL="3123864" indent="0">
              <a:buNone/>
              <a:defRPr sz="2200" b="1"/>
            </a:lvl6pPr>
            <a:lvl7pPr marL="3748637" indent="0">
              <a:buNone/>
              <a:defRPr sz="2200" b="1"/>
            </a:lvl7pPr>
            <a:lvl8pPr marL="4373410" indent="0">
              <a:buNone/>
              <a:defRPr sz="2200" b="1"/>
            </a:lvl8pPr>
            <a:lvl9pPr marL="4998182"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20438886" y="10439400"/>
            <a:ext cx="17782647" cy="18966657"/>
          </a:xfrm>
        </p:spPr>
        <p:txBody>
          <a:bodyPr/>
          <a:lstStyle>
            <a:lvl1pPr>
              <a:defRPr sz="3300"/>
            </a:lvl1pPr>
            <a:lvl2pPr>
              <a:defRPr sz="27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EE3D1D1-FD91-47B5-9D63-E6CB7E8B9D5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A2E8D4E-F4E8-47BC-AF43-D6D6985503A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E06791F-7F67-4C37-89EA-B5CE44D690B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2071" y="1309688"/>
            <a:ext cx="13236575" cy="5579270"/>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15729833" y="1309690"/>
            <a:ext cx="22491700" cy="28096370"/>
          </a:xfrm>
        </p:spPr>
        <p:txBody>
          <a:bodyPr/>
          <a:lstStyle>
            <a:lvl1pPr>
              <a:defRPr sz="4400"/>
            </a:lvl1pPr>
            <a:lvl2pPr>
              <a:defRPr sz="3800"/>
            </a:lvl2pPr>
            <a:lvl3pPr>
              <a:defRPr sz="33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2071" y="6888957"/>
            <a:ext cx="13236575" cy="22517100"/>
          </a:xfrm>
        </p:spPr>
        <p:txBody>
          <a:bodyPr/>
          <a:lstStyle>
            <a:lvl1pPr marL="0" indent="0">
              <a:buNone/>
              <a:defRPr sz="1900"/>
            </a:lvl1pPr>
            <a:lvl2pPr marL="624773" indent="0">
              <a:buNone/>
              <a:defRPr sz="1600"/>
            </a:lvl2pPr>
            <a:lvl3pPr marL="1249545" indent="0">
              <a:buNone/>
              <a:defRPr sz="1400"/>
            </a:lvl3pPr>
            <a:lvl4pPr marL="1874319" indent="0">
              <a:buNone/>
              <a:defRPr sz="1200"/>
            </a:lvl4pPr>
            <a:lvl5pPr marL="2499090" indent="0">
              <a:buNone/>
              <a:defRPr sz="1200"/>
            </a:lvl5pPr>
            <a:lvl6pPr marL="3123864" indent="0">
              <a:buNone/>
              <a:defRPr sz="1200"/>
            </a:lvl6pPr>
            <a:lvl7pPr marL="3748637" indent="0">
              <a:buNone/>
              <a:defRPr sz="1200"/>
            </a:lvl7pPr>
            <a:lvl8pPr marL="4373410" indent="0">
              <a:buNone/>
              <a:defRPr sz="1200"/>
            </a:lvl8pPr>
            <a:lvl9pPr marL="4998182" indent="0">
              <a:buNone/>
              <a:defRPr sz="12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D1FCD5-6675-41E2-9055-E43C1551336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5291" y="23043359"/>
            <a:ext cx="24140936" cy="2719388"/>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7885291" y="2940845"/>
            <a:ext cx="24140936" cy="19752468"/>
          </a:xfrm>
        </p:spPr>
        <p:txBody>
          <a:bodyPr/>
          <a:lstStyle>
            <a:lvl1pPr marL="0" indent="0">
              <a:buNone/>
              <a:defRPr sz="4400"/>
            </a:lvl1pPr>
            <a:lvl2pPr marL="624773" indent="0">
              <a:buNone/>
              <a:defRPr sz="3800"/>
            </a:lvl2pPr>
            <a:lvl3pPr marL="1249545" indent="0">
              <a:buNone/>
              <a:defRPr sz="3300"/>
            </a:lvl3pPr>
            <a:lvl4pPr marL="1874319" indent="0">
              <a:buNone/>
              <a:defRPr sz="2700"/>
            </a:lvl4pPr>
            <a:lvl5pPr marL="2499090" indent="0">
              <a:buNone/>
              <a:defRPr sz="2700"/>
            </a:lvl5pPr>
            <a:lvl6pPr marL="3123864" indent="0">
              <a:buNone/>
              <a:defRPr sz="2700"/>
            </a:lvl6pPr>
            <a:lvl7pPr marL="3748637" indent="0">
              <a:buNone/>
              <a:defRPr sz="2700"/>
            </a:lvl7pPr>
            <a:lvl8pPr marL="4373410" indent="0">
              <a:buNone/>
              <a:defRPr sz="2700"/>
            </a:lvl8pPr>
            <a:lvl9pPr marL="4998182" indent="0">
              <a:buNone/>
              <a:defRPr sz="2700"/>
            </a:lvl9pPr>
          </a:lstStyle>
          <a:p>
            <a:pPr lvl="0"/>
            <a:endParaRPr lang="en-US" noProof="0" dirty="0" smtClean="0"/>
          </a:p>
        </p:txBody>
      </p:sp>
      <p:sp>
        <p:nvSpPr>
          <p:cNvPr id="4" name="Text Placeholder 3"/>
          <p:cNvSpPr>
            <a:spLocks noGrp="1"/>
          </p:cNvSpPr>
          <p:nvPr>
            <p:ph type="body" sz="half" idx="2"/>
          </p:nvPr>
        </p:nvSpPr>
        <p:spPr>
          <a:xfrm>
            <a:off x="7885291" y="25762745"/>
            <a:ext cx="24140936" cy="3864768"/>
          </a:xfrm>
        </p:spPr>
        <p:txBody>
          <a:bodyPr/>
          <a:lstStyle>
            <a:lvl1pPr marL="0" indent="0">
              <a:buNone/>
              <a:defRPr sz="1900"/>
            </a:lvl1pPr>
            <a:lvl2pPr marL="624773" indent="0">
              <a:buNone/>
              <a:defRPr sz="1600"/>
            </a:lvl2pPr>
            <a:lvl3pPr marL="1249545" indent="0">
              <a:buNone/>
              <a:defRPr sz="1400"/>
            </a:lvl3pPr>
            <a:lvl4pPr marL="1874319" indent="0">
              <a:buNone/>
              <a:defRPr sz="1200"/>
            </a:lvl4pPr>
            <a:lvl5pPr marL="2499090" indent="0">
              <a:buNone/>
              <a:defRPr sz="1200"/>
            </a:lvl5pPr>
            <a:lvl6pPr marL="3123864" indent="0">
              <a:buNone/>
              <a:defRPr sz="1200"/>
            </a:lvl6pPr>
            <a:lvl7pPr marL="3748637" indent="0">
              <a:buNone/>
              <a:defRPr sz="1200"/>
            </a:lvl7pPr>
            <a:lvl8pPr marL="4373410" indent="0">
              <a:buNone/>
              <a:defRPr sz="1200"/>
            </a:lvl8pPr>
            <a:lvl9pPr marL="4998182" indent="0">
              <a:buNone/>
              <a:defRPr sz="12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C44FAD-F4B5-4D78-B6D5-E215D9903F1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7217" y="2927350"/>
            <a:ext cx="34199167" cy="5486400"/>
          </a:xfrm>
          <a:prstGeom prst="rect">
            <a:avLst/>
          </a:prstGeom>
          <a:noFill/>
          <a:ln w="9525">
            <a:noFill/>
            <a:miter lim="800000"/>
            <a:headEnd/>
            <a:tailEnd/>
          </a:ln>
        </p:spPr>
        <p:txBody>
          <a:bodyPr vert="horz" wrap="square" lIns="428370" tIns="214184" rIns="428370" bIns="214184"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17217" y="9509126"/>
            <a:ext cx="34199167" cy="19751675"/>
          </a:xfrm>
          <a:prstGeom prst="rect">
            <a:avLst/>
          </a:prstGeom>
          <a:noFill/>
          <a:ln w="9525">
            <a:noFill/>
            <a:miter lim="800000"/>
            <a:headEnd/>
            <a:tailEnd/>
          </a:ln>
        </p:spPr>
        <p:txBody>
          <a:bodyPr vert="horz" wrap="square" lIns="428370" tIns="214184" rIns="428370" bIns="21418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017217" y="29992638"/>
            <a:ext cx="8382000" cy="2195512"/>
          </a:xfrm>
          <a:prstGeom prst="rect">
            <a:avLst/>
          </a:prstGeom>
          <a:noFill/>
          <a:ln w="9525">
            <a:noFill/>
            <a:miter lim="800000"/>
            <a:headEnd/>
            <a:tailEnd/>
          </a:ln>
          <a:effectLst/>
        </p:spPr>
        <p:txBody>
          <a:bodyPr vert="horz" wrap="square" lIns="428370" tIns="214184" rIns="428370" bIns="214184" numCol="1" anchor="t" anchorCtr="0" compatLnSpc="1">
            <a:prstTxWarp prst="textNoShape">
              <a:avLst/>
            </a:prstTxWarp>
          </a:bodyPr>
          <a:lstStyle>
            <a:lvl1pPr>
              <a:defRPr sz="6600">
                <a:latin typeface="Times New Roman" pitchFamily="-111" charset="0"/>
              </a:defRPr>
            </a:lvl1pPr>
          </a:lstStyle>
          <a:p>
            <a:pPr>
              <a:defRPr/>
            </a:pPr>
            <a:endParaRPr lang="en-US"/>
          </a:p>
        </p:txBody>
      </p:sp>
      <p:sp>
        <p:nvSpPr>
          <p:cNvPr id="1029" name="Rectangle 5"/>
          <p:cNvSpPr>
            <a:spLocks noGrp="1" noChangeArrowheads="1"/>
          </p:cNvSpPr>
          <p:nvPr>
            <p:ph type="ftr" sz="quarter" idx="3"/>
          </p:nvPr>
        </p:nvSpPr>
        <p:spPr bwMode="auto">
          <a:xfrm>
            <a:off x="13746784" y="29992638"/>
            <a:ext cx="12740033" cy="2195512"/>
          </a:xfrm>
          <a:prstGeom prst="rect">
            <a:avLst/>
          </a:prstGeom>
          <a:noFill/>
          <a:ln w="9525">
            <a:noFill/>
            <a:miter lim="800000"/>
            <a:headEnd/>
            <a:tailEnd/>
          </a:ln>
          <a:effectLst/>
        </p:spPr>
        <p:txBody>
          <a:bodyPr vert="horz" wrap="square" lIns="428370" tIns="214184" rIns="428370" bIns="214184" numCol="1" anchor="t" anchorCtr="0" compatLnSpc="1">
            <a:prstTxWarp prst="textNoShape">
              <a:avLst/>
            </a:prstTxWarp>
          </a:bodyPr>
          <a:lstStyle>
            <a:lvl1pPr algn="ctr">
              <a:defRPr sz="6600">
                <a:latin typeface="Times New Roman" pitchFamily="-111" charset="0"/>
              </a:defRPr>
            </a:lvl1pPr>
          </a:lstStyle>
          <a:p>
            <a:pPr>
              <a:defRPr/>
            </a:pPr>
            <a:endParaRPr lang="en-US"/>
          </a:p>
        </p:txBody>
      </p:sp>
      <p:sp>
        <p:nvSpPr>
          <p:cNvPr id="1030" name="Rectangle 6"/>
          <p:cNvSpPr>
            <a:spLocks noGrp="1" noChangeArrowheads="1"/>
          </p:cNvSpPr>
          <p:nvPr>
            <p:ph type="sldNum" sz="quarter" idx="4"/>
          </p:nvPr>
        </p:nvSpPr>
        <p:spPr bwMode="auto">
          <a:xfrm>
            <a:off x="28834384" y="29992638"/>
            <a:ext cx="8382000" cy="2195512"/>
          </a:xfrm>
          <a:prstGeom prst="rect">
            <a:avLst/>
          </a:prstGeom>
          <a:noFill/>
          <a:ln w="9525">
            <a:noFill/>
            <a:miter lim="800000"/>
            <a:headEnd/>
            <a:tailEnd/>
          </a:ln>
          <a:effectLst/>
        </p:spPr>
        <p:txBody>
          <a:bodyPr vert="horz" wrap="square" lIns="428370" tIns="214184" rIns="428370" bIns="214184" numCol="1" anchor="t" anchorCtr="0" compatLnSpc="1">
            <a:prstTxWarp prst="textNoShape">
              <a:avLst/>
            </a:prstTxWarp>
          </a:bodyPr>
          <a:lstStyle>
            <a:lvl1pPr algn="r">
              <a:defRPr sz="6600">
                <a:latin typeface="Times New Roman" pitchFamily="-111" charset="0"/>
              </a:defRPr>
            </a:lvl1pPr>
          </a:lstStyle>
          <a:p>
            <a:pPr>
              <a:defRPr/>
            </a:pPr>
            <a:fld id="{90A2843B-C968-42CA-B4E9-13A4BF1CB98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3075" rtl="0" eaLnBrk="0" fontAlgn="base" hangingPunct="0">
        <a:spcBef>
          <a:spcPct val="0"/>
        </a:spcBef>
        <a:spcAft>
          <a:spcPct val="0"/>
        </a:spcAft>
        <a:defRPr sz="20600">
          <a:solidFill>
            <a:schemeClr val="tx2"/>
          </a:solidFill>
          <a:latin typeface="+mj-lt"/>
          <a:ea typeface="ＭＳ Ｐゴシック" pitchFamily="-111" charset="-128"/>
          <a:cs typeface="ＭＳ Ｐゴシック" pitchFamily="-111" charset="-128"/>
        </a:defRPr>
      </a:lvl1pPr>
      <a:lvl2pPr algn="ctr" defTabSz="4283075" rtl="0" eaLnBrk="0" fontAlgn="base" hangingPunct="0">
        <a:spcBef>
          <a:spcPct val="0"/>
        </a:spcBef>
        <a:spcAft>
          <a:spcPct val="0"/>
        </a:spcAft>
        <a:defRPr sz="20600">
          <a:solidFill>
            <a:schemeClr val="tx2"/>
          </a:solidFill>
          <a:latin typeface="Times New Roman" pitchFamily="-111" charset="0"/>
          <a:ea typeface="ＭＳ Ｐゴシック" pitchFamily="-111" charset="-128"/>
          <a:cs typeface="ＭＳ Ｐゴシック" pitchFamily="-111" charset="-128"/>
        </a:defRPr>
      </a:lvl2pPr>
      <a:lvl3pPr algn="ctr" defTabSz="4283075" rtl="0" eaLnBrk="0" fontAlgn="base" hangingPunct="0">
        <a:spcBef>
          <a:spcPct val="0"/>
        </a:spcBef>
        <a:spcAft>
          <a:spcPct val="0"/>
        </a:spcAft>
        <a:defRPr sz="20600">
          <a:solidFill>
            <a:schemeClr val="tx2"/>
          </a:solidFill>
          <a:latin typeface="Times New Roman" pitchFamily="-111" charset="0"/>
          <a:ea typeface="ＭＳ Ｐゴシック" pitchFamily="-111" charset="-128"/>
          <a:cs typeface="ＭＳ Ｐゴシック" pitchFamily="-111" charset="-128"/>
        </a:defRPr>
      </a:lvl3pPr>
      <a:lvl4pPr algn="ctr" defTabSz="4283075" rtl="0" eaLnBrk="0" fontAlgn="base" hangingPunct="0">
        <a:spcBef>
          <a:spcPct val="0"/>
        </a:spcBef>
        <a:spcAft>
          <a:spcPct val="0"/>
        </a:spcAft>
        <a:defRPr sz="20600">
          <a:solidFill>
            <a:schemeClr val="tx2"/>
          </a:solidFill>
          <a:latin typeface="Times New Roman" pitchFamily="-111" charset="0"/>
          <a:ea typeface="ＭＳ Ｐゴシック" pitchFamily="-111" charset="-128"/>
          <a:cs typeface="ＭＳ Ｐゴシック" pitchFamily="-111" charset="-128"/>
        </a:defRPr>
      </a:lvl4pPr>
      <a:lvl5pPr algn="ctr" defTabSz="4283075" rtl="0" eaLnBrk="0" fontAlgn="base" hangingPunct="0">
        <a:spcBef>
          <a:spcPct val="0"/>
        </a:spcBef>
        <a:spcAft>
          <a:spcPct val="0"/>
        </a:spcAft>
        <a:defRPr sz="20600">
          <a:solidFill>
            <a:schemeClr val="tx2"/>
          </a:solidFill>
          <a:latin typeface="Times New Roman" pitchFamily="-111" charset="0"/>
          <a:ea typeface="ＭＳ Ｐゴシック" pitchFamily="-111" charset="-128"/>
          <a:cs typeface="ＭＳ Ｐゴシック" pitchFamily="-111" charset="-128"/>
        </a:defRPr>
      </a:lvl5pPr>
      <a:lvl6pPr marL="624773" algn="ctr" defTabSz="4284467" rtl="0" fontAlgn="base">
        <a:spcBef>
          <a:spcPct val="0"/>
        </a:spcBef>
        <a:spcAft>
          <a:spcPct val="0"/>
        </a:spcAft>
        <a:defRPr sz="20600">
          <a:solidFill>
            <a:schemeClr val="tx2"/>
          </a:solidFill>
          <a:latin typeface="Times New Roman" pitchFamily="-111" charset="0"/>
        </a:defRPr>
      </a:lvl6pPr>
      <a:lvl7pPr marL="1249545" algn="ctr" defTabSz="4284467" rtl="0" fontAlgn="base">
        <a:spcBef>
          <a:spcPct val="0"/>
        </a:spcBef>
        <a:spcAft>
          <a:spcPct val="0"/>
        </a:spcAft>
        <a:defRPr sz="20600">
          <a:solidFill>
            <a:schemeClr val="tx2"/>
          </a:solidFill>
          <a:latin typeface="Times New Roman" pitchFamily="-111" charset="0"/>
        </a:defRPr>
      </a:lvl7pPr>
      <a:lvl8pPr marL="1874319" algn="ctr" defTabSz="4284467" rtl="0" fontAlgn="base">
        <a:spcBef>
          <a:spcPct val="0"/>
        </a:spcBef>
        <a:spcAft>
          <a:spcPct val="0"/>
        </a:spcAft>
        <a:defRPr sz="20600">
          <a:solidFill>
            <a:schemeClr val="tx2"/>
          </a:solidFill>
          <a:latin typeface="Times New Roman" pitchFamily="-111" charset="0"/>
        </a:defRPr>
      </a:lvl8pPr>
      <a:lvl9pPr marL="2499090" algn="ctr" defTabSz="4284467" rtl="0" fontAlgn="base">
        <a:spcBef>
          <a:spcPct val="0"/>
        </a:spcBef>
        <a:spcAft>
          <a:spcPct val="0"/>
        </a:spcAft>
        <a:defRPr sz="20600">
          <a:solidFill>
            <a:schemeClr val="tx2"/>
          </a:solidFill>
          <a:latin typeface="Times New Roman" pitchFamily="-111" charset="0"/>
        </a:defRPr>
      </a:lvl9pPr>
    </p:titleStyle>
    <p:bodyStyle>
      <a:lvl1pPr marL="1606550" indent="-1606550" algn="l" defTabSz="4283075" rtl="0" eaLnBrk="0" fontAlgn="base" hangingPunct="0">
        <a:spcBef>
          <a:spcPct val="20000"/>
        </a:spcBef>
        <a:spcAft>
          <a:spcPct val="0"/>
        </a:spcAft>
        <a:buChar char="•"/>
        <a:defRPr sz="15000">
          <a:solidFill>
            <a:schemeClr val="tx1"/>
          </a:solidFill>
          <a:latin typeface="+mn-lt"/>
          <a:ea typeface="ＭＳ Ｐゴシック" pitchFamily="-111" charset="-128"/>
          <a:cs typeface="ＭＳ Ｐゴシック" pitchFamily="-111" charset="-128"/>
        </a:defRPr>
      </a:lvl1pPr>
      <a:lvl2pPr marL="3478213" indent="-1338263" algn="l" defTabSz="4283075" rtl="0" eaLnBrk="0" fontAlgn="base" hangingPunct="0">
        <a:spcBef>
          <a:spcPct val="20000"/>
        </a:spcBef>
        <a:spcAft>
          <a:spcPct val="0"/>
        </a:spcAft>
        <a:buChar char="–"/>
        <a:defRPr sz="13100">
          <a:solidFill>
            <a:schemeClr val="tx1"/>
          </a:solidFill>
          <a:latin typeface="+mn-lt"/>
          <a:ea typeface="ＭＳ Ｐゴシック" pitchFamily="-111" charset="-128"/>
        </a:defRPr>
      </a:lvl2pPr>
      <a:lvl3pPr marL="5353050" indent="-1068388" algn="l" defTabSz="4283075" rtl="0" eaLnBrk="0" fontAlgn="base" hangingPunct="0">
        <a:spcBef>
          <a:spcPct val="20000"/>
        </a:spcBef>
        <a:spcAft>
          <a:spcPct val="0"/>
        </a:spcAft>
        <a:buChar char="•"/>
        <a:defRPr sz="11300">
          <a:solidFill>
            <a:schemeClr val="tx1"/>
          </a:solidFill>
          <a:latin typeface="+mn-lt"/>
          <a:ea typeface="ＭＳ Ｐゴシック" pitchFamily="-111" charset="-128"/>
        </a:defRPr>
      </a:lvl3pPr>
      <a:lvl4pPr marL="7496175" indent="-1073150" algn="l" defTabSz="4283075" rtl="0" eaLnBrk="0" fontAlgn="base" hangingPunct="0">
        <a:spcBef>
          <a:spcPct val="20000"/>
        </a:spcBef>
        <a:spcAft>
          <a:spcPct val="0"/>
        </a:spcAft>
        <a:buChar char="–"/>
        <a:defRPr sz="9300">
          <a:solidFill>
            <a:schemeClr val="tx1"/>
          </a:solidFill>
          <a:latin typeface="+mn-lt"/>
          <a:ea typeface="ＭＳ Ｐゴシック" pitchFamily="-111" charset="-128"/>
        </a:defRPr>
      </a:lvl4pPr>
      <a:lvl5pPr marL="9637713" indent="-1071563" algn="l" defTabSz="4283075" rtl="0" eaLnBrk="0" fontAlgn="base" hangingPunct="0">
        <a:spcBef>
          <a:spcPct val="20000"/>
        </a:spcBef>
        <a:spcAft>
          <a:spcPct val="0"/>
        </a:spcAft>
        <a:buChar char="»"/>
        <a:defRPr sz="9300">
          <a:solidFill>
            <a:schemeClr val="tx1"/>
          </a:solidFill>
          <a:latin typeface="+mn-lt"/>
          <a:ea typeface="ＭＳ Ｐゴシック" pitchFamily="-111" charset="-128"/>
        </a:defRPr>
      </a:lvl5pPr>
      <a:lvl6pPr marL="10263196" indent="-1071659" algn="l" defTabSz="4284467" rtl="0" fontAlgn="base">
        <a:spcBef>
          <a:spcPct val="20000"/>
        </a:spcBef>
        <a:spcAft>
          <a:spcPct val="0"/>
        </a:spcAft>
        <a:buChar char="»"/>
        <a:defRPr sz="9300">
          <a:solidFill>
            <a:schemeClr val="tx1"/>
          </a:solidFill>
          <a:latin typeface="+mn-lt"/>
          <a:ea typeface="ＭＳ Ｐゴシック" pitchFamily="-111" charset="-128"/>
        </a:defRPr>
      </a:lvl6pPr>
      <a:lvl7pPr marL="10887967" indent="-1071659" algn="l" defTabSz="4284467" rtl="0" fontAlgn="base">
        <a:spcBef>
          <a:spcPct val="20000"/>
        </a:spcBef>
        <a:spcAft>
          <a:spcPct val="0"/>
        </a:spcAft>
        <a:buChar char="»"/>
        <a:defRPr sz="9300">
          <a:solidFill>
            <a:schemeClr val="tx1"/>
          </a:solidFill>
          <a:latin typeface="+mn-lt"/>
          <a:ea typeface="ＭＳ Ｐゴシック" pitchFamily="-111" charset="-128"/>
        </a:defRPr>
      </a:lvl7pPr>
      <a:lvl8pPr marL="11512741" indent="-1071659" algn="l" defTabSz="4284467" rtl="0" fontAlgn="base">
        <a:spcBef>
          <a:spcPct val="20000"/>
        </a:spcBef>
        <a:spcAft>
          <a:spcPct val="0"/>
        </a:spcAft>
        <a:buChar char="»"/>
        <a:defRPr sz="9300">
          <a:solidFill>
            <a:schemeClr val="tx1"/>
          </a:solidFill>
          <a:latin typeface="+mn-lt"/>
          <a:ea typeface="ＭＳ Ｐゴシック" pitchFamily="-111" charset="-128"/>
        </a:defRPr>
      </a:lvl8pPr>
      <a:lvl9pPr marL="12137514" indent="-1071659" algn="l" defTabSz="4284467" rtl="0" fontAlgn="base">
        <a:spcBef>
          <a:spcPct val="20000"/>
        </a:spcBef>
        <a:spcAft>
          <a:spcPct val="0"/>
        </a:spcAft>
        <a:buChar char="»"/>
        <a:defRPr sz="9300">
          <a:solidFill>
            <a:schemeClr val="tx1"/>
          </a:solidFill>
          <a:latin typeface="+mn-lt"/>
          <a:ea typeface="ＭＳ Ｐゴシック" pitchFamily="-111" charset="-128"/>
        </a:defRPr>
      </a:lvl9pPr>
    </p:bodyStyle>
    <p:otherStyle>
      <a:defPPr>
        <a:defRPr lang="en-US"/>
      </a:defPPr>
      <a:lvl1pPr marL="0" algn="l" defTabSz="624773" rtl="0" eaLnBrk="1" latinLnBrk="0" hangingPunct="1">
        <a:defRPr sz="2500" kern="1200">
          <a:solidFill>
            <a:schemeClr val="tx1"/>
          </a:solidFill>
          <a:latin typeface="+mn-lt"/>
          <a:ea typeface="+mn-ea"/>
          <a:cs typeface="+mn-cs"/>
        </a:defRPr>
      </a:lvl1pPr>
      <a:lvl2pPr marL="624773" algn="l" defTabSz="624773" rtl="0" eaLnBrk="1" latinLnBrk="0" hangingPunct="1">
        <a:defRPr sz="2500" kern="1200">
          <a:solidFill>
            <a:schemeClr val="tx1"/>
          </a:solidFill>
          <a:latin typeface="+mn-lt"/>
          <a:ea typeface="+mn-ea"/>
          <a:cs typeface="+mn-cs"/>
        </a:defRPr>
      </a:lvl2pPr>
      <a:lvl3pPr marL="1249545" algn="l" defTabSz="624773" rtl="0" eaLnBrk="1" latinLnBrk="0" hangingPunct="1">
        <a:defRPr sz="2500" kern="1200">
          <a:solidFill>
            <a:schemeClr val="tx1"/>
          </a:solidFill>
          <a:latin typeface="+mn-lt"/>
          <a:ea typeface="+mn-ea"/>
          <a:cs typeface="+mn-cs"/>
        </a:defRPr>
      </a:lvl3pPr>
      <a:lvl4pPr marL="1874319" algn="l" defTabSz="624773" rtl="0" eaLnBrk="1" latinLnBrk="0" hangingPunct="1">
        <a:defRPr sz="2500" kern="1200">
          <a:solidFill>
            <a:schemeClr val="tx1"/>
          </a:solidFill>
          <a:latin typeface="+mn-lt"/>
          <a:ea typeface="+mn-ea"/>
          <a:cs typeface="+mn-cs"/>
        </a:defRPr>
      </a:lvl4pPr>
      <a:lvl5pPr marL="2499090" algn="l" defTabSz="624773" rtl="0" eaLnBrk="1" latinLnBrk="0" hangingPunct="1">
        <a:defRPr sz="2500" kern="1200">
          <a:solidFill>
            <a:schemeClr val="tx1"/>
          </a:solidFill>
          <a:latin typeface="+mn-lt"/>
          <a:ea typeface="+mn-ea"/>
          <a:cs typeface="+mn-cs"/>
        </a:defRPr>
      </a:lvl5pPr>
      <a:lvl6pPr marL="3123864" algn="l" defTabSz="624773" rtl="0" eaLnBrk="1" latinLnBrk="0" hangingPunct="1">
        <a:defRPr sz="2500" kern="1200">
          <a:solidFill>
            <a:schemeClr val="tx1"/>
          </a:solidFill>
          <a:latin typeface="+mn-lt"/>
          <a:ea typeface="+mn-ea"/>
          <a:cs typeface="+mn-cs"/>
        </a:defRPr>
      </a:lvl6pPr>
      <a:lvl7pPr marL="3748637" algn="l" defTabSz="624773" rtl="0" eaLnBrk="1" latinLnBrk="0" hangingPunct="1">
        <a:defRPr sz="2500" kern="1200">
          <a:solidFill>
            <a:schemeClr val="tx1"/>
          </a:solidFill>
          <a:latin typeface="+mn-lt"/>
          <a:ea typeface="+mn-ea"/>
          <a:cs typeface="+mn-cs"/>
        </a:defRPr>
      </a:lvl7pPr>
      <a:lvl8pPr marL="4373410" algn="l" defTabSz="624773" rtl="0" eaLnBrk="1" latinLnBrk="0" hangingPunct="1">
        <a:defRPr sz="2500" kern="1200">
          <a:solidFill>
            <a:schemeClr val="tx1"/>
          </a:solidFill>
          <a:latin typeface="+mn-lt"/>
          <a:ea typeface="+mn-ea"/>
          <a:cs typeface="+mn-cs"/>
        </a:defRPr>
      </a:lvl8pPr>
      <a:lvl9pPr marL="4998182" algn="l" defTabSz="624773"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2" name="Rectangle 957"/>
          <p:cNvSpPr>
            <a:spLocks noChangeArrowheads="1"/>
          </p:cNvSpPr>
          <p:nvPr/>
        </p:nvSpPr>
        <p:spPr bwMode="auto">
          <a:xfrm>
            <a:off x="-12147" y="-57150"/>
            <a:ext cx="40244230" cy="5257800"/>
          </a:xfrm>
          <a:prstGeom prst="rect">
            <a:avLst/>
          </a:prstGeom>
          <a:noFill/>
          <a:ln w="9525">
            <a:noFill/>
            <a:miter lim="800000"/>
            <a:headEnd/>
            <a:tailEnd/>
          </a:ln>
        </p:spPr>
        <p:txBody>
          <a:bodyPr wrap="none" lIns="124955" tIns="62477" rIns="124955" bIns="62477" anchor="ctr"/>
          <a:lstStyle/>
          <a:p>
            <a:pPr algn="ctr"/>
            <a:endParaRPr lang="en-US" sz="3300" dirty="0"/>
          </a:p>
        </p:txBody>
      </p:sp>
      <p:sp>
        <p:nvSpPr>
          <p:cNvPr id="2054" name="Text Box 114"/>
          <p:cNvSpPr txBox="1">
            <a:spLocks noChangeArrowheads="1"/>
          </p:cNvSpPr>
          <p:nvPr/>
        </p:nvSpPr>
        <p:spPr bwMode="auto">
          <a:xfrm>
            <a:off x="676541" y="6095820"/>
            <a:ext cx="8971819" cy="25155145"/>
          </a:xfrm>
          <a:prstGeom prst="rect">
            <a:avLst/>
          </a:prstGeom>
          <a:noFill/>
          <a:ln w="6350">
            <a:noFill/>
            <a:miter lim="800000"/>
            <a:headEnd/>
            <a:tailEnd/>
          </a:ln>
        </p:spPr>
        <p:txBody>
          <a:bodyPr lIns="129253" tIns="64628" rIns="129253" bIns="64628"/>
          <a:lstStyle/>
          <a:p>
            <a:pPr algn="ctr" defTabSz="1292225"/>
            <a:r>
              <a:rPr lang="en-US" sz="4800" b="1" u="sng" dirty="0" smtClean="0">
                <a:solidFill>
                  <a:srgbClr val="003399"/>
                </a:solidFill>
              </a:rPr>
              <a:t>Background</a:t>
            </a:r>
          </a:p>
          <a:p>
            <a:pPr defTabSz="1292225">
              <a:buFont typeface="Arial" pitchFamily="34" charset="0"/>
              <a:buChar char="•"/>
            </a:pPr>
            <a:r>
              <a:rPr lang="en-US" sz="3600" dirty="0" smtClean="0">
                <a:solidFill>
                  <a:srgbClr val="003399"/>
                </a:solidFill>
              </a:rPr>
              <a:t>  A significant number of children who are eligible for developmental services do not receive them</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Empirically</a:t>
            </a:r>
            <a:r>
              <a:rPr lang="en-US" sz="3600" dirty="0">
                <a:solidFill>
                  <a:srgbClr val="003399"/>
                </a:solidFill>
              </a:rPr>
              <a:t>, parents often report that their primary care clinician deferred their concerns about their child’s </a:t>
            </a:r>
            <a:r>
              <a:rPr lang="en-US" sz="3600" dirty="0" smtClean="0">
                <a:solidFill>
                  <a:srgbClr val="003399"/>
                </a:solidFill>
              </a:rPr>
              <a:t>development </a:t>
            </a:r>
          </a:p>
          <a:p>
            <a:pPr defTabSz="1292225">
              <a:buFont typeface="Arial" pitchFamily="34" charset="0"/>
              <a:buChar char="•"/>
            </a:pPr>
            <a:endParaRPr lang="en-US" sz="3600" dirty="0">
              <a:solidFill>
                <a:srgbClr val="003399"/>
              </a:solidFill>
            </a:endParaRPr>
          </a:p>
          <a:p>
            <a:pPr defTabSz="1292225">
              <a:buFont typeface="Arial" pitchFamily="34" charset="0"/>
              <a:buChar char="•"/>
            </a:pPr>
            <a:r>
              <a:rPr lang="en-US" sz="3600" dirty="0" smtClean="0">
                <a:solidFill>
                  <a:srgbClr val="003399"/>
                </a:solidFill>
              </a:rPr>
              <a:t> It is not well understood what other factors affect the decision to refer a child when parents are concerned</a:t>
            </a:r>
            <a:endParaRPr lang="en-US" sz="3600" dirty="0">
              <a:solidFill>
                <a:srgbClr val="003399"/>
              </a:solidFill>
            </a:endParaRPr>
          </a:p>
          <a:p>
            <a:pPr defTabSz="1292225"/>
            <a:endParaRPr lang="en-US" sz="3600" dirty="0" smtClean="0">
              <a:solidFill>
                <a:srgbClr val="003399"/>
              </a:solidFill>
            </a:endParaRPr>
          </a:p>
          <a:p>
            <a:pPr defTabSz="1292225">
              <a:buFont typeface="Arial" pitchFamily="34" charset="0"/>
              <a:buChar char="•"/>
            </a:pPr>
            <a:r>
              <a:rPr lang="en-US" sz="3600" dirty="0" smtClean="0">
                <a:solidFill>
                  <a:srgbClr val="003399"/>
                </a:solidFill>
              </a:rPr>
              <a:t> No peer reviewed literature was found that controls for parental concern to identify how this interacts with other known factors in guiding referral for evaluation and services</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 We </a:t>
            </a:r>
            <a:r>
              <a:rPr lang="en-US" sz="3600" dirty="0">
                <a:solidFill>
                  <a:srgbClr val="003399"/>
                </a:solidFill>
              </a:rPr>
              <a:t>sought to </a:t>
            </a:r>
            <a:r>
              <a:rPr lang="en-US" sz="3600" dirty="0" smtClean="0">
                <a:solidFill>
                  <a:srgbClr val="003399"/>
                </a:solidFill>
              </a:rPr>
              <a:t>investigate factors that might be associated with referral for developmental evaluation after accounting for parental concern</a:t>
            </a:r>
          </a:p>
          <a:p>
            <a:pPr algn="ctr" defTabSz="1292225"/>
            <a:r>
              <a:rPr lang="en-US" sz="4800" b="1" u="sng" dirty="0" smtClean="0">
                <a:solidFill>
                  <a:srgbClr val="003399"/>
                </a:solidFill>
              </a:rPr>
              <a:t>Methods</a:t>
            </a:r>
          </a:p>
          <a:p>
            <a:pPr algn="ctr" defTabSz="1292225"/>
            <a:endParaRPr lang="en-US" sz="4800" b="1" u="sng" dirty="0" smtClean="0">
              <a:solidFill>
                <a:srgbClr val="003399"/>
              </a:solidFill>
            </a:endParaRPr>
          </a:p>
          <a:p>
            <a:pPr defTabSz="1292225">
              <a:buFont typeface="Arial" pitchFamily="34" charset="0"/>
              <a:buChar char="•"/>
            </a:pPr>
            <a:r>
              <a:rPr lang="en-US" sz="3600" dirty="0" smtClean="0">
                <a:solidFill>
                  <a:srgbClr val="003399"/>
                </a:solidFill>
              </a:rPr>
              <a:t> This was a cross-sectional study using the 2009 California Health Interview Survey. We </a:t>
            </a:r>
            <a:r>
              <a:rPr lang="en-US" sz="3600" dirty="0" smtClean="0">
                <a:solidFill>
                  <a:srgbClr val="003399"/>
                </a:solidFill>
              </a:rPr>
              <a:t>included all children </a:t>
            </a:r>
            <a:r>
              <a:rPr lang="en-US" sz="3600" dirty="0" smtClean="0">
                <a:solidFill>
                  <a:srgbClr val="003399"/>
                </a:solidFill>
              </a:rPr>
              <a:t>0-5 years old.</a:t>
            </a:r>
          </a:p>
          <a:p>
            <a:pPr defTabSz="1292225"/>
            <a:endParaRPr lang="en-US" sz="3600" dirty="0" smtClean="0">
              <a:solidFill>
                <a:srgbClr val="003399"/>
              </a:solidFill>
            </a:endParaRPr>
          </a:p>
          <a:p>
            <a:pPr defTabSz="1292225">
              <a:buFont typeface="Arial" pitchFamily="34" charset="0"/>
              <a:buChar char="•"/>
            </a:pPr>
            <a:endParaRPr lang="en-US" sz="3600" dirty="0">
              <a:solidFill>
                <a:srgbClr val="003399"/>
              </a:solidFill>
            </a:endParaRPr>
          </a:p>
        </p:txBody>
      </p:sp>
      <p:sp>
        <p:nvSpPr>
          <p:cNvPr id="2055" name="Text Box 971"/>
          <p:cNvSpPr txBox="1">
            <a:spLocks noChangeArrowheads="1"/>
          </p:cNvSpPr>
          <p:nvPr/>
        </p:nvSpPr>
        <p:spPr bwMode="auto">
          <a:xfrm>
            <a:off x="4350123" y="1836389"/>
            <a:ext cx="35769177" cy="3346783"/>
          </a:xfrm>
          <a:prstGeom prst="rect">
            <a:avLst/>
          </a:prstGeom>
          <a:noFill/>
          <a:ln w="9525">
            <a:noFill/>
            <a:miter lim="800000"/>
            <a:headEnd/>
            <a:tailEnd/>
          </a:ln>
        </p:spPr>
        <p:txBody>
          <a:bodyPr wrap="square" lIns="129253" tIns="64628" rIns="129253" bIns="64628" anchor="ctr">
            <a:spAutoFit/>
          </a:bodyPr>
          <a:lstStyle/>
          <a:p>
            <a:pPr algn="ctr" defTabSz="1292225">
              <a:lnSpc>
                <a:spcPct val="90000"/>
              </a:lnSpc>
            </a:pPr>
            <a:r>
              <a:rPr lang="en-US" sz="11000" b="1" dirty="0" smtClean="0">
                <a:solidFill>
                  <a:srgbClr val="003399"/>
                </a:solidFill>
              </a:rPr>
              <a:t>Who Is Referred When Parents Are Concerned?</a:t>
            </a:r>
          </a:p>
          <a:p>
            <a:pPr algn="ctr" defTabSz="1292225">
              <a:spcBef>
                <a:spcPts val="1200"/>
              </a:spcBef>
            </a:pPr>
            <a:r>
              <a:rPr lang="sv-SE" sz="4800" b="1" dirty="0" smtClean="0">
                <a:solidFill>
                  <a:srgbClr val="003399"/>
                </a:solidFill>
              </a:rPr>
              <a:t>Michael S.L. Ching</a:t>
            </a:r>
            <a:r>
              <a:rPr lang="sv-SE" sz="4800" b="1" dirty="0">
                <a:solidFill>
                  <a:srgbClr val="003399"/>
                </a:solidFill>
              </a:rPr>
              <a:t>, </a:t>
            </a:r>
            <a:r>
              <a:rPr lang="sv-SE" sz="4800" b="1" dirty="0" smtClean="0">
                <a:solidFill>
                  <a:srgbClr val="003399"/>
                </a:solidFill>
              </a:rPr>
              <a:t>MD, MPH</a:t>
            </a:r>
            <a:r>
              <a:rPr lang="sv-SE" sz="4800" b="1" baseline="30000" dirty="0" smtClean="0">
                <a:solidFill>
                  <a:srgbClr val="003399"/>
                </a:solidFill>
              </a:rPr>
              <a:t>a,b</a:t>
            </a:r>
            <a:r>
              <a:rPr lang="sv-SE" sz="4800" b="1" dirty="0" smtClean="0">
                <a:solidFill>
                  <a:srgbClr val="003399"/>
                </a:solidFill>
              </a:rPr>
              <a:t>, Norimitsu Kuwabara, MD</a:t>
            </a:r>
            <a:r>
              <a:rPr lang="sv-SE" sz="4800" b="1" baseline="30000" dirty="0" smtClean="0">
                <a:solidFill>
                  <a:srgbClr val="003399"/>
                </a:solidFill>
              </a:rPr>
              <a:t>b</a:t>
            </a:r>
          </a:p>
          <a:p>
            <a:pPr algn="ctr" defTabSz="1292225">
              <a:spcBef>
                <a:spcPts val="1200"/>
              </a:spcBef>
            </a:pPr>
            <a:r>
              <a:rPr lang="sv-SE" sz="4200" b="1" baseline="30000" dirty="0" smtClean="0">
                <a:solidFill>
                  <a:srgbClr val="003399"/>
                </a:solidFill>
              </a:rPr>
              <a:t>a</a:t>
            </a:r>
            <a:r>
              <a:rPr lang="sv-SE" sz="4200" b="1" dirty="0" smtClean="0">
                <a:solidFill>
                  <a:srgbClr val="003399"/>
                </a:solidFill>
              </a:rPr>
              <a:t>Department of Pediatrics, Tripler Army Medical Center; </a:t>
            </a:r>
            <a:r>
              <a:rPr lang="sv-SE" sz="4200" b="1" baseline="30000" dirty="0" smtClean="0">
                <a:solidFill>
                  <a:srgbClr val="003399"/>
                </a:solidFill>
              </a:rPr>
              <a:t>b</a:t>
            </a:r>
            <a:r>
              <a:rPr lang="sv-SE" sz="4200" b="1" dirty="0" smtClean="0">
                <a:solidFill>
                  <a:srgbClr val="003399"/>
                </a:solidFill>
              </a:rPr>
              <a:t>Department of Pediatrics, John A. Burns School of Medicine, University of Hawaiʻi, Mānoa</a:t>
            </a:r>
          </a:p>
        </p:txBody>
      </p:sp>
      <p:sp>
        <p:nvSpPr>
          <p:cNvPr id="2056" name="Rectangle 1006"/>
          <p:cNvSpPr>
            <a:spLocks noChangeArrowheads="1"/>
          </p:cNvSpPr>
          <p:nvPr/>
        </p:nvSpPr>
        <p:spPr bwMode="auto">
          <a:xfrm>
            <a:off x="29564174" y="6095820"/>
            <a:ext cx="10139538" cy="15638113"/>
          </a:xfrm>
          <a:prstGeom prst="rect">
            <a:avLst/>
          </a:prstGeom>
          <a:noFill/>
          <a:ln w="9525">
            <a:noFill/>
            <a:miter lim="800000"/>
            <a:headEnd/>
            <a:tailEnd/>
          </a:ln>
        </p:spPr>
        <p:txBody>
          <a:bodyPr wrap="square" lIns="124955" tIns="62477" rIns="124955" bIns="62477">
            <a:spAutoFit/>
          </a:bodyPr>
          <a:lstStyle/>
          <a:p>
            <a:pPr>
              <a:buFontTx/>
              <a:buChar char="•"/>
            </a:pPr>
            <a:r>
              <a:rPr lang="en-US" sz="3600" dirty="0" smtClean="0">
                <a:solidFill>
                  <a:srgbClr val="003399"/>
                </a:solidFill>
              </a:rPr>
              <a:t> Multivariate regression models (Table 3) adjusting for confounding of predictors similarly found </a:t>
            </a:r>
            <a:r>
              <a:rPr lang="en-US" sz="3600" dirty="0" smtClean="0">
                <a:solidFill>
                  <a:srgbClr val="003399"/>
                </a:solidFill>
              </a:rPr>
              <a:t>referral to be </a:t>
            </a:r>
            <a:r>
              <a:rPr lang="en-US" sz="3600" dirty="0" smtClean="0">
                <a:solidFill>
                  <a:srgbClr val="003399"/>
                </a:solidFill>
              </a:rPr>
              <a:t>associated with high risk PEDS, older age, lower </a:t>
            </a:r>
            <a:r>
              <a:rPr lang="en-US" sz="3600" dirty="0" err="1" smtClean="0">
                <a:solidFill>
                  <a:srgbClr val="003399"/>
                </a:solidFill>
              </a:rPr>
              <a:t>birthweight</a:t>
            </a:r>
            <a:r>
              <a:rPr lang="en-US" sz="3600" dirty="0" smtClean="0">
                <a:solidFill>
                  <a:srgbClr val="003399"/>
                </a:solidFill>
              </a:rPr>
              <a:t> and lack of insurance</a:t>
            </a:r>
          </a:p>
          <a:p>
            <a:endParaRPr lang="en-US" sz="3600" dirty="0" smtClean="0">
              <a:solidFill>
                <a:srgbClr val="003399"/>
              </a:solidFill>
            </a:endParaRPr>
          </a:p>
          <a:p>
            <a:pPr>
              <a:buFontTx/>
              <a:buChar char="•"/>
            </a:pPr>
            <a:r>
              <a:rPr lang="en-US" sz="3600" dirty="0" smtClean="0">
                <a:solidFill>
                  <a:srgbClr val="003399"/>
                </a:solidFill>
              </a:rPr>
              <a:t> Race, gender, ethnicity and poverty were not associated with referral</a:t>
            </a:r>
            <a:endParaRPr lang="en-US" sz="3600" dirty="0">
              <a:solidFill>
                <a:srgbClr val="003399"/>
              </a:solidFill>
            </a:endParaRPr>
          </a:p>
          <a:p>
            <a:pPr algn="ctr"/>
            <a:endParaRPr lang="en-US" sz="3600" dirty="0" smtClean="0">
              <a:solidFill>
                <a:srgbClr val="003399"/>
              </a:solidFill>
            </a:endParaRPr>
          </a:p>
          <a:p>
            <a:pPr algn="ctr"/>
            <a:r>
              <a:rPr lang="en-US" sz="3600" dirty="0" smtClean="0">
                <a:solidFill>
                  <a:srgbClr val="003399"/>
                </a:solidFill>
              </a:rPr>
              <a:t> </a:t>
            </a:r>
            <a:r>
              <a:rPr lang="en-US" sz="4800" b="1" u="sng" dirty="0" smtClean="0">
                <a:solidFill>
                  <a:srgbClr val="003399"/>
                </a:solidFill>
              </a:rPr>
              <a:t>Discussion</a:t>
            </a:r>
          </a:p>
          <a:p>
            <a:pPr algn="ctr"/>
            <a:endParaRPr lang="en-US" sz="4800" b="1" u="sng" dirty="0" smtClean="0">
              <a:solidFill>
                <a:srgbClr val="003399"/>
              </a:solidFill>
            </a:endParaRPr>
          </a:p>
          <a:p>
            <a:pPr>
              <a:buFontTx/>
              <a:buChar char="•"/>
            </a:pPr>
            <a:r>
              <a:rPr lang="en-US" sz="3600" dirty="0" smtClean="0">
                <a:solidFill>
                  <a:srgbClr val="003399"/>
                </a:solidFill>
              </a:rPr>
              <a:t> Parental concern is the most significant predictor of referral to developmental or speech/language/hearing evaluations, but age, </a:t>
            </a:r>
            <a:r>
              <a:rPr lang="en-US" sz="3600" dirty="0" err="1" smtClean="0">
                <a:solidFill>
                  <a:srgbClr val="003399"/>
                </a:solidFill>
              </a:rPr>
              <a:t>birthweight</a:t>
            </a:r>
            <a:r>
              <a:rPr lang="en-US" sz="3600" dirty="0" smtClean="0">
                <a:solidFill>
                  <a:srgbClr val="003399"/>
                </a:solidFill>
              </a:rPr>
              <a:t>, and insurance are also significant </a:t>
            </a:r>
            <a:r>
              <a:rPr lang="en-US" sz="3600" dirty="0" smtClean="0">
                <a:solidFill>
                  <a:srgbClr val="003399"/>
                </a:solidFill>
              </a:rPr>
              <a:t>independent factors</a:t>
            </a:r>
            <a:endParaRPr lang="en-US" sz="3600" dirty="0" smtClean="0">
              <a:solidFill>
                <a:srgbClr val="003399"/>
              </a:solidFill>
            </a:endParaRPr>
          </a:p>
          <a:p>
            <a:pPr>
              <a:buFontTx/>
              <a:buChar char="•"/>
            </a:pPr>
            <a:endParaRPr lang="en-US" sz="3600" dirty="0">
              <a:solidFill>
                <a:srgbClr val="003399"/>
              </a:solidFill>
            </a:endParaRPr>
          </a:p>
          <a:p>
            <a:pPr>
              <a:buFontTx/>
              <a:buChar char="•"/>
            </a:pPr>
            <a:r>
              <a:rPr lang="en-US" sz="3600" dirty="0" smtClean="0">
                <a:solidFill>
                  <a:srgbClr val="003399"/>
                </a:solidFill>
              </a:rPr>
              <a:t> Interventions targeting earlier provider action and improved access to insurance may improve referral rates for children of concerned parents</a:t>
            </a:r>
          </a:p>
          <a:p>
            <a:pPr>
              <a:buFontTx/>
              <a:buChar char="•"/>
            </a:pPr>
            <a:endParaRPr lang="en-US" sz="3600" dirty="0">
              <a:solidFill>
                <a:srgbClr val="003399"/>
              </a:solidFill>
            </a:endParaRPr>
          </a:p>
          <a:p>
            <a:pPr>
              <a:buFontTx/>
              <a:buChar char="•"/>
            </a:pPr>
            <a:r>
              <a:rPr lang="en-US" sz="3600" dirty="0" smtClean="0">
                <a:solidFill>
                  <a:srgbClr val="003399"/>
                </a:solidFill>
              </a:rPr>
              <a:t> Limitations include cross-sectional data precluding temporal associations, recall bias, and response rate</a:t>
            </a:r>
          </a:p>
          <a:p>
            <a:pPr>
              <a:buFontTx/>
              <a:buChar char="•"/>
            </a:pPr>
            <a:endParaRPr lang="en-US" sz="3600" dirty="0" smtClean="0">
              <a:solidFill>
                <a:srgbClr val="003399"/>
              </a:solidFill>
            </a:endParaRPr>
          </a:p>
          <a:p>
            <a:pPr algn="ctr" defTabSz="1292225"/>
            <a:r>
              <a:rPr lang="en-US" sz="4800" b="1" u="sng" dirty="0" smtClean="0">
                <a:solidFill>
                  <a:srgbClr val="003399"/>
                </a:solidFill>
              </a:rPr>
              <a:t>Conclusion</a:t>
            </a:r>
            <a:r>
              <a:rPr lang="en-US" sz="3600" dirty="0" smtClean="0">
                <a:solidFill>
                  <a:srgbClr val="003399"/>
                </a:solidFill>
              </a:rPr>
              <a:t> </a:t>
            </a:r>
            <a:endParaRPr lang="en-US" sz="3600" dirty="0" smtClean="0">
              <a:solidFill>
                <a:srgbClr val="003399"/>
              </a:solidFill>
            </a:endParaRPr>
          </a:p>
          <a:p>
            <a:pPr algn="ctr" defTabSz="1292225"/>
            <a:endParaRPr lang="en-US" sz="3600" dirty="0" smtClean="0">
              <a:solidFill>
                <a:srgbClr val="003399"/>
              </a:solidFill>
            </a:endParaRPr>
          </a:p>
          <a:p>
            <a:pPr defTabSz="1292225">
              <a:buFontTx/>
              <a:buChar char="•"/>
            </a:pPr>
            <a:r>
              <a:rPr lang="en-US" sz="3600" dirty="0" smtClean="0">
                <a:solidFill>
                  <a:srgbClr val="003399"/>
                </a:solidFill>
              </a:rPr>
              <a:t> Controlling for parental concern, referral for developmental services is associated with age, </a:t>
            </a:r>
            <a:r>
              <a:rPr lang="en-US" sz="3600" dirty="0" err="1" smtClean="0">
                <a:solidFill>
                  <a:srgbClr val="003399"/>
                </a:solidFill>
              </a:rPr>
              <a:t>birthweight</a:t>
            </a:r>
            <a:r>
              <a:rPr lang="en-US" sz="3600" dirty="0" smtClean="0">
                <a:solidFill>
                  <a:srgbClr val="003399"/>
                </a:solidFill>
              </a:rPr>
              <a:t>, and </a:t>
            </a:r>
            <a:r>
              <a:rPr lang="en-US" sz="3600" dirty="0" smtClean="0">
                <a:solidFill>
                  <a:srgbClr val="003399"/>
                </a:solidFill>
              </a:rPr>
              <a:t>insurance in the 2009 CHIS. </a:t>
            </a:r>
            <a:endParaRPr lang="en-US" sz="3600" dirty="0">
              <a:solidFill>
                <a:srgbClr val="003399"/>
              </a:solidFill>
            </a:endParaRPr>
          </a:p>
        </p:txBody>
      </p:sp>
      <p:sp>
        <p:nvSpPr>
          <p:cNvPr id="2057" name="Line 1042"/>
          <p:cNvSpPr>
            <a:spLocks noChangeShapeType="1"/>
          </p:cNvSpPr>
          <p:nvPr/>
        </p:nvSpPr>
        <p:spPr bwMode="auto">
          <a:xfrm>
            <a:off x="0" y="5796642"/>
            <a:ext cx="40233600" cy="0"/>
          </a:xfrm>
          <a:prstGeom prst="line">
            <a:avLst/>
          </a:prstGeom>
          <a:noFill/>
          <a:ln w="76200">
            <a:solidFill>
              <a:srgbClr val="808080"/>
            </a:solidFill>
            <a:round/>
            <a:headEnd/>
            <a:tailEnd/>
          </a:ln>
        </p:spPr>
        <p:txBody>
          <a:bodyPr lIns="124955" tIns="62477" rIns="124955" bIns="62477"/>
          <a:lstStyle/>
          <a:p>
            <a:endParaRPr lang="en-US"/>
          </a:p>
        </p:txBody>
      </p:sp>
      <p:pic>
        <p:nvPicPr>
          <p:cNvPr id="2058" name="Picture 1044" descr="Tripler%20Logo_Updated%20JAN08"/>
          <p:cNvPicPr>
            <a:picLocks noChangeAspect="1" noChangeArrowheads="1"/>
          </p:cNvPicPr>
          <p:nvPr/>
        </p:nvPicPr>
        <p:blipFill>
          <a:blip r:embed="rId3"/>
          <a:srcRect/>
          <a:stretch>
            <a:fillRect/>
          </a:stretch>
        </p:blipFill>
        <p:spPr bwMode="auto">
          <a:xfrm>
            <a:off x="1060316" y="846138"/>
            <a:ext cx="3481871" cy="4273550"/>
          </a:xfrm>
          <a:prstGeom prst="rect">
            <a:avLst/>
          </a:prstGeom>
          <a:noFill/>
          <a:ln w="9525">
            <a:noFill/>
            <a:miter lim="800000"/>
            <a:headEnd/>
            <a:tailEnd/>
          </a:ln>
        </p:spPr>
      </p:pic>
      <p:graphicFrame>
        <p:nvGraphicFramePr>
          <p:cNvPr id="26" name="Chart 25"/>
          <p:cNvGraphicFramePr>
            <a:graphicFrameLocks/>
          </p:cNvGraphicFramePr>
          <p:nvPr/>
        </p:nvGraphicFramePr>
        <p:xfrm>
          <a:off x="-92628" y="-96838"/>
          <a:ext cx="0" cy="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Box 114"/>
          <p:cNvSpPr txBox="1">
            <a:spLocks noChangeArrowheads="1"/>
          </p:cNvSpPr>
          <p:nvPr/>
        </p:nvSpPr>
        <p:spPr bwMode="auto">
          <a:xfrm>
            <a:off x="10122871" y="6095820"/>
            <a:ext cx="8971819" cy="18095976"/>
          </a:xfrm>
          <a:prstGeom prst="rect">
            <a:avLst/>
          </a:prstGeom>
          <a:noFill/>
          <a:ln w="6350">
            <a:noFill/>
            <a:miter lim="800000"/>
            <a:headEnd/>
            <a:tailEnd/>
          </a:ln>
        </p:spPr>
        <p:txBody>
          <a:bodyPr lIns="129253" tIns="64628" rIns="129253" bIns="64628"/>
          <a:lstStyle/>
          <a:p>
            <a:pPr defTabSz="1292225">
              <a:buFont typeface="Arial" pitchFamily="34" charset="0"/>
              <a:buChar char="•"/>
            </a:pPr>
            <a:r>
              <a:rPr lang="en-US" sz="3600" dirty="0" smtClean="0">
                <a:solidFill>
                  <a:srgbClr val="003399"/>
                </a:solidFill>
              </a:rPr>
              <a:t>  The CHIS employs a multi-stage sample design in a random-digit dial telephone survey that includes both landline and cellular phone samples</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 The response rate for child interviews was 73% among completed screeners (13.9% overall)</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  Primary outcome measures were:</a:t>
            </a:r>
          </a:p>
          <a:p>
            <a:pPr lvl="1" defTabSz="1292225">
              <a:buFont typeface="Arial" pitchFamily="34" charset="0"/>
              <a:buChar char="•"/>
            </a:pPr>
            <a:r>
              <a:rPr lang="en-US" sz="3600" dirty="0" smtClean="0">
                <a:solidFill>
                  <a:srgbClr val="003399"/>
                </a:solidFill>
              </a:rPr>
              <a:t> Referral to a developmental specialist</a:t>
            </a:r>
          </a:p>
          <a:p>
            <a:pPr lvl="1" defTabSz="1292225">
              <a:buFont typeface="Arial" pitchFamily="34" charset="0"/>
              <a:buChar char="•"/>
            </a:pPr>
            <a:r>
              <a:rPr lang="en-US" sz="3600" dirty="0" smtClean="0">
                <a:solidFill>
                  <a:srgbClr val="003399"/>
                </a:solidFill>
              </a:rPr>
              <a:t> Referral for speech, language or hearing evaluation</a:t>
            </a:r>
          </a:p>
          <a:p>
            <a:pPr lvl="1" defTabSz="1292225">
              <a:buFont typeface="Arial" pitchFamily="34" charset="0"/>
              <a:buChar char="•"/>
            </a:pPr>
            <a:r>
              <a:rPr lang="en-US" sz="3600" dirty="0" smtClean="0">
                <a:solidFill>
                  <a:srgbClr val="003399"/>
                </a:solidFill>
              </a:rPr>
              <a:t> A composite outcome of either referral</a:t>
            </a:r>
          </a:p>
          <a:p>
            <a:pPr lvl="1" defTabSz="1292225"/>
            <a:endParaRPr lang="en-US" sz="3600" dirty="0">
              <a:solidFill>
                <a:srgbClr val="003399"/>
              </a:solidFill>
            </a:endParaRPr>
          </a:p>
          <a:p>
            <a:pPr defTabSz="1292225">
              <a:buFont typeface="Arial" pitchFamily="34" charset="0"/>
              <a:buChar char="•"/>
            </a:pPr>
            <a:r>
              <a:rPr lang="en-US" sz="3600" dirty="0" smtClean="0">
                <a:solidFill>
                  <a:srgbClr val="003399"/>
                </a:solidFill>
              </a:rPr>
              <a:t> Predictors </a:t>
            </a:r>
            <a:r>
              <a:rPr lang="en-US" sz="3600" dirty="0" smtClean="0">
                <a:solidFill>
                  <a:srgbClr val="003399"/>
                </a:solidFill>
              </a:rPr>
              <a:t>included child’s </a:t>
            </a:r>
            <a:r>
              <a:rPr lang="en-US" sz="3600" dirty="0" smtClean="0">
                <a:solidFill>
                  <a:srgbClr val="003399"/>
                </a:solidFill>
              </a:rPr>
              <a:t>age, gender, </a:t>
            </a:r>
            <a:r>
              <a:rPr lang="en-US" sz="3600" dirty="0" err="1" smtClean="0">
                <a:solidFill>
                  <a:srgbClr val="003399"/>
                </a:solidFill>
              </a:rPr>
              <a:t>birthweight</a:t>
            </a:r>
            <a:r>
              <a:rPr lang="en-US" sz="3600" dirty="0" smtClean="0">
                <a:solidFill>
                  <a:srgbClr val="003399"/>
                </a:solidFill>
              </a:rPr>
              <a:t>, race, ethnicity, poverty level, lack of continuous health insurance in the past </a:t>
            </a:r>
            <a:r>
              <a:rPr lang="en-US" sz="3600" dirty="0" smtClean="0">
                <a:solidFill>
                  <a:srgbClr val="003399"/>
                </a:solidFill>
              </a:rPr>
              <a:t>year</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 Parental concern was measured by the research version of the Parents Evaluation of Developmental Status (PEDS)</a:t>
            </a:r>
          </a:p>
          <a:p>
            <a:pPr defTabSz="1292225">
              <a:buFont typeface="Arial" pitchFamily="34" charset="0"/>
              <a:buChar char="•"/>
            </a:pPr>
            <a:endParaRPr lang="en-US" sz="3600" dirty="0" smtClean="0">
              <a:solidFill>
                <a:srgbClr val="003399"/>
              </a:solidFill>
            </a:endParaRPr>
          </a:p>
          <a:p>
            <a:pPr defTabSz="1292225">
              <a:buFont typeface="Arial" pitchFamily="34" charset="0"/>
              <a:buChar char="•"/>
            </a:pPr>
            <a:r>
              <a:rPr lang="en-US" sz="3600" dirty="0" smtClean="0">
                <a:solidFill>
                  <a:srgbClr val="003399"/>
                </a:solidFill>
              </a:rPr>
              <a:t> The </a:t>
            </a:r>
            <a:r>
              <a:rPr lang="en-US" sz="3600" dirty="0">
                <a:solidFill>
                  <a:srgbClr val="003399"/>
                </a:solidFill>
              </a:rPr>
              <a:t>Tripler Army Medical Center Human Use Committee </a:t>
            </a:r>
            <a:r>
              <a:rPr lang="en-US" sz="3600" dirty="0" smtClean="0">
                <a:solidFill>
                  <a:srgbClr val="003399"/>
                </a:solidFill>
              </a:rPr>
              <a:t>determined this study to be exempt from full review</a:t>
            </a:r>
            <a:endParaRPr lang="en-US" sz="3600" dirty="0" smtClean="0">
              <a:solidFill>
                <a:srgbClr val="003399"/>
              </a:solidFill>
            </a:endParaRPr>
          </a:p>
          <a:p>
            <a:pPr defTabSz="1292225"/>
            <a:endParaRPr lang="en-US" sz="3600" dirty="0" smtClean="0">
              <a:solidFill>
                <a:srgbClr val="003399"/>
              </a:solidFill>
            </a:endParaRPr>
          </a:p>
          <a:p>
            <a:pPr defTabSz="1292225"/>
            <a:endParaRPr lang="en-US" sz="3600" dirty="0" smtClean="0">
              <a:solidFill>
                <a:srgbClr val="003399"/>
              </a:solidFill>
            </a:endParaRPr>
          </a:p>
        </p:txBody>
      </p:sp>
      <p:sp>
        <p:nvSpPr>
          <p:cNvPr id="20" name="Text Box 114"/>
          <p:cNvSpPr txBox="1">
            <a:spLocks noChangeArrowheads="1"/>
          </p:cNvSpPr>
          <p:nvPr/>
        </p:nvSpPr>
        <p:spPr bwMode="auto">
          <a:xfrm>
            <a:off x="20061114" y="5926693"/>
            <a:ext cx="8971819" cy="4766707"/>
          </a:xfrm>
          <a:prstGeom prst="rect">
            <a:avLst/>
          </a:prstGeom>
          <a:noFill/>
          <a:ln w="6350">
            <a:noFill/>
            <a:miter lim="800000"/>
            <a:headEnd/>
            <a:tailEnd/>
          </a:ln>
        </p:spPr>
        <p:txBody>
          <a:bodyPr lIns="129253" tIns="64628" rIns="129253" bIns="64628"/>
          <a:lstStyle/>
          <a:p>
            <a:pPr defTabSz="1292225"/>
            <a:endParaRPr lang="en-US" sz="3600" dirty="0" smtClean="0">
              <a:solidFill>
                <a:srgbClr val="003399"/>
              </a:solidFill>
            </a:endParaRPr>
          </a:p>
          <a:p>
            <a:pPr defTabSz="1292225">
              <a:buFont typeface="Arial" pitchFamily="34" charset="0"/>
              <a:buChar char="•"/>
            </a:pPr>
            <a:endParaRPr lang="en-US" sz="3600" dirty="0">
              <a:solidFill>
                <a:srgbClr val="003399"/>
              </a:solidFill>
            </a:endParaRPr>
          </a:p>
        </p:txBody>
      </p:sp>
      <p:sp>
        <p:nvSpPr>
          <p:cNvPr id="24" name="Text Box 114"/>
          <p:cNvSpPr txBox="1">
            <a:spLocks noChangeArrowheads="1"/>
          </p:cNvSpPr>
          <p:nvPr/>
        </p:nvSpPr>
        <p:spPr bwMode="auto">
          <a:xfrm>
            <a:off x="19922234" y="6099048"/>
            <a:ext cx="8971819" cy="13426081"/>
          </a:xfrm>
          <a:prstGeom prst="rect">
            <a:avLst/>
          </a:prstGeom>
          <a:noFill/>
          <a:ln w="6350">
            <a:noFill/>
            <a:miter lim="800000"/>
            <a:headEnd/>
            <a:tailEnd/>
          </a:ln>
        </p:spPr>
        <p:txBody>
          <a:bodyPr lIns="129253" tIns="64628" rIns="129253" bIns="64628"/>
          <a:lstStyle/>
          <a:p>
            <a:pPr defTabSz="1292225">
              <a:buFont typeface="Arial" pitchFamily="34" charset="0"/>
              <a:buChar char="•"/>
            </a:pPr>
            <a:r>
              <a:rPr lang="en-US" sz="3600" dirty="0" smtClean="0">
                <a:solidFill>
                  <a:srgbClr val="003399"/>
                </a:solidFill>
              </a:rPr>
              <a:t> Analyses used survey </a:t>
            </a:r>
            <a:r>
              <a:rPr lang="en-US" sz="3600" dirty="0" smtClean="0">
                <a:solidFill>
                  <a:srgbClr val="003399"/>
                </a:solidFill>
              </a:rPr>
              <a:t>weights </a:t>
            </a:r>
            <a:r>
              <a:rPr lang="en-US" sz="3600" dirty="0" smtClean="0">
                <a:solidFill>
                  <a:srgbClr val="003399"/>
                </a:solidFill>
              </a:rPr>
              <a:t>to account for the complex design and to generate population level estimates as follows:</a:t>
            </a:r>
          </a:p>
          <a:p>
            <a:pPr lvl="1" defTabSz="1292225">
              <a:buFont typeface="Arial" pitchFamily="34" charset="0"/>
              <a:buChar char="•"/>
            </a:pPr>
            <a:r>
              <a:rPr lang="en-US" sz="3600" dirty="0" smtClean="0">
                <a:solidFill>
                  <a:srgbClr val="003399"/>
                </a:solidFill>
              </a:rPr>
              <a:t> </a:t>
            </a:r>
            <a:r>
              <a:rPr lang="en-US" sz="3600" dirty="0" err="1" smtClean="0">
                <a:solidFill>
                  <a:srgbClr val="003399"/>
                </a:solidFill>
              </a:rPr>
              <a:t>Univariate</a:t>
            </a:r>
            <a:r>
              <a:rPr lang="en-US" sz="3600" dirty="0" smtClean="0">
                <a:solidFill>
                  <a:srgbClr val="003399"/>
                </a:solidFill>
              </a:rPr>
              <a:t> descriptive estimates of each predictor</a:t>
            </a:r>
          </a:p>
          <a:p>
            <a:pPr lvl="1" defTabSz="1292225">
              <a:buFont typeface="Arial" pitchFamily="34" charset="0"/>
              <a:buChar char="•"/>
            </a:pPr>
            <a:r>
              <a:rPr lang="en-US" sz="3600" dirty="0" smtClean="0">
                <a:solidFill>
                  <a:srgbClr val="003399"/>
                </a:solidFill>
              </a:rPr>
              <a:t> Unadjusted </a:t>
            </a:r>
            <a:r>
              <a:rPr lang="en-US" sz="3600" dirty="0" err="1" smtClean="0">
                <a:solidFill>
                  <a:srgbClr val="003399"/>
                </a:solidFill>
              </a:rPr>
              <a:t>bivariate</a:t>
            </a:r>
            <a:r>
              <a:rPr lang="en-US" sz="3600" dirty="0" smtClean="0">
                <a:solidFill>
                  <a:srgbClr val="003399"/>
                </a:solidFill>
              </a:rPr>
              <a:t> associations between predictors and outcomes</a:t>
            </a:r>
          </a:p>
          <a:p>
            <a:pPr lvl="1" defTabSz="1292225">
              <a:buFont typeface="Arial" pitchFamily="34" charset="0"/>
              <a:buChar char="•"/>
            </a:pPr>
            <a:r>
              <a:rPr lang="en-US" sz="3600" dirty="0" smtClean="0">
                <a:solidFill>
                  <a:srgbClr val="003399"/>
                </a:solidFill>
              </a:rPr>
              <a:t> Multivariable logistic regression models to identify factors associated with each outcome after adjusting for covariates</a:t>
            </a:r>
          </a:p>
          <a:p>
            <a:pPr algn="ctr" defTabSz="1292225"/>
            <a:endParaRPr lang="en-US" sz="4800" b="1" u="sng" dirty="0" smtClean="0">
              <a:solidFill>
                <a:srgbClr val="003399"/>
              </a:solidFill>
            </a:endParaRPr>
          </a:p>
          <a:p>
            <a:pPr algn="ctr" defTabSz="1292225"/>
            <a:r>
              <a:rPr lang="en-US" sz="4800" b="1" u="sng" dirty="0" smtClean="0">
                <a:solidFill>
                  <a:srgbClr val="003399"/>
                </a:solidFill>
              </a:rPr>
              <a:t>Results</a:t>
            </a:r>
          </a:p>
          <a:p>
            <a:pPr algn="ctr" defTabSz="1292225"/>
            <a:endParaRPr lang="en-US" sz="4800" b="1" u="sng" dirty="0" smtClean="0">
              <a:solidFill>
                <a:srgbClr val="003399"/>
              </a:solidFill>
            </a:endParaRPr>
          </a:p>
          <a:p>
            <a:pPr>
              <a:buSzPts val="3600"/>
              <a:buFont typeface="Arial"/>
              <a:buChar char="•"/>
            </a:pPr>
            <a:r>
              <a:rPr lang="en-US" sz="3600" dirty="0" smtClean="0">
                <a:solidFill>
                  <a:srgbClr val="003399"/>
                </a:solidFill>
                <a:latin typeface="Times New Roman"/>
                <a:ea typeface="ＭＳ Ｐゴシック"/>
              </a:rPr>
              <a:t> The sample included 3776 children</a:t>
            </a:r>
          </a:p>
          <a:p>
            <a:pPr>
              <a:buSzPts val="3600"/>
              <a:buFont typeface="Arial"/>
              <a:buChar char="•"/>
            </a:pPr>
            <a:endParaRPr lang="en-US" sz="3600" dirty="0" smtClean="0">
              <a:solidFill>
                <a:srgbClr val="003399"/>
              </a:solidFill>
              <a:latin typeface="Times New Roman"/>
              <a:ea typeface="ＭＳ Ｐゴシック"/>
            </a:endParaRPr>
          </a:p>
          <a:p>
            <a:pPr>
              <a:buSzPts val="3600"/>
              <a:buFont typeface="Arial"/>
              <a:buChar char="•"/>
            </a:pPr>
            <a:r>
              <a:rPr lang="en-US" sz="3600" dirty="0" smtClean="0">
                <a:solidFill>
                  <a:srgbClr val="003399"/>
                </a:solidFill>
                <a:latin typeface="Times New Roman"/>
                <a:ea typeface="ＭＳ Ｐゴシック"/>
              </a:rPr>
              <a:t> The sample was racially and economically diverse with 51% males, a mean age of </a:t>
            </a:r>
            <a:r>
              <a:rPr lang="en-US" sz="3600" dirty="0" smtClean="0">
                <a:solidFill>
                  <a:srgbClr val="003399"/>
                </a:solidFill>
                <a:latin typeface="Times New Roman"/>
                <a:ea typeface="ＭＳ Ｐゴシック"/>
              </a:rPr>
              <a:t>2.50 </a:t>
            </a:r>
            <a:r>
              <a:rPr lang="en-US" sz="3600" dirty="0" smtClean="0">
                <a:solidFill>
                  <a:srgbClr val="003399"/>
                </a:solidFill>
                <a:latin typeface="Times New Roman"/>
                <a:ea typeface="ＭＳ Ｐゴシック"/>
              </a:rPr>
              <a:t>y and </a:t>
            </a:r>
            <a:r>
              <a:rPr lang="en-US" sz="3600" dirty="0" err="1" smtClean="0">
                <a:solidFill>
                  <a:srgbClr val="003399"/>
                </a:solidFill>
                <a:latin typeface="Times New Roman"/>
                <a:ea typeface="ＭＳ Ｐゴシック"/>
              </a:rPr>
              <a:t>birthweight</a:t>
            </a:r>
            <a:r>
              <a:rPr lang="en-US" sz="3600" dirty="0" smtClean="0">
                <a:solidFill>
                  <a:srgbClr val="003399"/>
                </a:solidFill>
                <a:latin typeface="Times New Roman"/>
                <a:ea typeface="ＭＳ Ｐゴシック"/>
              </a:rPr>
              <a:t> of 3313 g (Table 1)</a:t>
            </a:r>
          </a:p>
          <a:p>
            <a:pPr>
              <a:buSzPts val="3600"/>
              <a:buFont typeface="Arial"/>
              <a:buChar char="•"/>
            </a:pPr>
            <a:endParaRPr lang="en-US" sz="3600" dirty="0" smtClean="0">
              <a:solidFill>
                <a:srgbClr val="003399"/>
              </a:solidFill>
              <a:latin typeface="Times New Roman"/>
              <a:ea typeface="ＭＳ Ｐゴシック"/>
            </a:endParaRPr>
          </a:p>
          <a:p>
            <a:pPr>
              <a:buSzPts val="3600"/>
              <a:buFont typeface="Arial"/>
              <a:buChar char="•"/>
            </a:pPr>
            <a:r>
              <a:rPr lang="en-US" sz="3600" dirty="0" smtClean="0">
                <a:solidFill>
                  <a:srgbClr val="003399"/>
                </a:solidFill>
                <a:latin typeface="Times New Roman"/>
                <a:ea typeface="ＭＳ Ｐゴシック"/>
              </a:rPr>
              <a:t> Referral rates </a:t>
            </a:r>
            <a:r>
              <a:rPr lang="en-US" sz="3600" dirty="0" smtClean="0">
                <a:solidFill>
                  <a:srgbClr val="003399"/>
                </a:solidFill>
                <a:latin typeface="Times New Roman"/>
                <a:ea typeface="ＭＳ Ｐゴシック"/>
              </a:rPr>
              <a:t>were</a:t>
            </a:r>
            <a:r>
              <a:rPr lang="en-US" sz="3600" dirty="0" smtClean="0">
                <a:solidFill>
                  <a:srgbClr val="003399"/>
                </a:solidFill>
                <a:latin typeface="Times New Roman"/>
                <a:ea typeface="ＭＳ Ｐゴシック"/>
              </a:rPr>
              <a:t> 11.5-19.4% </a:t>
            </a:r>
            <a:r>
              <a:rPr lang="en-US" sz="3600" dirty="0">
                <a:solidFill>
                  <a:srgbClr val="003399"/>
                </a:solidFill>
                <a:latin typeface="Times New Roman"/>
                <a:ea typeface="ＭＳ Ｐゴシック"/>
              </a:rPr>
              <a:t>(Table 1)</a:t>
            </a:r>
            <a:endParaRPr lang="en-US" sz="3600" dirty="0" smtClean="0">
              <a:solidFill>
                <a:srgbClr val="003399"/>
              </a:solidFill>
              <a:latin typeface="Times New Roman"/>
              <a:ea typeface="ＭＳ Ｐゴシック"/>
            </a:endParaRPr>
          </a:p>
          <a:p>
            <a:pPr>
              <a:buSzPts val="3600"/>
              <a:buFont typeface="Arial"/>
              <a:buChar char="•"/>
            </a:pPr>
            <a:endParaRPr lang="en-US" sz="3600" dirty="0" smtClean="0">
              <a:solidFill>
                <a:srgbClr val="003399"/>
              </a:solidFill>
              <a:latin typeface="Times New Roman"/>
              <a:ea typeface="ＭＳ Ｐゴシック"/>
            </a:endParaRPr>
          </a:p>
          <a:p>
            <a:pPr>
              <a:buSzPts val="3600"/>
              <a:buFont typeface="Arial"/>
              <a:buChar char="•"/>
            </a:pPr>
            <a:r>
              <a:rPr lang="en-US" sz="3600" dirty="0">
                <a:solidFill>
                  <a:srgbClr val="003399"/>
                </a:solidFill>
                <a:latin typeface="Times New Roman"/>
                <a:ea typeface="ＭＳ Ｐゴシック"/>
              </a:rPr>
              <a:t> </a:t>
            </a:r>
            <a:r>
              <a:rPr lang="en-US" sz="3600" dirty="0" smtClean="0">
                <a:solidFill>
                  <a:srgbClr val="003399"/>
                </a:solidFill>
                <a:latin typeface="Times New Roman"/>
                <a:ea typeface="ＭＳ Ｐゴシック"/>
              </a:rPr>
              <a:t>B</a:t>
            </a:r>
            <a:r>
              <a:rPr lang="en-US" sz="3600" dirty="0" smtClean="0">
                <a:solidFill>
                  <a:srgbClr val="003399"/>
                </a:solidFill>
                <a:latin typeface="Times New Roman"/>
                <a:ea typeface="ＭＳ Ｐゴシック"/>
              </a:rPr>
              <a:t>ivariate </a:t>
            </a:r>
            <a:r>
              <a:rPr lang="en-US" sz="3600" dirty="0" smtClean="0">
                <a:solidFill>
                  <a:srgbClr val="003399"/>
                </a:solidFill>
                <a:latin typeface="Times New Roman"/>
                <a:ea typeface="ＭＳ Ｐゴシック"/>
              </a:rPr>
              <a:t>analyses showed that older age, lower </a:t>
            </a:r>
            <a:r>
              <a:rPr lang="en-US" sz="3600" dirty="0" err="1" smtClean="0">
                <a:solidFill>
                  <a:srgbClr val="003399"/>
                </a:solidFill>
                <a:latin typeface="Times New Roman"/>
                <a:ea typeface="ＭＳ Ｐゴシック"/>
              </a:rPr>
              <a:t>birthweight</a:t>
            </a:r>
            <a:r>
              <a:rPr lang="en-US" sz="3600" dirty="0" smtClean="0">
                <a:solidFill>
                  <a:srgbClr val="003399"/>
                </a:solidFill>
                <a:latin typeface="Times New Roman"/>
                <a:ea typeface="ＭＳ Ｐゴシック"/>
              </a:rPr>
              <a:t>, </a:t>
            </a:r>
            <a:r>
              <a:rPr lang="en-US" sz="3600" dirty="0" smtClean="0">
                <a:solidFill>
                  <a:srgbClr val="003399"/>
                </a:solidFill>
                <a:latin typeface="Times New Roman"/>
                <a:ea typeface="ＭＳ Ｐゴシック"/>
              </a:rPr>
              <a:t>and </a:t>
            </a:r>
            <a:r>
              <a:rPr lang="en-US" sz="3600" dirty="0" smtClean="0">
                <a:solidFill>
                  <a:srgbClr val="003399"/>
                </a:solidFill>
                <a:latin typeface="Times New Roman"/>
                <a:ea typeface="ＭＳ Ｐゴシック"/>
              </a:rPr>
              <a:t>being high risk on the PEDS were associated with higher risk </a:t>
            </a:r>
            <a:r>
              <a:rPr lang="en-US" sz="3600" dirty="0" smtClean="0">
                <a:solidFill>
                  <a:srgbClr val="003399"/>
                </a:solidFill>
                <a:latin typeface="Times New Roman"/>
                <a:ea typeface="ＭＳ Ｐゴシック"/>
              </a:rPr>
              <a:t>of referral </a:t>
            </a:r>
            <a:r>
              <a:rPr lang="en-US" sz="3600" dirty="0" smtClean="0">
                <a:solidFill>
                  <a:srgbClr val="003399"/>
                </a:solidFill>
                <a:latin typeface="Times New Roman"/>
                <a:ea typeface="ＭＳ Ｐゴシック"/>
              </a:rPr>
              <a:t>(Table 2</a:t>
            </a:r>
            <a:r>
              <a:rPr lang="en-US" sz="3600" dirty="0" smtClean="0">
                <a:solidFill>
                  <a:srgbClr val="003399"/>
                </a:solidFill>
                <a:latin typeface="Times New Roman"/>
                <a:ea typeface="ＭＳ Ｐゴシック"/>
              </a:rPr>
              <a:t>). Several factors approached significance including male gender and lack of continuous insurance.</a:t>
            </a:r>
            <a:endParaRPr lang="en-US" sz="3600" dirty="0" smtClean="0">
              <a:solidFill>
                <a:srgbClr val="003399"/>
              </a:solidFill>
              <a:latin typeface="Times New Roman"/>
              <a:ea typeface="ＭＳ Ｐゴシック"/>
            </a:endParaRPr>
          </a:p>
          <a:p>
            <a:pPr>
              <a:buSzPts val="3600"/>
              <a:buFont typeface="Arial"/>
              <a:buChar char="•"/>
            </a:pPr>
            <a:endParaRPr lang="en-US" sz="3600" dirty="0" smtClean="0">
              <a:solidFill>
                <a:srgbClr val="003399"/>
              </a:solidFill>
              <a:latin typeface="Times New Roman"/>
              <a:ea typeface="ＭＳ Ｐゴシック"/>
            </a:endParaRPr>
          </a:p>
        </p:txBody>
      </p:sp>
      <p:sp>
        <p:nvSpPr>
          <p:cNvPr id="2" name="TextBox 1"/>
          <p:cNvSpPr txBox="1"/>
          <p:nvPr/>
        </p:nvSpPr>
        <p:spPr>
          <a:xfrm>
            <a:off x="30810200" y="31927798"/>
            <a:ext cx="8890000" cy="646331"/>
          </a:xfrm>
          <a:prstGeom prst="rect">
            <a:avLst/>
          </a:prstGeom>
          <a:noFill/>
        </p:spPr>
        <p:txBody>
          <a:bodyPr wrap="square" rtlCol="0">
            <a:spAutoFit/>
          </a:bodyPr>
          <a:lstStyle/>
          <a:p>
            <a:r>
              <a:rPr lang="en-US" sz="1800" dirty="0" smtClean="0"/>
              <a:t>The views expressed in this poster are those of the authors and do not reflect the official policy of the Department of the Army, Department of Defense, or the U.S. Government.</a:t>
            </a:r>
          </a:p>
        </p:txBody>
      </p:sp>
      <p:sp>
        <p:nvSpPr>
          <p:cNvPr id="2049" name="Rectangle 1"/>
          <p:cNvSpPr>
            <a:spLocks noChangeArrowheads="1"/>
          </p:cNvSpPr>
          <p:nvPr/>
        </p:nvSpPr>
        <p:spPr bwMode="auto">
          <a:xfrm>
            <a:off x="0" y="0"/>
            <a:ext cx="40233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57350" algn="l"/>
              </a:tabLst>
            </a:pPr>
            <a:r>
              <a:rPr kumimoji="0" lang="en-US" sz="1200" b="0" i="0" u="none" strike="noStrike" cap="none" normalizeH="0" baseline="0" smtClean="0">
                <a:ln>
                  <a:noFill/>
                </a:ln>
                <a:solidFill>
                  <a:schemeClr val="tx1"/>
                </a:solidFill>
                <a:effectLst/>
                <a:latin typeface="Cambria" pitchFamily="18" charset="0"/>
                <a:ea typeface="MS Mincho" pitchFamily="49" charset="-128"/>
                <a:cs typeface="Times New Roman" pitchFamily="18" charset="0"/>
              </a:rPr>
              <a:t>Table 1: Characteristics of Weighted Sample (unweighted n = 3776-4263)</a:t>
            </a:r>
            <a:endParaRPr kumimoji="0" lang="en-US" sz="35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5735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262096499"/>
              </p:ext>
            </p:extLst>
          </p:nvPr>
        </p:nvGraphicFramePr>
        <p:xfrm>
          <a:off x="765175" y="21884769"/>
          <a:ext cx="10766425" cy="10363857"/>
        </p:xfrm>
        <a:graphic>
          <a:graphicData uri="http://schemas.openxmlformats.org/drawingml/2006/table">
            <a:tbl>
              <a:tblPr firstRow="1" bandRow="1">
                <a:tableStyleId>{5DA37D80-6434-44D0-A028-1B22A696006F}</a:tableStyleId>
              </a:tblPr>
              <a:tblGrid>
                <a:gridCol w="7312025"/>
                <a:gridCol w="1219200"/>
                <a:gridCol w="2235200"/>
              </a:tblGrid>
              <a:tr h="493517">
                <a:tc>
                  <a:txBody>
                    <a:bodyPr/>
                    <a:lstStyle/>
                    <a:p>
                      <a:pPr marL="0" marR="0">
                        <a:spcBef>
                          <a:spcPts val="0"/>
                        </a:spcBef>
                        <a:spcAft>
                          <a:spcPts val="0"/>
                        </a:spcAft>
                      </a:pPr>
                      <a:r>
                        <a:rPr lang="en-US" sz="2800" dirty="0" smtClean="0">
                          <a:latin typeface="Avenir Next Condensed Medium"/>
                          <a:cs typeface="Avenir Next Condensed Medium"/>
                        </a:rPr>
                        <a:t>Table 1:</a:t>
                      </a:r>
                      <a:r>
                        <a:rPr lang="en-US" sz="2800" baseline="0" dirty="0" smtClean="0">
                          <a:latin typeface="Avenir Next Condensed Medium"/>
                          <a:cs typeface="Avenir Next Condensed Medium"/>
                        </a:rPr>
                        <a:t> Characteristics of Sample (n = 3776)</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Statistic</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95% CI</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b="1" dirty="0">
                          <a:latin typeface="Avenir Next Condensed Medium"/>
                          <a:cs typeface="Avenir Next Condensed Medium"/>
                        </a:rPr>
                        <a:t>Male Gender </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51.0%</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50.0-52.0%</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b="1" dirty="0">
                          <a:latin typeface="Avenir Next Condensed Medium"/>
                          <a:cs typeface="Avenir Next Condensed Medium"/>
                        </a:rPr>
                        <a:t>Age in years (mean)</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2.50 y</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2.44-2.56 y</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b="1" dirty="0" err="1">
                          <a:latin typeface="Avenir Next Condensed Medium"/>
                          <a:cs typeface="Avenir Next Condensed Medium"/>
                        </a:rPr>
                        <a:t>Birthweight</a:t>
                      </a:r>
                      <a:r>
                        <a:rPr lang="en-US" sz="2800" b="1" dirty="0">
                          <a:latin typeface="Avenir Next Condensed Medium"/>
                          <a:cs typeface="Avenir Next Condensed Medium"/>
                        </a:rPr>
                        <a:t> (mean)</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3313 g</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3281-3344 g</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tabLst>
                          <a:tab pos="171450" algn="l"/>
                        </a:tabLst>
                      </a:pPr>
                      <a:r>
                        <a:rPr lang="en-US" sz="2800" b="1" dirty="0">
                          <a:latin typeface="Avenir Next Condensed Medium"/>
                          <a:cs typeface="Avenir Next Condensed Medium"/>
                        </a:rPr>
                        <a:t>Race</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71450" algn="l"/>
                        </a:tabLst>
                      </a:pPr>
                      <a:r>
                        <a:rPr lang="en-US" sz="2800" dirty="0">
                          <a:latin typeface="Avenir Next Condensed Medium"/>
                          <a:cs typeface="Avenir Next Condensed Medium"/>
                        </a:rPr>
                        <a:t>White</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a:latin typeface="Avenir Next Condensed Medium"/>
                          <a:cs typeface="Avenir Next Condensed Medium"/>
                        </a:rPr>
                        <a:t>36.0%</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33.9-38.1%</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71450" algn="l"/>
                        </a:tabLst>
                      </a:pPr>
                      <a:r>
                        <a:rPr lang="en-US" sz="2800" dirty="0">
                          <a:latin typeface="Avenir Next Condensed Medium"/>
                          <a:cs typeface="Avenir Next Condensed Medium"/>
                        </a:rPr>
                        <a:t>Latino</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39.3%</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a:latin typeface="Avenir Next Condensed Medium"/>
                          <a:cs typeface="Avenir Next Condensed Medium"/>
                        </a:rPr>
                        <a:t>36.9-41.8%</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71450" algn="l"/>
                        </a:tabLst>
                      </a:pPr>
                      <a:r>
                        <a:rPr lang="en-US" sz="2800" dirty="0">
                          <a:latin typeface="Avenir Next Condensed Medium"/>
                          <a:cs typeface="Avenir Next Condensed Medium"/>
                        </a:rPr>
                        <a:t>Asian</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9.9%</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8.5-11.3%</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71450" algn="l"/>
                        </a:tabLst>
                      </a:pPr>
                      <a:r>
                        <a:rPr lang="en-US" sz="2800" dirty="0">
                          <a:latin typeface="Avenir Next Condensed Medium"/>
                          <a:cs typeface="Avenir Next Condensed Medium"/>
                        </a:rPr>
                        <a:t>African American</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4.7%</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a:latin typeface="Avenir Next Condensed Medium"/>
                          <a:cs typeface="Avenir Next Condensed Medium"/>
                        </a:rPr>
                        <a:t>3.9-5.6%</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71450" algn="l"/>
                        </a:tabLst>
                      </a:pPr>
                      <a:r>
                        <a:rPr lang="en-US" sz="2800" dirty="0">
                          <a:latin typeface="Avenir Next Condensed Medium"/>
                          <a:cs typeface="Avenir Next Condensed Medium"/>
                        </a:rPr>
                        <a:t>Pacific Islander/Other/Multiple</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10.0%</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8.6-11.4%</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tabLst>
                          <a:tab pos="171450" algn="l"/>
                        </a:tabLst>
                      </a:pPr>
                      <a:r>
                        <a:rPr lang="en-US" sz="2800" b="1" dirty="0">
                          <a:latin typeface="Avenir Next Condensed Medium"/>
                          <a:cs typeface="Avenir Next Condensed Medium"/>
                        </a:rPr>
                        <a:t>Hispanic Ethnicity</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48.4%</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a:latin typeface="Avenir Next Condensed Medium"/>
                          <a:cs typeface="Avenir Next Condensed Medium"/>
                        </a:rPr>
                        <a:t>46.1-50.7%</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tabLst>
                          <a:tab pos="171450" algn="l"/>
                        </a:tabLst>
                      </a:pPr>
                      <a:r>
                        <a:rPr lang="en-US" sz="2800" b="1" dirty="0">
                          <a:latin typeface="Avenir Next Condensed Medium"/>
                          <a:cs typeface="Avenir Next Condensed Medium"/>
                        </a:rPr>
                        <a:t>Below 100% Federal Poverty Level</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27.3%</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smtClean="0">
                          <a:latin typeface="Avenir Next Condensed Medium"/>
                          <a:cs typeface="Avenir Next Condensed Medium"/>
                        </a:rPr>
                        <a:t>25.0-29.6</a:t>
                      </a:r>
                      <a:r>
                        <a:rPr lang="en-US" sz="2800" dirty="0">
                          <a:latin typeface="Avenir Next Condensed Medium"/>
                          <a:cs typeface="Avenir Next Condensed Medium"/>
                        </a:rPr>
                        <a:t>%</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tabLst>
                          <a:tab pos="171450" algn="l"/>
                        </a:tabLst>
                      </a:pPr>
                      <a:r>
                        <a:rPr lang="en-US" sz="2800" b="1" dirty="0">
                          <a:latin typeface="Avenir Next Condensed Medium"/>
                          <a:cs typeface="Avenir Next Condensed Medium"/>
                        </a:rPr>
                        <a:t>Ever Uninsured in Past Year</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7.7%</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6.3-9.1%</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tabLst>
                          <a:tab pos="171450" algn="l"/>
                        </a:tabLst>
                      </a:pPr>
                      <a:r>
                        <a:rPr lang="en-US" sz="2800" b="1" dirty="0">
                          <a:latin typeface="Avenir Next Condensed Medium"/>
                          <a:cs typeface="Avenir Next Condensed Medium"/>
                        </a:rPr>
                        <a:t>PEDS</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657350" algn="l"/>
                        </a:tabLst>
                      </a:pPr>
                      <a:r>
                        <a:rPr lang="en-US" sz="2800">
                          <a:latin typeface="Avenir Next Condensed Medium"/>
                          <a:cs typeface="Avenir Next Condensed Medium"/>
                        </a:rPr>
                        <a:t>No Risk</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41.4%</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tabLst>
                          <a:tab pos="171450" algn="l"/>
                        </a:tabLst>
                      </a:pPr>
                      <a:r>
                        <a:rPr lang="en-US" sz="2800" dirty="0">
                          <a:latin typeface="Avenir Next Condensed Medium"/>
                          <a:cs typeface="Avenir Next Condensed Medium"/>
                        </a:rPr>
                        <a:t>38.3-44.6%</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657350" algn="l"/>
                        </a:tabLst>
                      </a:pPr>
                      <a:r>
                        <a:rPr lang="en-US" sz="2800">
                          <a:latin typeface="Avenir Next Condensed Medium"/>
                          <a:cs typeface="Avenir Next Condensed Medium"/>
                        </a:rPr>
                        <a:t>Low Risk</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18.8%</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17.0-20.6%</a:t>
                      </a:r>
                      <a:endParaRPr lang="en-US" sz="280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657350" algn="l"/>
                        </a:tabLst>
                      </a:pPr>
                      <a:r>
                        <a:rPr lang="en-US" sz="2800">
                          <a:latin typeface="Avenir Next Condensed Medium"/>
                          <a:cs typeface="Avenir Next Condensed Medium"/>
                        </a:rPr>
                        <a:t>Moderate Risk</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19.7%</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17.3-22.1%</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114300" marR="0">
                        <a:spcBef>
                          <a:spcPts val="0"/>
                        </a:spcBef>
                        <a:spcAft>
                          <a:spcPts val="0"/>
                        </a:spcAft>
                        <a:tabLst>
                          <a:tab pos="1657350" algn="l"/>
                        </a:tabLst>
                      </a:pPr>
                      <a:r>
                        <a:rPr lang="en-US" sz="2800">
                          <a:latin typeface="Avenir Next Condensed Medium"/>
                          <a:cs typeface="Avenir Next Condensed Medium"/>
                        </a:rPr>
                        <a:t>High Risk</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20.1%</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17.6-22.5%</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b="1" dirty="0">
                          <a:latin typeface="Avenir Next Condensed Medium"/>
                          <a:cs typeface="Avenir Next Condensed Medium"/>
                        </a:rPr>
                        <a:t>Referred to Developmental Specialist</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11.5%</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9.9-13.1%</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b="1" dirty="0">
                          <a:latin typeface="Avenir Next Condensed Medium"/>
                          <a:cs typeface="Avenir Next Condensed Medium"/>
                        </a:rPr>
                        <a:t>Referred for Speech, Language or Hearing Evaluation</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a:latin typeface="Avenir Next Condensed Medium"/>
                          <a:cs typeface="Avenir Next Condensed Medium"/>
                        </a:rPr>
                        <a:t>15.0%</a:t>
                      </a:r>
                      <a:endParaRPr lang="en-US" sz="280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12.8-17.1%</a:t>
                      </a:r>
                      <a:endParaRPr lang="en-US" sz="2800" dirty="0">
                        <a:solidFill>
                          <a:srgbClr val="365F91"/>
                        </a:solidFill>
                        <a:latin typeface="Avenir Next Condensed Medium"/>
                        <a:ea typeface="ＭＳ 明朝"/>
                        <a:cs typeface="Avenir Next Condensed Medium"/>
                      </a:endParaRPr>
                    </a:p>
                  </a:txBody>
                  <a:tcPr marL="68580" marR="68580" marT="0" marB="0"/>
                </a:tc>
              </a:tr>
              <a:tr h="493517">
                <a:tc>
                  <a:txBody>
                    <a:bodyPr/>
                    <a:lstStyle/>
                    <a:p>
                      <a:pPr marL="0" marR="0">
                        <a:spcBef>
                          <a:spcPts val="0"/>
                        </a:spcBef>
                        <a:spcAft>
                          <a:spcPts val="0"/>
                        </a:spcAft>
                      </a:pPr>
                      <a:r>
                        <a:rPr lang="en-US" sz="2800" b="1" dirty="0">
                          <a:latin typeface="Avenir Next Condensed Medium"/>
                          <a:cs typeface="Avenir Next Condensed Medium"/>
                        </a:rPr>
                        <a:t>Referred to </a:t>
                      </a:r>
                      <a:r>
                        <a:rPr lang="en-US" sz="2800" b="1" dirty="0" smtClean="0">
                          <a:latin typeface="Avenir Next Condensed Medium"/>
                          <a:cs typeface="Avenir Next Condensed Medium"/>
                        </a:rPr>
                        <a:t>Either </a:t>
                      </a:r>
                      <a:r>
                        <a:rPr lang="en-US" sz="2800" b="1" dirty="0">
                          <a:latin typeface="Avenir Next Condensed Medium"/>
                          <a:cs typeface="Avenir Next Condensed Medium"/>
                        </a:rPr>
                        <a:t>Developmental or Speech</a:t>
                      </a:r>
                      <a:endParaRPr lang="en-US" sz="2800" b="1"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19.4%</a:t>
                      </a:r>
                      <a:endParaRPr lang="en-US" sz="2800" dirty="0">
                        <a:solidFill>
                          <a:srgbClr val="365F91"/>
                        </a:solidFill>
                        <a:latin typeface="Avenir Next Condensed Medium"/>
                        <a:ea typeface="ＭＳ 明朝"/>
                        <a:cs typeface="Avenir Next Condensed Medium"/>
                      </a:endParaRPr>
                    </a:p>
                  </a:txBody>
                  <a:tcPr marL="68580" marR="68580" marT="0" marB="0"/>
                </a:tc>
                <a:tc>
                  <a:txBody>
                    <a:bodyPr/>
                    <a:lstStyle/>
                    <a:p>
                      <a:pPr marL="0" marR="0" algn="r">
                        <a:spcBef>
                          <a:spcPts val="0"/>
                        </a:spcBef>
                        <a:spcAft>
                          <a:spcPts val="0"/>
                        </a:spcAft>
                      </a:pPr>
                      <a:r>
                        <a:rPr lang="en-US" sz="2800" dirty="0">
                          <a:latin typeface="Avenir Next Condensed Medium"/>
                          <a:cs typeface="Avenir Next Condensed Medium"/>
                        </a:rPr>
                        <a:t>17.2-21.6%</a:t>
                      </a:r>
                      <a:endParaRPr lang="en-US" sz="2800" dirty="0">
                        <a:solidFill>
                          <a:srgbClr val="365F91"/>
                        </a:solidFill>
                        <a:latin typeface="Avenir Next Condensed Medium"/>
                        <a:ea typeface="ＭＳ 明朝"/>
                        <a:cs typeface="Avenir Next Condensed Medium"/>
                      </a:endParaRPr>
                    </a:p>
                  </a:txBody>
                  <a:tcPr marL="68580" marR="68580" marT="0" marB="0"/>
                </a:tc>
              </a:tr>
            </a:tbl>
          </a:graphicData>
        </a:graphic>
      </p:graphicFrame>
      <p:sp>
        <p:nvSpPr>
          <p:cNvPr id="2050" name="Rectangle 2"/>
          <p:cNvSpPr>
            <a:spLocks noChangeArrowheads="1"/>
          </p:cNvSpPr>
          <p:nvPr/>
        </p:nvSpPr>
        <p:spPr bwMode="auto">
          <a:xfrm>
            <a:off x="0" y="0"/>
            <a:ext cx="402336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mbria" pitchFamily="18" charset="0"/>
                <a:ea typeface="DejaVu Sans"/>
                <a:cs typeface="Times New Roman" pitchFamily="18" charset="0"/>
              </a:rPr>
              <a:t>* p &lt; 0.05</a:t>
            </a:r>
            <a:endParaRPr kumimoji="0" lang="en-US" sz="35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mbria" pitchFamily="18" charset="0"/>
                <a:ea typeface="DejaVu Sans"/>
                <a:cs typeface="Times New Roman" pitchFamily="18" charset="0"/>
              </a:rPr>
              <a:t>** p &lt; 0.0001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13921581" y="30947211"/>
            <a:ext cx="4973894" cy="523220"/>
          </a:xfrm>
          <a:prstGeom prst="rect">
            <a:avLst/>
          </a:prstGeom>
          <a:noFill/>
        </p:spPr>
        <p:txBody>
          <a:bodyPr wrap="none" rtlCol="0">
            <a:spAutoFit/>
          </a:bodyPr>
          <a:lstStyle/>
          <a:p>
            <a:r>
              <a:rPr lang="en-US" sz="2800" dirty="0" smtClean="0">
                <a:latin typeface="Avenir Next Condensed Medium"/>
                <a:cs typeface="Avenir Next Condensed Medium"/>
              </a:rPr>
              <a:t>* p&lt;0.05, ** p &lt;0.01, *** p &lt;0.001</a:t>
            </a:r>
            <a:endParaRPr lang="en-US" sz="2800" dirty="0">
              <a:latin typeface="Avenir Next Condensed Medium"/>
              <a:cs typeface="Avenir Next Condensed Medium"/>
            </a:endParaRPr>
          </a:p>
        </p:txBody>
      </p:sp>
      <p:sp>
        <p:nvSpPr>
          <p:cNvPr id="7" name="Rectangle 6"/>
          <p:cNvSpPr/>
          <p:nvPr/>
        </p:nvSpPr>
        <p:spPr>
          <a:xfrm>
            <a:off x="27942529" y="30856094"/>
            <a:ext cx="4973894" cy="523220"/>
          </a:xfrm>
          <a:prstGeom prst="rect">
            <a:avLst/>
          </a:prstGeom>
        </p:spPr>
        <p:txBody>
          <a:bodyPr wrap="none">
            <a:spAutoFit/>
          </a:bodyPr>
          <a:lstStyle/>
          <a:p>
            <a:r>
              <a:rPr lang="en-US" sz="2800" dirty="0">
                <a:latin typeface="Avenir Next Condensed Medium"/>
                <a:cs typeface="Avenir Next Condensed Medium"/>
              </a:rPr>
              <a:t>* p&lt;0.05, ** p &lt;0.01, *** p &lt;0.001</a:t>
            </a:r>
          </a:p>
        </p:txBody>
      </p:sp>
      <p:graphicFrame>
        <p:nvGraphicFramePr>
          <p:cNvPr id="3" name="Table 2"/>
          <p:cNvGraphicFramePr>
            <a:graphicFrameLocks noGrp="1"/>
          </p:cNvGraphicFramePr>
          <p:nvPr>
            <p:extLst>
              <p:ext uri="{D42A27DB-BD31-4B8C-83A1-F6EECF244321}">
                <p14:modId xmlns:p14="http://schemas.microsoft.com/office/powerpoint/2010/main" val="1820708468"/>
              </p:ext>
            </p:extLst>
          </p:nvPr>
        </p:nvGraphicFramePr>
        <p:xfrm>
          <a:off x="13919200" y="22224997"/>
          <a:ext cx="12039600" cy="8712202"/>
        </p:xfrm>
        <a:graphic>
          <a:graphicData uri="http://schemas.openxmlformats.org/drawingml/2006/table">
            <a:tbl>
              <a:tblPr firstRow="1" bandRow="1">
                <a:tableStyleId>{5DA37D80-6434-44D0-A028-1B22A696006F}</a:tableStyleId>
              </a:tblPr>
              <a:tblGrid>
                <a:gridCol w="2895600"/>
                <a:gridCol w="3251200"/>
                <a:gridCol w="2895600"/>
                <a:gridCol w="2997200"/>
              </a:tblGrid>
              <a:tr h="1452034">
                <a:tc>
                  <a:txBody>
                    <a:bodyPr/>
                    <a:lstStyle/>
                    <a:p>
                      <a:pPr marL="0" marR="0">
                        <a:spcBef>
                          <a:spcPts val="0"/>
                        </a:spcBef>
                        <a:spcAft>
                          <a:spcPts val="0"/>
                        </a:spcAft>
                      </a:pPr>
                      <a:r>
                        <a:rPr lang="en-US" sz="2800" dirty="0">
                          <a:effectLst/>
                          <a:latin typeface="Avenir Next Condensed Medium"/>
                          <a:cs typeface="Avenir Next Condensed Medium"/>
                        </a:rPr>
                        <a:t> </a:t>
                      </a:r>
                      <a:r>
                        <a:rPr lang="en-US" sz="2800" dirty="0" smtClean="0">
                          <a:effectLst/>
                          <a:latin typeface="Avenir Next Condensed Medium"/>
                          <a:cs typeface="Avenir Next Condensed Medium"/>
                        </a:rPr>
                        <a:t>Table 2: Unadjusted Odds Ratios for Referrals (n =</a:t>
                      </a:r>
                      <a:r>
                        <a:rPr lang="en-US" sz="2800" baseline="0" dirty="0" smtClean="0">
                          <a:effectLst/>
                          <a:latin typeface="Avenir Next Condensed Medium"/>
                          <a:cs typeface="Avenir Next Condensed Medium"/>
                        </a:rPr>
                        <a:t> 3776)</a:t>
                      </a:r>
                      <a:endParaRPr lang="en-US" sz="2800" dirty="0">
                        <a:effectLst/>
                        <a:latin typeface="Avenir Next Condensed Medium"/>
                        <a:ea typeface="ＭＳ 明朝"/>
                        <a:cs typeface="Avenir Next Condensed Medium"/>
                      </a:endParaRPr>
                    </a:p>
                  </a:txBody>
                  <a:tcPr marL="68580" marR="68580" marT="0" marB="0"/>
                </a:tc>
                <a:tc>
                  <a:txBody>
                    <a:bodyPr/>
                    <a:lstStyle/>
                    <a:p>
                      <a:pPr marL="0" marR="0" algn="ctr">
                        <a:spcBef>
                          <a:spcPts val="0"/>
                        </a:spcBef>
                        <a:spcAft>
                          <a:spcPts val="0"/>
                        </a:spcAft>
                      </a:pPr>
                      <a:r>
                        <a:rPr lang="en-US" sz="2800" kern="1200">
                          <a:effectLst/>
                          <a:latin typeface="Avenir Next Condensed Medium"/>
                          <a:cs typeface="Avenir Next Condensed Medium"/>
                        </a:rPr>
                        <a:t>Developmental Specialist Referral, OR (95% CI)</a:t>
                      </a:r>
                      <a:endParaRPr lang="en-US" sz="2800">
                        <a:effectLst/>
                        <a:latin typeface="Avenir Next Condensed Medium"/>
                        <a:ea typeface="ＭＳ 明朝"/>
                        <a:cs typeface="Avenir Next Condensed Medium"/>
                      </a:endParaRPr>
                    </a:p>
                  </a:txBody>
                  <a:tcPr marL="68580" marR="68580" marT="0" marB="0" anchor="b"/>
                </a:tc>
                <a:tc>
                  <a:txBody>
                    <a:bodyPr/>
                    <a:lstStyle/>
                    <a:p>
                      <a:pPr marL="0" marR="0" algn="ctr">
                        <a:spcBef>
                          <a:spcPts val="0"/>
                        </a:spcBef>
                        <a:spcAft>
                          <a:spcPts val="0"/>
                        </a:spcAft>
                      </a:pPr>
                      <a:r>
                        <a:rPr lang="en-US" sz="2800" kern="1200" dirty="0">
                          <a:effectLst/>
                          <a:latin typeface="Avenir Next Condensed Medium"/>
                          <a:cs typeface="Avenir Next Condensed Medium"/>
                        </a:rPr>
                        <a:t>Speech-Language-Hearing Referral, OR (95% CI)</a:t>
                      </a:r>
                      <a:endParaRPr lang="en-US" sz="2800" dirty="0">
                        <a:effectLst/>
                        <a:latin typeface="Avenir Next Condensed Medium"/>
                        <a:ea typeface="ＭＳ 明朝"/>
                        <a:cs typeface="Avenir Next Condensed Medium"/>
                      </a:endParaRPr>
                    </a:p>
                  </a:txBody>
                  <a:tcPr marL="68580" marR="68580" marT="0" marB="0" anchor="b"/>
                </a:tc>
                <a:tc>
                  <a:txBody>
                    <a:bodyPr/>
                    <a:lstStyle/>
                    <a:p>
                      <a:pPr marL="0" marR="0" algn="ctr">
                        <a:spcBef>
                          <a:spcPts val="0"/>
                        </a:spcBef>
                        <a:spcAft>
                          <a:spcPts val="0"/>
                        </a:spcAft>
                      </a:pPr>
                      <a:r>
                        <a:rPr lang="en-US" sz="2800" kern="1200" dirty="0">
                          <a:effectLst/>
                          <a:latin typeface="Avenir Next Condensed Medium"/>
                          <a:cs typeface="Avenir Next Condensed Medium"/>
                        </a:rPr>
                        <a:t>Either Referral, OR (95% CI)</a:t>
                      </a:r>
                      <a:endParaRPr lang="en-US" sz="2800" dirty="0">
                        <a:effectLst/>
                        <a:latin typeface="Avenir Next Condensed Medium"/>
                        <a:ea typeface="ＭＳ 明朝"/>
                        <a:cs typeface="Avenir Next Condensed Medium"/>
                      </a:endParaRPr>
                    </a:p>
                  </a:txBody>
                  <a:tcPr marL="68580" marR="68580" marT="0" marB="0" anchor="b"/>
                </a:tc>
              </a:tr>
              <a:tr h="484011">
                <a:tc>
                  <a:txBody>
                    <a:bodyPr/>
                    <a:lstStyle/>
                    <a:p>
                      <a:pPr marL="0" marR="0">
                        <a:spcBef>
                          <a:spcPts val="0"/>
                        </a:spcBef>
                        <a:spcAft>
                          <a:spcPts val="0"/>
                        </a:spcAft>
                      </a:pPr>
                      <a:r>
                        <a:rPr lang="en-US" sz="2800" dirty="0" smtClean="0">
                          <a:effectLst/>
                          <a:latin typeface="Avenir Next Condensed Medium"/>
                          <a:cs typeface="Avenir Next Condensed Medium"/>
                        </a:rPr>
                        <a:t>Male</a:t>
                      </a:r>
                      <a:endParaRPr lang="en-US" sz="2800" dirty="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1.39 (0.99-1.94)</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1.35 (0.97-1.87)</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1.21 (0.90-1.63)</a:t>
                      </a:r>
                      <a:endParaRPr lang="en-US" sz="2800">
                        <a:effectLst/>
                        <a:latin typeface="Avenir Next Condensed Medium"/>
                        <a:ea typeface="ＭＳ 明朝"/>
                        <a:cs typeface="Avenir Next Condensed Medium"/>
                      </a:endParaRPr>
                    </a:p>
                  </a:txBody>
                  <a:tcPr marL="68580" marR="68580" marT="0" marB="0"/>
                </a:tc>
              </a:tr>
              <a:tr h="484011">
                <a:tc>
                  <a:txBody>
                    <a:bodyPr/>
                    <a:lstStyle/>
                    <a:p>
                      <a:pPr marL="0" marR="0">
                        <a:spcBef>
                          <a:spcPts val="0"/>
                        </a:spcBef>
                        <a:spcAft>
                          <a:spcPts val="0"/>
                        </a:spcAft>
                      </a:pPr>
                      <a:r>
                        <a:rPr lang="en-US" sz="2800">
                          <a:effectLst/>
                          <a:latin typeface="Avenir Next Condensed Medium"/>
                          <a:cs typeface="Avenir Next Condensed Medium"/>
                        </a:rPr>
                        <a:t>Age (per yr)</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1.12 (1.00-1.25)</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1.26 (1.13-1.40)***</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1.15 (1.05-1.26)**</a:t>
                      </a:r>
                      <a:endParaRPr lang="en-US" sz="2800">
                        <a:effectLst/>
                        <a:latin typeface="Avenir Next Condensed Medium"/>
                        <a:ea typeface="ＭＳ 明朝"/>
                        <a:cs typeface="Avenir Next Condensed Medium"/>
                      </a:endParaRPr>
                    </a:p>
                  </a:txBody>
                  <a:tcPr marL="68580" marR="68580" marT="0" marB="0"/>
                </a:tc>
              </a:tr>
              <a:tr h="484011">
                <a:tc>
                  <a:txBody>
                    <a:bodyPr/>
                    <a:lstStyle/>
                    <a:p>
                      <a:pPr marL="0" marR="0">
                        <a:spcBef>
                          <a:spcPts val="0"/>
                        </a:spcBef>
                        <a:spcAft>
                          <a:spcPts val="0"/>
                        </a:spcAft>
                      </a:pPr>
                      <a:r>
                        <a:rPr lang="en-US" sz="2800">
                          <a:effectLst/>
                          <a:latin typeface="Avenir Next Condensed Medium"/>
                          <a:cs typeface="Avenir Next Condensed Medium"/>
                        </a:rPr>
                        <a:t>Birthweight (per kg)</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0.72 (0.48-1.09)</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0.78 (0.56-1.07)</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0.70 (0.53-0.92)*</a:t>
                      </a:r>
                      <a:endParaRPr lang="en-US" sz="2800">
                        <a:effectLst/>
                        <a:latin typeface="Avenir Next Condensed Medium"/>
                        <a:ea typeface="ＭＳ 明朝"/>
                        <a:cs typeface="Avenir Next Condensed Medium"/>
                      </a:endParaRPr>
                    </a:p>
                  </a:txBody>
                  <a:tcPr marL="68580" marR="68580" marT="0" marB="0"/>
                </a:tc>
              </a:tr>
              <a:tr h="484011">
                <a:tc>
                  <a:txBody>
                    <a:bodyPr/>
                    <a:lstStyle/>
                    <a:p>
                      <a:pPr marL="0" marR="0">
                        <a:spcBef>
                          <a:spcPts val="0"/>
                        </a:spcBef>
                        <a:spcAft>
                          <a:spcPts val="0"/>
                        </a:spcAft>
                      </a:pPr>
                      <a:r>
                        <a:rPr lang="en-US" sz="2800" dirty="0">
                          <a:effectLst/>
                          <a:latin typeface="Avenir Next Condensed Medium"/>
                          <a:cs typeface="Avenir Next Condensed Medium"/>
                        </a:rPr>
                        <a:t>Race </a:t>
                      </a:r>
                      <a:r>
                        <a:rPr lang="en-US" sz="2800" dirty="0" smtClean="0">
                          <a:effectLst/>
                          <a:latin typeface="Avenir Next Condensed Medium"/>
                          <a:cs typeface="Avenir Next Condensed Medium"/>
                        </a:rPr>
                        <a:t>(ref = white</a:t>
                      </a:r>
                      <a:r>
                        <a:rPr lang="en-US" sz="2800" dirty="0">
                          <a:effectLst/>
                          <a:latin typeface="Avenir Next Condensed Medium"/>
                          <a:cs typeface="Avenir Next Condensed Medium"/>
                        </a:rPr>
                        <a:t>)</a:t>
                      </a:r>
                      <a:endParaRPr lang="en-US" sz="2800" dirty="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 </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 </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 </a:t>
                      </a:r>
                      <a:endParaRPr lang="en-US" sz="2800">
                        <a:effectLst/>
                        <a:latin typeface="Avenir Next Condensed Medium"/>
                        <a:ea typeface="ＭＳ 明朝"/>
                        <a:cs typeface="Avenir Next Condensed Medium"/>
                      </a:endParaRPr>
                    </a:p>
                  </a:txBody>
                  <a:tcPr marL="68580" marR="68580" marT="0" marB="0"/>
                </a:tc>
              </a:tr>
              <a:tr h="484011">
                <a:tc>
                  <a:txBody>
                    <a:bodyPr/>
                    <a:lstStyle/>
                    <a:p>
                      <a:pPr marL="228600" marR="0">
                        <a:spcBef>
                          <a:spcPts val="0"/>
                        </a:spcBef>
                        <a:spcAft>
                          <a:spcPts val="0"/>
                        </a:spcAft>
                      </a:pPr>
                      <a:r>
                        <a:rPr lang="en-US" sz="2800" kern="1200">
                          <a:effectLst/>
                          <a:latin typeface="Avenir Next Condensed Medium"/>
                          <a:cs typeface="Avenir Next Condensed Medium"/>
                        </a:rPr>
                        <a:t>Latino</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0.81 (0.56-1.19)</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0.97 (0.64-1.45)</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0.94 (0.66-1.33)</a:t>
                      </a:r>
                      <a:endParaRPr lang="en-US" sz="2800">
                        <a:effectLst/>
                        <a:latin typeface="Avenir Next Condensed Medium"/>
                        <a:ea typeface="ＭＳ 明朝"/>
                        <a:cs typeface="Avenir Next Condensed Medium"/>
                      </a:endParaRPr>
                    </a:p>
                  </a:txBody>
                  <a:tcPr marL="68580" marR="68580" marT="0" marB="0"/>
                </a:tc>
              </a:tr>
              <a:tr h="484011">
                <a:tc>
                  <a:txBody>
                    <a:bodyPr/>
                    <a:lstStyle/>
                    <a:p>
                      <a:pPr marL="228600" marR="0">
                        <a:spcBef>
                          <a:spcPts val="0"/>
                        </a:spcBef>
                        <a:spcAft>
                          <a:spcPts val="0"/>
                        </a:spcAft>
                      </a:pPr>
                      <a:r>
                        <a:rPr lang="en-US" sz="2800" kern="1200">
                          <a:effectLst/>
                          <a:latin typeface="Avenir Next Condensed Medium"/>
                          <a:cs typeface="Avenir Next Condensed Medium"/>
                        </a:rPr>
                        <a:t>Asian</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0.99 (0.61-1.62)</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0.86  (0.53-1.39)</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0.97 (0.64-1.46)</a:t>
                      </a:r>
                      <a:endParaRPr lang="en-US" sz="2800">
                        <a:effectLst/>
                        <a:latin typeface="Avenir Next Condensed Medium"/>
                        <a:ea typeface="ＭＳ 明朝"/>
                        <a:cs typeface="Avenir Next Condensed Medium"/>
                      </a:endParaRPr>
                    </a:p>
                  </a:txBody>
                  <a:tcPr marL="68580" marR="68580" marT="0" marB="0"/>
                </a:tc>
              </a:tr>
              <a:tr h="484011">
                <a:tc>
                  <a:txBody>
                    <a:bodyPr/>
                    <a:lstStyle/>
                    <a:p>
                      <a:pPr marL="228600" marR="0">
                        <a:spcBef>
                          <a:spcPts val="0"/>
                        </a:spcBef>
                        <a:spcAft>
                          <a:spcPts val="0"/>
                        </a:spcAft>
                      </a:pPr>
                      <a:r>
                        <a:rPr lang="en-US" sz="2800" kern="1200">
                          <a:effectLst/>
                          <a:latin typeface="Avenir Next Condensed Medium"/>
                          <a:cs typeface="Avenir Next Condensed Medium"/>
                        </a:rPr>
                        <a:t>African American</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dirty="0">
                          <a:effectLst/>
                          <a:latin typeface="Avenir Next Condensed Medium"/>
                          <a:cs typeface="Avenir Next Condensed Medium"/>
                        </a:rPr>
                        <a:t>0.78 (0.42-1.45)</a:t>
                      </a:r>
                      <a:endParaRPr lang="en-US" sz="2800" dirty="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0.79 (0.39-1.59)</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0.76 (0.41-1.41)</a:t>
                      </a:r>
                      <a:endParaRPr lang="en-US" sz="2800">
                        <a:effectLst/>
                        <a:latin typeface="Avenir Next Condensed Medium"/>
                        <a:ea typeface="ＭＳ 明朝"/>
                        <a:cs typeface="Avenir Next Condensed Medium"/>
                      </a:endParaRPr>
                    </a:p>
                  </a:txBody>
                  <a:tcPr marL="68580" marR="68580" marT="0" marB="0"/>
                </a:tc>
              </a:tr>
              <a:tr h="968023">
                <a:tc>
                  <a:txBody>
                    <a:bodyPr/>
                    <a:lstStyle/>
                    <a:p>
                      <a:pPr marL="228600" marR="0">
                        <a:spcBef>
                          <a:spcPts val="0"/>
                        </a:spcBef>
                        <a:spcAft>
                          <a:spcPts val="0"/>
                        </a:spcAft>
                      </a:pPr>
                      <a:r>
                        <a:rPr lang="en-US" sz="2800" kern="1200">
                          <a:effectLst/>
                          <a:latin typeface="Avenir Next Condensed Medium"/>
                          <a:cs typeface="Avenir Next Condensed Medium"/>
                        </a:rPr>
                        <a:t>Pacific Islander, Other, Multiple</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1.05 (0.49-2.22)</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1.06 (0.56-2.04)</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1.02 (0.60-1.78)</a:t>
                      </a:r>
                      <a:endParaRPr lang="en-US" sz="2800">
                        <a:effectLst/>
                        <a:latin typeface="Avenir Next Condensed Medium"/>
                        <a:ea typeface="ＭＳ 明朝"/>
                        <a:cs typeface="Avenir Next Condensed Medium"/>
                      </a:endParaRPr>
                    </a:p>
                  </a:txBody>
                  <a:tcPr marL="68580" marR="68580" marT="0" marB="0"/>
                </a:tc>
              </a:tr>
              <a:tr h="484011">
                <a:tc>
                  <a:txBody>
                    <a:bodyPr/>
                    <a:lstStyle/>
                    <a:p>
                      <a:pPr marL="0" marR="0">
                        <a:spcBef>
                          <a:spcPts val="0"/>
                        </a:spcBef>
                        <a:spcAft>
                          <a:spcPts val="0"/>
                        </a:spcAft>
                      </a:pPr>
                      <a:r>
                        <a:rPr lang="en-US" sz="2800" dirty="0" smtClean="0">
                          <a:effectLst/>
                          <a:latin typeface="Avenir Next Condensed Medium"/>
                          <a:cs typeface="Avenir Next Condensed Medium"/>
                        </a:rPr>
                        <a:t>Hispanic</a:t>
                      </a:r>
                      <a:endParaRPr lang="en-US" sz="2800" dirty="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1.25 (0.88-1.78)</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1.03 (0.73-1.46)</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1.06 (0.80-1.41)</a:t>
                      </a:r>
                      <a:endParaRPr lang="en-US" sz="2800">
                        <a:effectLst/>
                        <a:latin typeface="Avenir Next Condensed Medium"/>
                        <a:ea typeface="ＭＳ 明朝"/>
                        <a:cs typeface="Avenir Next Condensed Medium"/>
                      </a:endParaRPr>
                    </a:p>
                  </a:txBody>
                  <a:tcPr marL="68580" marR="68580" marT="0" marB="0"/>
                </a:tc>
              </a:tr>
              <a:tr h="968023">
                <a:tc>
                  <a:txBody>
                    <a:bodyPr/>
                    <a:lstStyle/>
                    <a:p>
                      <a:pPr marL="0" marR="0">
                        <a:spcBef>
                          <a:spcPts val="0"/>
                        </a:spcBef>
                        <a:spcAft>
                          <a:spcPts val="0"/>
                        </a:spcAft>
                      </a:pPr>
                      <a:r>
                        <a:rPr lang="en-US" sz="2800" kern="1200">
                          <a:effectLst/>
                          <a:latin typeface="Avenir Next Condensed Medium"/>
                          <a:cs typeface="Avenir Next Condensed Medium"/>
                        </a:rPr>
                        <a:t>Below 100% Federal Poverty Level</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dirty="0">
                          <a:effectLst/>
                          <a:latin typeface="Avenir Next Condensed Medium"/>
                          <a:cs typeface="Avenir Next Condensed Medium"/>
                        </a:rPr>
                        <a:t>0.72 (0.47-1.11)</a:t>
                      </a:r>
                      <a:endParaRPr lang="en-US" sz="2800" dirty="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1.13 (0.72-1.78)</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dirty="0">
                          <a:effectLst/>
                          <a:latin typeface="Avenir Next Condensed Medium"/>
                          <a:cs typeface="Avenir Next Condensed Medium"/>
                        </a:rPr>
                        <a:t>1.04 (0.71-1.54)</a:t>
                      </a:r>
                      <a:endParaRPr lang="en-US" sz="2800" dirty="0">
                        <a:effectLst/>
                        <a:latin typeface="Avenir Next Condensed Medium"/>
                        <a:ea typeface="ＭＳ 明朝"/>
                        <a:cs typeface="Avenir Next Condensed Medium"/>
                      </a:endParaRPr>
                    </a:p>
                  </a:txBody>
                  <a:tcPr marL="68580" marR="68580" marT="0" marB="0"/>
                </a:tc>
              </a:tr>
              <a:tr h="968023">
                <a:tc>
                  <a:txBody>
                    <a:bodyPr/>
                    <a:lstStyle/>
                    <a:p>
                      <a:pPr marL="0" marR="0">
                        <a:spcBef>
                          <a:spcPts val="0"/>
                        </a:spcBef>
                        <a:spcAft>
                          <a:spcPts val="0"/>
                        </a:spcAft>
                      </a:pPr>
                      <a:r>
                        <a:rPr lang="en-US" sz="2800" kern="1200">
                          <a:effectLst/>
                          <a:latin typeface="Avenir Next Condensed Medium"/>
                          <a:cs typeface="Avenir Next Condensed Medium"/>
                        </a:rPr>
                        <a:t>Ever Uninsured in Past Year</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0.53 (0.20-1.38)</a:t>
                      </a:r>
                      <a:endParaRPr lang="en-US" sz="280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dirty="0">
                          <a:effectLst/>
                          <a:latin typeface="Avenir Next Condensed Medium"/>
                          <a:cs typeface="Avenir Next Condensed Medium"/>
                        </a:rPr>
                        <a:t>0.59 (0.29-1.22)</a:t>
                      </a:r>
                      <a:endParaRPr lang="en-US" sz="2800" dirty="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a:effectLst/>
                          <a:latin typeface="Avenir Next Condensed Medium"/>
                          <a:cs typeface="Avenir Next Condensed Medium"/>
                        </a:rPr>
                        <a:t>0.53 (0.28-1.01)</a:t>
                      </a:r>
                      <a:endParaRPr lang="en-US" sz="2800">
                        <a:effectLst/>
                        <a:latin typeface="Avenir Next Condensed Medium"/>
                        <a:ea typeface="ＭＳ 明朝"/>
                        <a:cs typeface="Avenir Next Condensed Medium"/>
                      </a:endParaRPr>
                    </a:p>
                  </a:txBody>
                  <a:tcPr marL="68580" marR="68580" marT="0" marB="0"/>
                </a:tc>
              </a:tr>
              <a:tr h="484011">
                <a:tc>
                  <a:txBody>
                    <a:bodyPr/>
                    <a:lstStyle/>
                    <a:p>
                      <a:pPr marL="0" marR="0">
                        <a:spcBef>
                          <a:spcPts val="0"/>
                        </a:spcBef>
                        <a:spcAft>
                          <a:spcPts val="0"/>
                        </a:spcAft>
                      </a:pPr>
                      <a:r>
                        <a:rPr lang="en-US" sz="2800" kern="1200" dirty="0">
                          <a:effectLst/>
                          <a:latin typeface="Avenir Next Condensed Medium"/>
                          <a:cs typeface="Avenir Next Condensed Medium"/>
                        </a:rPr>
                        <a:t>PEDS High Risk</a:t>
                      </a:r>
                      <a:endParaRPr lang="en-US" sz="2800" dirty="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dirty="0">
                          <a:effectLst/>
                          <a:latin typeface="Avenir Next Condensed Medium"/>
                          <a:cs typeface="Avenir Next Condensed Medium"/>
                        </a:rPr>
                        <a:t>4.56 (3.08-6.76) ***</a:t>
                      </a:r>
                      <a:endParaRPr lang="en-US" sz="2800" dirty="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dirty="0">
                          <a:effectLst/>
                          <a:latin typeface="Avenir Next Condensed Medium"/>
                          <a:cs typeface="Avenir Next Condensed Medium"/>
                        </a:rPr>
                        <a:t>4.09 (2.85-5.97) ***</a:t>
                      </a:r>
                      <a:endParaRPr lang="en-US" sz="2800" dirty="0">
                        <a:effectLst/>
                        <a:latin typeface="Avenir Next Condensed Medium"/>
                        <a:ea typeface="ＭＳ 明朝"/>
                        <a:cs typeface="Avenir Next Condensed Medium"/>
                      </a:endParaRPr>
                    </a:p>
                  </a:txBody>
                  <a:tcPr marL="68580" marR="68580" marT="0" marB="0"/>
                </a:tc>
                <a:tc>
                  <a:txBody>
                    <a:bodyPr/>
                    <a:lstStyle/>
                    <a:p>
                      <a:pPr marL="0" marR="0">
                        <a:spcBef>
                          <a:spcPts val="0"/>
                        </a:spcBef>
                        <a:spcAft>
                          <a:spcPts val="0"/>
                        </a:spcAft>
                      </a:pPr>
                      <a:r>
                        <a:rPr lang="en-US" sz="2800" dirty="0">
                          <a:effectLst/>
                          <a:latin typeface="Avenir Next Condensed Medium"/>
                          <a:cs typeface="Avenir Next Condensed Medium"/>
                        </a:rPr>
                        <a:t>3.92 (2.83-5.42) ***</a:t>
                      </a:r>
                      <a:endParaRPr lang="en-US" sz="2800" dirty="0">
                        <a:effectLst/>
                        <a:latin typeface="Avenir Next Condensed Medium"/>
                        <a:ea typeface="ＭＳ 明朝"/>
                        <a:cs typeface="Avenir Next Condensed Medium"/>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34710219"/>
              </p:ext>
            </p:extLst>
          </p:nvPr>
        </p:nvGraphicFramePr>
        <p:xfrm>
          <a:off x="27914600" y="22250400"/>
          <a:ext cx="11480800" cy="8589009"/>
        </p:xfrm>
        <a:graphic>
          <a:graphicData uri="http://schemas.openxmlformats.org/drawingml/2006/table">
            <a:tbl>
              <a:tblPr firstRow="1" bandRow="1">
                <a:tableStyleId>{5DA37D80-6434-44D0-A028-1B22A696006F}</a:tableStyleId>
              </a:tblPr>
              <a:tblGrid>
                <a:gridCol w="2895600"/>
                <a:gridCol w="2819400"/>
                <a:gridCol w="2743200"/>
                <a:gridCol w="3022600"/>
              </a:tblGrid>
              <a:tr h="370840">
                <a:tc>
                  <a:txBody>
                    <a:bodyPr/>
                    <a:lstStyle/>
                    <a:p>
                      <a:pPr marL="0" marR="0">
                        <a:spcBef>
                          <a:spcPts val="0"/>
                        </a:spcBef>
                        <a:spcAft>
                          <a:spcPts val="0"/>
                        </a:spcAft>
                      </a:pPr>
                      <a:r>
                        <a:rPr lang="en-US" sz="2800" kern="1200" dirty="0">
                          <a:effectLst/>
                          <a:latin typeface="Avenir Next Condensed Medium"/>
                          <a:cs typeface="Avenir Next Condensed Medium"/>
                        </a:rPr>
                        <a:t> Table 3: Regression </a:t>
                      </a:r>
                      <a:r>
                        <a:rPr lang="en-US" sz="2800" kern="1200" dirty="0" smtClean="0">
                          <a:effectLst/>
                          <a:latin typeface="Avenir Next Condensed Medium"/>
                          <a:cs typeface="Avenir Next Condensed Medium"/>
                        </a:rPr>
                        <a:t>Models (n = 3776)</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indent="0" algn="ctr" defTabSz="624773" rtl="0" eaLnBrk="1" fontAlgn="auto" latinLnBrk="0" hangingPunct="1">
                        <a:lnSpc>
                          <a:spcPct val="100000"/>
                        </a:lnSpc>
                        <a:spcBef>
                          <a:spcPts val="0"/>
                        </a:spcBef>
                        <a:spcAft>
                          <a:spcPts val="0"/>
                        </a:spcAft>
                        <a:buClrTx/>
                        <a:buSzTx/>
                        <a:buFontTx/>
                        <a:buNone/>
                        <a:tabLst/>
                        <a:defRPr/>
                      </a:pPr>
                      <a:r>
                        <a:rPr lang="en-US" sz="2800" kern="1200" dirty="0">
                          <a:effectLst/>
                          <a:latin typeface="Avenir Next Condensed Medium"/>
                          <a:cs typeface="Avenir Next Condensed Medium"/>
                        </a:rPr>
                        <a:t>Developmental Specialist </a:t>
                      </a:r>
                      <a:r>
                        <a:rPr lang="en-US" sz="2800" kern="1200" dirty="0" smtClean="0">
                          <a:effectLst/>
                          <a:latin typeface="Avenir Next Condensed Medium"/>
                          <a:cs typeface="Avenir Next Condensed Medium"/>
                        </a:rPr>
                        <a:t>Referral, OR (95% CI)</a:t>
                      </a:r>
                      <a:endParaRPr lang="en-US" sz="2800" dirty="0" smtClean="0">
                        <a:effectLst/>
                        <a:latin typeface="Avenir Next Condensed Medium"/>
                        <a:ea typeface="Times New Roman"/>
                        <a:cs typeface="Avenir Next Condensed Medium"/>
                      </a:endParaRPr>
                    </a:p>
                  </a:txBody>
                  <a:tcPr marL="34925" marR="34925" marT="34925" marB="34925" anchor="b"/>
                </a:tc>
                <a:tc>
                  <a:txBody>
                    <a:bodyPr/>
                    <a:lstStyle/>
                    <a:p>
                      <a:pPr marL="0" marR="0" indent="0" algn="ctr" defTabSz="624773" rtl="0" eaLnBrk="1" fontAlgn="auto" latinLnBrk="0" hangingPunct="1">
                        <a:lnSpc>
                          <a:spcPct val="100000"/>
                        </a:lnSpc>
                        <a:spcBef>
                          <a:spcPts val="0"/>
                        </a:spcBef>
                        <a:spcAft>
                          <a:spcPts val="0"/>
                        </a:spcAft>
                        <a:buClrTx/>
                        <a:buSzTx/>
                        <a:buFontTx/>
                        <a:buNone/>
                        <a:tabLst/>
                        <a:defRPr/>
                      </a:pPr>
                      <a:r>
                        <a:rPr lang="en-US" sz="2800" kern="1200" dirty="0">
                          <a:effectLst/>
                          <a:latin typeface="Avenir Next Condensed Medium"/>
                          <a:cs typeface="Avenir Next Condensed Medium"/>
                        </a:rPr>
                        <a:t>Speech-Language-Hearing </a:t>
                      </a:r>
                      <a:r>
                        <a:rPr lang="en-US" sz="2800" kern="1200" dirty="0" smtClean="0">
                          <a:effectLst/>
                          <a:latin typeface="Avenir Next Condensed Medium"/>
                          <a:cs typeface="Avenir Next Condensed Medium"/>
                        </a:rPr>
                        <a:t>Referral, OR (95% CI)</a:t>
                      </a:r>
                      <a:endParaRPr lang="en-US" sz="2800" dirty="0" smtClean="0">
                        <a:effectLst/>
                        <a:latin typeface="Avenir Next Condensed Medium"/>
                        <a:ea typeface="Times New Roman"/>
                        <a:cs typeface="Avenir Next Condensed Medium"/>
                      </a:endParaRPr>
                    </a:p>
                  </a:txBody>
                  <a:tcPr marL="34925" marR="34925" marT="34925" marB="34925" anchor="b"/>
                </a:tc>
                <a:tc>
                  <a:txBody>
                    <a:bodyPr/>
                    <a:lstStyle/>
                    <a:p>
                      <a:pPr marL="0" marR="0" indent="0" algn="ctr" defTabSz="624773" rtl="0" eaLnBrk="1" fontAlgn="auto" latinLnBrk="0" hangingPunct="1">
                        <a:lnSpc>
                          <a:spcPct val="100000"/>
                        </a:lnSpc>
                        <a:spcBef>
                          <a:spcPts val="0"/>
                        </a:spcBef>
                        <a:spcAft>
                          <a:spcPts val="0"/>
                        </a:spcAft>
                        <a:buClrTx/>
                        <a:buSzTx/>
                        <a:buFontTx/>
                        <a:buNone/>
                        <a:tabLst/>
                        <a:defRPr/>
                      </a:pPr>
                      <a:r>
                        <a:rPr lang="en-US" sz="2800" kern="1200" dirty="0">
                          <a:effectLst/>
                          <a:latin typeface="Avenir Next Condensed Medium"/>
                          <a:cs typeface="Avenir Next Condensed Medium"/>
                        </a:rPr>
                        <a:t>Either </a:t>
                      </a:r>
                      <a:r>
                        <a:rPr lang="en-US" sz="2800" kern="1200" dirty="0" smtClean="0">
                          <a:effectLst/>
                          <a:latin typeface="Avenir Next Condensed Medium"/>
                          <a:cs typeface="Avenir Next Condensed Medium"/>
                        </a:rPr>
                        <a:t>Referral, OR (95% CI)</a:t>
                      </a:r>
                      <a:endParaRPr lang="en-US" sz="2800" dirty="0" smtClean="0">
                        <a:effectLst/>
                        <a:latin typeface="Avenir Next Condensed Medium"/>
                        <a:ea typeface="Times New Roman"/>
                        <a:cs typeface="Avenir Next Condensed Medium"/>
                      </a:endParaRPr>
                    </a:p>
                  </a:txBody>
                  <a:tcPr marL="34925" marR="34925" marT="34925" marB="34925" anchor="b"/>
                </a:tc>
              </a:tr>
              <a:tr h="370840">
                <a:tc>
                  <a:txBody>
                    <a:bodyPr/>
                    <a:lstStyle/>
                    <a:p>
                      <a:pPr marL="0" marR="0">
                        <a:spcBef>
                          <a:spcPts val="0"/>
                        </a:spcBef>
                        <a:spcAft>
                          <a:spcPts val="0"/>
                        </a:spcAft>
                      </a:pPr>
                      <a:r>
                        <a:rPr lang="en-US" sz="2800" kern="1200" dirty="0" smtClean="0">
                          <a:effectLst/>
                          <a:latin typeface="Avenir Next Condensed Medium"/>
                          <a:cs typeface="Avenir Next Condensed Medium"/>
                        </a:rPr>
                        <a:t>Male</a:t>
                      </a:r>
                      <a:endParaRPr lang="en-US" sz="2800" b="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1.31 (0.96-1.85)</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a:effectLst/>
                          <a:latin typeface="Avenir Next Condensed Medium"/>
                          <a:cs typeface="Avenir Next Condensed Medium"/>
                        </a:rPr>
                        <a:t>1.27 (0.89-1.81)</a:t>
                      </a:r>
                      <a:endParaRPr lang="en-US" sz="280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a:effectLst/>
                          <a:latin typeface="Avenir Next Condensed Medium"/>
                          <a:cs typeface="Avenir Next Condensed Medium"/>
                        </a:rPr>
                        <a:t>1.18 (0.85-1.63)</a:t>
                      </a:r>
                      <a:endParaRPr lang="en-US" sz="2800">
                        <a:effectLst/>
                        <a:latin typeface="Avenir Next Condensed Medium"/>
                        <a:ea typeface="Times New Roman"/>
                        <a:cs typeface="Avenir Next Condensed Medium"/>
                      </a:endParaRPr>
                    </a:p>
                  </a:txBody>
                  <a:tcPr marL="34925" marR="34925" marT="34925" marB="34925"/>
                </a:tc>
              </a:tr>
              <a:tr h="370840">
                <a:tc>
                  <a:txBody>
                    <a:bodyPr/>
                    <a:lstStyle/>
                    <a:p>
                      <a:pPr marL="0" marR="0">
                        <a:spcBef>
                          <a:spcPts val="0"/>
                        </a:spcBef>
                        <a:spcAft>
                          <a:spcPts val="0"/>
                        </a:spcAft>
                      </a:pPr>
                      <a:r>
                        <a:rPr lang="en-US" sz="2800" kern="1200" dirty="0">
                          <a:effectLst/>
                          <a:latin typeface="Avenir Next Condensed Medium"/>
                          <a:cs typeface="Avenir Next Condensed Medium"/>
                        </a:rPr>
                        <a:t>Age </a:t>
                      </a:r>
                      <a:r>
                        <a:rPr lang="en-US" sz="2800" kern="1200" dirty="0" smtClean="0">
                          <a:effectLst/>
                          <a:latin typeface="Avenir Next Condensed Medium"/>
                          <a:cs typeface="Avenir Next Condensed Medium"/>
                        </a:rPr>
                        <a:t>(per </a:t>
                      </a:r>
                      <a:r>
                        <a:rPr lang="en-US" sz="2800" kern="1200" dirty="0" err="1" smtClean="0">
                          <a:effectLst/>
                          <a:latin typeface="Avenir Next Condensed Medium"/>
                          <a:cs typeface="Avenir Next Condensed Medium"/>
                        </a:rPr>
                        <a:t>yr</a:t>
                      </a:r>
                      <a:r>
                        <a:rPr lang="en-US" sz="2800" kern="1200" dirty="0" smtClean="0">
                          <a:effectLst/>
                          <a:latin typeface="Avenir Next Condensed Medium"/>
                          <a:cs typeface="Avenir Next Condensed Medium"/>
                        </a:rPr>
                        <a:t>)</a:t>
                      </a:r>
                      <a:endParaRPr lang="en-US" sz="2800" b="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1.10 (0.98-1.23)</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1.26 (1.12-1.41)***</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a:effectLst/>
                          <a:latin typeface="Avenir Next Condensed Medium"/>
                          <a:cs typeface="Avenir Next Condensed Medium"/>
                        </a:rPr>
                        <a:t>1.15 (1.04-1.27)**</a:t>
                      </a:r>
                      <a:endParaRPr lang="en-US" sz="2800">
                        <a:effectLst/>
                        <a:latin typeface="Avenir Next Condensed Medium"/>
                        <a:ea typeface="Times New Roman"/>
                        <a:cs typeface="Avenir Next Condensed Medium"/>
                      </a:endParaRPr>
                    </a:p>
                  </a:txBody>
                  <a:tcPr marL="34925" marR="34925" marT="34925" marB="34925"/>
                </a:tc>
              </a:tr>
              <a:tr h="370840">
                <a:tc>
                  <a:txBody>
                    <a:bodyPr/>
                    <a:lstStyle/>
                    <a:p>
                      <a:pPr marL="0" marR="0">
                        <a:spcBef>
                          <a:spcPts val="0"/>
                        </a:spcBef>
                        <a:spcAft>
                          <a:spcPts val="0"/>
                        </a:spcAft>
                      </a:pPr>
                      <a:r>
                        <a:rPr lang="en-US" sz="2800" kern="1200" dirty="0" err="1">
                          <a:effectLst/>
                          <a:latin typeface="Avenir Next Condensed Medium"/>
                          <a:cs typeface="Avenir Next Condensed Medium"/>
                        </a:rPr>
                        <a:t>Birthweight</a:t>
                      </a:r>
                      <a:r>
                        <a:rPr lang="en-US" sz="2800" kern="1200" dirty="0">
                          <a:effectLst/>
                          <a:latin typeface="Avenir Next Condensed Medium"/>
                          <a:cs typeface="Avenir Next Condensed Medium"/>
                        </a:rPr>
                        <a:t> </a:t>
                      </a:r>
                      <a:r>
                        <a:rPr lang="en-US" sz="2800" kern="1200" dirty="0" smtClean="0">
                          <a:effectLst/>
                          <a:latin typeface="Avenir Next Condensed Medium"/>
                          <a:cs typeface="Avenir Next Condensed Medium"/>
                        </a:rPr>
                        <a:t>(per kg</a:t>
                      </a:r>
                      <a:r>
                        <a:rPr lang="en-US" sz="2800" kern="1200" dirty="0">
                          <a:effectLst/>
                          <a:latin typeface="Avenir Next Condensed Medium"/>
                          <a:cs typeface="Avenir Next Condensed Medium"/>
                        </a:rPr>
                        <a:t>)</a:t>
                      </a:r>
                      <a:endParaRPr lang="en-US" sz="2800" b="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0.64 (0.46-0.89)**</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a:effectLst/>
                          <a:latin typeface="Avenir Next Condensed Medium"/>
                          <a:cs typeface="Avenir Next Condensed Medium"/>
                        </a:rPr>
                        <a:t>0.69 (0.53-0.91)*</a:t>
                      </a:r>
                      <a:endParaRPr lang="en-US" sz="280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0.63 (0.49-0.81)***</a:t>
                      </a:r>
                      <a:endParaRPr lang="en-US" sz="2800" dirty="0">
                        <a:effectLst/>
                        <a:latin typeface="Avenir Next Condensed Medium"/>
                        <a:ea typeface="Times New Roman"/>
                        <a:cs typeface="Avenir Next Condensed Medium"/>
                      </a:endParaRPr>
                    </a:p>
                  </a:txBody>
                  <a:tcPr marL="34925" marR="34925" marT="34925" marB="34925"/>
                </a:tc>
              </a:tr>
              <a:tr h="370840">
                <a:tc>
                  <a:txBody>
                    <a:bodyPr/>
                    <a:lstStyle/>
                    <a:p>
                      <a:pPr marL="0" marR="0">
                        <a:spcBef>
                          <a:spcPts val="0"/>
                        </a:spcBef>
                        <a:spcAft>
                          <a:spcPts val="0"/>
                        </a:spcAft>
                      </a:pPr>
                      <a:r>
                        <a:rPr lang="en-US" sz="2800" kern="1200" dirty="0" smtClean="0">
                          <a:effectLst/>
                          <a:latin typeface="Avenir Next Condensed Medium"/>
                          <a:cs typeface="Avenir Next Condensed Medium"/>
                        </a:rPr>
                        <a:t>Race (ref =</a:t>
                      </a:r>
                      <a:r>
                        <a:rPr lang="en-US" sz="2800" kern="1200" baseline="0" dirty="0" smtClean="0">
                          <a:effectLst/>
                          <a:latin typeface="Avenir Next Condensed Medium"/>
                          <a:cs typeface="Avenir Next Condensed Medium"/>
                        </a:rPr>
                        <a:t> White)</a:t>
                      </a:r>
                      <a:endParaRPr lang="en-US" sz="2800" b="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 </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a:effectLst/>
                          <a:latin typeface="Avenir Next Condensed Medium"/>
                          <a:cs typeface="Avenir Next Condensed Medium"/>
                        </a:rPr>
                        <a:t> </a:t>
                      </a:r>
                      <a:endParaRPr lang="en-US" sz="280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a:effectLst/>
                          <a:latin typeface="Avenir Next Condensed Medium"/>
                          <a:cs typeface="Avenir Next Condensed Medium"/>
                        </a:rPr>
                        <a:t> </a:t>
                      </a:r>
                      <a:endParaRPr lang="en-US" sz="2800">
                        <a:effectLst/>
                        <a:latin typeface="Avenir Next Condensed Medium"/>
                        <a:ea typeface="Times New Roman"/>
                        <a:cs typeface="Avenir Next Condensed Medium"/>
                      </a:endParaRPr>
                    </a:p>
                  </a:txBody>
                  <a:tcPr marL="34925" marR="34925" marT="34925" marB="34925"/>
                </a:tc>
              </a:tr>
              <a:tr h="370840">
                <a:tc>
                  <a:txBody>
                    <a:bodyPr/>
                    <a:lstStyle/>
                    <a:p>
                      <a:pPr marL="155575" marR="0">
                        <a:spcBef>
                          <a:spcPts val="0"/>
                        </a:spcBef>
                        <a:spcAft>
                          <a:spcPts val="0"/>
                        </a:spcAft>
                      </a:pPr>
                      <a:r>
                        <a:rPr lang="en-US" sz="2800" kern="1200" dirty="0">
                          <a:effectLst/>
                          <a:latin typeface="Avenir Next Condensed Medium"/>
                          <a:cs typeface="Avenir Next Condensed Medium"/>
                        </a:rPr>
                        <a:t>Latino</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1.18 (0.42-3.37)</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0.99 (0.44-2.25)</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a:effectLst/>
                          <a:latin typeface="Avenir Next Condensed Medium"/>
                          <a:cs typeface="Avenir Next Condensed Medium"/>
                        </a:rPr>
                        <a:t>0.96 (0.49-1.89)</a:t>
                      </a:r>
                      <a:endParaRPr lang="en-US" sz="2800">
                        <a:effectLst/>
                        <a:latin typeface="Avenir Next Condensed Medium"/>
                        <a:ea typeface="Times New Roman"/>
                        <a:cs typeface="Avenir Next Condensed Medium"/>
                      </a:endParaRPr>
                    </a:p>
                  </a:txBody>
                  <a:tcPr marL="34925" marR="34925" marT="34925" marB="34925"/>
                </a:tc>
              </a:tr>
              <a:tr h="370840">
                <a:tc>
                  <a:txBody>
                    <a:bodyPr/>
                    <a:lstStyle/>
                    <a:p>
                      <a:pPr marL="155575" marR="0">
                        <a:spcBef>
                          <a:spcPts val="0"/>
                        </a:spcBef>
                        <a:spcAft>
                          <a:spcPts val="0"/>
                        </a:spcAft>
                      </a:pPr>
                      <a:r>
                        <a:rPr lang="en-US" sz="2800" kern="1200" dirty="0">
                          <a:effectLst/>
                          <a:latin typeface="Avenir Next Condensed Medium"/>
                          <a:cs typeface="Avenir Next Condensed Medium"/>
                        </a:rPr>
                        <a:t>Asian</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0.67 (0.42-1.09)</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0.60 (0.37-0.97)*</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0.67 (0.43-1.03)</a:t>
                      </a:r>
                      <a:endParaRPr lang="en-US" sz="2800" dirty="0">
                        <a:effectLst/>
                        <a:latin typeface="Avenir Next Condensed Medium"/>
                        <a:ea typeface="Times New Roman"/>
                        <a:cs typeface="Avenir Next Condensed Medium"/>
                      </a:endParaRPr>
                    </a:p>
                  </a:txBody>
                  <a:tcPr marL="34925" marR="34925" marT="34925" marB="34925"/>
                </a:tc>
              </a:tr>
              <a:tr h="370840">
                <a:tc>
                  <a:txBody>
                    <a:bodyPr/>
                    <a:lstStyle/>
                    <a:p>
                      <a:pPr marL="155575" marR="0">
                        <a:spcBef>
                          <a:spcPts val="0"/>
                        </a:spcBef>
                        <a:spcAft>
                          <a:spcPts val="0"/>
                        </a:spcAft>
                      </a:pPr>
                      <a:r>
                        <a:rPr lang="en-US" sz="2800" kern="1200">
                          <a:effectLst/>
                          <a:latin typeface="Avenir Next Condensed Medium"/>
                          <a:cs typeface="Avenir Next Condensed Medium"/>
                        </a:rPr>
                        <a:t>African American</a:t>
                      </a:r>
                      <a:endParaRPr lang="en-US" sz="280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1.00 (0.55-1.82)</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0.91 (0.45-1.82)</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0.87 (0.48-1.59)</a:t>
                      </a:r>
                      <a:endParaRPr lang="en-US" sz="2800" dirty="0">
                        <a:effectLst/>
                        <a:latin typeface="Avenir Next Condensed Medium"/>
                        <a:ea typeface="Times New Roman"/>
                        <a:cs typeface="Avenir Next Condensed Medium"/>
                      </a:endParaRPr>
                    </a:p>
                  </a:txBody>
                  <a:tcPr marL="34925" marR="34925" marT="34925" marB="34925"/>
                </a:tc>
              </a:tr>
              <a:tr h="370840">
                <a:tc>
                  <a:txBody>
                    <a:bodyPr/>
                    <a:lstStyle/>
                    <a:p>
                      <a:pPr marL="155575" marR="0">
                        <a:spcBef>
                          <a:spcPts val="0"/>
                        </a:spcBef>
                        <a:spcAft>
                          <a:spcPts val="0"/>
                        </a:spcAft>
                      </a:pPr>
                      <a:r>
                        <a:rPr lang="en-US" sz="2800" kern="1200" dirty="0">
                          <a:effectLst/>
                          <a:latin typeface="Avenir Next Condensed Medium"/>
                          <a:cs typeface="Avenir Next Condensed Medium"/>
                        </a:rPr>
                        <a:t>Pacific Islander-Other-Multiple</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1.23 (0.35-4.37)</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0.93 (0.34-2.51)</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0.93 (0.42-2.07)</a:t>
                      </a:r>
                      <a:endParaRPr lang="en-US" sz="2800" dirty="0">
                        <a:effectLst/>
                        <a:latin typeface="Avenir Next Condensed Medium"/>
                        <a:ea typeface="Times New Roman"/>
                        <a:cs typeface="Avenir Next Condensed Medium"/>
                      </a:endParaRPr>
                    </a:p>
                  </a:txBody>
                  <a:tcPr marL="34925" marR="34925" marT="34925" marB="34925"/>
                </a:tc>
              </a:tr>
              <a:tr h="370840">
                <a:tc>
                  <a:txBody>
                    <a:bodyPr/>
                    <a:lstStyle/>
                    <a:p>
                      <a:pPr marL="0" marR="0">
                        <a:spcBef>
                          <a:spcPts val="0"/>
                        </a:spcBef>
                        <a:spcAft>
                          <a:spcPts val="0"/>
                        </a:spcAft>
                      </a:pPr>
                      <a:r>
                        <a:rPr lang="en-US" sz="2800" kern="1200" dirty="0" smtClean="0">
                          <a:effectLst/>
                          <a:latin typeface="Avenir Next Condensed Medium"/>
                          <a:cs typeface="Avenir Next Condensed Medium"/>
                        </a:rPr>
                        <a:t>Hispanic</a:t>
                      </a:r>
                      <a:endParaRPr lang="en-US" sz="2800" b="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1.53 (0.55-4.26)</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1.30 (0.61-2.74)</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1.23 (0.67-2.26)</a:t>
                      </a:r>
                      <a:endParaRPr lang="en-US" sz="2800" dirty="0">
                        <a:effectLst/>
                        <a:latin typeface="Avenir Next Condensed Medium"/>
                        <a:ea typeface="Times New Roman"/>
                        <a:cs typeface="Avenir Next Condensed Medium"/>
                      </a:endParaRPr>
                    </a:p>
                  </a:txBody>
                  <a:tcPr marL="34925" marR="34925" marT="34925" marB="34925"/>
                </a:tc>
              </a:tr>
              <a:tr h="370840">
                <a:tc>
                  <a:txBody>
                    <a:bodyPr/>
                    <a:lstStyle/>
                    <a:p>
                      <a:pPr marL="0" marR="0">
                        <a:spcBef>
                          <a:spcPts val="0"/>
                        </a:spcBef>
                        <a:spcAft>
                          <a:spcPts val="0"/>
                        </a:spcAft>
                      </a:pPr>
                      <a:r>
                        <a:rPr lang="en-US" sz="2800" kern="1200" dirty="0" smtClean="0">
                          <a:effectLst/>
                          <a:latin typeface="Avenir Next Condensed Medium"/>
                          <a:cs typeface="Avenir Next Condensed Medium"/>
                        </a:rPr>
                        <a:t>Below100</a:t>
                      </a:r>
                      <a:r>
                        <a:rPr lang="en-US" sz="2800" kern="1200" dirty="0">
                          <a:effectLst/>
                          <a:latin typeface="Avenir Next Condensed Medium"/>
                          <a:cs typeface="Avenir Next Condensed Medium"/>
                        </a:rPr>
                        <a:t>% </a:t>
                      </a:r>
                      <a:r>
                        <a:rPr lang="en-US" sz="2800" kern="1200" dirty="0" smtClean="0">
                          <a:effectLst/>
                          <a:latin typeface="Avenir Next Condensed Medium"/>
                          <a:cs typeface="Avenir Next Condensed Medium"/>
                        </a:rPr>
                        <a:t>Federal</a:t>
                      </a:r>
                      <a:r>
                        <a:rPr lang="en-US" sz="2800" kern="1200" baseline="0" dirty="0" smtClean="0">
                          <a:effectLst/>
                          <a:latin typeface="Avenir Next Condensed Medium"/>
                          <a:cs typeface="Avenir Next Condensed Medium"/>
                        </a:rPr>
                        <a:t> </a:t>
                      </a:r>
                      <a:r>
                        <a:rPr lang="en-US" sz="2800" kern="1200" dirty="0" smtClean="0">
                          <a:effectLst/>
                          <a:latin typeface="Avenir Next Condensed Medium"/>
                          <a:cs typeface="Avenir Next Condensed Medium"/>
                        </a:rPr>
                        <a:t>Poverty Level</a:t>
                      </a:r>
                      <a:endParaRPr lang="en-US" sz="2800" b="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a:effectLst/>
                          <a:latin typeface="Avenir Next Condensed Medium"/>
                          <a:cs typeface="Avenir Next Condensed Medium"/>
                        </a:rPr>
                        <a:t>0.65 (0.38-1.13)</a:t>
                      </a:r>
                      <a:endParaRPr lang="en-US" sz="280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1.12 (0.68-1.84)</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1.01 (0.64-1.60)</a:t>
                      </a:r>
                      <a:endParaRPr lang="en-US" sz="2800" dirty="0">
                        <a:effectLst/>
                        <a:latin typeface="Avenir Next Condensed Medium"/>
                        <a:ea typeface="Times New Roman"/>
                        <a:cs typeface="Avenir Next Condensed Medium"/>
                      </a:endParaRPr>
                    </a:p>
                  </a:txBody>
                  <a:tcPr marL="34925" marR="34925" marT="34925" marB="34925"/>
                </a:tc>
              </a:tr>
              <a:tr h="370840">
                <a:tc>
                  <a:txBody>
                    <a:bodyPr/>
                    <a:lstStyle/>
                    <a:p>
                      <a:pPr marL="0" marR="0">
                        <a:spcBef>
                          <a:spcPts val="0"/>
                        </a:spcBef>
                        <a:spcAft>
                          <a:spcPts val="0"/>
                        </a:spcAft>
                      </a:pPr>
                      <a:r>
                        <a:rPr lang="en-US" sz="2800" kern="1200" dirty="0">
                          <a:effectLst/>
                          <a:latin typeface="Avenir Next Condensed Medium"/>
                          <a:cs typeface="Avenir Next Condensed Medium"/>
                        </a:rPr>
                        <a:t>Ever Uninsured in Past Year</a:t>
                      </a:r>
                      <a:endParaRPr lang="en-US" sz="2800" b="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a:effectLst/>
                          <a:latin typeface="Avenir Next Condensed Medium"/>
                          <a:cs typeface="Avenir Next Condensed Medium"/>
                        </a:rPr>
                        <a:t>0.42 (0.14-1.25)</a:t>
                      </a:r>
                      <a:endParaRPr lang="en-US" sz="280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a:effectLst/>
                          <a:latin typeface="Avenir Next Condensed Medium"/>
                          <a:cs typeface="Avenir Next Condensed Medium"/>
                        </a:rPr>
                        <a:t>0.43 (0.18-1.02)</a:t>
                      </a:r>
                      <a:endParaRPr lang="en-US" sz="280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0.39 (0.19-0.83)*</a:t>
                      </a:r>
                      <a:endParaRPr lang="en-US" sz="2800" dirty="0">
                        <a:effectLst/>
                        <a:latin typeface="Avenir Next Condensed Medium"/>
                        <a:ea typeface="Times New Roman"/>
                        <a:cs typeface="Avenir Next Condensed Medium"/>
                      </a:endParaRPr>
                    </a:p>
                  </a:txBody>
                  <a:tcPr marL="34925" marR="34925" marT="34925" marB="34925"/>
                </a:tc>
              </a:tr>
              <a:tr h="370840">
                <a:tc>
                  <a:txBody>
                    <a:bodyPr/>
                    <a:lstStyle/>
                    <a:p>
                      <a:pPr marL="0" marR="0">
                        <a:spcBef>
                          <a:spcPts val="0"/>
                        </a:spcBef>
                        <a:spcAft>
                          <a:spcPts val="0"/>
                        </a:spcAft>
                      </a:pPr>
                      <a:r>
                        <a:rPr lang="en-US" sz="2800" kern="1200" dirty="0">
                          <a:effectLst/>
                          <a:latin typeface="Avenir Next Condensed Medium"/>
                          <a:cs typeface="Avenir Next Condensed Medium"/>
                        </a:rPr>
                        <a:t>PEDS </a:t>
                      </a:r>
                      <a:r>
                        <a:rPr lang="en-US" sz="2800" kern="1200" dirty="0" smtClean="0">
                          <a:effectLst/>
                          <a:latin typeface="Avenir Next Condensed Medium"/>
                          <a:cs typeface="Avenir Next Condensed Medium"/>
                        </a:rPr>
                        <a:t>High</a:t>
                      </a:r>
                      <a:r>
                        <a:rPr lang="en-US" sz="2800" kern="1200" baseline="0" dirty="0" smtClean="0">
                          <a:effectLst/>
                          <a:latin typeface="Avenir Next Condensed Medium"/>
                          <a:cs typeface="Avenir Next Condensed Medium"/>
                        </a:rPr>
                        <a:t> Risk</a:t>
                      </a:r>
                      <a:endParaRPr lang="en-US" sz="2800" b="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4.88 (3.30-7.22)***</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4.18 (2.83-6.18)***</a:t>
                      </a:r>
                      <a:endParaRPr lang="en-US" sz="2800" dirty="0">
                        <a:effectLst/>
                        <a:latin typeface="Avenir Next Condensed Medium"/>
                        <a:ea typeface="Times New Roman"/>
                        <a:cs typeface="Avenir Next Condensed Medium"/>
                      </a:endParaRPr>
                    </a:p>
                  </a:txBody>
                  <a:tcPr marL="34925" marR="34925" marT="34925" marB="34925"/>
                </a:tc>
                <a:tc>
                  <a:txBody>
                    <a:bodyPr/>
                    <a:lstStyle/>
                    <a:p>
                      <a:pPr marL="0" marR="0">
                        <a:spcBef>
                          <a:spcPts val="0"/>
                        </a:spcBef>
                        <a:spcAft>
                          <a:spcPts val="0"/>
                        </a:spcAft>
                      </a:pPr>
                      <a:r>
                        <a:rPr lang="en-US" sz="2800" kern="1200" dirty="0">
                          <a:effectLst/>
                          <a:latin typeface="Avenir Next Condensed Medium"/>
                          <a:cs typeface="Avenir Next Condensed Medium"/>
                        </a:rPr>
                        <a:t>4.12 (2.88-5.89)***</a:t>
                      </a:r>
                      <a:endParaRPr lang="en-US" sz="2800" dirty="0">
                        <a:effectLst/>
                        <a:latin typeface="Avenir Next Condensed Medium"/>
                        <a:ea typeface="Times New Roman"/>
                        <a:cs typeface="Avenir Next Condensed Medium"/>
                      </a:endParaRPr>
                    </a:p>
                  </a:txBody>
                  <a:tcPr marL="34925" marR="34925" marT="34925" marB="34925"/>
                </a:tc>
              </a:tr>
            </a:tbl>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5202</TotalTime>
  <Words>1464</Words>
  <Application>Microsoft Macintosh PowerPoint</Application>
  <PresentationFormat>Custom</PresentationFormat>
  <Paragraphs>232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USUHS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lculp</dc:creator>
  <cp:lastModifiedBy>Nan Ketpura-Ching</cp:lastModifiedBy>
  <cp:revision>572</cp:revision>
  <cp:lastPrinted>2007-03-06T01:08:23Z</cp:lastPrinted>
  <dcterms:created xsi:type="dcterms:W3CDTF">2009-05-07T07:56:13Z</dcterms:created>
  <dcterms:modified xsi:type="dcterms:W3CDTF">2013-08-22T08:00:57Z</dcterms:modified>
</cp:coreProperties>
</file>