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5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withtim.net/tutorials/python-programming/sudoku-solver-backtracking/" TargetMode="External"/><Relationship Id="rId2" Type="http://schemas.openxmlformats.org/officeDocument/2006/relationships/hyperlink" Target="https://towardsdatascience.com/building-a-sudoku-solving-application-with-computer-vision-and-backtracking-19668d0a1e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5032" y="481947"/>
            <a:ext cx="3536968" cy="413388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2">
                    <a:lumMod val="50000"/>
                  </a:schemeClr>
                </a:solidFill>
                <a:latin typeface="Docktrin" panose="02000500000000000000" pitchFamily="50" charset="0"/>
              </a:rPr>
              <a:t>mart</a:t>
            </a:r>
            <a:r>
              <a:rPr lang="en-US" sz="8800" b="1" dirty="0">
                <a:latin typeface="Docktrin" panose="02000500000000000000" pitchFamily="50" charset="0"/>
              </a:rPr>
              <a:t> </a:t>
            </a:r>
            <a:r>
              <a:rPr lang="en-US" sz="8800" b="1" dirty="0" err="1">
                <a:solidFill>
                  <a:srgbClr val="002060"/>
                </a:solidFill>
                <a:latin typeface="Docktrin" panose="02000500000000000000" pitchFamily="50" charset="0"/>
              </a:rPr>
              <a:t>udako</a:t>
            </a:r>
            <a:r>
              <a:rPr lang="en-US" sz="8800" b="1" dirty="0">
                <a:latin typeface="Docktrin" panose="02000500000000000000" pitchFamily="50" charset="0"/>
              </a:rPr>
              <a:t> </a:t>
            </a:r>
            <a:r>
              <a:rPr lang="en-US" sz="8800" b="1" dirty="0" err="1">
                <a:solidFill>
                  <a:schemeClr val="accent1">
                    <a:lumMod val="50000"/>
                  </a:schemeClr>
                </a:solidFill>
                <a:latin typeface="Docktrin" panose="02000500000000000000" pitchFamily="50" charset="0"/>
              </a:rPr>
              <a:t>olver</a:t>
            </a:r>
            <a:endParaRPr lang="en-US" sz="8800" b="1" dirty="0">
              <a:solidFill>
                <a:schemeClr val="accent1">
                  <a:lumMod val="50000"/>
                </a:schemeClr>
              </a:solidFill>
              <a:latin typeface="Docktrin" panose="02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5214" y="5243337"/>
            <a:ext cx="3665210" cy="1535029"/>
          </a:xfrm>
        </p:spPr>
        <p:txBody>
          <a:bodyPr>
            <a:normAutofit fontScale="92500"/>
          </a:bodyPr>
          <a:lstStyle/>
          <a:p>
            <a:pPr algn="r"/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Hemanth RangeGowda S P</a:t>
            </a:r>
          </a:p>
          <a:p>
            <a:pPr algn="r"/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Chinmaya Rao</a:t>
            </a:r>
          </a:p>
          <a:p>
            <a:pPr algn="r"/>
            <a:r>
              <a:rPr lang="en-US" b="1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Nishanth S Raj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C08FBE-12CB-C735-1F55-49506F56E064}"/>
              </a:ext>
            </a:extLst>
          </p:cNvPr>
          <p:cNvSpPr txBox="1"/>
          <p:nvPr/>
        </p:nvSpPr>
        <p:spPr>
          <a:xfrm>
            <a:off x="6188182" y="0"/>
            <a:ext cx="256387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1500" b="1" dirty="0">
                <a:ln w="9525">
                  <a:solidFill>
                    <a:schemeClr val="bg1"/>
                  </a:solidFill>
                  <a:prstDash val="solid"/>
                </a:ln>
                <a:latin typeface="Docktrin" panose="02000500000000000000" pitchFamily="50" charset="0"/>
              </a:rPr>
              <a:t>S</a:t>
            </a:r>
            <a:endParaRPr lang="en-IN" sz="415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7CCD1-1ED5-74A4-0572-99CD35DA2CE9}"/>
              </a:ext>
            </a:extLst>
          </p:cNvPr>
          <p:cNvSpPr txBox="1"/>
          <p:nvPr/>
        </p:nvSpPr>
        <p:spPr>
          <a:xfrm>
            <a:off x="753034" y="677187"/>
            <a:ext cx="10748683" cy="410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445"/>
              </a:spcBef>
              <a:spcAft>
                <a:spcPts val="0"/>
              </a:spcAft>
              <a:buSzPts val="1400"/>
              <a:tabLst>
                <a:tab pos="450215" algn="l"/>
              </a:tabLst>
            </a:pP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Overlaying</a:t>
            </a:r>
            <a:r>
              <a:rPr lang="en-US" sz="32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3200" b="1" kern="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32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32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32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image:</a:t>
            </a:r>
            <a:endParaRPr lang="en-IN" sz="32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59485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overlap the sudoku solution on our original image first we need to store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positions of 4 corner points of the sudoku grid in original image. These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 is stored in variable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biggest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shown in code. By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warp Perspective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blank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which is same size as original image and at same positions where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 are missing in original sudoku image. Now with help of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Weighted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we will be able to overlay our image which we got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wrap Perspective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7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DF1A34D-CC6B-1CC2-90A6-3F276E599F22}"/>
              </a:ext>
            </a:extLst>
          </p:cNvPr>
          <p:cNvGrpSpPr>
            <a:grpSpLocks/>
          </p:cNvGrpSpPr>
          <p:nvPr/>
        </p:nvGrpSpPr>
        <p:grpSpPr bwMode="auto">
          <a:xfrm>
            <a:off x="2975348" y="1847198"/>
            <a:ext cx="7432676" cy="3163602"/>
            <a:chOff x="2190" y="278"/>
            <a:chExt cx="7590" cy="3855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01D65A19-AC75-C1A4-317A-6BDB12D1E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" y="278"/>
              <a:ext cx="3525" cy="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4CDC229A-583B-A556-6B58-B2BEC0B0E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" y="353"/>
              <a:ext cx="4005" cy="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9101940F-27FB-1898-27C5-160D2CE5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41" y="946964"/>
            <a:ext cx="8501517" cy="90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3808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a)Wrap Perspective output image	b) Final overlayed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487823-CAD0-ACB7-F326-0AE213FC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0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1.jpeg">
            <a:extLst>
              <a:ext uri="{FF2B5EF4-FFF2-40B4-BE49-F238E27FC236}">
                <a16:creationId xmlns:a16="http://schemas.microsoft.com/office/drawing/2014/main" id="{B767042E-5A71-3CB5-F9EB-DCBDA1C415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041" y="1085031"/>
            <a:ext cx="10149529" cy="4831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9C8E2E-9D22-A15E-6807-419BAD2351A5}"/>
              </a:ext>
            </a:extLst>
          </p:cNvPr>
          <p:cNvSpPr txBox="1"/>
          <p:nvPr/>
        </p:nvSpPr>
        <p:spPr>
          <a:xfrm>
            <a:off x="3110753" y="2501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spcBef>
                <a:spcPts val="30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44FB5-B04D-E5B2-F3A7-BBE6429810AA}"/>
              </a:ext>
            </a:extLst>
          </p:cNvPr>
          <p:cNvSpPr txBox="1"/>
          <p:nvPr/>
        </p:nvSpPr>
        <p:spPr>
          <a:xfrm>
            <a:off x="851646" y="701458"/>
            <a:ext cx="10883153" cy="4903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ctr">
              <a:spcBef>
                <a:spcPts val="440"/>
              </a:spcBef>
              <a:spcAft>
                <a:spcPts val="0"/>
              </a:spcAft>
              <a:tabLst>
                <a:tab pos="667385" algn="l"/>
              </a:tabLst>
            </a:pP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67740" indent="-1397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algorithm is not robust to blurring, drastic occlusions and also if any of the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corners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captured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image. The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biggest</a:t>
            </a:r>
            <a:r>
              <a:rPr lang="en-US" sz="3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contour with 4 sides must be sudoku grid otherwise we get wrong answers. If any</a:t>
            </a:r>
            <a:r>
              <a:rPr lang="en-US" sz="3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digit is wrongly predicted then we will not get the results. So we have to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8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5787A-EA50-AF45-B969-5597832889D8}"/>
              </a:ext>
            </a:extLst>
          </p:cNvPr>
          <p:cNvSpPr txBox="1"/>
          <p:nvPr/>
        </p:nvSpPr>
        <p:spPr>
          <a:xfrm>
            <a:off x="1604682" y="1166669"/>
            <a:ext cx="9932894" cy="282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270510">
              <a:spcBef>
                <a:spcPts val="100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Conclusion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959485">
              <a:lnSpc>
                <a:spcPct val="115000"/>
              </a:lnSpc>
              <a:spcBef>
                <a:spcPts val="124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present a Smart Sudoku Solver that can solve unsolved Sudoku images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small amount of perspective. Also illumination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across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of. Since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efficiently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0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F7E76-08C2-B4B1-936A-EE9F39AA96DC}"/>
              </a:ext>
            </a:extLst>
          </p:cNvPr>
          <p:cNvSpPr txBox="1"/>
          <p:nvPr/>
        </p:nvSpPr>
        <p:spPr>
          <a:xfrm>
            <a:off x="4984377" y="2770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0D93-5A4F-356A-84CB-A627C172FA76}"/>
              </a:ext>
            </a:extLst>
          </p:cNvPr>
          <p:cNvSpPr txBox="1"/>
          <p:nvPr/>
        </p:nvSpPr>
        <p:spPr>
          <a:xfrm>
            <a:off x="744071" y="1647568"/>
            <a:ext cx="1112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956310" lvl="0" indent="-34290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https://towardsdatascience.com/building-a-sudoku-solving-applic</a:t>
            </a:r>
            <a:r>
              <a:rPr lang="en-US" sz="2400" i="1" spc="-4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ation-with-computer-vision-and-backtracking-19668d0a1e2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01090" lvl="0" indent="-34290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24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https://www.pyimagesearch.com/2020/08/10/opencv-s</a:t>
            </a:r>
            <a:r>
              <a:rPr lang="en-US" sz="2400" i="1" spc="-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udoku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-solver-and-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ocr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01090" lvl="0" indent="-34290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24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https://www.techwithtim.net/tutorials/python-program</a:t>
            </a:r>
            <a:r>
              <a:rPr lang="en-US" sz="2400" i="1" spc="-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ming</a:t>
            </a:r>
            <a:r>
              <a:rPr lang="en-US" sz="2400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/sudoku-solver-backtracking/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40"/>
              </a:spcBef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https://ieeexplore.ieee.org/document/7414762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11FB6-ADCD-7911-0F7E-E0B3A9D06280}"/>
              </a:ext>
            </a:extLst>
          </p:cNvPr>
          <p:cNvSpPr txBox="1"/>
          <p:nvPr/>
        </p:nvSpPr>
        <p:spPr>
          <a:xfrm>
            <a:off x="2859741" y="35769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1400"/>
              <a:tabLst>
                <a:tab pos="270510" algn="l"/>
              </a:tabLst>
            </a:pPr>
            <a:r>
              <a:rPr lang="en-US" sz="4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Introduction:</a:t>
            </a:r>
            <a:endParaRPr lang="en-IN" sz="44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E53A1-9666-8DC6-8757-280893E535A3}"/>
              </a:ext>
            </a:extLst>
          </p:cNvPr>
          <p:cNvSpPr txBox="1"/>
          <p:nvPr/>
        </p:nvSpPr>
        <p:spPr>
          <a:xfrm>
            <a:off x="986117" y="1627737"/>
            <a:ext cx="10811435" cy="345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959485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real life we come across Sudoku puzzles of varying difficulty levels in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newspapers and other text and digital media. It is a common leisure activity for 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 of people. However, it is observed that the solution is not always immediately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for verification. In most cases, people have to wait till the next day 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the solutions of the Sudoku they just solved. Hence our motivation for this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was to develop the solution for the puzzle by taking an input image of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generating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immediate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60B44-D21D-4C61-8AA4-C1B0F62EE547}"/>
              </a:ext>
            </a:extLst>
          </p:cNvPr>
          <p:cNvSpPr txBox="1"/>
          <p:nvPr/>
        </p:nvSpPr>
        <p:spPr>
          <a:xfrm>
            <a:off x="3048000" y="286931"/>
            <a:ext cx="6096000" cy="74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000"/>
              </a:spcBef>
              <a:buSzPts val="1400"/>
              <a:tabLst>
                <a:tab pos="270510" algn="l"/>
              </a:tabLst>
            </a:pPr>
            <a:r>
              <a:rPr lang="en-US" sz="40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</a:t>
            </a:r>
            <a:r>
              <a:rPr lang="en-US" sz="40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40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puzzle</a:t>
            </a:r>
            <a:r>
              <a:rPr lang="en-US" sz="40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endParaRPr lang="en-IN" sz="40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CA305-543D-C58A-CF45-E7C5667A8401}"/>
              </a:ext>
            </a:extLst>
          </p:cNvPr>
          <p:cNvSpPr txBox="1"/>
          <p:nvPr/>
        </p:nvSpPr>
        <p:spPr>
          <a:xfrm>
            <a:off x="277906" y="1450497"/>
            <a:ext cx="10354236" cy="228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40"/>
              </a:spcBef>
              <a:buSzPct val="170000"/>
              <a:tabLst>
                <a:tab pos="810260" algn="l"/>
              </a:tabLst>
            </a:pP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Smoothing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thresholding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90600" marR="895985" lvl="2" algn="just">
              <a:lnSpc>
                <a:spcPct val="115000"/>
              </a:lnSpc>
              <a:spcBef>
                <a:spcPts val="124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image. Pre-processing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converting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gray scale applying gaussian blur and applying adaptive thresholding resulting in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CF146-F6A1-BDFB-8367-9A6B51CDAEC6}"/>
              </a:ext>
            </a:extLst>
          </p:cNvPr>
          <p:cNvSpPr txBox="1"/>
          <p:nvPr/>
        </p:nvSpPr>
        <p:spPr>
          <a:xfrm>
            <a:off x="663388" y="37671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1000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</a:t>
            </a:r>
            <a:r>
              <a:rPr lang="en-US" sz="24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3.jpeg">
            <a:extLst>
              <a:ext uri="{FF2B5EF4-FFF2-40B4-BE49-F238E27FC236}">
                <a16:creationId xmlns:a16="http://schemas.microsoft.com/office/drawing/2014/main" id="{D79166CC-DA4D-B367-0982-14CC49DC07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0300" y="4420713"/>
            <a:ext cx="5921375" cy="986790"/>
          </a:xfrm>
          <a:prstGeom prst="rect">
            <a:avLst/>
          </a:prstGeom>
        </p:spPr>
      </p:pic>
      <p:pic>
        <p:nvPicPr>
          <p:cNvPr id="9" name="image4.jpeg">
            <a:extLst>
              <a:ext uri="{FF2B5EF4-FFF2-40B4-BE49-F238E27FC236}">
                <a16:creationId xmlns:a16="http://schemas.microsoft.com/office/drawing/2014/main" id="{2F387A9A-CDDE-4041-14B6-AE3CB87FE7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302" y="5673742"/>
            <a:ext cx="5881370" cy="4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DE193-8C2E-6FA6-7CDE-AFDEE33C89DC}"/>
              </a:ext>
            </a:extLst>
          </p:cNvPr>
          <p:cNvSpPr txBox="1"/>
          <p:nvPr/>
        </p:nvSpPr>
        <p:spPr>
          <a:xfrm>
            <a:off x="412376" y="312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SzPts val="1400"/>
              <a:tabLst>
                <a:tab pos="270510" algn="l"/>
              </a:tabLst>
            </a:pP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contours</a:t>
            </a:r>
            <a:endParaRPr lang="en-IN" sz="24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8A204-C2EA-D098-9096-DE8B19786524}"/>
              </a:ext>
            </a:extLst>
          </p:cNvPr>
          <p:cNvSpPr txBox="1"/>
          <p:nvPr/>
        </p:nvSpPr>
        <p:spPr>
          <a:xfrm>
            <a:off x="1299882" y="949717"/>
            <a:ext cx="10174941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959485" algn="just">
              <a:lnSpc>
                <a:spcPct val="115000"/>
              </a:lnSpc>
              <a:spcBef>
                <a:spcPts val="12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contouring is the process of identifying structural outlines of objects in 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contours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Contours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A999D-22AF-B7A7-723C-EA5B5DD0D963}"/>
              </a:ext>
            </a:extLst>
          </p:cNvPr>
          <p:cNvSpPr txBox="1"/>
          <p:nvPr/>
        </p:nvSpPr>
        <p:spPr>
          <a:xfrm>
            <a:off x="762000" y="21473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1000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drawing</a:t>
            </a:r>
            <a:r>
              <a:rPr lang="en-US" sz="24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contours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7.jpeg">
            <a:extLst>
              <a:ext uri="{FF2B5EF4-FFF2-40B4-BE49-F238E27FC236}">
                <a16:creationId xmlns:a16="http://schemas.microsoft.com/office/drawing/2014/main" id="{597897C5-18B7-84D1-255E-14C4238FB2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045" y="2845770"/>
            <a:ext cx="9001835" cy="856653"/>
          </a:xfrm>
          <a:prstGeom prst="rect">
            <a:avLst/>
          </a:prstGeom>
        </p:spPr>
      </p:pic>
      <p:pic>
        <p:nvPicPr>
          <p:cNvPr id="9" name="image8.jpeg">
            <a:extLst>
              <a:ext uri="{FF2B5EF4-FFF2-40B4-BE49-F238E27FC236}">
                <a16:creationId xmlns:a16="http://schemas.microsoft.com/office/drawing/2014/main" id="{51FD713E-3DAA-F353-3B58-6245B9362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4745"/>
          <a:stretch/>
        </p:blipFill>
        <p:spPr>
          <a:xfrm>
            <a:off x="1577844" y="4132729"/>
            <a:ext cx="3585827" cy="2062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ED8F1A-7E3B-98B5-583D-E11FAFA6331F}"/>
              </a:ext>
            </a:extLst>
          </p:cNvPr>
          <p:cNvSpPr txBox="1"/>
          <p:nvPr/>
        </p:nvSpPr>
        <p:spPr>
          <a:xfrm>
            <a:off x="5558118" y="4252851"/>
            <a:ext cx="2169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44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contours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‘green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lines’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</a:t>
            </a:r>
            <a:r>
              <a:rPr lang="en-US" sz="1800" b="1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5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9824B-F906-4D22-2C54-779EC259702D}"/>
              </a:ext>
            </a:extLst>
          </p:cNvPr>
          <p:cNvSpPr txBox="1"/>
          <p:nvPr/>
        </p:nvSpPr>
        <p:spPr>
          <a:xfrm>
            <a:off x="188258" y="478716"/>
            <a:ext cx="11465859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40"/>
              </a:spcBef>
              <a:spcAft>
                <a:spcPts val="0"/>
              </a:spcAft>
              <a:buSzPts val="1400"/>
              <a:tabLst>
                <a:tab pos="270510" algn="l"/>
              </a:tabLst>
            </a:pP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</a:t>
            </a:r>
            <a:r>
              <a:rPr lang="en-US" sz="2400" b="1" kern="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b="1" kern="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endParaRPr lang="en-IN" sz="24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 marR="959485" lvl="1" algn="just">
              <a:lnSpc>
                <a:spcPct val="115000"/>
              </a:lnSpc>
              <a:spcBef>
                <a:spcPts val="124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assume that the biggest area contour with 4 sides in the input image is our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 puzzle. After identifying the sudoku puzzle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our image we mark the 4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C0BEC14B-7C04-D97D-E4A7-772C95E06A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133" y="3073494"/>
            <a:ext cx="2505075" cy="248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21264-38D2-0DD3-B551-9B66DAF13628}"/>
              </a:ext>
            </a:extLst>
          </p:cNvPr>
          <p:cNvSpPr txBox="1"/>
          <p:nvPr/>
        </p:nvSpPr>
        <p:spPr>
          <a:xfrm>
            <a:off x="5013794" y="2975498"/>
            <a:ext cx="6550677" cy="218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1058545"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Corner points of the new image are marked in the above input image as shown in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isolated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puzzle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5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.png">
            <a:extLst>
              <a:ext uri="{FF2B5EF4-FFF2-40B4-BE49-F238E27FC236}">
                <a16:creationId xmlns:a16="http://schemas.microsoft.com/office/drawing/2014/main" id="{636261FD-482F-B205-98FA-CF5E688621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587" y="362305"/>
            <a:ext cx="2740660" cy="2941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2FD68-95DA-366B-5E5E-A4B4E78CAE63}"/>
              </a:ext>
            </a:extLst>
          </p:cNvPr>
          <p:cNvSpPr txBox="1"/>
          <p:nvPr/>
        </p:nvSpPr>
        <p:spPr>
          <a:xfrm>
            <a:off x="3684494" y="362305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959485" algn="just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backtracking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.jpeg">
            <a:extLst>
              <a:ext uri="{FF2B5EF4-FFF2-40B4-BE49-F238E27FC236}">
                <a16:creationId xmlns:a16="http://schemas.microsoft.com/office/drawing/2014/main" id="{8BD11F9E-0E3F-7322-2C4D-FD13DA595F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8832" y="3587190"/>
            <a:ext cx="4559935" cy="183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3C6CA-D436-4F12-796B-E6EB14B3B9E9}"/>
              </a:ext>
            </a:extLst>
          </p:cNvPr>
          <p:cNvSpPr txBox="1"/>
          <p:nvPr/>
        </p:nvSpPr>
        <p:spPr>
          <a:xfrm>
            <a:off x="2590799" y="5548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5665">
              <a:spcBef>
                <a:spcPts val="100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splitting</a:t>
            </a:r>
            <a:r>
              <a:rPr lang="en-US" sz="1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r>
              <a:rPr lang="en-US" sz="18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81 smaller</a:t>
            </a:r>
            <a:r>
              <a:rPr lang="en-US" sz="1800" b="1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532D2-3608-380F-A77E-406BE5E9CF0D}"/>
              </a:ext>
            </a:extLst>
          </p:cNvPr>
          <p:cNvSpPr txBox="1"/>
          <p:nvPr/>
        </p:nvSpPr>
        <p:spPr>
          <a:xfrm>
            <a:off x="458469" y="3533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FF09C-6A72-7EE3-52D5-4DA360CAA75E}"/>
              </a:ext>
            </a:extLst>
          </p:cNvPr>
          <p:cNvSpPr txBox="1"/>
          <p:nvPr/>
        </p:nvSpPr>
        <p:spPr>
          <a:xfrm>
            <a:off x="564777" y="940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40"/>
              </a:spcBef>
              <a:buSzPts val="1400"/>
              <a:tabLst>
                <a:tab pos="27051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</a:t>
            </a:r>
            <a:endParaRPr lang="en-IN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C2BE9-5B73-6EC1-E326-A7DFD4F93550}"/>
              </a:ext>
            </a:extLst>
          </p:cNvPr>
          <p:cNvSpPr txBox="1"/>
          <p:nvPr/>
        </p:nvSpPr>
        <p:spPr>
          <a:xfrm>
            <a:off x="1461247" y="1512716"/>
            <a:ext cx="10399060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959485" algn="just">
              <a:lnSpc>
                <a:spcPct val="115000"/>
              </a:lnSpc>
              <a:spcBef>
                <a:spcPts val="124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know our sudoku grid consists of smaller squares which are 9 x 9=81 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 Each smaller grid has a number in range [1-9] or empty cell. We perform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horizontal and vertical split on our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extracted sudoku puzzle with factor 9 and we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9=81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images. These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81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C4675-0734-A958-5299-A7903CC0AA03}"/>
              </a:ext>
            </a:extLst>
          </p:cNvPr>
          <p:cNvSpPr txBox="1"/>
          <p:nvPr/>
        </p:nvSpPr>
        <p:spPr>
          <a:xfrm>
            <a:off x="3110753" y="2501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spcBef>
                <a:spcPts val="30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36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6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3E6C2-E8E2-D259-8073-F9E5EABD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" y="1216325"/>
            <a:ext cx="11987981" cy="42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E3B8E-4845-0A71-0D0E-5D7E50F9F80F}"/>
              </a:ext>
            </a:extLst>
          </p:cNvPr>
          <p:cNvSpPr txBox="1"/>
          <p:nvPr/>
        </p:nvSpPr>
        <p:spPr>
          <a:xfrm>
            <a:off x="2770095" y="39355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5"/>
              </a:spcBef>
              <a:spcAft>
                <a:spcPts val="0"/>
              </a:spcAft>
              <a:buSzPts val="1400"/>
              <a:tabLst>
                <a:tab pos="180340" algn="l"/>
              </a:tabLst>
            </a:pP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</a:t>
            </a:r>
            <a:r>
              <a:rPr lang="en-US" sz="32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endParaRPr lang="en-IN" sz="32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942E-0E83-BF3E-DE0D-E91D9FFBE684}"/>
              </a:ext>
            </a:extLst>
          </p:cNvPr>
          <p:cNvSpPr txBox="1"/>
          <p:nvPr/>
        </p:nvSpPr>
        <p:spPr>
          <a:xfrm>
            <a:off x="753036" y="1297249"/>
            <a:ext cx="11340352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97790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identifying each digit in smaller grid through our CNN model we store them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matrix. We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backtracking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puzzle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69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{9B11D764-40D3-45E5-99F4-2BAB2730F1E4}tf11437505_win32</Template>
  <TotalTime>457</TotalTime>
  <Words>750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Docktrin</vt:lpstr>
      <vt:lpstr>Georgia Pro Cond Light</vt:lpstr>
      <vt:lpstr>Speak Pro</vt:lpstr>
      <vt:lpstr>Symbol</vt:lpstr>
      <vt:lpstr>Times New Roman</vt:lpstr>
      <vt:lpstr>RetrospectVTI</vt:lpstr>
      <vt:lpstr>mart udako 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 udako olver</dc:title>
  <dc:creator>Hemanth RangeGowda S P</dc:creator>
  <cp:lastModifiedBy>Nishanth S Raj</cp:lastModifiedBy>
  <cp:revision>4</cp:revision>
  <dcterms:created xsi:type="dcterms:W3CDTF">2023-06-08T10:16:09Z</dcterms:created>
  <dcterms:modified xsi:type="dcterms:W3CDTF">2023-06-22T14:23:26Z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