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791473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791473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78e926d1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78e926d1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7b8c0108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7b8c0108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78e926d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78e926d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8e926d1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78e926d1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78e926d1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78e926d1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7b8c0108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7b8c010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7b8c0108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7b8c0108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8e926d1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78e926d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7b8c0108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7b8c010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7b8c0108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7b8c0108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edium.com/data-science/lime-explain-machine-learning-predictions-af8f18189bfe" TargetMode="External"/><Relationship Id="rId4" Type="http://schemas.openxmlformats.org/officeDocument/2006/relationships/hyperlink" Target="https://medium.com/intel-student-ambassadors/local-interpretable-model-agnostic-explanations-lime-the-eli5-way-b4fd61363a5e" TargetMode="External"/><Relationship Id="rId5" Type="http://schemas.openxmlformats.org/officeDocument/2006/relationships/hyperlink" Target="https://lime-ml.readthedocs.io/en/latest/lime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38251" y="1237675"/>
            <a:ext cx="78675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Interpretable Model-Agnostic Explanations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(LIME)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2902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Aidan Donnellan, Garrett Kemper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ELE392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40"/>
              <a:t>Other Explanation Techniques</a:t>
            </a:r>
            <a:endParaRPr sz="2340"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SHAP (SHapley Additive Explanations)  -  Computationally Expensive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Integrated Gradients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Grad-CAM  -  Better for CNNs in vision tasks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 Workshop</a:t>
            </a:r>
            <a:endParaRPr/>
          </a:p>
        </p:txBody>
      </p:sp>
      <p:sp>
        <p:nvSpPr>
          <p:cNvPr id="157" name="Google Shape;157;p23"/>
          <p:cNvSpPr txBox="1"/>
          <p:nvPr>
            <p:ph idx="1" type="subTitle"/>
          </p:nvPr>
        </p:nvSpPr>
        <p:spPr>
          <a:xfrm>
            <a:off x="729452" y="2571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Workshop_LIME &gt; ELE392_LIME_Workshop.ipynb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729450" y="1322450"/>
            <a:ext cx="76881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727950" y="2166650"/>
            <a:ext cx="7688100" cy="16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https://medium.com/data-science/lime-explain-machine-learning-predictions-af8f18189bfe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https://medium.com/intel-student-ambassadors/local-interpretable-model-agnostic-explanations-lime-the-eli5-way-b4fd61363a5e</a:t>
            </a:r>
            <a:endParaRPr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https://lime-ml.readthedocs.io/en/latest/lime.html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Lime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LIME stands for Local </a:t>
            </a:r>
            <a:r>
              <a:rPr b="1" lang="en" sz="1600"/>
              <a:t>Interpretable Model-Agnostic Explanations.</a:t>
            </a:r>
            <a:r>
              <a:rPr b="1" lang="en" sz="1600"/>
              <a:t> 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Improves interpretability of your model.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Explains the individual predictions that your model makes.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This method allows it to be supported by all types of models.</a:t>
            </a:r>
            <a:endParaRPr b="1" sz="1600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2976" y="789825"/>
            <a:ext cx="1376675" cy="1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It Do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5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Explains any black-box model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Supports tabular, text and image based datasets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Visualisations created make the models more transparent to the maker and are easier to explain.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Gives insights into which features are the most significant for predictions</a:t>
            </a:r>
            <a:endParaRPr b="1" sz="16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975" y="717822"/>
            <a:ext cx="3618475" cy="1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b="1" sz="1600"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31759" l="0" r="0" t="0"/>
          <a:stretch/>
        </p:blipFill>
        <p:spPr>
          <a:xfrm>
            <a:off x="3743650" y="1853850"/>
            <a:ext cx="5219876" cy="9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975" y="3028438"/>
            <a:ext cx="47815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374" y="1938700"/>
            <a:ext cx="3437701" cy="2912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1853850"/>
            <a:ext cx="7688700" cy="30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Local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Approximates model in a local window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Focus on a single prediction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Interpretable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Approximates complex model with simpler, readable model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Model-Agnostic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Can be applied to any machine learning model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Explanations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Explains your model’s explanations</a:t>
            </a:r>
            <a:endParaRPr b="1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It Work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729450" y="1853850"/>
            <a:ext cx="7688700" cy="30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Perturbation</a:t>
            </a:r>
            <a:endParaRPr b="1"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Create small variations in the input</a:t>
            </a:r>
            <a:endParaRPr b="1"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Model Sampling</a:t>
            </a:r>
            <a:endParaRPr b="1"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Model makes predictions on the new </a:t>
            </a:r>
            <a:r>
              <a:rPr b="1" lang="en" sz="1600"/>
              <a:t>inputs</a:t>
            </a:r>
            <a:endParaRPr b="1"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Sample Weighting</a:t>
            </a:r>
            <a:endParaRPr b="1"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Assigns higher weights to samples closer to original</a:t>
            </a:r>
            <a:endParaRPr b="1"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Model Training</a:t>
            </a:r>
            <a:endParaRPr b="1"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Trains a more interpretable model (ex. Linear regression or decision tree)</a:t>
            </a:r>
            <a:endParaRPr b="1" sz="1600"/>
          </a:p>
          <a:p>
            <a:pPr indent="-32258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 sz="1600"/>
              <a:t>Generating Explanations</a:t>
            </a:r>
            <a:endParaRPr b="1" sz="1600"/>
          </a:p>
          <a:p>
            <a:pPr indent="-32258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b="1" lang="en" sz="1600"/>
              <a:t>Determines which features contributed the most to a given prediction</a:t>
            </a:r>
            <a:endParaRPr b="1" sz="1600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500" y="537850"/>
            <a:ext cx="4019500" cy="21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29450" y="1903250"/>
            <a:ext cx="7688700" cy="26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Can be used on any classification or regression model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Model Debugging:</a:t>
            </a:r>
            <a:r>
              <a:rPr b="1" lang="en" sz="1600"/>
              <a:t> spotting spurious correlations of biases 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Image Recognition:</a:t>
            </a:r>
            <a:r>
              <a:rPr b="1" lang="en" sz="1600"/>
              <a:t> highlight most important pixels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Text Explanation:</a:t>
            </a:r>
            <a:r>
              <a:rPr b="1" lang="en" sz="1600"/>
              <a:t> highlight most important words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 u="sng"/>
              <a:t>Regulatory Compliance:</a:t>
            </a:r>
            <a:r>
              <a:rPr b="1" lang="en" sz="1600"/>
              <a:t> Making black-box models explainable to end users</a:t>
            </a:r>
            <a:endParaRPr b="1" sz="1600">
              <a:highlight>
                <a:srgbClr val="FFFF00"/>
              </a:highlight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22015" l="12033" r="21994" t="56670"/>
          <a:stretch/>
        </p:blipFill>
        <p:spPr>
          <a:xfrm>
            <a:off x="4488150" y="896550"/>
            <a:ext cx="3998075" cy="7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User Application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729450" y="2078875"/>
            <a:ext cx="4389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Credit Card Company</a:t>
            </a:r>
            <a:endParaRPr b="1"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Classifying risk of defaulting</a:t>
            </a:r>
            <a:endParaRPr b="1"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Use LIME to inform the user why they were classified as high risk</a:t>
            </a:r>
            <a:endParaRPr b="1" sz="1600"/>
          </a:p>
          <a:p>
            <a:pPr indent="-33020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Inform user how they can improve their risk classification</a:t>
            </a:r>
            <a:endParaRPr b="1" sz="1600"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50109" r="0" t="0"/>
          <a:stretch/>
        </p:blipFill>
        <p:spPr>
          <a:xfrm>
            <a:off x="5015794" y="1318650"/>
            <a:ext cx="4025024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/>
          <p:nvPr/>
        </p:nvSpPr>
        <p:spPr>
          <a:xfrm>
            <a:off x="6047000" y="2113700"/>
            <a:ext cx="19347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5963450" y="2478450"/>
            <a:ext cx="1609200" cy="5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1988575"/>
            <a:ext cx="7688700" cy="27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Approximations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Models only make local approximations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May not be perfect for highly complex models</a:t>
            </a:r>
            <a:endParaRPr b="1" sz="1600"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Computational Costs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Generates multiple models</a:t>
            </a:r>
            <a:endParaRPr b="1" sz="1600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May be slow for large datasets</a:t>
            </a:r>
            <a:endParaRPr b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