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70" r:id="rId3"/>
    <p:sldId id="264" r:id="rId4"/>
    <p:sldId id="259" r:id="rId5"/>
    <p:sldId id="265" r:id="rId6"/>
    <p:sldId id="260" r:id="rId7"/>
    <p:sldId id="263" r:id="rId8"/>
    <p:sldId id="266" r:id="rId9"/>
    <p:sldId id="261" r:id="rId10"/>
    <p:sldId id="262" r:id="rId11"/>
    <p:sldId id="26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4F8737-1A3F-42D2-ABD2-68EA4172D40E}" v="180" dt="2021-03-04T14:55:33.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0129B-7338-42B8-A89B-EC529F073E20}"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D7988-7617-4458-9FA6-9131A96FD093}" type="slidenum">
              <a:rPr lang="en-US" smtClean="0"/>
              <a:t>‹#›</a:t>
            </a:fld>
            <a:endParaRPr lang="en-US"/>
          </a:p>
        </p:txBody>
      </p:sp>
    </p:spTree>
    <p:extLst>
      <p:ext uri="{BB962C8B-B14F-4D97-AF65-F5344CB8AC3E}">
        <p14:creationId xmlns:p14="http://schemas.microsoft.com/office/powerpoint/2010/main" val="96122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BD7988-7617-4458-9FA6-9131A96FD093}" type="slidenum">
              <a:rPr lang="en-US" smtClean="0"/>
              <a:t>10</a:t>
            </a:fld>
            <a:endParaRPr lang="en-US"/>
          </a:p>
        </p:txBody>
      </p:sp>
    </p:spTree>
    <p:extLst>
      <p:ext uri="{BB962C8B-B14F-4D97-AF65-F5344CB8AC3E}">
        <p14:creationId xmlns:p14="http://schemas.microsoft.com/office/powerpoint/2010/main" val="116233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BD7988-7617-4458-9FA6-9131A96FD093}" type="slidenum">
              <a:rPr lang="en-US" smtClean="0"/>
              <a:t>11</a:t>
            </a:fld>
            <a:endParaRPr lang="en-US"/>
          </a:p>
        </p:txBody>
      </p:sp>
    </p:spTree>
    <p:extLst>
      <p:ext uri="{BB962C8B-B14F-4D97-AF65-F5344CB8AC3E}">
        <p14:creationId xmlns:p14="http://schemas.microsoft.com/office/powerpoint/2010/main" val="17588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BD7988-7617-4458-9FA6-9131A96FD093}" type="slidenum">
              <a:rPr lang="en-US" smtClean="0"/>
              <a:t>12</a:t>
            </a:fld>
            <a:endParaRPr lang="en-US"/>
          </a:p>
        </p:txBody>
      </p:sp>
    </p:spTree>
    <p:extLst>
      <p:ext uri="{BB962C8B-B14F-4D97-AF65-F5344CB8AC3E}">
        <p14:creationId xmlns:p14="http://schemas.microsoft.com/office/powerpoint/2010/main" val="373205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3EB9-3B15-46D3-80FA-28D22937B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6DF8A7-BDB9-46E1-AE1C-B325AC3B3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DEE94E-C771-4E09-B975-2F6B830ABA1A}"/>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5" name="Footer Placeholder 4">
            <a:extLst>
              <a:ext uri="{FF2B5EF4-FFF2-40B4-BE49-F238E27FC236}">
                <a16:creationId xmlns:a16="http://schemas.microsoft.com/office/drawing/2014/main" id="{0C8D5F06-2D84-49B9-93FE-4BC5DB177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953E0-2330-4D7C-BD3F-F66E004C7513}"/>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189354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056E-A3C5-47C7-ACD2-B569115E09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3B83B7-3722-4421-981D-1D90E3FF48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02FD1-7ACF-4F2E-B95B-D1047BEFDA81}"/>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5" name="Footer Placeholder 4">
            <a:extLst>
              <a:ext uri="{FF2B5EF4-FFF2-40B4-BE49-F238E27FC236}">
                <a16:creationId xmlns:a16="http://schemas.microsoft.com/office/drawing/2014/main" id="{D8CF11C1-2C2D-4459-8DCF-6F25FCFCE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FDED5-1DC5-4656-AA9B-3551D4693AD2}"/>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4856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F7AE7-096D-4F1A-AAD7-25E257C5B4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C88D1-EC2A-49C8-97F4-1F005A30B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64CEB-9E68-46B1-9047-8E5DA656B792}"/>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5" name="Footer Placeholder 4">
            <a:extLst>
              <a:ext uri="{FF2B5EF4-FFF2-40B4-BE49-F238E27FC236}">
                <a16:creationId xmlns:a16="http://schemas.microsoft.com/office/drawing/2014/main" id="{C6242B81-CC0A-4710-802F-C805EA768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C5CA1-C881-407E-9828-F01A9892F22C}"/>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104903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72F5-C28A-47F8-A5E5-7BB1479F5C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7A003-4E55-4CBD-ADCB-9C66E1DC50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E2DB7-4DCE-4289-9BC8-4F7079033EBB}"/>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5" name="Footer Placeholder 4">
            <a:extLst>
              <a:ext uri="{FF2B5EF4-FFF2-40B4-BE49-F238E27FC236}">
                <a16:creationId xmlns:a16="http://schemas.microsoft.com/office/drawing/2014/main" id="{453ED2BD-0C39-4433-99FE-EA81C037E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47DAD-59E0-4200-B39F-D6EA59E9278E}"/>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200836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9644-D672-45F9-88CF-7B6F7E00F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527ED4-FA1B-4294-A39E-8C29E494FE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DE4CDB-16EF-4527-9A85-56223A13ED00}"/>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5" name="Footer Placeholder 4">
            <a:extLst>
              <a:ext uri="{FF2B5EF4-FFF2-40B4-BE49-F238E27FC236}">
                <a16:creationId xmlns:a16="http://schemas.microsoft.com/office/drawing/2014/main" id="{0F35B6C7-8545-48D4-9DE5-041644CEC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96100-051F-438C-BF30-F75809026AF5}"/>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167856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DCFC-A976-4C71-B32A-1868EA47D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ABE39-BDB5-42B1-98F3-F9E19B782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97136-3667-49D2-B58E-F288B70BF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A2B94E-5192-462C-A810-59239D1282D1}"/>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6" name="Footer Placeholder 5">
            <a:extLst>
              <a:ext uri="{FF2B5EF4-FFF2-40B4-BE49-F238E27FC236}">
                <a16:creationId xmlns:a16="http://schemas.microsoft.com/office/drawing/2014/main" id="{FB2BAA16-D30E-4A2D-A832-44A828BEA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430EA-CE68-4CE6-85B9-C2BFC91443BF}"/>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26963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4A65-E3F6-4ED4-9D6F-26018B8DC3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093697-EBF9-4E0C-9C1E-00E48DF11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A6609-303C-4CEF-B1A8-629392447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F0144-23EA-40D4-95B1-1A049B3A4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E73134-90DC-4C95-A67B-79FBD88B56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B2A3C4-E142-4B5F-9116-D0BBEDDA8C69}"/>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8" name="Footer Placeholder 7">
            <a:extLst>
              <a:ext uri="{FF2B5EF4-FFF2-40B4-BE49-F238E27FC236}">
                <a16:creationId xmlns:a16="http://schemas.microsoft.com/office/drawing/2014/main" id="{60D4F5D8-4187-4E1C-ACDD-A348DF1AD4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A5804-0220-450C-B638-46324057E8FA}"/>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85527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8127-60A3-4C43-8323-A58015DF6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DA68FD-08EB-4B0C-B4BC-FD57ECB72AA3}"/>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4" name="Footer Placeholder 3">
            <a:extLst>
              <a:ext uri="{FF2B5EF4-FFF2-40B4-BE49-F238E27FC236}">
                <a16:creationId xmlns:a16="http://schemas.microsoft.com/office/drawing/2014/main" id="{3F44987A-5D95-4775-A5F5-4B6084F894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05C45E-0594-46D5-A953-9EF570F3092C}"/>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326688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D0A778-0432-47D7-AC1B-59EBA8135972}"/>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3" name="Footer Placeholder 2">
            <a:extLst>
              <a:ext uri="{FF2B5EF4-FFF2-40B4-BE49-F238E27FC236}">
                <a16:creationId xmlns:a16="http://schemas.microsoft.com/office/drawing/2014/main" id="{386FFCC9-35DB-4E97-B05C-68DAC27A5B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42B33-F112-4CD5-A790-C1257C29BE33}"/>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137081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1E11-50C7-4706-8D1B-B6913443E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2E5F41-91AD-4DF7-9363-6D12D72EA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68CF6-FCCE-4485-AAB5-FD37286A0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810EB-7386-4086-AF4A-53D59A7875A8}"/>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6" name="Footer Placeholder 5">
            <a:extLst>
              <a:ext uri="{FF2B5EF4-FFF2-40B4-BE49-F238E27FC236}">
                <a16:creationId xmlns:a16="http://schemas.microsoft.com/office/drawing/2014/main" id="{9CB0686C-BEBE-41F1-940A-081A7C58F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8FB4E-DB98-4321-8C1E-E94C6AE97E37}"/>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418903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6E54-6D51-42D8-AD8F-B8AD22C67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AEA30-291F-4CA3-A95F-32DEB6970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E68F95-B25C-4F3E-B761-F34A93198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AC0ED-AF38-4749-8A51-F52A28F423A8}"/>
              </a:ext>
            </a:extLst>
          </p:cNvPr>
          <p:cNvSpPr>
            <a:spLocks noGrp="1"/>
          </p:cNvSpPr>
          <p:nvPr>
            <p:ph type="dt" sz="half" idx="10"/>
          </p:nvPr>
        </p:nvSpPr>
        <p:spPr/>
        <p:txBody>
          <a:bodyPr/>
          <a:lstStyle/>
          <a:p>
            <a:fld id="{14F1C6C2-D176-42D2-A364-EF6884235A0E}" type="datetimeFigureOut">
              <a:rPr lang="en-US" smtClean="0"/>
              <a:t>3/4/2021</a:t>
            </a:fld>
            <a:endParaRPr lang="en-US"/>
          </a:p>
        </p:txBody>
      </p:sp>
      <p:sp>
        <p:nvSpPr>
          <p:cNvPr id="6" name="Footer Placeholder 5">
            <a:extLst>
              <a:ext uri="{FF2B5EF4-FFF2-40B4-BE49-F238E27FC236}">
                <a16:creationId xmlns:a16="http://schemas.microsoft.com/office/drawing/2014/main" id="{CF7F0216-9DC6-49EB-A2A5-11FDA1A86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D199B-A7BE-41CB-B0E0-677663166045}"/>
              </a:ext>
            </a:extLst>
          </p:cNvPr>
          <p:cNvSpPr>
            <a:spLocks noGrp="1"/>
          </p:cNvSpPr>
          <p:nvPr>
            <p:ph type="sldNum" sz="quarter" idx="12"/>
          </p:nvPr>
        </p:nvSpPr>
        <p:spPr/>
        <p:txBody>
          <a:bodyPr/>
          <a:lstStyle/>
          <a:p>
            <a:fld id="{D995490A-7E24-4802-A760-1DA105509961}" type="slidenum">
              <a:rPr lang="en-US" smtClean="0"/>
              <a:t>‹#›</a:t>
            </a:fld>
            <a:endParaRPr lang="en-US"/>
          </a:p>
        </p:txBody>
      </p:sp>
    </p:spTree>
    <p:extLst>
      <p:ext uri="{BB962C8B-B14F-4D97-AF65-F5344CB8AC3E}">
        <p14:creationId xmlns:p14="http://schemas.microsoft.com/office/powerpoint/2010/main" val="195058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494FA-6B95-4F38-A4E7-BFBCAC883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FF9212-23A1-433B-B5C1-C324F9330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72504-50B0-465D-BB72-C24B0E591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1C6C2-D176-42D2-A364-EF6884235A0E}" type="datetimeFigureOut">
              <a:rPr lang="en-US" smtClean="0"/>
              <a:t>3/4/2021</a:t>
            </a:fld>
            <a:endParaRPr lang="en-US"/>
          </a:p>
        </p:txBody>
      </p:sp>
      <p:sp>
        <p:nvSpPr>
          <p:cNvPr id="5" name="Footer Placeholder 4">
            <a:extLst>
              <a:ext uri="{FF2B5EF4-FFF2-40B4-BE49-F238E27FC236}">
                <a16:creationId xmlns:a16="http://schemas.microsoft.com/office/drawing/2014/main" id="{0FC72D81-1181-40FF-A2F1-838A035E0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B35A0D-CBA5-493F-87AE-1C208159A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5490A-7E24-4802-A760-1DA105509961}" type="slidenum">
              <a:rPr lang="en-US" smtClean="0"/>
              <a:t>‹#›</a:t>
            </a:fld>
            <a:endParaRPr lang="en-US"/>
          </a:p>
        </p:txBody>
      </p:sp>
    </p:spTree>
    <p:extLst>
      <p:ext uri="{BB962C8B-B14F-4D97-AF65-F5344CB8AC3E}">
        <p14:creationId xmlns:p14="http://schemas.microsoft.com/office/powerpoint/2010/main" val="391548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hyperlink" Target="https://abhayafoundation.org/donations.aspx" TargetMode="External"/><Relationship Id="rId3" Type="http://schemas.openxmlformats.org/officeDocument/2006/relationships/image" Target="../media/image1.png"/><Relationship Id="rId7" Type="http://schemas.openxmlformats.org/officeDocument/2006/relationships/hyperlink" Target="http://100smiles.org/#/donateU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2414427" y="2223467"/>
            <a:ext cx="6986427" cy="2174997"/>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Tree>
    <p:extLst>
      <p:ext uri="{BB962C8B-B14F-4D97-AF65-F5344CB8AC3E}">
        <p14:creationId xmlns:p14="http://schemas.microsoft.com/office/powerpoint/2010/main" val="208150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3">
            <a:extLst>
              <a:ext uri="{28A0092B-C50C-407E-A947-70E740481C1C}">
                <a14:useLocalDpi xmlns:a14="http://schemas.microsoft.com/office/drawing/2010/main" val="0"/>
              </a:ext>
            </a:extLst>
          </a:blip>
          <a:srcRect t="9681" b="68293"/>
          <a:stretch/>
        </p:blipFill>
        <p:spPr>
          <a:xfrm>
            <a:off x="9287055" y="5421071"/>
            <a:ext cx="2329337" cy="725163"/>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13" name="TextBox 12">
            <a:extLst>
              <a:ext uri="{FF2B5EF4-FFF2-40B4-BE49-F238E27FC236}">
                <a16:creationId xmlns:a16="http://schemas.microsoft.com/office/drawing/2014/main" id="{7C506239-7495-4ACC-89B7-384D0F777DC5}"/>
              </a:ext>
            </a:extLst>
          </p:cNvPr>
          <p:cNvSpPr txBox="1"/>
          <p:nvPr/>
        </p:nvSpPr>
        <p:spPr>
          <a:xfrm>
            <a:off x="4077526" y="680817"/>
            <a:ext cx="4384342" cy="369332"/>
          </a:xfrm>
          <a:prstGeom prst="rect">
            <a:avLst/>
          </a:prstGeom>
          <a:noFill/>
        </p:spPr>
        <p:txBody>
          <a:bodyPr wrap="none" rtlCol="0">
            <a:spAutoFit/>
          </a:bodyPr>
          <a:lstStyle/>
          <a:p>
            <a:r>
              <a:rPr lang="en-US" b="1" dirty="0"/>
              <a:t>Project AKSHARA –  Total Budget Estimation</a:t>
            </a:r>
          </a:p>
        </p:txBody>
      </p:sp>
      <p:graphicFrame>
        <p:nvGraphicFramePr>
          <p:cNvPr id="22" name="Table 24">
            <a:extLst>
              <a:ext uri="{FF2B5EF4-FFF2-40B4-BE49-F238E27FC236}">
                <a16:creationId xmlns:a16="http://schemas.microsoft.com/office/drawing/2014/main" id="{60C8EF14-013C-40B1-A64E-D491DBA272B8}"/>
              </a:ext>
            </a:extLst>
          </p:cNvPr>
          <p:cNvGraphicFramePr>
            <a:graphicFrameLocks noGrp="1"/>
          </p:cNvGraphicFramePr>
          <p:nvPr>
            <p:extLst>
              <p:ext uri="{D42A27DB-BD31-4B8C-83A1-F6EECF244321}">
                <p14:modId xmlns:p14="http://schemas.microsoft.com/office/powerpoint/2010/main" val="350687857"/>
              </p:ext>
            </p:extLst>
          </p:nvPr>
        </p:nvGraphicFramePr>
        <p:xfrm>
          <a:off x="789196" y="1811361"/>
          <a:ext cx="10459092" cy="1112520"/>
        </p:xfrm>
        <a:graphic>
          <a:graphicData uri="http://schemas.openxmlformats.org/drawingml/2006/table">
            <a:tbl>
              <a:tblPr firstRow="1" bandRow="1">
                <a:tableStyleId>{5C22544A-7EE6-4342-B048-85BDC9FD1C3A}</a:tableStyleId>
              </a:tblPr>
              <a:tblGrid>
                <a:gridCol w="1743182">
                  <a:extLst>
                    <a:ext uri="{9D8B030D-6E8A-4147-A177-3AD203B41FA5}">
                      <a16:colId xmlns:a16="http://schemas.microsoft.com/office/drawing/2014/main" val="3127582014"/>
                    </a:ext>
                  </a:extLst>
                </a:gridCol>
                <a:gridCol w="1743182">
                  <a:extLst>
                    <a:ext uri="{9D8B030D-6E8A-4147-A177-3AD203B41FA5}">
                      <a16:colId xmlns:a16="http://schemas.microsoft.com/office/drawing/2014/main" val="388374818"/>
                    </a:ext>
                  </a:extLst>
                </a:gridCol>
                <a:gridCol w="1743182">
                  <a:extLst>
                    <a:ext uri="{9D8B030D-6E8A-4147-A177-3AD203B41FA5}">
                      <a16:colId xmlns:a16="http://schemas.microsoft.com/office/drawing/2014/main" val="1497961399"/>
                    </a:ext>
                  </a:extLst>
                </a:gridCol>
                <a:gridCol w="1743182">
                  <a:extLst>
                    <a:ext uri="{9D8B030D-6E8A-4147-A177-3AD203B41FA5}">
                      <a16:colId xmlns:a16="http://schemas.microsoft.com/office/drawing/2014/main" val="3217729931"/>
                    </a:ext>
                  </a:extLst>
                </a:gridCol>
                <a:gridCol w="1743182">
                  <a:extLst>
                    <a:ext uri="{9D8B030D-6E8A-4147-A177-3AD203B41FA5}">
                      <a16:colId xmlns:a16="http://schemas.microsoft.com/office/drawing/2014/main" val="3718366886"/>
                    </a:ext>
                  </a:extLst>
                </a:gridCol>
                <a:gridCol w="1743182">
                  <a:extLst>
                    <a:ext uri="{9D8B030D-6E8A-4147-A177-3AD203B41FA5}">
                      <a16:colId xmlns:a16="http://schemas.microsoft.com/office/drawing/2014/main" val="3952835903"/>
                    </a:ext>
                  </a:extLst>
                </a:gridCol>
              </a:tblGrid>
              <a:tr h="370840">
                <a:tc>
                  <a:txBody>
                    <a:bodyPr/>
                    <a:lstStyle/>
                    <a:p>
                      <a:r>
                        <a:rPr lang="en-US" dirty="0"/>
                        <a:t>Fans &amp; Lights</a:t>
                      </a:r>
                    </a:p>
                  </a:txBody>
                  <a:tcPr/>
                </a:tc>
                <a:tc>
                  <a:txBody>
                    <a:bodyPr/>
                    <a:lstStyle/>
                    <a:p>
                      <a:r>
                        <a:rPr lang="en-US" dirty="0"/>
                        <a:t>Water Bubbles</a:t>
                      </a:r>
                    </a:p>
                  </a:txBody>
                  <a:tcPr/>
                </a:tc>
                <a:tc>
                  <a:txBody>
                    <a:bodyPr/>
                    <a:lstStyle/>
                    <a:p>
                      <a:r>
                        <a:rPr lang="en-US" dirty="0"/>
                        <a:t>Paintings</a:t>
                      </a:r>
                    </a:p>
                  </a:txBody>
                  <a:tcPr/>
                </a:tc>
                <a:tc>
                  <a:txBody>
                    <a:bodyPr/>
                    <a:lstStyle/>
                    <a:p>
                      <a:r>
                        <a:rPr lang="en-US" dirty="0"/>
                        <a:t>green boards</a:t>
                      </a:r>
                    </a:p>
                  </a:txBody>
                  <a:tcPr/>
                </a:tc>
                <a:tc>
                  <a:txBody>
                    <a:bodyPr/>
                    <a:lstStyle/>
                    <a:p>
                      <a:r>
                        <a:rPr lang="en-US" dirty="0"/>
                        <a:t>desk benches</a:t>
                      </a:r>
                    </a:p>
                  </a:txBody>
                  <a:tcPr/>
                </a:tc>
                <a:tc>
                  <a:txBody>
                    <a:bodyPr/>
                    <a:lstStyle/>
                    <a:p>
                      <a:r>
                        <a:rPr lang="en-US" dirty="0"/>
                        <a:t>Sports Materials</a:t>
                      </a:r>
                    </a:p>
                  </a:txBody>
                  <a:tcPr/>
                </a:tc>
                <a:extLst>
                  <a:ext uri="{0D108BD9-81ED-4DB2-BD59-A6C34878D82A}">
                    <a16:rowId xmlns:a16="http://schemas.microsoft.com/office/drawing/2014/main" val="2591501738"/>
                  </a:ext>
                </a:extLst>
              </a:tr>
              <a:tr h="370840">
                <a:tc>
                  <a:txBody>
                    <a:bodyPr/>
                    <a:lstStyle/>
                    <a:p>
                      <a:r>
                        <a:rPr lang="en-US" dirty="0"/>
                        <a:t>25 Schools</a:t>
                      </a:r>
                    </a:p>
                  </a:txBody>
                  <a:tcPr/>
                </a:tc>
                <a:tc>
                  <a:txBody>
                    <a:bodyPr/>
                    <a:lstStyle/>
                    <a:p>
                      <a:r>
                        <a:rPr lang="en-US" dirty="0"/>
                        <a:t>30 Schools</a:t>
                      </a:r>
                    </a:p>
                  </a:txBody>
                  <a:tcPr/>
                </a:tc>
                <a:tc>
                  <a:txBody>
                    <a:bodyPr/>
                    <a:lstStyle/>
                    <a:p>
                      <a:r>
                        <a:rPr lang="en-US" dirty="0"/>
                        <a:t>30 Schools</a:t>
                      </a:r>
                    </a:p>
                  </a:txBody>
                  <a:tcPr/>
                </a:tc>
                <a:tc>
                  <a:txBody>
                    <a:bodyPr/>
                    <a:lstStyle/>
                    <a:p>
                      <a:r>
                        <a:rPr lang="en-US" dirty="0"/>
                        <a:t>85 Green Boards</a:t>
                      </a:r>
                    </a:p>
                  </a:txBody>
                  <a:tcPr/>
                </a:tc>
                <a:tc>
                  <a:txBody>
                    <a:bodyPr/>
                    <a:lstStyle/>
                    <a:p>
                      <a:r>
                        <a:rPr lang="en-US" dirty="0"/>
                        <a:t>260 benches</a:t>
                      </a:r>
                    </a:p>
                  </a:txBody>
                  <a:tcPr/>
                </a:tc>
                <a:tc>
                  <a:txBody>
                    <a:bodyPr/>
                    <a:lstStyle/>
                    <a:p>
                      <a:r>
                        <a:rPr lang="en-US" dirty="0"/>
                        <a:t>30 Schools</a:t>
                      </a:r>
                    </a:p>
                  </a:txBody>
                  <a:tcPr/>
                </a:tc>
                <a:extLst>
                  <a:ext uri="{0D108BD9-81ED-4DB2-BD59-A6C34878D82A}">
                    <a16:rowId xmlns:a16="http://schemas.microsoft.com/office/drawing/2014/main" val="196331178"/>
                  </a:ext>
                </a:extLst>
              </a:tr>
              <a:tr h="370840">
                <a:tc>
                  <a:txBody>
                    <a:bodyPr/>
                    <a:lstStyle/>
                    <a:p>
                      <a:r>
                        <a:rPr lang="en-US" dirty="0"/>
                        <a:t>Price 2 Lakhs</a:t>
                      </a:r>
                    </a:p>
                  </a:txBody>
                  <a:tcPr/>
                </a:tc>
                <a:tc>
                  <a:txBody>
                    <a:bodyPr/>
                    <a:lstStyle/>
                    <a:p>
                      <a:r>
                        <a:rPr lang="en-US" dirty="0"/>
                        <a:t>Price 60k</a:t>
                      </a:r>
                    </a:p>
                  </a:txBody>
                  <a:tcPr/>
                </a:tc>
                <a:tc>
                  <a:txBody>
                    <a:bodyPr/>
                    <a:lstStyle/>
                    <a:p>
                      <a:r>
                        <a:rPr lang="en-US" dirty="0"/>
                        <a:t>Price 9 Lakhs</a:t>
                      </a:r>
                    </a:p>
                  </a:txBody>
                  <a:tcPr/>
                </a:tc>
                <a:tc>
                  <a:txBody>
                    <a:bodyPr/>
                    <a:lstStyle/>
                    <a:p>
                      <a:r>
                        <a:rPr lang="en-US" dirty="0"/>
                        <a:t>Price 1.7Lakh</a:t>
                      </a:r>
                    </a:p>
                  </a:txBody>
                  <a:tcPr/>
                </a:tc>
                <a:tc>
                  <a:txBody>
                    <a:bodyPr/>
                    <a:lstStyle/>
                    <a:p>
                      <a:r>
                        <a:rPr lang="en-US" dirty="0"/>
                        <a:t>Price 7.8 Lakhs</a:t>
                      </a:r>
                    </a:p>
                  </a:txBody>
                  <a:tcPr/>
                </a:tc>
                <a:tc>
                  <a:txBody>
                    <a:bodyPr/>
                    <a:lstStyle/>
                    <a:p>
                      <a:r>
                        <a:rPr lang="en-US" dirty="0"/>
                        <a:t>Price 3.15Lakhs</a:t>
                      </a:r>
                    </a:p>
                  </a:txBody>
                  <a:tcPr/>
                </a:tc>
                <a:extLst>
                  <a:ext uri="{0D108BD9-81ED-4DB2-BD59-A6C34878D82A}">
                    <a16:rowId xmlns:a16="http://schemas.microsoft.com/office/drawing/2014/main" val="282693970"/>
                  </a:ext>
                </a:extLst>
              </a:tr>
            </a:tbl>
          </a:graphicData>
        </a:graphic>
      </p:graphicFrame>
      <p:graphicFrame>
        <p:nvGraphicFramePr>
          <p:cNvPr id="25" name="Table 25">
            <a:extLst>
              <a:ext uri="{FF2B5EF4-FFF2-40B4-BE49-F238E27FC236}">
                <a16:creationId xmlns:a16="http://schemas.microsoft.com/office/drawing/2014/main" id="{46B0360E-076F-46DF-AFBE-2C1A0A5C0076}"/>
              </a:ext>
            </a:extLst>
          </p:cNvPr>
          <p:cNvGraphicFramePr>
            <a:graphicFrameLocks noGrp="1"/>
          </p:cNvGraphicFramePr>
          <p:nvPr>
            <p:extLst>
              <p:ext uri="{D42A27DB-BD31-4B8C-83A1-F6EECF244321}">
                <p14:modId xmlns:p14="http://schemas.microsoft.com/office/powerpoint/2010/main" val="3795601275"/>
              </p:ext>
            </p:extLst>
          </p:nvPr>
        </p:nvGraphicFramePr>
        <p:xfrm>
          <a:off x="789196" y="3160069"/>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75421286"/>
                    </a:ext>
                  </a:extLst>
                </a:gridCol>
                <a:gridCol w="1900350">
                  <a:extLst>
                    <a:ext uri="{9D8B030D-6E8A-4147-A177-3AD203B41FA5}">
                      <a16:colId xmlns:a16="http://schemas.microsoft.com/office/drawing/2014/main" val="1895675622"/>
                    </a:ext>
                  </a:extLst>
                </a:gridCol>
                <a:gridCol w="1561672">
                  <a:extLst>
                    <a:ext uri="{9D8B030D-6E8A-4147-A177-3AD203B41FA5}">
                      <a16:colId xmlns:a16="http://schemas.microsoft.com/office/drawing/2014/main" val="1643452166"/>
                    </a:ext>
                  </a:extLst>
                </a:gridCol>
                <a:gridCol w="1414778">
                  <a:extLst>
                    <a:ext uri="{9D8B030D-6E8A-4147-A177-3AD203B41FA5}">
                      <a16:colId xmlns:a16="http://schemas.microsoft.com/office/drawing/2014/main" val="1700180479"/>
                    </a:ext>
                  </a:extLst>
                </a:gridCol>
                <a:gridCol w="1625600">
                  <a:extLst>
                    <a:ext uri="{9D8B030D-6E8A-4147-A177-3AD203B41FA5}">
                      <a16:colId xmlns:a16="http://schemas.microsoft.com/office/drawing/2014/main" val="2179367010"/>
                    </a:ext>
                  </a:extLst>
                </a:gridCol>
              </a:tblGrid>
              <a:tr h="370840">
                <a:tc>
                  <a:txBody>
                    <a:bodyPr/>
                    <a:lstStyle/>
                    <a:p>
                      <a:r>
                        <a:rPr lang="en-US" dirty="0"/>
                        <a:t>UPS Library</a:t>
                      </a:r>
                    </a:p>
                  </a:txBody>
                  <a:tcPr/>
                </a:tc>
                <a:tc>
                  <a:txBody>
                    <a:bodyPr/>
                    <a:lstStyle/>
                    <a:p>
                      <a:r>
                        <a:rPr lang="en-US" dirty="0"/>
                        <a:t>UPS Science KIT</a:t>
                      </a:r>
                    </a:p>
                  </a:txBody>
                  <a:tcPr/>
                </a:tc>
                <a:tc>
                  <a:txBody>
                    <a:bodyPr/>
                    <a:lstStyle/>
                    <a:p>
                      <a:r>
                        <a:rPr lang="en-US" dirty="0"/>
                        <a:t>PS Library</a:t>
                      </a:r>
                    </a:p>
                  </a:txBody>
                  <a:tcPr/>
                </a:tc>
                <a:tc>
                  <a:txBody>
                    <a:bodyPr/>
                    <a:lstStyle/>
                    <a:p>
                      <a:r>
                        <a:rPr lang="en-US" dirty="0"/>
                        <a:t>PS Science Kit</a:t>
                      </a:r>
                    </a:p>
                  </a:txBody>
                  <a:tcPr/>
                </a:tc>
                <a:tc>
                  <a:txBody>
                    <a:bodyPr/>
                    <a:lstStyle/>
                    <a:p>
                      <a:r>
                        <a:rPr lang="en-US" dirty="0"/>
                        <a:t>PS Smart TV</a:t>
                      </a:r>
                    </a:p>
                  </a:txBody>
                  <a:tcPr/>
                </a:tc>
                <a:extLst>
                  <a:ext uri="{0D108BD9-81ED-4DB2-BD59-A6C34878D82A}">
                    <a16:rowId xmlns:a16="http://schemas.microsoft.com/office/drawing/2014/main" val="1814741543"/>
                  </a:ext>
                </a:extLst>
              </a:tr>
              <a:tr h="370840">
                <a:tc>
                  <a:txBody>
                    <a:bodyPr/>
                    <a:lstStyle/>
                    <a:p>
                      <a:r>
                        <a:rPr lang="en-US" dirty="0"/>
                        <a:t>6 Schools</a:t>
                      </a:r>
                    </a:p>
                  </a:txBody>
                  <a:tcPr/>
                </a:tc>
                <a:tc>
                  <a:txBody>
                    <a:bodyPr/>
                    <a:lstStyle/>
                    <a:p>
                      <a:r>
                        <a:rPr lang="en-US" dirty="0"/>
                        <a:t>6 Schools</a:t>
                      </a:r>
                    </a:p>
                  </a:txBody>
                  <a:tcPr/>
                </a:tc>
                <a:tc>
                  <a:txBody>
                    <a:bodyPr/>
                    <a:lstStyle/>
                    <a:p>
                      <a:r>
                        <a:rPr lang="en-US" dirty="0"/>
                        <a:t>15 Schools</a:t>
                      </a:r>
                    </a:p>
                  </a:txBody>
                  <a:tcPr/>
                </a:tc>
                <a:tc>
                  <a:txBody>
                    <a:bodyPr/>
                    <a:lstStyle/>
                    <a:p>
                      <a:r>
                        <a:rPr lang="en-US" dirty="0"/>
                        <a:t>15 Schools</a:t>
                      </a:r>
                    </a:p>
                  </a:txBody>
                  <a:tcPr/>
                </a:tc>
                <a:tc>
                  <a:txBody>
                    <a:bodyPr/>
                    <a:lstStyle/>
                    <a:p>
                      <a:r>
                        <a:rPr lang="en-US" dirty="0"/>
                        <a:t>15 Schools</a:t>
                      </a:r>
                    </a:p>
                  </a:txBody>
                  <a:tcPr/>
                </a:tc>
                <a:extLst>
                  <a:ext uri="{0D108BD9-81ED-4DB2-BD59-A6C34878D82A}">
                    <a16:rowId xmlns:a16="http://schemas.microsoft.com/office/drawing/2014/main" val="3369229838"/>
                  </a:ext>
                </a:extLst>
              </a:tr>
              <a:tr h="370840">
                <a:tc>
                  <a:txBody>
                    <a:bodyPr/>
                    <a:lstStyle/>
                    <a:p>
                      <a:r>
                        <a:rPr lang="en-US" dirty="0"/>
                        <a:t>Price - 90k</a:t>
                      </a:r>
                    </a:p>
                  </a:txBody>
                  <a:tcPr/>
                </a:tc>
                <a:tc>
                  <a:txBody>
                    <a:bodyPr/>
                    <a:lstStyle/>
                    <a:p>
                      <a:r>
                        <a:rPr lang="en-US" dirty="0"/>
                        <a:t>Price - 90k</a:t>
                      </a:r>
                    </a:p>
                  </a:txBody>
                  <a:tcPr/>
                </a:tc>
                <a:tc>
                  <a:txBody>
                    <a:bodyPr/>
                    <a:lstStyle/>
                    <a:p>
                      <a:r>
                        <a:rPr lang="en-US" dirty="0"/>
                        <a:t>Price 1.5 lakh</a:t>
                      </a:r>
                    </a:p>
                  </a:txBody>
                  <a:tcPr/>
                </a:tc>
                <a:tc>
                  <a:txBody>
                    <a:bodyPr/>
                    <a:lstStyle/>
                    <a:p>
                      <a:r>
                        <a:rPr lang="en-US" dirty="0"/>
                        <a:t>Price 75k</a:t>
                      </a:r>
                    </a:p>
                  </a:txBody>
                  <a:tcPr/>
                </a:tc>
                <a:tc>
                  <a:txBody>
                    <a:bodyPr/>
                    <a:lstStyle/>
                    <a:p>
                      <a:r>
                        <a:rPr lang="en-US" dirty="0"/>
                        <a:t>Price - 4.5 lakh</a:t>
                      </a:r>
                    </a:p>
                  </a:txBody>
                  <a:tcPr/>
                </a:tc>
                <a:extLst>
                  <a:ext uri="{0D108BD9-81ED-4DB2-BD59-A6C34878D82A}">
                    <a16:rowId xmlns:a16="http://schemas.microsoft.com/office/drawing/2014/main" val="3068182612"/>
                  </a:ext>
                </a:extLst>
              </a:tr>
            </a:tbl>
          </a:graphicData>
        </a:graphic>
      </p:graphicFrame>
      <p:graphicFrame>
        <p:nvGraphicFramePr>
          <p:cNvPr id="26" name="Table 26">
            <a:extLst>
              <a:ext uri="{FF2B5EF4-FFF2-40B4-BE49-F238E27FC236}">
                <a16:creationId xmlns:a16="http://schemas.microsoft.com/office/drawing/2014/main" id="{FB638A28-6E53-4785-8A7B-395B4C63D067}"/>
              </a:ext>
            </a:extLst>
          </p:cNvPr>
          <p:cNvGraphicFramePr>
            <a:graphicFrameLocks noGrp="1"/>
          </p:cNvGraphicFramePr>
          <p:nvPr>
            <p:extLst>
              <p:ext uri="{D42A27DB-BD31-4B8C-83A1-F6EECF244321}">
                <p14:modId xmlns:p14="http://schemas.microsoft.com/office/powerpoint/2010/main" val="2536207607"/>
              </p:ext>
            </p:extLst>
          </p:nvPr>
        </p:nvGraphicFramePr>
        <p:xfrm>
          <a:off x="789196" y="4735537"/>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752179973"/>
                    </a:ext>
                  </a:extLst>
                </a:gridCol>
                <a:gridCol w="1633222">
                  <a:extLst>
                    <a:ext uri="{9D8B030D-6E8A-4147-A177-3AD203B41FA5}">
                      <a16:colId xmlns:a16="http://schemas.microsoft.com/office/drawing/2014/main" val="2473439794"/>
                    </a:ext>
                  </a:extLst>
                </a:gridCol>
                <a:gridCol w="1571946">
                  <a:extLst>
                    <a:ext uri="{9D8B030D-6E8A-4147-A177-3AD203B41FA5}">
                      <a16:colId xmlns:a16="http://schemas.microsoft.com/office/drawing/2014/main" val="284090152"/>
                    </a:ext>
                  </a:extLst>
                </a:gridCol>
                <a:gridCol w="1671632">
                  <a:extLst>
                    <a:ext uri="{9D8B030D-6E8A-4147-A177-3AD203B41FA5}">
                      <a16:colId xmlns:a16="http://schemas.microsoft.com/office/drawing/2014/main" val="3729369350"/>
                    </a:ext>
                  </a:extLst>
                </a:gridCol>
                <a:gridCol w="1625600">
                  <a:extLst>
                    <a:ext uri="{9D8B030D-6E8A-4147-A177-3AD203B41FA5}">
                      <a16:colId xmlns:a16="http://schemas.microsoft.com/office/drawing/2014/main" val="1797286514"/>
                    </a:ext>
                  </a:extLst>
                </a:gridCol>
              </a:tblGrid>
              <a:tr h="370840">
                <a:tc>
                  <a:txBody>
                    <a:bodyPr/>
                    <a:lstStyle/>
                    <a:p>
                      <a:r>
                        <a:rPr lang="en-US" dirty="0"/>
                        <a:t>HS Computer Labs</a:t>
                      </a:r>
                    </a:p>
                  </a:txBody>
                  <a:tcPr/>
                </a:tc>
                <a:tc>
                  <a:txBody>
                    <a:bodyPr/>
                    <a:lstStyle/>
                    <a:p>
                      <a:r>
                        <a:rPr lang="en-US" dirty="0"/>
                        <a:t>HS Science Labs</a:t>
                      </a:r>
                    </a:p>
                  </a:txBody>
                  <a:tcPr/>
                </a:tc>
                <a:tc>
                  <a:txBody>
                    <a:bodyPr/>
                    <a:lstStyle/>
                    <a:p>
                      <a:r>
                        <a:rPr lang="en-US" dirty="0"/>
                        <a:t>HS Library</a:t>
                      </a:r>
                    </a:p>
                  </a:txBody>
                  <a:tcPr/>
                </a:tc>
                <a:tc>
                  <a:txBody>
                    <a:bodyPr/>
                    <a:lstStyle/>
                    <a:p>
                      <a:r>
                        <a:rPr lang="en-US" dirty="0"/>
                        <a:t>Digital Classroom</a:t>
                      </a:r>
                    </a:p>
                  </a:txBody>
                  <a:tcPr/>
                </a:tc>
                <a:tc>
                  <a:txBody>
                    <a:bodyPr/>
                    <a:lstStyle/>
                    <a:p>
                      <a:r>
                        <a:rPr lang="en-US" dirty="0"/>
                        <a:t>HS - Skill Center</a:t>
                      </a:r>
                    </a:p>
                  </a:txBody>
                  <a:tcPr/>
                </a:tc>
                <a:extLst>
                  <a:ext uri="{0D108BD9-81ED-4DB2-BD59-A6C34878D82A}">
                    <a16:rowId xmlns:a16="http://schemas.microsoft.com/office/drawing/2014/main" val="1761767826"/>
                  </a:ext>
                </a:extLst>
              </a:tr>
              <a:tr h="370840">
                <a:tc>
                  <a:txBody>
                    <a:bodyPr/>
                    <a:lstStyle/>
                    <a:p>
                      <a:r>
                        <a:rPr lang="en-US" dirty="0"/>
                        <a:t>6 Schools</a:t>
                      </a:r>
                    </a:p>
                  </a:txBody>
                  <a:tcPr/>
                </a:tc>
                <a:tc>
                  <a:txBody>
                    <a:bodyPr/>
                    <a:lstStyle/>
                    <a:p>
                      <a:r>
                        <a:rPr lang="en-US" dirty="0"/>
                        <a:t>9 Schools</a:t>
                      </a:r>
                    </a:p>
                  </a:txBody>
                  <a:tcPr/>
                </a:tc>
                <a:tc>
                  <a:txBody>
                    <a:bodyPr/>
                    <a:lstStyle/>
                    <a:p>
                      <a:r>
                        <a:rPr lang="en-US" dirty="0"/>
                        <a:t>9 Schools</a:t>
                      </a:r>
                    </a:p>
                  </a:txBody>
                  <a:tcPr/>
                </a:tc>
                <a:tc>
                  <a:txBody>
                    <a:bodyPr/>
                    <a:lstStyle/>
                    <a:p>
                      <a:r>
                        <a:rPr lang="en-US" dirty="0"/>
                        <a:t>8 Schools</a:t>
                      </a:r>
                    </a:p>
                  </a:txBody>
                  <a:tcPr/>
                </a:tc>
                <a:tc>
                  <a:txBody>
                    <a:bodyPr/>
                    <a:lstStyle/>
                    <a:p>
                      <a:r>
                        <a:rPr lang="en-US" dirty="0"/>
                        <a:t>9 schools</a:t>
                      </a:r>
                    </a:p>
                  </a:txBody>
                  <a:tcPr/>
                </a:tc>
                <a:extLst>
                  <a:ext uri="{0D108BD9-81ED-4DB2-BD59-A6C34878D82A}">
                    <a16:rowId xmlns:a16="http://schemas.microsoft.com/office/drawing/2014/main" val="1509876121"/>
                  </a:ext>
                </a:extLst>
              </a:tr>
              <a:tr h="370840">
                <a:tc>
                  <a:txBody>
                    <a:bodyPr/>
                    <a:lstStyle/>
                    <a:p>
                      <a:r>
                        <a:rPr lang="en-US" dirty="0"/>
                        <a:t>Price - 9 Lakhs</a:t>
                      </a:r>
                    </a:p>
                  </a:txBody>
                  <a:tcPr/>
                </a:tc>
                <a:tc>
                  <a:txBody>
                    <a:bodyPr/>
                    <a:lstStyle/>
                    <a:p>
                      <a:r>
                        <a:rPr lang="en-US" dirty="0"/>
                        <a:t>Price 3.5 Lakhs</a:t>
                      </a:r>
                    </a:p>
                  </a:txBody>
                  <a:tcPr/>
                </a:tc>
                <a:tc>
                  <a:txBody>
                    <a:bodyPr/>
                    <a:lstStyle/>
                    <a:p>
                      <a:r>
                        <a:rPr lang="en-US" dirty="0"/>
                        <a:t>Price 3.6 Lakhs</a:t>
                      </a:r>
                    </a:p>
                  </a:txBody>
                  <a:tcPr/>
                </a:tc>
                <a:tc>
                  <a:txBody>
                    <a:bodyPr/>
                    <a:lstStyle/>
                    <a:p>
                      <a:r>
                        <a:rPr lang="en-US" dirty="0"/>
                        <a:t>Price 5.6 Lakh</a:t>
                      </a:r>
                    </a:p>
                  </a:txBody>
                  <a:tcPr/>
                </a:tc>
                <a:tc>
                  <a:txBody>
                    <a:bodyPr/>
                    <a:lstStyle/>
                    <a:p>
                      <a:r>
                        <a:rPr lang="en-US" dirty="0"/>
                        <a:t>Price 1.8 Lakhs</a:t>
                      </a:r>
                    </a:p>
                  </a:txBody>
                  <a:tcPr/>
                </a:tc>
                <a:extLst>
                  <a:ext uri="{0D108BD9-81ED-4DB2-BD59-A6C34878D82A}">
                    <a16:rowId xmlns:a16="http://schemas.microsoft.com/office/drawing/2014/main" val="656761923"/>
                  </a:ext>
                </a:extLst>
              </a:tr>
            </a:tbl>
          </a:graphicData>
        </a:graphic>
      </p:graphicFrame>
      <p:sp>
        <p:nvSpPr>
          <p:cNvPr id="27" name="Oval 26">
            <a:extLst>
              <a:ext uri="{FF2B5EF4-FFF2-40B4-BE49-F238E27FC236}">
                <a16:creationId xmlns:a16="http://schemas.microsoft.com/office/drawing/2014/main" id="{687C0D8E-5081-4AC8-98E5-3D227546903C}"/>
              </a:ext>
            </a:extLst>
          </p:cNvPr>
          <p:cNvSpPr/>
          <p:nvPr/>
        </p:nvSpPr>
        <p:spPr>
          <a:xfrm>
            <a:off x="9496724" y="3125249"/>
            <a:ext cx="1751564" cy="16111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Total Estimated Budget </a:t>
            </a:r>
          </a:p>
          <a:p>
            <a:pPr algn="ctr"/>
            <a:r>
              <a:rPr lang="en-US" b="1" dirty="0"/>
              <a:t>56.3 Lakhs</a:t>
            </a:r>
          </a:p>
        </p:txBody>
      </p:sp>
      <p:sp>
        <p:nvSpPr>
          <p:cNvPr id="28" name="TextBox 27">
            <a:extLst>
              <a:ext uri="{FF2B5EF4-FFF2-40B4-BE49-F238E27FC236}">
                <a16:creationId xmlns:a16="http://schemas.microsoft.com/office/drawing/2014/main" id="{98856194-B068-4C6A-903D-3B8678B634C9}"/>
              </a:ext>
            </a:extLst>
          </p:cNvPr>
          <p:cNvSpPr txBox="1"/>
          <p:nvPr/>
        </p:nvSpPr>
        <p:spPr>
          <a:xfrm>
            <a:off x="9287056" y="5024258"/>
            <a:ext cx="2244397" cy="276999"/>
          </a:xfrm>
          <a:prstGeom prst="rect">
            <a:avLst/>
          </a:prstGeom>
          <a:noFill/>
        </p:spPr>
        <p:txBody>
          <a:bodyPr wrap="none" rtlCol="0">
            <a:spAutoFit/>
          </a:bodyPr>
          <a:lstStyle/>
          <a:p>
            <a:r>
              <a:rPr lang="en-IN" sz="1200" dirty="0">
                <a:latin typeface="Calibri" panose="020F0502020204030204" pitchFamily="34" charset="0"/>
                <a:ea typeface="Times New Roman" panose="02020603050405020304" pitchFamily="18" charset="0"/>
              </a:rPr>
              <a:t>E</a:t>
            </a:r>
            <a:r>
              <a:rPr lang="en-IN" sz="1200" dirty="0">
                <a:effectLst/>
                <a:latin typeface="Calibri" panose="020F0502020204030204" pitchFamily="34" charset="0"/>
                <a:ea typeface="Times New Roman" panose="02020603050405020304" pitchFamily="18" charset="0"/>
              </a:rPr>
              <a:t>xcluding compound wall, Toilets</a:t>
            </a:r>
            <a:endParaRPr lang="en-US" sz="1200" dirty="0"/>
          </a:p>
        </p:txBody>
      </p:sp>
    </p:spTree>
    <p:extLst>
      <p:ext uri="{BB962C8B-B14F-4D97-AF65-F5344CB8AC3E}">
        <p14:creationId xmlns:p14="http://schemas.microsoft.com/office/powerpoint/2010/main" val="362405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3">
            <a:extLst>
              <a:ext uri="{28A0092B-C50C-407E-A947-70E740481C1C}">
                <a14:useLocalDpi xmlns:a14="http://schemas.microsoft.com/office/drawing/2010/main" val="0"/>
              </a:ext>
            </a:extLst>
          </a:blip>
          <a:srcRect t="9681" b="68293"/>
          <a:stretch/>
        </p:blipFill>
        <p:spPr>
          <a:xfrm>
            <a:off x="9287055" y="5421071"/>
            <a:ext cx="2329337" cy="725163"/>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13" name="TextBox 12">
            <a:extLst>
              <a:ext uri="{FF2B5EF4-FFF2-40B4-BE49-F238E27FC236}">
                <a16:creationId xmlns:a16="http://schemas.microsoft.com/office/drawing/2014/main" id="{7C506239-7495-4ACC-89B7-384D0F777DC5}"/>
              </a:ext>
            </a:extLst>
          </p:cNvPr>
          <p:cNvSpPr txBox="1"/>
          <p:nvPr/>
        </p:nvSpPr>
        <p:spPr>
          <a:xfrm>
            <a:off x="2945862" y="821102"/>
            <a:ext cx="5308826" cy="369332"/>
          </a:xfrm>
          <a:prstGeom prst="rect">
            <a:avLst/>
          </a:prstGeom>
          <a:noFill/>
        </p:spPr>
        <p:txBody>
          <a:bodyPr wrap="none" rtlCol="0">
            <a:spAutoFit/>
          </a:bodyPr>
          <a:lstStyle/>
          <a:p>
            <a:r>
              <a:rPr lang="en-US" b="1" dirty="0"/>
              <a:t>Project AKSHARA –  Avg Budget Estimation per school</a:t>
            </a:r>
          </a:p>
        </p:txBody>
      </p:sp>
      <p:sp>
        <p:nvSpPr>
          <p:cNvPr id="2" name="Rectangle: Beveled 1">
            <a:extLst>
              <a:ext uri="{FF2B5EF4-FFF2-40B4-BE49-F238E27FC236}">
                <a16:creationId xmlns:a16="http://schemas.microsoft.com/office/drawing/2014/main" id="{0FF49224-D147-4FA0-B58C-E7854F844B16}"/>
              </a:ext>
            </a:extLst>
          </p:cNvPr>
          <p:cNvSpPr/>
          <p:nvPr/>
        </p:nvSpPr>
        <p:spPr>
          <a:xfrm>
            <a:off x="3050621" y="2024116"/>
            <a:ext cx="1140967" cy="777265"/>
          </a:xfrm>
          <a:prstGeom prst="bevel">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t>1 ZPHS School</a:t>
            </a:r>
          </a:p>
        </p:txBody>
      </p:sp>
      <p:sp>
        <p:nvSpPr>
          <p:cNvPr id="19" name="Rectangle: Beveled 18">
            <a:extLst>
              <a:ext uri="{FF2B5EF4-FFF2-40B4-BE49-F238E27FC236}">
                <a16:creationId xmlns:a16="http://schemas.microsoft.com/office/drawing/2014/main" id="{C03B28ED-565C-478C-B274-E6D5CEED6E4B}"/>
              </a:ext>
            </a:extLst>
          </p:cNvPr>
          <p:cNvSpPr/>
          <p:nvPr/>
        </p:nvSpPr>
        <p:spPr>
          <a:xfrm>
            <a:off x="3062631" y="4343413"/>
            <a:ext cx="1140967" cy="777265"/>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1 MPPS School</a:t>
            </a:r>
          </a:p>
        </p:txBody>
      </p:sp>
      <p:sp>
        <p:nvSpPr>
          <p:cNvPr id="20" name="Rectangle: Beveled 19">
            <a:extLst>
              <a:ext uri="{FF2B5EF4-FFF2-40B4-BE49-F238E27FC236}">
                <a16:creationId xmlns:a16="http://schemas.microsoft.com/office/drawing/2014/main" id="{42B3B405-6A57-4FF6-BE61-FC339E319D82}"/>
              </a:ext>
            </a:extLst>
          </p:cNvPr>
          <p:cNvSpPr/>
          <p:nvPr/>
        </p:nvSpPr>
        <p:spPr>
          <a:xfrm>
            <a:off x="3062631" y="3204539"/>
            <a:ext cx="1140967" cy="777265"/>
          </a:xfrm>
          <a:prstGeom prst="bevel">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 UP School</a:t>
            </a:r>
          </a:p>
        </p:txBody>
      </p:sp>
      <p:sp>
        <p:nvSpPr>
          <p:cNvPr id="8" name="Arrow: Right 7">
            <a:extLst>
              <a:ext uri="{FF2B5EF4-FFF2-40B4-BE49-F238E27FC236}">
                <a16:creationId xmlns:a16="http://schemas.microsoft.com/office/drawing/2014/main" id="{3920B4D2-5CDB-42F6-A0E3-7CBEE8430600}"/>
              </a:ext>
            </a:extLst>
          </p:cNvPr>
          <p:cNvSpPr/>
          <p:nvPr/>
        </p:nvSpPr>
        <p:spPr>
          <a:xfrm>
            <a:off x="4892580" y="2323140"/>
            <a:ext cx="924674" cy="13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09A4C48-E871-4226-974B-DA9D6D4CE6F4}"/>
              </a:ext>
            </a:extLst>
          </p:cNvPr>
          <p:cNvSpPr/>
          <p:nvPr/>
        </p:nvSpPr>
        <p:spPr>
          <a:xfrm>
            <a:off x="4892580" y="3535839"/>
            <a:ext cx="924674" cy="13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CAFAEFD4-362A-46E9-8933-4BE016EDBFD5}"/>
              </a:ext>
            </a:extLst>
          </p:cNvPr>
          <p:cNvSpPr/>
          <p:nvPr/>
        </p:nvSpPr>
        <p:spPr>
          <a:xfrm>
            <a:off x="4936062" y="4700352"/>
            <a:ext cx="924674" cy="13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8FCE727-8514-417C-AF51-263A8977B622}"/>
              </a:ext>
            </a:extLst>
          </p:cNvPr>
          <p:cNvSpPr/>
          <p:nvPr/>
        </p:nvSpPr>
        <p:spPr>
          <a:xfrm>
            <a:off x="6451669" y="1996152"/>
            <a:ext cx="1489753" cy="7772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3.2 Lakhs</a:t>
            </a:r>
          </a:p>
        </p:txBody>
      </p:sp>
      <p:sp>
        <p:nvSpPr>
          <p:cNvPr id="30" name="Oval 29">
            <a:extLst>
              <a:ext uri="{FF2B5EF4-FFF2-40B4-BE49-F238E27FC236}">
                <a16:creationId xmlns:a16="http://schemas.microsoft.com/office/drawing/2014/main" id="{D90DB958-A847-4AC1-8B11-9D369507D22A}"/>
              </a:ext>
            </a:extLst>
          </p:cNvPr>
          <p:cNvSpPr/>
          <p:nvPr/>
        </p:nvSpPr>
        <p:spPr>
          <a:xfrm>
            <a:off x="6451668" y="3204538"/>
            <a:ext cx="1489753" cy="7772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1.7 Lakhs</a:t>
            </a:r>
          </a:p>
        </p:txBody>
      </p:sp>
      <p:sp>
        <p:nvSpPr>
          <p:cNvPr id="31" name="Oval 30">
            <a:extLst>
              <a:ext uri="{FF2B5EF4-FFF2-40B4-BE49-F238E27FC236}">
                <a16:creationId xmlns:a16="http://schemas.microsoft.com/office/drawing/2014/main" id="{8F0DA353-6348-4484-B429-E0408A3CC024}"/>
              </a:ext>
            </a:extLst>
          </p:cNvPr>
          <p:cNvSpPr/>
          <p:nvPr/>
        </p:nvSpPr>
        <p:spPr>
          <a:xfrm>
            <a:off x="6451668" y="4343412"/>
            <a:ext cx="1489753" cy="7772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1.2 Lakhs</a:t>
            </a:r>
          </a:p>
        </p:txBody>
      </p:sp>
    </p:spTree>
    <p:extLst>
      <p:ext uri="{BB962C8B-B14F-4D97-AF65-F5344CB8AC3E}">
        <p14:creationId xmlns:p14="http://schemas.microsoft.com/office/powerpoint/2010/main" val="231912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3">
            <a:extLst>
              <a:ext uri="{28A0092B-C50C-407E-A947-70E740481C1C}">
                <a14:useLocalDpi xmlns:a14="http://schemas.microsoft.com/office/drawing/2010/main" val="0"/>
              </a:ext>
            </a:extLst>
          </a:blip>
          <a:srcRect t="9681" b="68293"/>
          <a:stretch/>
        </p:blipFill>
        <p:spPr>
          <a:xfrm>
            <a:off x="9061807" y="5449162"/>
            <a:ext cx="2550665" cy="794067"/>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13" name="TextBox 12">
            <a:extLst>
              <a:ext uri="{FF2B5EF4-FFF2-40B4-BE49-F238E27FC236}">
                <a16:creationId xmlns:a16="http://schemas.microsoft.com/office/drawing/2014/main" id="{7C506239-7495-4ACC-89B7-384D0F777DC5}"/>
              </a:ext>
            </a:extLst>
          </p:cNvPr>
          <p:cNvSpPr txBox="1"/>
          <p:nvPr/>
        </p:nvSpPr>
        <p:spPr>
          <a:xfrm>
            <a:off x="2916940" y="691922"/>
            <a:ext cx="5444888" cy="369332"/>
          </a:xfrm>
          <a:prstGeom prst="rect">
            <a:avLst/>
          </a:prstGeom>
          <a:noFill/>
        </p:spPr>
        <p:txBody>
          <a:bodyPr wrap="none" rtlCol="0">
            <a:spAutoFit/>
          </a:bodyPr>
          <a:lstStyle/>
          <a:p>
            <a:r>
              <a:rPr lang="en-US" b="1" dirty="0"/>
              <a:t>Project AKSHARA –  Support Required From Corporates</a:t>
            </a:r>
          </a:p>
        </p:txBody>
      </p:sp>
      <p:sp>
        <p:nvSpPr>
          <p:cNvPr id="2" name="TextBox 1">
            <a:extLst>
              <a:ext uri="{FF2B5EF4-FFF2-40B4-BE49-F238E27FC236}">
                <a16:creationId xmlns:a16="http://schemas.microsoft.com/office/drawing/2014/main" id="{524E5E63-42C2-4B90-AC90-BC31C8DB7929}"/>
              </a:ext>
            </a:extLst>
          </p:cNvPr>
          <p:cNvSpPr txBox="1"/>
          <p:nvPr/>
        </p:nvSpPr>
        <p:spPr>
          <a:xfrm>
            <a:off x="1751384" y="1881117"/>
            <a:ext cx="9113177" cy="1264642"/>
          </a:xfrm>
          <a:prstGeom prst="rect">
            <a:avLst/>
          </a:prstGeom>
          <a:noFill/>
        </p:spPr>
        <p:txBody>
          <a:bodyPr wrap="square" rtlCol="0">
            <a:spAutoFit/>
          </a:bodyPr>
          <a:lstStyle/>
          <a:p>
            <a:pPr marL="628650" marR="0" indent="-285750">
              <a:lnSpc>
                <a:spcPct val="107000"/>
              </a:lnSpc>
              <a:spcBef>
                <a:spcPts val="0"/>
              </a:spcBef>
              <a:spcAft>
                <a:spcPts val="0"/>
              </a:spcAf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We are looking for responsible corporates who supports us in donatin</a:t>
            </a:r>
            <a:r>
              <a:rPr lang="en-IN" dirty="0">
                <a:latin typeface="Calibri" panose="020F0502020204030204" pitchFamily="34" charset="0"/>
                <a:ea typeface="Times New Roman" panose="02020603050405020304" pitchFamily="18" charset="0"/>
                <a:cs typeface="Calibri" panose="020F0502020204030204" pitchFamily="34" charset="0"/>
              </a:rPr>
              <a:t>g CSR Funds for this</a:t>
            </a:r>
            <a:r>
              <a:rPr lang="en-IN" sz="1800" dirty="0">
                <a:effectLst/>
                <a:latin typeface="Calibri" panose="020F0502020204030204" pitchFamily="34" charset="0"/>
                <a:ea typeface="Times New Roman" panose="02020603050405020304" pitchFamily="18" charset="0"/>
                <a:cs typeface="Calibri" panose="020F0502020204030204" pitchFamily="34" charset="0"/>
              </a:rPr>
              <a:t> initiative to make quality education accessible to all, irrespective of accident of birth.</a:t>
            </a:r>
            <a:endParaRPr lang="en-IN" dirty="0">
              <a:latin typeface="Calibri" panose="020F0502020204030204" pitchFamily="34" charset="0"/>
              <a:ea typeface="Calibri" panose="020F0502020204030204" pitchFamily="34" charset="0"/>
              <a:cs typeface="Calibri" panose="020F0502020204030204" pitchFamily="34" charset="0"/>
            </a:endParaRPr>
          </a:p>
          <a:p>
            <a:pPr marL="628650" marR="0" indent="-285750">
              <a:lnSpc>
                <a:spcPct val="107000"/>
              </a:lnSpc>
              <a:spcBef>
                <a:spcPts val="0"/>
              </a:spcBef>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abhaya foundation &amp; 100 Smiles Foundation both NGO are eligible for receiving Corporate, FCRA donations.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B752882-8026-4D72-A259-380CC0705335}"/>
              </a:ext>
            </a:extLst>
          </p:cNvPr>
          <p:cNvGraphicFramePr>
            <a:graphicFrameLocks noGrp="1"/>
          </p:cNvGraphicFramePr>
          <p:nvPr>
            <p:extLst>
              <p:ext uri="{D42A27DB-BD31-4B8C-83A1-F6EECF244321}">
                <p14:modId xmlns:p14="http://schemas.microsoft.com/office/powerpoint/2010/main" val="3478136841"/>
              </p:ext>
            </p:extLst>
          </p:nvPr>
        </p:nvGraphicFramePr>
        <p:xfrm>
          <a:off x="667820" y="3442122"/>
          <a:ext cx="3155879" cy="1774927"/>
        </p:xfrm>
        <a:graphic>
          <a:graphicData uri="http://schemas.openxmlformats.org/drawingml/2006/table">
            <a:tbl>
              <a:tblPr firstRow="1" bandRow="1">
                <a:tableStyleId>{5C22544A-7EE6-4342-B048-85BDC9FD1C3A}</a:tableStyleId>
              </a:tblPr>
              <a:tblGrid>
                <a:gridCol w="3155879">
                  <a:extLst>
                    <a:ext uri="{9D8B030D-6E8A-4147-A177-3AD203B41FA5}">
                      <a16:colId xmlns:a16="http://schemas.microsoft.com/office/drawing/2014/main" val="3950422818"/>
                    </a:ext>
                  </a:extLst>
                </a:gridCol>
              </a:tblGrid>
              <a:tr h="1774927">
                <a:tc>
                  <a:txBody>
                    <a:bodyPr/>
                    <a:lstStyle/>
                    <a:p>
                      <a:r>
                        <a:rPr lang="en-IN" sz="1800" b="1" kern="1200" dirty="0">
                          <a:solidFill>
                            <a:schemeClr val="lt1"/>
                          </a:solidFill>
                          <a:effectLst/>
                          <a:latin typeface="+mn-lt"/>
                          <a:ea typeface="+mn-ea"/>
                          <a:cs typeface="+mn-cs"/>
                        </a:rPr>
                        <a:t>Name : 100 Smiles Charity Foundation</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Account No : 6468886184</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IFSC : IDIB000M180</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Bank: Indian Bank, </a:t>
                      </a:r>
                    </a:p>
                    <a:p>
                      <a:r>
                        <a:rPr lang="en-IN" sz="1800" b="1" kern="1200" dirty="0">
                          <a:solidFill>
                            <a:schemeClr val="lt1"/>
                          </a:solidFill>
                          <a:effectLst/>
                          <a:latin typeface="+mn-lt"/>
                          <a:ea typeface="+mn-ea"/>
                          <a:cs typeface="+mn-cs"/>
                        </a:rPr>
                        <a:t>Branch: Madhapur, Hyderabad</a:t>
                      </a:r>
                      <a:endParaRPr lang="en-US" dirty="0"/>
                    </a:p>
                  </a:txBody>
                  <a:tcPr/>
                </a:tc>
                <a:extLst>
                  <a:ext uri="{0D108BD9-81ED-4DB2-BD59-A6C34878D82A}">
                    <a16:rowId xmlns:a16="http://schemas.microsoft.com/office/drawing/2014/main" val="2766035785"/>
                  </a:ext>
                </a:extLst>
              </a:tr>
            </a:tbl>
          </a:graphicData>
        </a:graphic>
      </p:graphicFrame>
      <p:graphicFrame>
        <p:nvGraphicFramePr>
          <p:cNvPr id="17" name="Table 3">
            <a:extLst>
              <a:ext uri="{FF2B5EF4-FFF2-40B4-BE49-F238E27FC236}">
                <a16:creationId xmlns:a16="http://schemas.microsoft.com/office/drawing/2014/main" id="{FB42BE8E-A0C7-4D1D-A044-0E0F8983BC91}"/>
              </a:ext>
            </a:extLst>
          </p:cNvPr>
          <p:cNvGraphicFramePr>
            <a:graphicFrameLocks noGrp="1"/>
          </p:cNvGraphicFramePr>
          <p:nvPr>
            <p:extLst>
              <p:ext uri="{D42A27DB-BD31-4B8C-83A1-F6EECF244321}">
                <p14:modId xmlns:p14="http://schemas.microsoft.com/office/powerpoint/2010/main" val="830137957"/>
              </p:ext>
            </p:extLst>
          </p:nvPr>
        </p:nvGraphicFramePr>
        <p:xfrm>
          <a:off x="3957192" y="3459487"/>
          <a:ext cx="3837222" cy="1737360"/>
        </p:xfrm>
        <a:graphic>
          <a:graphicData uri="http://schemas.openxmlformats.org/drawingml/2006/table">
            <a:tbl>
              <a:tblPr firstRow="1" bandRow="1">
                <a:tableStyleId>{5C22544A-7EE6-4342-B048-85BDC9FD1C3A}</a:tableStyleId>
              </a:tblPr>
              <a:tblGrid>
                <a:gridCol w="3837222">
                  <a:extLst>
                    <a:ext uri="{9D8B030D-6E8A-4147-A177-3AD203B41FA5}">
                      <a16:colId xmlns:a16="http://schemas.microsoft.com/office/drawing/2014/main" val="3950422818"/>
                    </a:ext>
                  </a:extLst>
                </a:gridCol>
              </a:tblGrid>
              <a:tr h="1481645">
                <a:tc>
                  <a:txBody>
                    <a:bodyPr/>
                    <a:lstStyle/>
                    <a:p>
                      <a:r>
                        <a:rPr lang="en-IN" sz="1800" b="1" kern="1200" dirty="0">
                          <a:solidFill>
                            <a:schemeClr val="lt1"/>
                          </a:solidFill>
                          <a:effectLst/>
                          <a:latin typeface="+mn-lt"/>
                          <a:ea typeface="+mn-ea"/>
                          <a:cs typeface="+mn-cs"/>
                        </a:rPr>
                        <a:t>Account Name : Abhaya FOUNDATION</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Account No: 910010042902046</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MICR Code: 500211002</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RTGS/IFSC Code:UTIB0000008</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Bank: AXIS Bank Ltd</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Branch: Begumpet, Hyderabad</a:t>
                      </a:r>
                      <a:endParaRPr lang="en-US" dirty="0"/>
                    </a:p>
                  </a:txBody>
                  <a:tcPr/>
                </a:tc>
                <a:extLst>
                  <a:ext uri="{0D108BD9-81ED-4DB2-BD59-A6C34878D82A}">
                    <a16:rowId xmlns:a16="http://schemas.microsoft.com/office/drawing/2014/main" val="2766035785"/>
                  </a:ext>
                </a:extLst>
              </a:tr>
            </a:tbl>
          </a:graphicData>
        </a:graphic>
      </p:graphicFrame>
      <p:graphicFrame>
        <p:nvGraphicFramePr>
          <p:cNvPr id="20" name="Table 3">
            <a:extLst>
              <a:ext uri="{FF2B5EF4-FFF2-40B4-BE49-F238E27FC236}">
                <a16:creationId xmlns:a16="http://schemas.microsoft.com/office/drawing/2014/main" id="{42C53383-43CF-48BD-A765-9B2A4641F6BC}"/>
              </a:ext>
            </a:extLst>
          </p:cNvPr>
          <p:cNvGraphicFramePr>
            <a:graphicFrameLocks noGrp="1"/>
          </p:cNvGraphicFramePr>
          <p:nvPr>
            <p:extLst>
              <p:ext uri="{D42A27DB-BD31-4B8C-83A1-F6EECF244321}">
                <p14:modId xmlns:p14="http://schemas.microsoft.com/office/powerpoint/2010/main" val="1022314883"/>
              </p:ext>
            </p:extLst>
          </p:nvPr>
        </p:nvGraphicFramePr>
        <p:xfrm>
          <a:off x="7854035" y="3442122"/>
          <a:ext cx="3837222" cy="1737360"/>
        </p:xfrm>
        <a:graphic>
          <a:graphicData uri="http://schemas.openxmlformats.org/drawingml/2006/table">
            <a:tbl>
              <a:tblPr firstRow="1" bandRow="1">
                <a:tableStyleId>{5C22544A-7EE6-4342-B048-85BDC9FD1C3A}</a:tableStyleId>
              </a:tblPr>
              <a:tblGrid>
                <a:gridCol w="3837222">
                  <a:extLst>
                    <a:ext uri="{9D8B030D-6E8A-4147-A177-3AD203B41FA5}">
                      <a16:colId xmlns:a16="http://schemas.microsoft.com/office/drawing/2014/main" val="3950422818"/>
                    </a:ext>
                  </a:extLst>
                </a:gridCol>
              </a:tblGrid>
              <a:tr h="1481645">
                <a:tc>
                  <a:txBody>
                    <a:bodyPr/>
                    <a:lstStyle/>
                    <a:p>
                      <a:r>
                        <a:rPr lang="en-IN" sz="1800" b="1" kern="1200" dirty="0">
                          <a:solidFill>
                            <a:schemeClr val="lt1"/>
                          </a:solidFill>
                          <a:effectLst/>
                          <a:latin typeface="+mn-lt"/>
                          <a:ea typeface="+mn-ea"/>
                          <a:cs typeface="+mn-cs"/>
                        </a:rPr>
                        <a:t>Account Name : Abhaya FOUNDATION</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Account No: 052210011051007</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MICR Code: 500011042</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RTGS/IFSC Code:ANDB0000522</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Bank: ANDHRA Bank</a:t>
                      </a:r>
                      <a:endParaRPr lang="en-US" sz="1800" b="1" kern="1200" dirty="0">
                        <a:solidFill>
                          <a:schemeClr val="lt1"/>
                        </a:solidFill>
                        <a:effectLst/>
                        <a:latin typeface="+mn-lt"/>
                        <a:ea typeface="+mn-ea"/>
                        <a:cs typeface="+mn-cs"/>
                      </a:endParaRPr>
                    </a:p>
                    <a:p>
                      <a:r>
                        <a:rPr lang="en-IN" sz="1800" b="1" kern="1200" dirty="0">
                          <a:solidFill>
                            <a:schemeClr val="lt1"/>
                          </a:solidFill>
                          <a:effectLst/>
                          <a:latin typeface="+mn-lt"/>
                          <a:ea typeface="+mn-ea"/>
                          <a:cs typeface="+mn-cs"/>
                        </a:rPr>
                        <a:t>Branch: </a:t>
                      </a:r>
                      <a:r>
                        <a:rPr lang="en-IN" sz="1800" b="1" kern="1200" dirty="0" err="1">
                          <a:solidFill>
                            <a:schemeClr val="lt1"/>
                          </a:solidFill>
                          <a:effectLst/>
                          <a:latin typeface="+mn-lt"/>
                          <a:ea typeface="+mn-ea"/>
                          <a:cs typeface="+mn-cs"/>
                        </a:rPr>
                        <a:t>S.R.Nagar</a:t>
                      </a:r>
                      <a:r>
                        <a:rPr lang="en-IN" sz="1800" b="1" kern="1200" dirty="0">
                          <a:solidFill>
                            <a:schemeClr val="lt1"/>
                          </a:solidFill>
                          <a:effectLst/>
                          <a:latin typeface="+mn-lt"/>
                          <a:ea typeface="+mn-ea"/>
                          <a:cs typeface="+mn-cs"/>
                        </a:rPr>
                        <a:t>, Hyderabad</a:t>
                      </a:r>
                      <a:endParaRPr lang="en-US" dirty="0"/>
                    </a:p>
                  </a:txBody>
                  <a:tcPr/>
                </a:tc>
                <a:extLst>
                  <a:ext uri="{0D108BD9-81ED-4DB2-BD59-A6C34878D82A}">
                    <a16:rowId xmlns:a16="http://schemas.microsoft.com/office/drawing/2014/main" val="2766035785"/>
                  </a:ext>
                </a:extLst>
              </a:tr>
            </a:tbl>
          </a:graphicData>
        </a:graphic>
      </p:graphicFrame>
      <p:sp>
        <p:nvSpPr>
          <p:cNvPr id="5" name="TextBox 4">
            <a:extLst>
              <a:ext uri="{FF2B5EF4-FFF2-40B4-BE49-F238E27FC236}">
                <a16:creationId xmlns:a16="http://schemas.microsoft.com/office/drawing/2014/main" id="{20B15D6A-5BC7-4E8C-ACC7-2814DFEBBEDF}"/>
              </a:ext>
            </a:extLst>
          </p:cNvPr>
          <p:cNvSpPr txBox="1"/>
          <p:nvPr/>
        </p:nvSpPr>
        <p:spPr>
          <a:xfrm>
            <a:off x="9061807" y="3044838"/>
            <a:ext cx="2382282" cy="369332"/>
          </a:xfrm>
          <a:prstGeom prst="rect">
            <a:avLst/>
          </a:prstGeom>
          <a:noFill/>
        </p:spPr>
        <p:txBody>
          <a:bodyPr wrap="square" rtlCol="0">
            <a:spAutoFit/>
          </a:bodyPr>
          <a:lstStyle/>
          <a:p>
            <a:r>
              <a:rPr lang="en-US" dirty="0"/>
              <a:t>*</a:t>
            </a:r>
            <a:r>
              <a:rPr lang="en-US" b="1" dirty="0">
                <a:solidFill>
                  <a:schemeClr val="accent2"/>
                </a:solidFill>
              </a:rPr>
              <a:t>FCRA </a:t>
            </a:r>
            <a:r>
              <a:rPr lang="en-IN" sz="1800" b="1" dirty="0">
                <a:solidFill>
                  <a:schemeClr val="accent2"/>
                </a:solidFill>
                <a:effectLst/>
                <a:latin typeface="Calibri" panose="020F0502020204030204" pitchFamily="34" charset="0"/>
                <a:ea typeface="Times New Roman" panose="02020603050405020304" pitchFamily="18" charset="0"/>
              </a:rPr>
              <a:t>Contributions</a:t>
            </a:r>
            <a:endParaRPr lang="en-US" b="1" dirty="0">
              <a:solidFill>
                <a:schemeClr val="accent2"/>
              </a:solidFill>
            </a:endParaRPr>
          </a:p>
        </p:txBody>
      </p:sp>
      <p:sp>
        <p:nvSpPr>
          <p:cNvPr id="8" name="TextBox 7">
            <a:extLst>
              <a:ext uri="{FF2B5EF4-FFF2-40B4-BE49-F238E27FC236}">
                <a16:creationId xmlns:a16="http://schemas.microsoft.com/office/drawing/2014/main" id="{1F4A9265-1F43-465B-8A2B-B2BCBE977CEA}"/>
              </a:ext>
            </a:extLst>
          </p:cNvPr>
          <p:cNvSpPr txBox="1"/>
          <p:nvPr/>
        </p:nvSpPr>
        <p:spPr>
          <a:xfrm>
            <a:off x="2660086" y="5440493"/>
            <a:ext cx="4484305" cy="923330"/>
          </a:xfrm>
          <a:prstGeom prst="rect">
            <a:avLst/>
          </a:prstGeom>
          <a:noFill/>
        </p:spPr>
        <p:txBody>
          <a:bodyPr wrap="none" rtlCol="0">
            <a:spAutoFit/>
          </a:bodyPr>
          <a:lstStyle/>
          <a:p>
            <a:r>
              <a:rPr lang="en-IN"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7"/>
              </a:rPr>
              <a:t>http://100smiles.org/#/donateUs</a:t>
            </a:r>
            <a:endParaRPr lang="en-US" u="sng" dirty="0">
              <a:solidFill>
                <a:srgbClr val="0563C1"/>
              </a:solidFill>
              <a:latin typeface="Calibri" panose="020F0502020204030204" pitchFamily="34" charset="0"/>
              <a:ea typeface="Times New Roman" panose="02020603050405020304" pitchFamily="18" charset="0"/>
              <a:cs typeface="Calibri" panose="020F0502020204030204" pitchFamily="34" charset="0"/>
            </a:endParaRPr>
          </a:p>
          <a:p>
            <a:r>
              <a:rPr lang="en-IN"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8"/>
              </a:rPr>
              <a:t>https://abhayafoundation.org/donations.aspx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B62114E1-BC36-4984-A59C-646B50811E14}"/>
              </a:ext>
            </a:extLst>
          </p:cNvPr>
          <p:cNvSpPr txBox="1"/>
          <p:nvPr/>
        </p:nvSpPr>
        <p:spPr>
          <a:xfrm>
            <a:off x="1335845" y="5612612"/>
            <a:ext cx="1100622" cy="369332"/>
          </a:xfrm>
          <a:prstGeom prst="rect">
            <a:avLst/>
          </a:prstGeom>
          <a:noFill/>
        </p:spPr>
        <p:txBody>
          <a:bodyPr wrap="none" rtlCol="0">
            <a:spAutoFit/>
          </a:bodyPr>
          <a:lstStyle/>
          <a:p>
            <a:r>
              <a:rPr lang="en-US" dirty="0"/>
              <a:t>Weblinks:</a:t>
            </a:r>
          </a:p>
        </p:txBody>
      </p:sp>
    </p:spTree>
    <p:extLst>
      <p:ext uri="{BB962C8B-B14F-4D97-AF65-F5344CB8AC3E}">
        <p14:creationId xmlns:p14="http://schemas.microsoft.com/office/powerpoint/2010/main" val="22007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538957" y="5286390"/>
            <a:ext cx="3073515" cy="95683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13" name="TextBox 12">
            <a:extLst>
              <a:ext uri="{FF2B5EF4-FFF2-40B4-BE49-F238E27FC236}">
                <a16:creationId xmlns:a16="http://schemas.microsoft.com/office/drawing/2014/main" id="{7C506239-7495-4ACC-89B7-384D0F777DC5}"/>
              </a:ext>
            </a:extLst>
          </p:cNvPr>
          <p:cNvSpPr txBox="1"/>
          <p:nvPr/>
        </p:nvSpPr>
        <p:spPr>
          <a:xfrm>
            <a:off x="3369003" y="691922"/>
            <a:ext cx="4413837" cy="369332"/>
          </a:xfrm>
          <a:prstGeom prst="rect">
            <a:avLst/>
          </a:prstGeom>
          <a:noFill/>
        </p:spPr>
        <p:txBody>
          <a:bodyPr wrap="none" rtlCol="0">
            <a:spAutoFit/>
          </a:bodyPr>
          <a:lstStyle/>
          <a:p>
            <a:r>
              <a:rPr lang="en-US" b="1" dirty="0"/>
              <a:t>Project AKSHARA –  Happy to work with you</a:t>
            </a:r>
          </a:p>
        </p:txBody>
      </p:sp>
    </p:spTree>
    <p:extLst>
      <p:ext uri="{BB962C8B-B14F-4D97-AF65-F5344CB8AC3E}">
        <p14:creationId xmlns:p14="http://schemas.microsoft.com/office/powerpoint/2010/main" val="118535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538957" y="5286390"/>
            <a:ext cx="3073515" cy="95683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24" name="TextBox 23">
            <a:extLst>
              <a:ext uri="{FF2B5EF4-FFF2-40B4-BE49-F238E27FC236}">
                <a16:creationId xmlns:a16="http://schemas.microsoft.com/office/drawing/2014/main" id="{18DC0CD2-640B-43EC-9D9B-0281BD103A59}"/>
              </a:ext>
            </a:extLst>
          </p:cNvPr>
          <p:cNvSpPr txBox="1"/>
          <p:nvPr/>
        </p:nvSpPr>
        <p:spPr>
          <a:xfrm>
            <a:off x="2028878" y="2470363"/>
            <a:ext cx="7387119" cy="1754326"/>
          </a:xfrm>
          <a:prstGeom prst="rect">
            <a:avLst/>
          </a:prstGeom>
          <a:noFill/>
        </p:spPr>
        <p:txBody>
          <a:bodyPr wrap="square" rtlCol="0">
            <a:spAutoFit/>
          </a:bodyPr>
          <a:lstStyle/>
          <a:p>
            <a:r>
              <a:rPr lang="en-IN" sz="1800" dirty="0">
                <a:effectLst/>
                <a:latin typeface="Calibri" panose="020F0502020204030204" pitchFamily="34" charset="0"/>
                <a:ea typeface="Times New Roman" panose="02020603050405020304" pitchFamily="18" charset="0"/>
                <a:cs typeface="Calibri" panose="020F0502020204030204" pitchFamily="34" charset="0"/>
              </a:rPr>
              <a:t>Project AKSHARA is a joint initiative of 100 Smiles Charity Foundation and Abhaya Foundation with the Support of Mahabubabad District Administration, to completely revamp and plug infrastructural gaps in Two (2) Government  School Clusters consisting of 30 Schools of Thorrur and Bayyaram Mandal's</a:t>
            </a:r>
            <a:r>
              <a:rPr lang="en-IN" dirty="0">
                <a:latin typeface="Calibri" panose="020F0502020204030204" pitchFamily="34" charset="0"/>
                <a:ea typeface="Times New Roman" panose="02020603050405020304" pitchFamily="18" charset="0"/>
                <a:cs typeface="Calibri" panose="020F0502020204030204" pitchFamily="34" charset="0"/>
              </a:rPr>
              <a:t> in </a:t>
            </a:r>
            <a:r>
              <a:rPr lang="en-IN" sz="1800" dirty="0">
                <a:effectLst/>
                <a:latin typeface="Calibri" panose="020F0502020204030204" pitchFamily="34" charset="0"/>
                <a:ea typeface="Times New Roman" panose="02020603050405020304" pitchFamily="18" charset="0"/>
                <a:cs typeface="Calibri" panose="020F0502020204030204" pitchFamily="34" charset="0"/>
              </a:rPr>
              <a:t>Mahabubabad District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5" name="TextBox 24">
            <a:extLst>
              <a:ext uri="{FF2B5EF4-FFF2-40B4-BE49-F238E27FC236}">
                <a16:creationId xmlns:a16="http://schemas.microsoft.com/office/drawing/2014/main" id="{CC1D5ED3-5A02-45E3-80CC-3D9F936764ED}"/>
              </a:ext>
            </a:extLst>
          </p:cNvPr>
          <p:cNvSpPr txBox="1"/>
          <p:nvPr/>
        </p:nvSpPr>
        <p:spPr>
          <a:xfrm>
            <a:off x="4077526" y="680817"/>
            <a:ext cx="2924455" cy="369332"/>
          </a:xfrm>
          <a:prstGeom prst="rect">
            <a:avLst/>
          </a:prstGeom>
          <a:noFill/>
        </p:spPr>
        <p:txBody>
          <a:bodyPr wrap="none" rtlCol="0">
            <a:spAutoFit/>
          </a:bodyPr>
          <a:lstStyle/>
          <a:p>
            <a:r>
              <a:rPr lang="en-US" b="1" dirty="0"/>
              <a:t>Project AKSHARA – The Brief</a:t>
            </a:r>
          </a:p>
        </p:txBody>
      </p:sp>
    </p:spTree>
    <p:extLst>
      <p:ext uri="{BB962C8B-B14F-4D97-AF65-F5344CB8AC3E}">
        <p14:creationId xmlns:p14="http://schemas.microsoft.com/office/powerpoint/2010/main" val="350715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538957" y="5286390"/>
            <a:ext cx="3073515" cy="95683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24" name="TextBox 23">
            <a:extLst>
              <a:ext uri="{FF2B5EF4-FFF2-40B4-BE49-F238E27FC236}">
                <a16:creationId xmlns:a16="http://schemas.microsoft.com/office/drawing/2014/main" id="{18DC0CD2-640B-43EC-9D9B-0281BD103A59}"/>
              </a:ext>
            </a:extLst>
          </p:cNvPr>
          <p:cNvSpPr txBox="1"/>
          <p:nvPr/>
        </p:nvSpPr>
        <p:spPr>
          <a:xfrm>
            <a:off x="2028878" y="2470363"/>
            <a:ext cx="7926780" cy="2308324"/>
          </a:xfrm>
          <a:prstGeom prst="rect">
            <a:avLst/>
          </a:prstGeom>
          <a:noFill/>
        </p:spPr>
        <p:txBody>
          <a:bodyPr wrap="square" rtlCol="0">
            <a:spAutoFit/>
          </a:bodyPr>
          <a:lstStyle/>
          <a:p>
            <a:r>
              <a:rPr lang="en-US" sz="1800" dirty="0">
                <a:effectLst/>
                <a:latin typeface="Calibri" panose="020F0502020204030204" pitchFamily="34" charset="0"/>
                <a:ea typeface="Times New Roman" panose="02020603050405020304" pitchFamily="18" charset="0"/>
                <a:cs typeface="Calibri" panose="020F0502020204030204" pitchFamily="34" charset="0"/>
              </a:rPr>
              <a:t>Telangana has around 30,000 government schools. Though some schools are good, many lack in basic infrastructure and cannot be a choice for parents when compared to private schools. "Education is a right but quality is still a dream". So, there is a need to plug both infrastructure and outcome gaps.  We are plugging infrastructure gaps through this project so that teachers could concentrate on outcomes. School Management Committees will sustain the facilities that are provided. From our experience of 5 years in working with Government schools, we have come up with this cluster-based development.</a:t>
            </a:r>
            <a:endParaRPr lang="en-US" dirty="0"/>
          </a:p>
        </p:txBody>
      </p:sp>
      <p:sp>
        <p:nvSpPr>
          <p:cNvPr id="13" name="TextBox 12">
            <a:extLst>
              <a:ext uri="{FF2B5EF4-FFF2-40B4-BE49-F238E27FC236}">
                <a16:creationId xmlns:a16="http://schemas.microsoft.com/office/drawing/2014/main" id="{5ED675B8-61CA-4AED-B0ED-B5ABF08ABA85}"/>
              </a:ext>
            </a:extLst>
          </p:cNvPr>
          <p:cNvSpPr txBox="1"/>
          <p:nvPr/>
        </p:nvSpPr>
        <p:spPr>
          <a:xfrm>
            <a:off x="4077526" y="680817"/>
            <a:ext cx="3325269" cy="369332"/>
          </a:xfrm>
          <a:prstGeom prst="rect">
            <a:avLst/>
          </a:prstGeom>
          <a:noFill/>
        </p:spPr>
        <p:txBody>
          <a:bodyPr wrap="none" rtlCol="0">
            <a:spAutoFit/>
          </a:bodyPr>
          <a:lstStyle/>
          <a:p>
            <a:r>
              <a:rPr lang="en-US" b="1" dirty="0"/>
              <a:t>Project AKSHARA – Need of hour</a:t>
            </a:r>
          </a:p>
        </p:txBody>
      </p:sp>
    </p:spTree>
    <p:extLst>
      <p:ext uri="{BB962C8B-B14F-4D97-AF65-F5344CB8AC3E}">
        <p14:creationId xmlns:p14="http://schemas.microsoft.com/office/powerpoint/2010/main" val="1554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839582" y="5478953"/>
            <a:ext cx="2772890" cy="86324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2" name="TextBox 1">
            <a:extLst>
              <a:ext uri="{FF2B5EF4-FFF2-40B4-BE49-F238E27FC236}">
                <a16:creationId xmlns:a16="http://schemas.microsoft.com/office/drawing/2014/main" id="{8001D8B0-6629-45F1-8934-65653546F3CD}"/>
              </a:ext>
            </a:extLst>
          </p:cNvPr>
          <p:cNvSpPr txBox="1"/>
          <p:nvPr/>
        </p:nvSpPr>
        <p:spPr>
          <a:xfrm>
            <a:off x="684361" y="1630932"/>
            <a:ext cx="10823276" cy="4524315"/>
          </a:xfrm>
          <a:prstGeom prst="rect">
            <a:avLst/>
          </a:prstGeom>
          <a:noFill/>
        </p:spPr>
        <p:txBody>
          <a:bodyPr wrap="square" rtlCol="0">
            <a:spAutoFit/>
          </a:bodyPr>
          <a:lstStyle/>
          <a:p>
            <a:r>
              <a:rPr lang="en-US" b="1" dirty="0"/>
              <a:t>100 Smiles Charity Foundation</a:t>
            </a:r>
          </a:p>
          <a:p>
            <a:endParaRPr lang="en-US" dirty="0"/>
          </a:p>
          <a:p>
            <a:r>
              <a:rPr lang="en-US" dirty="0"/>
              <a:t>100 Smiles was born as an idea, triggered by a need. It is a non-profitable NGO started in 2016 with people from diversified backgrounds who have come together with a common idea of 100Smiles. 100 Smiles provides Infrastructure support to rural government schools. 100 Smiles aims to improve quality of education in government schools and make them equally benefited as private school children. And ensure that every child is able to fulfill their potential, irrespective of his or her circumstances and background.</a:t>
            </a:r>
          </a:p>
          <a:p>
            <a:endParaRPr lang="en-US" dirty="0"/>
          </a:p>
          <a:p>
            <a:r>
              <a:rPr lang="en-US" b="1" dirty="0"/>
              <a:t>abhaya Foundation</a:t>
            </a:r>
          </a:p>
          <a:p>
            <a:endParaRPr lang="en-US" b="1" dirty="0"/>
          </a:p>
          <a:p>
            <a:r>
              <a:rPr lang="en-US" dirty="0"/>
              <a:t>abhaya foundation’s mission is to help people in need, irrespective of color, caste, creed, age or gender. AF is here to strengthen rural schools to empower unemployed youth make a meaning of their own lives, and subsequently the society, which is AF’s mission. AF’s makes every attempt to provide relief in some measure so that the need of the individual is addressed. AF’s services are not limited it expanded throughout India</a:t>
            </a:r>
          </a:p>
          <a:p>
            <a:endParaRPr lang="en-US" b="1" dirty="0"/>
          </a:p>
          <a:p>
            <a:endParaRPr lang="en-US" dirty="0"/>
          </a:p>
        </p:txBody>
      </p:sp>
    </p:spTree>
    <p:extLst>
      <p:ext uri="{BB962C8B-B14F-4D97-AF65-F5344CB8AC3E}">
        <p14:creationId xmlns:p14="http://schemas.microsoft.com/office/powerpoint/2010/main" val="222374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538957" y="5286390"/>
            <a:ext cx="3073515" cy="95683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13" name="TextBox 12">
            <a:extLst>
              <a:ext uri="{FF2B5EF4-FFF2-40B4-BE49-F238E27FC236}">
                <a16:creationId xmlns:a16="http://schemas.microsoft.com/office/drawing/2014/main" id="{7C506239-7495-4ACC-89B7-384D0F777DC5}"/>
              </a:ext>
            </a:extLst>
          </p:cNvPr>
          <p:cNvSpPr txBox="1"/>
          <p:nvPr/>
        </p:nvSpPr>
        <p:spPr>
          <a:xfrm>
            <a:off x="4528360" y="691922"/>
            <a:ext cx="2077556" cy="369332"/>
          </a:xfrm>
          <a:prstGeom prst="rect">
            <a:avLst/>
          </a:prstGeom>
          <a:noFill/>
        </p:spPr>
        <p:txBody>
          <a:bodyPr wrap="none" rtlCol="0">
            <a:spAutoFit/>
          </a:bodyPr>
          <a:lstStyle/>
          <a:p>
            <a:r>
              <a:rPr lang="en-US" b="1" dirty="0"/>
              <a:t>Our Previous Works</a:t>
            </a:r>
          </a:p>
        </p:txBody>
      </p:sp>
    </p:spTree>
    <p:extLst>
      <p:ext uri="{BB962C8B-B14F-4D97-AF65-F5344CB8AC3E}">
        <p14:creationId xmlns:p14="http://schemas.microsoft.com/office/powerpoint/2010/main" val="222553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839582" y="5478953"/>
            <a:ext cx="2772890" cy="86324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3" name="TextBox 2">
            <a:extLst>
              <a:ext uri="{FF2B5EF4-FFF2-40B4-BE49-F238E27FC236}">
                <a16:creationId xmlns:a16="http://schemas.microsoft.com/office/drawing/2014/main" id="{077DD1D3-5EC0-43FC-87A4-25168E3FC02C}"/>
              </a:ext>
            </a:extLst>
          </p:cNvPr>
          <p:cNvSpPr txBox="1"/>
          <p:nvPr/>
        </p:nvSpPr>
        <p:spPr>
          <a:xfrm>
            <a:off x="4077526" y="680817"/>
            <a:ext cx="3824765" cy="369332"/>
          </a:xfrm>
          <a:prstGeom prst="rect">
            <a:avLst/>
          </a:prstGeom>
          <a:noFill/>
        </p:spPr>
        <p:txBody>
          <a:bodyPr wrap="none" rtlCol="0">
            <a:spAutoFit/>
          </a:bodyPr>
          <a:lstStyle/>
          <a:p>
            <a:r>
              <a:rPr lang="en-US" b="1" dirty="0"/>
              <a:t>Project AKSHARA – Explained In detail</a:t>
            </a:r>
          </a:p>
        </p:txBody>
      </p:sp>
      <p:sp>
        <p:nvSpPr>
          <p:cNvPr id="4" name="TextBox 3">
            <a:extLst>
              <a:ext uri="{FF2B5EF4-FFF2-40B4-BE49-F238E27FC236}">
                <a16:creationId xmlns:a16="http://schemas.microsoft.com/office/drawing/2014/main" id="{DFD32E4C-59D7-47CF-A2DE-28BA4F8C0735}"/>
              </a:ext>
            </a:extLst>
          </p:cNvPr>
          <p:cNvSpPr txBox="1"/>
          <p:nvPr/>
        </p:nvSpPr>
        <p:spPr>
          <a:xfrm>
            <a:off x="789196" y="1585051"/>
            <a:ext cx="107384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Project AKSHARA aims in developing  30 Government schools in all aspects.</a:t>
            </a:r>
          </a:p>
          <a:p>
            <a:pPr marL="285750" indent="-285750">
              <a:buFont typeface="Arial" panose="020B0604020202020204" pitchFamily="34" charset="0"/>
              <a:buChar char="•"/>
            </a:pPr>
            <a:r>
              <a:rPr lang="en-US" dirty="0"/>
              <a:t>Strengthening School Management Committees (SMCs), Community Participation &amp; Involving the Government administration to maintain and sustain the facilities provided.</a:t>
            </a:r>
          </a:p>
          <a:p>
            <a:pPr marL="285750" indent="-285750">
              <a:buFont typeface="Arial" panose="020B0604020202020204" pitchFamily="34" charset="0"/>
              <a:buChar char="•"/>
            </a:pPr>
            <a:r>
              <a:rPr lang="en-US" dirty="0"/>
              <a:t>Making sure that lack of basic infrastructure don't hinder the joy of learning</a:t>
            </a:r>
          </a:p>
          <a:p>
            <a:pPr marL="285750" indent="-285750">
              <a:buFont typeface="Arial" panose="020B0604020202020204" pitchFamily="34" charset="0"/>
              <a:buChar char="•"/>
            </a:pPr>
            <a:r>
              <a:rPr lang="en-US" dirty="0"/>
              <a:t>Project AKSHARA have fixed few Ideal parameters that has to be present in every government school &amp; we have divided these parameters into 2 stages.</a:t>
            </a:r>
          </a:p>
          <a:p>
            <a:endParaRPr lang="en-US" dirty="0"/>
          </a:p>
        </p:txBody>
      </p:sp>
      <p:pic>
        <p:nvPicPr>
          <p:cNvPr id="10" name="Picture 9" descr="Table&#10;&#10;Description automatically generated with low confidence">
            <a:extLst>
              <a:ext uri="{FF2B5EF4-FFF2-40B4-BE49-F238E27FC236}">
                <a16:creationId xmlns:a16="http://schemas.microsoft.com/office/drawing/2014/main" id="{74CE814F-973F-4BB9-A901-039676FBCC00}"/>
              </a:ext>
            </a:extLst>
          </p:cNvPr>
          <p:cNvPicPr>
            <a:picLocks noChangeAspect="1"/>
          </p:cNvPicPr>
          <p:nvPr/>
        </p:nvPicPr>
        <p:blipFill rotWithShape="1">
          <a:blip r:embed="rId6">
            <a:extLst>
              <a:ext uri="{28A0092B-C50C-407E-A947-70E740481C1C}">
                <a14:useLocalDpi xmlns:a14="http://schemas.microsoft.com/office/drawing/2010/main" val="0"/>
              </a:ext>
            </a:extLst>
          </a:blip>
          <a:srcRect l="9400" t="44364" r="9107" b="47240"/>
          <a:stretch/>
        </p:blipFill>
        <p:spPr>
          <a:xfrm>
            <a:off x="1041558" y="3547878"/>
            <a:ext cx="6616557" cy="964392"/>
          </a:xfrm>
          <a:prstGeom prst="rect">
            <a:avLst/>
          </a:prstGeom>
        </p:spPr>
      </p:pic>
      <p:sp>
        <p:nvSpPr>
          <p:cNvPr id="11" name="TextBox 10">
            <a:extLst>
              <a:ext uri="{FF2B5EF4-FFF2-40B4-BE49-F238E27FC236}">
                <a16:creationId xmlns:a16="http://schemas.microsoft.com/office/drawing/2014/main" id="{78CCD0E5-B5A2-4170-801D-9065F2A4F1E8}"/>
              </a:ext>
            </a:extLst>
          </p:cNvPr>
          <p:cNvSpPr txBox="1"/>
          <p:nvPr/>
        </p:nvSpPr>
        <p:spPr>
          <a:xfrm>
            <a:off x="7689927" y="3750049"/>
            <a:ext cx="3922545" cy="646331"/>
          </a:xfrm>
          <a:prstGeom prst="rect">
            <a:avLst/>
          </a:prstGeom>
          <a:noFill/>
        </p:spPr>
        <p:txBody>
          <a:bodyPr wrap="square" rtlCol="0">
            <a:spAutoFit/>
          </a:bodyPr>
          <a:lstStyle/>
          <a:p>
            <a:r>
              <a:rPr lang="en-US" dirty="0"/>
              <a:t>Fans, Green Boards, Paintings, Desks, Drinking Water, Sports Materials, Toilets</a:t>
            </a:r>
          </a:p>
        </p:txBody>
      </p:sp>
      <p:pic>
        <p:nvPicPr>
          <p:cNvPr id="17" name="Picture 16" descr="Table&#10;&#10;Description automatically generated with low confidence">
            <a:extLst>
              <a:ext uri="{FF2B5EF4-FFF2-40B4-BE49-F238E27FC236}">
                <a16:creationId xmlns:a16="http://schemas.microsoft.com/office/drawing/2014/main" id="{95286AF6-2E09-4A73-B64D-608AE3E81BE8}"/>
              </a:ext>
            </a:extLst>
          </p:cNvPr>
          <p:cNvPicPr>
            <a:picLocks noChangeAspect="1"/>
          </p:cNvPicPr>
          <p:nvPr/>
        </p:nvPicPr>
        <p:blipFill rotWithShape="1">
          <a:blip r:embed="rId6">
            <a:extLst>
              <a:ext uri="{28A0092B-C50C-407E-A947-70E740481C1C}">
                <a14:useLocalDpi xmlns:a14="http://schemas.microsoft.com/office/drawing/2010/main" val="0"/>
              </a:ext>
            </a:extLst>
          </a:blip>
          <a:srcRect l="10299" t="54148" r="12740" b="35730"/>
          <a:stretch/>
        </p:blipFill>
        <p:spPr>
          <a:xfrm>
            <a:off x="1154664" y="4496199"/>
            <a:ext cx="6124626" cy="1139474"/>
          </a:xfrm>
          <a:prstGeom prst="rect">
            <a:avLst/>
          </a:prstGeom>
        </p:spPr>
      </p:pic>
      <p:sp>
        <p:nvSpPr>
          <p:cNvPr id="19" name="TextBox 18">
            <a:extLst>
              <a:ext uri="{FF2B5EF4-FFF2-40B4-BE49-F238E27FC236}">
                <a16:creationId xmlns:a16="http://schemas.microsoft.com/office/drawing/2014/main" id="{652CE421-8BC9-44E6-A85C-97DB8DADF8EE}"/>
              </a:ext>
            </a:extLst>
          </p:cNvPr>
          <p:cNvSpPr txBox="1"/>
          <p:nvPr/>
        </p:nvSpPr>
        <p:spPr>
          <a:xfrm>
            <a:off x="7398434" y="4584438"/>
            <a:ext cx="4505530" cy="923330"/>
          </a:xfrm>
          <a:prstGeom prst="rect">
            <a:avLst/>
          </a:prstGeom>
          <a:noFill/>
        </p:spPr>
        <p:txBody>
          <a:bodyPr wrap="square" rtlCol="0">
            <a:spAutoFit/>
          </a:bodyPr>
          <a:lstStyle/>
          <a:p>
            <a:r>
              <a:rPr lang="en-US" dirty="0"/>
              <a:t>Library, Science Lab, Computer Lab, Digital Classroom, Skill Centers, Plantations.</a:t>
            </a:r>
          </a:p>
          <a:p>
            <a:endParaRPr lang="en-US" dirty="0"/>
          </a:p>
        </p:txBody>
      </p:sp>
    </p:spTree>
    <p:extLst>
      <p:ext uri="{BB962C8B-B14F-4D97-AF65-F5344CB8AC3E}">
        <p14:creationId xmlns:p14="http://schemas.microsoft.com/office/powerpoint/2010/main" val="262884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538957" y="5286390"/>
            <a:ext cx="3073515" cy="95683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13" name="TextBox 12">
            <a:extLst>
              <a:ext uri="{FF2B5EF4-FFF2-40B4-BE49-F238E27FC236}">
                <a16:creationId xmlns:a16="http://schemas.microsoft.com/office/drawing/2014/main" id="{7C506239-7495-4ACC-89B7-384D0F777DC5}"/>
              </a:ext>
            </a:extLst>
          </p:cNvPr>
          <p:cNvSpPr txBox="1"/>
          <p:nvPr/>
        </p:nvSpPr>
        <p:spPr>
          <a:xfrm>
            <a:off x="3495949" y="735636"/>
            <a:ext cx="4758739" cy="369332"/>
          </a:xfrm>
          <a:prstGeom prst="rect">
            <a:avLst/>
          </a:prstGeom>
          <a:noFill/>
        </p:spPr>
        <p:txBody>
          <a:bodyPr wrap="none" rtlCol="0">
            <a:spAutoFit/>
          </a:bodyPr>
          <a:lstStyle/>
          <a:p>
            <a:r>
              <a:rPr lang="en-US" b="1" dirty="0"/>
              <a:t>Project AKSHARA –  PROJECT IMPLEMENTATION</a:t>
            </a:r>
          </a:p>
        </p:txBody>
      </p:sp>
      <p:pic>
        <p:nvPicPr>
          <p:cNvPr id="3" name="Picture 2" descr="Diagram&#10;&#10;Description automatically generated">
            <a:extLst>
              <a:ext uri="{FF2B5EF4-FFF2-40B4-BE49-F238E27FC236}">
                <a16:creationId xmlns:a16="http://schemas.microsoft.com/office/drawing/2014/main" id="{CECB83B6-582B-4F2B-A4AD-C718C3813B20}"/>
              </a:ext>
            </a:extLst>
          </p:cNvPr>
          <p:cNvPicPr>
            <a:picLocks noChangeAspect="1"/>
          </p:cNvPicPr>
          <p:nvPr/>
        </p:nvPicPr>
        <p:blipFill rotWithShape="1">
          <a:blip r:embed="rId6">
            <a:extLst>
              <a:ext uri="{28A0092B-C50C-407E-A947-70E740481C1C}">
                <a14:useLocalDpi xmlns:a14="http://schemas.microsoft.com/office/drawing/2010/main" val="0"/>
              </a:ext>
            </a:extLst>
          </a:blip>
          <a:srcRect l="15932" t="61861" r="12349" b="14573"/>
          <a:stretch/>
        </p:blipFill>
        <p:spPr>
          <a:xfrm>
            <a:off x="2271995" y="1894640"/>
            <a:ext cx="7206646" cy="3349877"/>
          </a:xfrm>
          <a:prstGeom prst="rect">
            <a:avLst/>
          </a:prstGeom>
        </p:spPr>
      </p:pic>
    </p:spTree>
    <p:extLst>
      <p:ext uri="{BB962C8B-B14F-4D97-AF65-F5344CB8AC3E}">
        <p14:creationId xmlns:p14="http://schemas.microsoft.com/office/powerpoint/2010/main" val="260657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538957" y="5286390"/>
            <a:ext cx="3073515" cy="95683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13" name="TextBox 12">
            <a:extLst>
              <a:ext uri="{FF2B5EF4-FFF2-40B4-BE49-F238E27FC236}">
                <a16:creationId xmlns:a16="http://schemas.microsoft.com/office/drawing/2014/main" id="{7C506239-7495-4ACC-89B7-384D0F777DC5}"/>
              </a:ext>
            </a:extLst>
          </p:cNvPr>
          <p:cNvSpPr txBox="1"/>
          <p:nvPr/>
        </p:nvSpPr>
        <p:spPr>
          <a:xfrm>
            <a:off x="2723501" y="735636"/>
            <a:ext cx="5716117" cy="369332"/>
          </a:xfrm>
          <a:prstGeom prst="rect">
            <a:avLst/>
          </a:prstGeom>
          <a:noFill/>
        </p:spPr>
        <p:txBody>
          <a:bodyPr wrap="none" rtlCol="0">
            <a:spAutoFit/>
          </a:bodyPr>
          <a:lstStyle/>
          <a:p>
            <a:r>
              <a:rPr lang="en-US" b="1" dirty="0"/>
              <a:t>Project AKSHARA –  Involving Government Administration</a:t>
            </a:r>
          </a:p>
        </p:txBody>
      </p:sp>
      <p:sp>
        <p:nvSpPr>
          <p:cNvPr id="2" name="TextBox 1">
            <a:extLst>
              <a:ext uri="{FF2B5EF4-FFF2-40B4-BE49-F238E27FC236}">
                <a16:creationId xmlns:a16="http://schemas.microsoft.com/office/drawing/2014/main" id="{A479E6DA-B096-4AC3-ABF0-C7013110D15D}"/>
              </a:ext>
            </a:extLst>
          </p:cNvPr>
          <p:cNvSpPr txBox="1"/>
          <p:nvPr/>
        </p:nvSpPr>
        <p:spPr>
          <a:xfrm>
            <a:off x="500743" y="1714034"/>
            <a:ext cx="11111728" cy="2746457"/>
          </a:xfrm>
          <a:prstGeom prst="rect">
            <a:avLst/>
          </a:prstGeom>
          <a:noFill/>
        </p:spPr>
        <p:txBody>
          <a:bodyPr wrap="square" rtlCol="0">
            <a:spAutoFit/>
          </a:bodyPr>
          <a:lstStyle/>
          <a:p>
            <a:pPr marL="342900" marR="0" algn="just">
              <a:lnSpc>
                <a:spcPct val="107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Though NGOs play a role to plug the gaps in infrastructure or outcomes, the daily and central work is always done by the government. School can only be uplifted through effective collaboration with the administration. Right from helping us in selecting the schools, motivating teachers and other stakeholders to come up with the requirements, district administration will support this project. Even after completing the project, district administration will help the project to sustain.</a:t>
            </a:r>
          </a:p>
          <a:p>
            <a:pPr marL="342900" marR="0" algn="just">
              <a:lnSpc>
                <a:spcPct val="107000"/>
              </a:lnSpc>
              <a:spcBef>
                <a:spcPts val="0"/>
              </a:spcBef>
              <a:spcAft>
                <a:spcPts val="0"/>
              </a:spcAft>
            </a:pPr>
            <a:endParaRPr lang="en-IN" dirty="0">
              <a:latin typeface="Calibri" panose="020F0502020204030204" pitchFamily="34" charset="0"/>
              <a:ea typeface="Calibri" panose="020F0502020204030204" pitchFamily="34" charset="0"/>
              <a:cs typeface="Calibri" panose="020F0502020204030204" pitchFamily="34" charset="0"/>
            </a:endParaRPr>
          </a:p>
          <a:p>
            <a:pPr marL="3429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Team Members discussing with </a:t>
            </a:r>
            <a:r>
              <a:rPr lang="en-IN" dirty="0">
                <a:latin typeface="Calibri" panose="020F0502020204030204" pitchFamily="34" charset="0"/>
                <a:ea typeface="Calibri" panose="020F0502020204030204" pitchFamily="34" charset="0"/>
                <a:cs typeface="Times New Roman" panose="02020603050405020304" pitchFamily="18" charset="0"/>
              </a:rPr>
              <a:t>Mahabubabad District Collector </a:t>
            </a:r>
            <a:r>
              <a:rPr lang="en-IN" sz="1800" dirty="0">
                <a:effectLst/>
                <a:latin typeface="Calibri" panose="020F0502020204030204" pitchFamily="34" charset="0"/>
                <a:ea typeface="Calibri" panose="020F0502020204030204" pitchFamily="34" charset="0"/>
                <a:cs typeface="Times New Roman" panose="02020603050405020304" pitchFamily="18" charset="0"/>
              </a:rPr>
              <a:t>Shri V.P Gautham, DEO Shri Sharma Garu and DSO Shri Apparao in January 2021 regarding cluster wise development of government schools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group of men posing for a photo&#10;&#10;Description automatically generated with medium confidence">
            <a:extLst>
              <a:ext uri="{FF2B5EF4-FFF2-40B4-BE49-F238E27FC236}">
                <a16:creationId xmlns:a16="http://schemas.microsoft.com/office/drawing/2014/main" id="{357FFD5F-8AA5-4822-B3FF-6D965219D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8083" y="4233707"/>
            <a:ext cx="2443225" cy="1761395"/>
          </a:xfrm>
          <a:prstGeom prst="rect">
            <a:avLst/>
          </a:prstGeom>
        </p:spPr>
      </p:pic>
      <p:pic>
        <p:nvPicPr>
          <p:cNvPr id="8" name="Picture 7" descr="A group of people sitting around a table with a cake&#10;&#10;Description automatically generated with low confidence">
            <a:extLst>
              <a:ext uri="{FF2B5EF4-FFF2-40B4-BE49-F238E27FC236}">
                <a16:creationId xmlns:a16="http://schemas.microsoft.com/office/drawing/2014/main" id="{1D25B2C3-2DEA-4F57-B8F3-625A614358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2383" y="4246627"/>
            <a:ext cx="2986929" cy="1761395"/>
          </a:xfrm>
          <a:prstGeom prst="rect">
            <a:avLst/>
          </a:prstGeom>
        </p:spPr>
      </p:pic>
    </p:spTree>
    <p:extLst>
      <p:ext uri="{BB962C8B-B14F-4D97-AF65-F5344CB8AC3E}">
        <p14:creationId xmlns:p14="http://schemas.microsoft.com/office/powerpoint/2010/main" val="294911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5" name="Rectangle 14">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BB05B2A0-2EB8-4FBD-B38E-8398FCE0CDE8}"/>
              </a:ext>
            </a:extLst>
          </p:cNvPr>
          <p:cNvPicPr>
            <a:picLocks noChangeAspect="1"/>
          </p:cNvPicPr>
          <p:nvPr/>
        </p:nvPicPr>
        <p:blipFill rotWithShape="1">
          <a:blip r:embed="rId2">
            <a:extLst>
              <a:ext uri="{28A0092B-C50C-407E-A947-70E740481C1C}">
                <a14:useLocalDpi xmlns:a14="http://schemas.microsoft.com/office/drawing/2010/main" val="0"/>
              </a:ext>
            </a:extLst>
          </a:blip>
          <a:srcRect t="9681" b="68293"/>
          <a:stretch/>
        </p:blipFill>
        <p:spPr>
          <a:xfrm>
            <a:off x="8538957" y="5286390"/>
            <a:ext cx="3073515" cy="956839"/>
          </a:xfrm>
          <a:prstGeom prst="rect">
            <a:avLst/>
          </a:prstGeom>
        </p:spPr>
      </p:pic>
      <p:pic>
        <p:nvPicPr>
          <p:cNvPr id="6" name="Picture 5" descr="Logo&#10;&#10;Description automatically generated">
            <a:extLst>
              <a:ext uri="{FF2B5EF4-FFF2-40B4-BE49-F238E27FC236}">
                <a16:creationId xmlns:a16="http://schemas.microsoft.com/office/drawing/2014/main" id="{550C29D6-861C-432F-8672-2FDEB4FC5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0" y="382598"/>
            <a:ext cx="941046" cy="987980"/>
          </a:xfrm>
          <a:prstGeom prst="rect">
            <a:avLst/>
          </a:prstGeom>
        </p:spPr>
      </p:pic>
      <p:pic>
        <p:nvPicPr>
          <p:cNvPr id="21" name="Picture 20" descr="Icon&#10;&#10;Description automatically generated">
            <a:extLst>
              <a:ext uri="{FF2B5EF4-FFF2-40B4-BE49-F238E27FC236}">
                <a16:creationId xmlns:a16="http://schemas.microsoft.com/office/drawing/2014/main" id="{74C077E2-96E0-4A83-884D-D3CB5DBA3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330" y="531670"/>
            <a:ext cx="771097" cy="777265"/>
          </a:xfrm>
          <a:prstGeom prst="rect">
            <a:avLst/>
          </a:prstGeom>
        </p:spPr>
      </p:pic>
      <p:pic>
        <p:nvPicPr>
          <p:cNvPr id="23" name="Picture 22" descr="Text&#10;&#10;Description automatically generated with medium confidence">
            <a:extLst>
              <a:ext uri="{FF2B5EF4-FFF2-40B4-BE49-F238E27FC236}">
                <a16:creationId xmlns:a16="http://schemas.microsoft.com/office/drawing/2014/main" id="{9855B202-A006-46CB-9FD1-DDDF44103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618" y="473829"/>
            <a:ext cx="3251639" cy="1073357"/>
          </a:xfrm>
          <a:prstGeom prst="rect">
            <a:avLst/>
          </a:prstGeom>
        </p:spPr>
      </p:pic>
      <p:sp>
        <p:nvSpPr>
          <p:cNvPr id="24" name="TextBox 23">
            <a:extLst>
              <a:ext uri="{FF2B5EF4-FFF2-40B4-BE49-F238E27FC236}">
                <a16:creationId xmlns:a16="http://schemas.microsoft.com/office/drawing/2014/main" id="{18DC0CD2-640B-43EC-9D9B-0281BD103A59}"/>
              </a:ext>
            </a:extLst>
          </p:cNvPr>
          <p:cNvSpPr txBox="1"/>
          <p:nvPr/>
        </p:nvSpPr>
        <p:spPr>
          <a:xfrm>
            <a:off x="1498485" y="1993604"/>
            <a:ext cx="8388483"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As initial estimates, around 3700 students from 30 schools comprising of primary, upper primary and high schools will be directly benefitted from this project. </a:t>
            </a:r>
          </a:p>
          <a:p>
            <a:pPr marL="285750" indent="-2857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This project will also act as a model to get inspired and follow in other places.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Project Akshara helps in Increasing the Students enrollment and decrease the dropout ratio</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Boost Confidence to students that they are second to none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Plug infrastructure gaps so that teachers can focus on outcomes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Reduce out of pocket expenses for low-income families on education by attracting private school students to join government schools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Make parents as active participants in school development by improving SMC’s</a:t>
            </a:r>
            <a:endParaRPr lang="en-US" dirty="0"/>
          </a:p>
        </p:txBody>
      </p:sp>
      <p:sp>
        <p:nvSpPr>
          <p:cNvPr id="13" name="TextBox 12">
            <a:extLst>
              <a:ext uri="{FF2B5EF4-FFF2-40B4-BE49-F238E27FC236}">
                <a16:creationId xmlns:a16="http://schemas.microsoft.com/office/drawing/2014/main" id="{7C506239-7495-4ACC-89B7-384D0F777DC5}"/>
              </a:ext>
            </a:extLst>
          </p:cNvPr>
          <p:cNvSpPr txBox="1"/>
          <p:nvPr/>
        </p:nvSpPr>
        <p:spPr>
          <a:xfrm>
            <a:off x="4077526" y="680817"/>
            <a:ext cx="2900409" cy="369332"/>
          </a:xfrm>
          <a:prstGeom prst="rect">
            <a:avLst/>
          </a:prstGeom>
          <a:noFill/>
        </p:spPr>
        <p:txBody>
          <a:bodyPr wrap="none" rtlCol="0">
            <a:spAutoFit/>
          </a:bodyPr>
          <a:lstStyle/>
          <a:p>
            <a:r>
              <a:rPr lang="en-US" b="1" dirty="0"/>
              <a:t>Project AKSHARA –  Benefits</a:t>
            </a:r>
          </a:p>
        </p:txBody>
      </p:sp>
    </p:spTree>
    <p:extLst>
      <p:ext uri="{BB962C8B-B14F-4D97-AF65-F5344CB8AC3E}">
        <p14:creationId xmlns:p14="http://schemas.microsoft.com/office/powerpoint/2010/main" val="4007981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1015</Words>
  <Application>Microsoft Office PowerPoint</Application>
  <PresentationFormat>Widescreen</PresentationFormat>
  <Paragraphs>119</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Kumar Chittimalla</dc:creator>
  <cp:lastModifiedBy>Manoj Kumar Chittimalla</cp:lastModifiedBy>
  <cp:revision>306</cp:revision>
  <dcterms:created xsi:type="dcterms:W3CDTF">2021-03-02T16:16:04Z</dcterms:created>
  <dcterms:modified xsi:type="dcterms:W3CDTF">2021-03-04T15:01:18Z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a149aaca-074f-48a3-8112-fae5ab50bab9</vt:lpwstr>
  </property>
  <property fmtid="{D5CDD505-2E9C-101B-9397-08002B2CF9AE}" pid="3" name="HCLClassD6">
    <vt:lpwstr>False</vt:lpwstr>
  </property>
  <property fmtid="{D5CDD505-2E9C-101B-9397-08002B2CF9AE}" pid="4" name="HCLClassification">
    <vt:lpwstr>HCL_Cla5s_1nt3rnal</vt:lpwstr>
  </property>
</Properties>
</file>