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0" d="100"/>
          <a:sy n="80" d="100"/>
        </p:scale>
        <p:origin x="758" y="8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49D4E81-5472-48B5-B114-162EB4B80164}" type="datetimeFigureOut">
              <a:rPr lang="en-US" smtClean="0"/>
              <a:t>9/4/2020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83F5FA-A6A8-4C79-A74C-E9ACF872EF57}"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8583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E49D4E81-5472-48B5-B114-162EB4B80164}" type="datetimeFigureOut">
              <a:rPr lang="en-US" smtClean="0"/>
              <a:t>9/4/2020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83F5FA-A6A8-4C79-A74C-E9ACF872EF57}" type="slidenum">
              <a:rPr lang="en-US" smtClean="0"/>
              <a:t>‹#›</a:t>
            </a:fld>
            <a:endParaRPr lang="en-US"/>
          </a:p>
        </p:txBody>
      </p:sp>
    </p:spTree>
    <p:extLst>
      <p:ext uri="{BB962C8B-B14F-4D97-AF65-F5344CB8AC3E}">
        <p14:creationId xmlns:p14="http://schemas.microsoft.com/office/powerpoint/2010/main" val="1110632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9D4E81-5472-48B5-B114-162EB4B80164}" type="datetimeFigureOut">
              <a:rPr lang="en-US" smtClean="0"/>
              <a:t>9/4/2020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83F5FA-A6A8-4C79-A74C-E9ACF872EF57}" type="slidenum">
              <a:rPr lang="en-US" smtClean="0"/>
              <a:t>‹#›</a:t>
            </a:fld>
            <a:endParaRPr lang="en-US"/>
          </a:p>
        </p:txBody>
      </p:sp>
    </p:spTree>
    <p:extLst>
      <p:ext uri="{BB962C8B-B14F-4D97-AF65-F5344CB8AC3E}">
        <p14:creationId xmlns:p14="http://schemas.microsoft.com/office/powerpoint/2010/main" val="18600723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9D4E81-5472-48B5-B114-162EB4B80164}" type="datetimeFigureOut">
              <a:rPr lang="en-US" smtClean="0"/>
              <a:t>9/4/2020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83F5FA-A6A8-4C79-A74C-E9ACF872EF57}"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3871024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9D4E81-5472-48B5-B114-162EB4B80164}" type="datetimeFigureOut">
              <a:rPr lang="en-US" smtClean="0"/>
              <a:t>9/4/2020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83F5FA-A6A8-4C79-A74C-E9ACF872EF57}" type="slidenum">
              <a:rPr lang="en-US" smtClean="0"/>
              <a:t>‹#›</a:t>
            </a:fld>
            <a:endParaRPr lang="en-US"/>
          </a:p>
        </p:txBody>
      </p:sp>
    </p:spTree>
    <p:extLst>
      <p:ext uri="{BB962C8B-B14F-4D97-AF65-F5344CB8AC3E}">
        <p14:creationId xmlns:p14="http://schemas.microsoft.com/office/powerpoint/2010/main" val="1745087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9D4E81-5472-48B5-B114-162EB4B80164}" type="datetimeFigureOut">
              <a:rPr lang="en-US" smtClean="0"/>
              <a:t>9/4/2020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83F5FA-A6A8-4C79-A74C-E9ACF872EF57}"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0404040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9D4E81-5472-48B5-B114-162EB4B80164}" type="datetimeFigureOut">
              <a:rPr lang="en-US" smtClean="0"/>
              <a:t>9/4/2020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83F5FA-A6A8-4C79-A74C-E9ACF872EF57}" type="slidenum">
              <a:rPr lang="en-US" smtClean="0"/>
              <a:t>‹#›</a:t>
            </a:fld>
            <a:endParaRPr lang="en-US"/>
          </a:p>
        </p:txBody>
      </p:sp>
    </p:spTree>
    <p:extLst>
      <p:ext uri="{BB962C8B-B14F-4D97-AF65-F5344CB8AC3E}">
        <p14:creationId xmlns:p14="http://schemas.microsoft.com/office/powerpoint/2010/main" val="23151660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9D4E81-5472-48B5-B114-162EB4B80164}" type="datetimeFigureOut">
              <a:rPr lang="en-US" smtClean="0"/>
              <a:t>9/4/2020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83F5FA-A6A8-4C79-A74C-E9ACF872EF57}" type="slidenum">
              <a:rPr lang="en-US" smtClean="0"/>
              <a:t>‹#›</a:t>
            </a:fld>
            <a:endParaRPr lang="en-US"/>
          </a:p>
        </p:txBody>
      </p:sp>
    </p:spTree>
    <p:extLst>
      <p:ext uri="{BB962C8B-B14F-4D97-AF65-F5344CB8AC3E}">
        <p14:creationId xmlns:p14="http://schemas.microsoft.com/office/powerpoint/2010/main" val="23222301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9D4E81-5472-48B5-B114-162EB4B80164}" type="datetimeFigureOut">
              <a:rPr lang="en-US" smtClean="0"/>
              <a:t>9/4/2020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83F5FA-A6A8-4C79-A74C-E9ACF872EF57}" type="slidenum">
              <a:rPr lang="en-US" smtClean="0"/>
              <a:t>‹#›</a:t>
            </a:fld>
            <a:endParaRPr lang="en-US"/>
          </a:p>
        </p:txBody>
      </p:sp>
    </p:spTree>
    <p:extLst>
      <p:ext uri="{BB962C8B-B14F-4D97-AF65-F5344CB8AC3E}">
        <p14:creationId xmlns:p14="http://schemas.microsoft.com/office/powerpoint/2010/main" val="1804109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9D4E81-5472-48B5-B114-162EB4B80164}" type="datetimeFigureOut">
              <a:rPr lang="en-US" smtClean="0"/>
              <a:t>9/4/2020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83F5FA-A6A8-4C79-A74C-E9ACF872EF57}" type="slidenum">
              <a:rPr lang="en-US" smtClean="0"/>
              <a:t>‹#›</a:t>
            </a:fld>
            <a:endParaRPr lang="en-US"/>
          </a:p>
        </p:txBody>
      </p:sp>
    </p:spTree>
    <p:extLst>
      <p:ext uri="{BB962C8B-B14F-4D97-AF65-F5344CB8AC3E}">
        <p14:creationId xmlns:p14="http://schemas.microsoft.com/office/powerpoint/2010/main" val="637433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9D4E81-5472-48B5-B114-162EB4B80164}" type="datetimeFigureOut">
              <a:rPr lang="en-US" smtClean="0"/>
              <a:t>9/4/2020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83F5FA-A6A8-4C79-A74C-E9ACF872EF57}" type="slidenum">
              <a:rPr lang="en-US" smtClean="0"/>
              <a:t>‹#›</a:t>
            </a:fld>
            <a:endParaRPr lang="en-US"/>
          </a:p>
        </p:txBody>
      </p:sp>
    </p:spTree>
    <p:extLst>
      <p:ext uri="{BB962C8B-B14F-4D97-AF65-F5344CB8AC3E}">
        <p14:creationId xmlns:p14="http://schemas.microsoft.com/office/powerpoint/2010/main" val="1654442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9D4E81-5472-48B5-B114-162EB4B80164}" type="datetimeFigureOut">
              <a:rPr lang="en-US" smtClean="0"/>
              <a:t>9/4/2020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83F5FA-A6A8-4C79-A74C-E9ACF872EF57}" type="slidenum">
              <a:rPr lang="en-US" smtClean="0"/>
              <a:t>‹#›</a:t>
            </a:fld>
            <a:endParaRPr lang="en-US"/>
          </a:p>
        </p:txBody>
      </p:sp>
    </p:spTree>
    <p:extLst>
      <p:ext uri="{BB962C8B-B14F-4D97-AF65-F5344CB8AC3E}">
        <p14:creationId xmlns:p14="http://schemas.microsoft.com/office/powerpoint/2010/main" val="887735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9D4E81-5472-48B5-B114-162EB4B80164}" type="datetimeFigureOut">
              <a:rPr lang="en-US" smtClean="0"/>
              <a:t>9/4/2020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83F5FA-A6A8-4C79-A74C-E9ACF872EF57}" type="slidenum">
              <a:rPr lang="en-US" smtClean="0"/>
              <a:t>‹#›</a:t>
            </a:fld>
            <a:endParaRPr lang="en-US"/>
          </a:p>
        </p:txBody>
      </p:sp>
    </p:spTree>
    <p:extLst>
      <p:ext uri="{BB962C8B-B14F-4D97-AF65-F5344CB8AC3E}">
        <p14:creationId xmlns:p14="http://schemas.microsoft.com/office/powerpoint/2010/main" val="2728042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9D4E81-5472-48B5-B114-162EB4B80164}" type="datetimeFigureOut">
              <a:rPr lang="en-US" smtClean="0"/>
              <a:t>9/4/2020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83F5FA-A6A8-4C79-A74C-E9ACF872EF57}" type="slidenum">
              <a:rPr lang="en-US" smtClean="0"/>
              <a:t>‹#›</a:t>
            </a:fld>
            <a:endParaRPr lang="en-US"/>
          </a:p>
        </p:txBody>
      </p:sp>
    </p:spTree>
    <p:extLst>
      <p:ext uri="{BB962C8B-B14F-4D97-AF65-F5344CB8AC3E}">
        <p14:creationId xmlns:p14="http://schemas.microsoft.com/office/powerpoint/2010/main" val="423661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9D4E81-5472-48B5-B114-162EB4B80164}" type="datetimeFigureOut">
              <a:rPr lang="en-US" smtClean="0"/>
              <a:t>9/4/2020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83F5FA-A6A8-4C79-A74C-E9ACF872EF57}" type="slidenum">
              <a:rPr lang="en-US" smtClean="0"/>
              <a:t>‹#›</a:t>
            </a:fld>
            <a:endParaRPr lang="en-US"/>
          </a:p>
        </p:txBody>
      </p:sp>
    </p:spTree>
    <p:extLst>
      <p:ext uri="{BB962C8B-B14F-4D97-AF65-F5344CB8AC3E}">
        <p14:creationId xmlns:p14="http://schemas.microsoft.com/office/powerpoint/2010/main" val="1845534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9D4E81-5472-48B5-B114-162EB4B80164}" type="datetimeFigureOut">
              <a:rPr lang="en-US" smtClean="0"/>
              <a:t>9/4/2020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83F5FA-A6A8-4C79-A74C-E9ACF872EF57}" type="slidenum">
              <a:rPr lang="en-US" smtClean="0"/>
              <a:t>‹#›</a:t>
            </a:fld>
            <a:endParaRPr lang="en-US"/>
          </a:p>
        </p:txBody>
      </p:sp>
    </p:spTree>
    <p:extLst>
      <p:ext uri="{BB962C8B-B14F-4D97-AF65-F5344CB8AC3E}">
        <p14:creationId xmlns:p14="http://schemas.microsoft.com/office/powerpoint/2010/main" val="820798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9D4E81-5472-48B5-B114-162EB4B80164}" type="datetimeFigureOut">
              <a:rPr lang="en-US" smtClean="0"/>
              <a:t>9/4/2020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83F5FA-A6A8-4C79-A74C-E9ACF872EF57}" type="slidenum">
              <a:rPr lang="en-US" smtClean="0"/>
              <a:t>‹#›</a:t>
            </a:fld>
            <a:endParaRPr lang="en-US"/>
          </a:p>
        </p:txBody>
      </p:sp>
    </p:spTree>
    <p:extLst>
      <p:ext uri="{BB962C8B-B14F-4D97-AF65-F5344CB8AC3E}">
        <p14:creationId xmlns:p14="http://schemas.microsoft.com/office/powerpoint/2010/main" val="4044127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E49D4E81-5472-48B5-B114-162EB4B80164}" type="datetimeFigureOut">
              <a:rPr lang="en-US" smtClean="0"/>
              <a:t>9/4/2020</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083F5FA-A6A8-4C79-A74C-E9ACF872EF57}" type="slidenum">
              <a:rPr lang="en-US" smtClean="0"/>
              <a:t>‹#›</a:t>
            </a:fld>
            <a:endParaRPr lang="en-US"/>
          </a:p>
        </p:txBody>
      </p:sp>
    </p:spTree>
    <p:extLst>
      <p:ext uri="{BB962C8B-B14F-4D97-AF65-F5344CB8AC3E}">
        <p14:creationId xmlns:p14="http://schemas.microsoft.com/office/powerpoint/2010/main" val="104826561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DC162-0C58-4FF8-AC0E-704465825B16}"/>
              </a:ext>
            </a:extLst>
          </p:cNvPr>
          <p:cNvSpPr>
            <a:spLocks noGrp="1"/>
          </p:cNvSpPr>
          <p:nvPr>
            <p:ph type="ctrTitle"/>
          </p:nvPr>
        </p:nvSpPr>
        <p:spPr/>
        <p:txBody>
          <a:bodyPr>
            <a:noAutofit/>
          </a:bodyPr>
          <a:lstStyle/>
          <a:p>
            <a:pPr algn="ctr"/>
            <a:r>
              <a:rPr lang="en-US" sz="6000" kern="1400" spc="-50" dirty="0">
                <a:effectLst/>
                <a:latin typeface="Calibri Light" panose="020F0302020204030204" pitchFamily="34" charset="0"/>
                <a:ea typeface="Times New Roman" panose="02020603050405020304" pitchFamily="18" charset="0"/>
                <a:cs typeface="Times New Roman" panose="02020603050405020304" pitchFamily="18" charset="0"/>
              </a:rPr>
              <a:t>Capstone Project: Full Report: Car Accident Severity</a:t>
            </a:r>
            <a:br>
              <a:rPr lang="en-US" sz="6000" kern="1400" spc="-50" dirty="0">
                <a:effectLst/>
                <a:latin typeface="Calibri Light" panose="020F0302020204030204" pitchFamily="34" charset="0"/>
                <a:ea typeface="Times New Roman" panose="02020603050405020304" pitchFamily="18" charset="0"/>
                <a:cs typeface="Times New Roman" panose="02020603050405020304" pitchFamily="18" charset="0"/>
              </a:rPr>
            </a:br>
            <a:endParaRPr lang="en-US" sz="6000" dirty="0"/>
          </a:p>
        </p:txBody>
      </p:sp>
    </p:spTree>
    <p:extLst>
      <p:ext uri="{BB962C8B-B14F-4D97-AF65-F5344CB8AC3E}">
        <p14:creationId xmlns:p14="http://schemas.microsoft.com/office/powerpoint/2010/main" val="3792664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87AA259-1AE3-4910-A682-AB1250E75D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E4C5EB2-3FA5-44DF-B40D-868E3D83D9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5458121" cy="5897880"/>
          </a:xfrm>
          <a:prstGeom prst="rect">
            <a:avLst/>
          </a:prstGeom>
          <a:solidFill>
            <a:srgbClr val="FFFFFF"/>
          </a:solidFill>
          <a:ln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ell phone&#10;&#10;Description automatically generated">
            <a:extLst>
              <a:ext uri="{FF2B5EF4-FFF2-40B4-BE49-F238E27FC236}">
                <a16:creationId xmlns:a16="http://schemas.microsoft.com/office/drawing/2014/main" id="{18DF44D1-EFA1-4F64-9679-A1EBBE96C170}"/>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781051" y="1952625"/>
            <a:ext cx="4562474" cy="2819400"/>
          </a:xfrm>
          <a:prstGeom prst="rect">
            <a:avLst/>
          </a:prstGeom>
          <a:noFill/>
        </p:spPr>
      </p:pic>
      <p:sp>
        <p:nvSpPr>
          <p:cNvPr id="16" name="Rectangle 15">
            <a:extLst>
              <a:ext uri="{FF2B5EF4-FFF2-40B4-BE49-F238E27FC236}">
                <a16:creationId xmlns:a16="http://schemas.microsoft.com/office/drawing/2014/main" id="{AEE6ED5F-8737-437A-8898-C1673C0A12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6" y="508794"/>
            <a:ext cx="5458121" cy="5897880"/>
          </a:xfrm>
          <a:prstGeom prst="rect">
            <a:avLst/>
          </a:prstGeom>
          <a:solidFill>
            <a:srgbClr val="FFFFFF"/>
          </a:solidFill>
          <a:ln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ell phone&#10;&#10;Description automatically generated">
            <a:extLst>
              <a:ext uri="{FF2B5EF4-FFF2-40B4-BE49-F238E27FC236}">
                <a16:creationId xmlns:a16="http://schemas.microsoft.com/office/drawing/2014/main" id="{534AA67A-C4E5-4AEA-8A8D-6646BA163FDD}"/>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6900332" y="2357512"/>
            <a:ext cx="4160011" cy="2152805"/>
          </a:xfrm>
          <a:prstGeom prst="rect">
            <a:avLst/>
          </a:prstGeom>
          <a:noFill/>
        </p:spPr>
      </p:pic>
      <p:sp>
        <p:nvSpPr>
          <p:cNvPr id="13" name="TextBox 12">
            <a:extLst>
              <a:ext uri="{FF2B5EF4-FFF2-40B4-BE49-F238E27FC236}">
                <a16:creationId xmlns:a16="http://schemas.microsoft.com/office/drawing/2014/main" id="{FEF69500-A182-44B0-8353-09DF90030569}"/>
              </a:ext>
            </a:extLst>
          </p:cNvPr>
          <p:cNvSpPr txBox="1"/>
          <p:nvPr/>
        </p:nvSpPr>
        <p:spPr>
          <a:xfrm>
            <a:off x="151317" y="5054604"/>
            <a:ext cx="6103144" cy="373692"/>
          </a:xfrm>
          <a:prstGeom prst="rect">
            <a:avLst/>
          </a:prstGeom>
          <a:noFill/>
        </p:spPr>
        <p:txBody>
          <a:bodyPr wrap="square">
            <a:spAutoFit/>
          </a:bodyPr>
          <a:lstStyle/>
          <a:p>
            <a:pPr marL="0" marR="0" algn="ctr">
              <a:lnSpc>
                <a:spcPct val="107000"/>
              </a:lnSpc>
              <a:spcBef>
                <a:spcPts val="0"/>
              </a:spcBef>
              <a:spcAft>
                <a:spcPts val="0"/>
              </a:spcAft>
            </a:pPr>
            <a:r>
              <a:rPr lang="en-US" sz="1800" dirty="0">
                <a:solidFill>
                  <a:srgbClr val="000000"/>
                </a:solidFill>
                <a:effectLst/>
                <a:latin typeface="Ebrima" panose="02000000000000000000" pitchFamily="2" charset="0"/>
                <a:ea typeface="Times New Roman" panose="02020603050405020304" pitchFamily="18" charset="0"/>
                <a:cs typeface="Times New Roman" panose="02020603050405020304" pitchFamily="18" charset="0"/>
              </a:rPr>
              <a:t>Table : Junction Type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TextBox 14">
            <a:extLst>
              <a:ext uri="{FF2B5EF4-FFF2-40B4-BE49-F238E27FC236}">
                <a16:creationId xmlns:a16="http://schemas.microsoft.com/office/drawing/2014/main" id="{48B65DB6-94E1-4833-B328-FBC9C9D23546}"/>
              </a:ext>
            </a:extLst>
          </p:cNvPr>
          <p:cNvSpPr txBox="1"/>
          <p:nvPr/>
        </p:nvSpPr>
        <p:spPr>
          <a:xfrm>
            <a:off x="5928765" y="5054604"/>
            <a:ext cx="6103144" cy="373692"/>
          </a:xfrm>
          <a:prstGeom prst="rect">
            <a:avLst/>
          </a:prstGeom>
          <a:noFill/>
        </p:spPr>
        <p:txBody>
          <a:bodyPr wrap="square">
            <a:spAutoFit/>
          </a:bodyPr>
          <a:lstStyle/>
          <a:p>
            <a:pPr marL="0" marR="0" algn="ctr">
              <a:lnSpc>
                <a:spcPct val="107000"/>
              </a:lnSpc>
              <a:spcBef>
                <a:spcPts val="0"/>
              </a:spcBef>
              <a:spcAft>
                <a:spcPts val="0"/>
              </a:spcAft>
            </a:pPr>
            <a:r>
              <a:rPr lang="en-US" sz="1800" dirty="0">
                <a:solidFill>
                  <a:srgbClr val="000000"/>
                </a:solidFill>
                <a:effectLst/>
                <a:latin typeface="Ebrima" panose="02000000000000000000" pitchFamily="2" charset="0"/>
                <a:ea typeface="Times New Roman" panose="02020603050405020304" pitchFamily="18" charset="0"/>
                <a:cs typeface="Times New Roman" panose="02020603050405020304" pitchFamily="18" charset="0"/>
              </a:rPr>
              <a:t>Table : Junction Type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59868927"/>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0F7192-36DD-478D-A04F-EA684DEFC581}"/>
              </a:ext>
            </a:extLst>
          </p:cNvPr>
          <p:cNvSpPr txBox="1"/>
          <p:nvPr/>
        </p:nvSpPr>
        <p:spPr>
          <a:xfrm>
            <a:off x="166688" y="195263"/>
            <a:ext cx="8988028" cy="1969770"/>
          </a:xfrm>
          <a:prstGeom prst="rect">
            <a:avLst/>
          </a:prstGeom>
          <a:noFill/>
        </p:spPr>
        <p:txBody>
          <a:bodyPr wrap="square">
            <a:spAutoFit/>
          </a:bodyPr>
          <a:lstStyle/>
          <a:p>
            <a:r>
              <a:rPr lang="en-US" sz="3200" b="1"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Results</a:t>
            </a:r>
            <a:br>
              <a:rPr lang="en-US"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br>
            <a:br>
              <a:rPr lang="en-US"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br>
            <a:r>
              <a:rPr lang="en-US"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In this research paper, I have determined the performance of each algorithm, for four accident severity classes (Fatal / Grievous /Simple Injury/ Motor Collision). By overall performance, Ada-Boost gives the best result because of its iterative classification on matplotlib.</a:t>
            </a:r>
            <a:endParaRPr lang="en-US" dirty="0"/>
          </a:p>
        </p:txBody>
      </p:sp>
      <p:pic>
        <p:nvPicPr>
          <p:cNvPr id="6" name="Picture 5">
            <a:extLst>
              <a:ext uri="{FF2B5EF4-FFF2-40B4-BE49-F238E27FC236}">
                <a16:creationId xmlns:a16="http://schemas.microsoft.com/office/drawing/2014/main" id="{8FD0E649-7062-4132-BCA3-8ED72A9717F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52425" y="2386013"/>
            <a:ext cx="5943600" cy="4133850"/>
          </a:xfrm>
          <a:prstGeom prst="rect">
            <a:avLst/>
          </a:prstGeom>
          <a:noFill/>
          <a:ln>
            <a:noFill/>
          </a:ln>
        </p:spPr>
      </p:pic>
      <p:sp>
        <p:nvSpPr>
          <p:cNvPr id="8" name="TextBox 7">
            <a:extLst>
              <a:ext uri="{FF2B5EF4-FFF2-40B4-BE49-F238E27FC236}">
                <a16:creationId xmlns:a16="http://schemas.microsoft.com/office/drawing/2014/main" id="{F7F150F9-A27F-4A12-9EC2-499CAF86CE9E}"/>
              </a:ext>
            </a:extLst>
          </p:cNvPr>
          <p:cNvSpPr txBox="1"/>
          <p:nvPr/>
        </p:nvSpPr>
        <p:spPr>
          <a:xfrm>
            <a:off x="6375797" y="2165033"/>
            <a:ext cx="5816203" cy="2152064"/>
          </a:xfrm>
          <a:prstGeom prst="rect">
            <a:avLst/>
          </a:prstGeom>
          <a:noFill/>
        </p:spPr>
        <p:txBody>
          <a:bodyPr wrap="square">
            <a:spAutoFit/>
          </a:bodyPr>
          <a:lstStyle/>
          <a:p>
            <a:pPr marL="0" marR="0">
              <a:lnSpc>
                <a:spcPct val="107000"/>
              </a:lnSpc>
              <a:spcBef>
                <a:spcPts val="0"/>
              </a:spcBef>
              <a:spcAft>
                <a:spcPts val="0"/>
              </a:spcAft>
            </a:pPr>
            <a:r>
              <a:rPr lang="en-US"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As a result, people are turning to big cities to start a business or work. From the </a:t>
            </a:r>
            <a:r>
              <a:rPr lang="en-US" dirty="0">
                <a:solidFill>
                  <a:srgbClr val="000000"/>
                </a:solidFill>
                <a:latin typeface="Trebuchet MS" panose="020B0603020202020204" pitchFamily="34" charset="0"/>
                <a:ea typeface="Times New Roman" panose="02020603050405020304" pitchFamily="18" charset="0"/>
                <a:cs typeface="Times New Roman" panose="02020603050405020304" pitchFamily="18" charset="0"/>
              </a:rPr>
              <a:t>beside </a:t>
            </a:r>
            <a:r>
              <a:rPr lang="en-US"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table, we can see that severe car accidents occurs frequently under clear and dry condition at intersection. Besides, speeding is also an important factor leading the accident happen.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71564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E20FA2-4EC7-4CA5-9BD1-8BD3350D7F5F}"/>
              </a:ext>
            </a:extLst>
          </p:cNvPr>
          <p:cNvSpPr txBox="1"/>
          <p:nvPr/>
        </p:nvSpPr>
        <p:spPr>
          <a:xfrm>
            <a:off x="423863" y="366713"/>
            <a:ext cx="8730853" cy="4457182"/>
          </a:xfrm>
          <a:prstGeom prst="rect">
            <a:avLst/>
          </a:prstGeom>
          <a:noFill/>
        </p:spPr>
        <p:txBody>
          <a:bodyPr wrap="square">
            <a:spAutoFit/>
          </a:bodyPr>
          <a:lstStyle/>
          <a:p>
            <a:pPr marL="0" marR="0">
              <a:lnSpc>
                <a:spcPct val="107000"/>
              </a:lnSpc>
              <a:spcBef>
                <a:spcPts val="0"/>
              </a:spcBef>
              <a:spcAft>
                <a:spcPts val="0"/>
              </a:spcAft>
            </a:pPr>
            <a:r>
              <a:rPr lang="en-US" sz="3200" b="1"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Introduction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1. Description &amp; Discussion of the Background</a:t>
            </a:r>
            <a:br>
              <a:rPr lang="en-US"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br>
            <a:r>
              <a:rPr lang="en-US"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Road Accident is the most undesirable and unexpected thing to occur to a road user, though they happen quite often. Unfortunately, we can see a minatory rise of road accidents in United Kingdom, conspicuously highroad accidents over the past few years. It has a massive impact on society as well as in the economy of our country as there is an immense cost of fatalities and injuries. According to a recent report, annually on an average 9,000 lives have been taken by road accidents and lead to almost 28,000 injuries. This record indicates that every day, approximately 28 people were killed by road accidents and it is quite devastating. Besides this, according to WHO, the economic cost of road accidents to a developing country like us is 2-3% of GDP, which is a significant loss for a country like ours. Moreover, reducing this loss has become a great matter of concern for our country now.</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45285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1F0CAE-814C-48D4-87AA-14598AB8B0BD}"/>
              </a:ext>
            </a:extLst>
          </p:cNvPr>
          <p:cNvSpPr txBox="1"/>
          <p:nvPr/>
        </p:nvSpPr>
        <p:spPr>
          <a:xfrm>
            <a:off x="280988" y="319088"/>
            <a:ext cx="8873728" cy="2862322"/>
          </a:xfrm>
          <a:prstGeom prst="rect">
            <a:avLst/>
          </a:prstGeom>
          <a:noFill/>
        </p:spPr>
        <p:txBody>
          <a:bodyPr wrap="square">
            <a:spAutoFit/>
          </a:bodyPr>
          <a:lstStyle/>
          <a:p>
            <a:r>
              <a:rPr lang="en-US" sz="1800" b="1"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Data Description</a:t>
            </a:r>
            <a:br>
              <a:rPr lang="en-US"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br>
            <a:r>
              <a:rPr lang="en-US" sz="1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For the accurate prediction of the severity of accidents, a considerable number of traffic accident records with full information is required to train by using the proposed approaches. In this research work, the authors have collected a dataset from the Traffic Bureau that consists of total 37,885 traffic accidents record from the year 2007-2017. The entire dataset will split into two parts- Training Dataset and Test Dataset. 70% of the whole dataset has been chosen randomly by using a python library as a training data set and the remaining 30% has been used as our test dataset. We have used the 70-30 ratio for splitting dataset because of its proven accuracy.</a:t>
            </a:r>
            <a:endParaRPr lang="en-US" dirty="0"/>
          </a:p>
        </p:txBody>
      </p:sp>
    </p:spTree>
    <p:extLst>
      <p:ext uri="{BB962C8B-B14F-4D97-AF65-F5344CB8AC3E}">
        <p14:creationId xmlns:p14="http://schemas.microsoft.com/office/powerpoint/2010/main" val="3412433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5C6ACA56-9AD4-4EE6-8F38-8C18968AC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0">
            <a:extLst>
              <a:ext uri="{FF2B5EF4-FFF2-40B4-BE49-F238E27FC236}">
                <a16:creationId xmlns:a16="http://schemas.microsoft.com/office/drawing/2014/main" id="{BE655210-4EEB-44D9-B394-6FB4139BFC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ell phone&#10;&#10;Description automatically generated">
            <a:extLst>
              <a:ext uri="{FF2B5EF4-FFF2-40B4-BE49-F238E27FC236}">
                <a16:creationId xmlns:a16="http://schemas.microsoft.com/office/drawing/2014/main" id="{14EF6116-F76F-46F6-B1DE-7F9142EF321A}"/>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643467" y="1506983"/>
            <a:ext cx="10905066" cy="3844034"/>
          </a:xfrm>
          <a:prstGeom prst="rect">
            <a:avLst/>
          </a:prstGeom>
          <a:noFill/>
        </p:spPr>
      </p:pic>
      <p:sp>
        <p:nvSpPr>
          <p:cNvPr id="15" name="TextBox 14">
            <a:extLst>
              <a:ext uri="{FF2B5EF4-FFF2-40B4-BE49-F238E27FC236}">
                <a16:creationId xmlns:a16="http://schemas.microsoft.com/office/drawing/2014/main" id="{964A03D4-E530-4A3D-88BE-4ADDA33D883D}"/>
              </a:ext>
            </a:extLst>
          </p:cNvPr>
          <p:cNvSpPr txBox="1"/>
          <p:nvPr/>
        </p:nvSpPr>
        <p:spPr>
          <a:xfrm>
            <a:off x="2727722" y="5737704"/>
            <a:ext cx="6103144" cy="373692"/>
          </a:xfrm>
          <a:prstGeom prst="rect">
            <a:avLst/>
          </a:prstGeom>
          <a:noFill/>
        </p:spPr>
        <p:txBody>
          <a:bodyPr wrap="square">
            <a:spAutoFit/>
          </a:bodyPr>
          <a:lstStyle/>
          <a:p>
            <a:pPr marL="0" marR="0" algn="ctr">
              <a:lnSpc>
                <a:spcPct val="107000"/>
              </a:lnSpc>
              <a:spcBef>
                <a:spcPts val="0"/>
              </a:spcBef>
              <a:spcAft>
                <a:spcPts val="0"/>
              </a:spcAft>
            </a:pPr>
            <a:r>
              <a:rPr lang="en-US" sz="1800" dirty="0">
                <a:solidFill>
                  <a:srgbClr val="000000"/>
                </a:solidFill>
                <a:effectLst/>
                <a:latin typeface="Ebrima" panose="02000000000000000000" pitchFamily="2" charset="0"/>
                <a:ea typeface="Times New Roman" panose="02020603050405020304" pitchFamily="18" charset="0"/>
                <a:cs typeface="Times New Roman" panose="02020603050405020304" pitchFamily="18" charset="0"/>
              </a:rPr>
              <a:t>Table 1a: Data Gathering</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00475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C6ACA56-9AD4-4EE6-8F38-8C18968AC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E655210-4EEB-44D9-B394-6FB4139BFC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75BBF35-27C0-493D-A364-6DDF54346B6C}"/>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643467" y="1616033"/>
            <a:ext cx="10905066" cy="3625934"/>
          </a:xfrm>
          <a:prstGeom prst="rect">
            <a:avLst/>
          </a:prstGeom>
          <a:noFill/>
        </p:spPr>
      </p:pic>
      <p:sp>
        <p:nvSpPr>
          <p:cNvPr id="8" name="TextBox 7">
            <a:extLst>
              <a:ext uri="{FF2B5EF4-FFF2-40B4-BE49-F238E27FC236}">
                <a16:creationId xmlns:a16="http://schemas.microsoft.com/office/drawing/2014/main" id="{6E2FD880-60BC-4FF1-A7C9-9EAEAA2B0684}"/>
              </a:ext>
            </a:extLst>
          </p:cNvPr>
          <p:cNvSpPr txBox="1"/>
          <p:nvPr/>
        </p:nvSpPr>
        <p:spPr>
          <a:xfrm>
            <a:off x="2984897" y="5623107"/>
            <a:ext cx="6103144" cy="373692"/>
          </a:xfrm>
          <a:prstGeom prst="rect">
            <a:avLst/>
          </a:prstGeom>
          <a:noFill/>
        </p:spPr>
        <p:txBody>
          <a:bodyPr wrap="square">
            <a:spAutoFit/>
          </a:bodyPr>
          <a:lstStyle/>
          <a:p>
            <a:pPr marL="0" marR="0" algn="ctr">
              <a:lnSpc>
                <a:spcPct val="107000"/>
              </a:lnSpc>
              <a:spcBef>
                <a:spcPts val="0"/>
              </a:spcBef>
              <a:spcAft>
                <a:spcPts val="0"/>
              </a:spcAft>
            </a:pPr>
            <a:r>
              <a:rPr lang="en-US" sz="1800" dirty="0">
                <a:solidFill>
                  <a:srgbClr val="000000"/>
                </a:solidFill>
                <a:effectLst/>
                <a:latin typeface="Ebrima" panose="02000000000000000000" pitchFamily="2" charset="0"/>
                <a:ea typeface="Times New Roman" panose="02020603050405020304" pitchFamily="18" charset="0"/>
                <a:cs typeface="Times New Roman" panose="02020603050405020304" pitchFamily="18" charset="0"/>
              </a:rPr>
              <a:t>Table 1b: Data Gathering</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4441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7E633E68-B925-44AC-A7C1-894D907EE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4" name="Picture 3" descr="A screenshot of a cell phone&#10;&#10;Description automatically generated">
            <a:extLst>
              <a:ext uri="{FF2B5EF4-FFF2-40B4-BE49-F238E27FC236}">
                <a16:creationId xmlns:a16="http://schemas.microsoft.com/office/drawing/2014/main" id="{B797B0F4-7B3E-4599-B72C-1B14E8A8088D}"/>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635179" y="1762202"/>
            <a:ext cx="10910306" cy="3000333"/>
          </a:xfrm>
          <a:prstGeom prst="rect">
            <a:avLst/>
          </a:prstGeom>
          <a:noFill/>
        </p:spPr>
      </p:pic>
      <p:sp>
        <p:nvSpPr>
          <p:cNvPr id="10" name="TextBox 9">
            <a:extLst>
              <a:ext uri="{FF2B5EF4-FFF2-40B4-BE49-F238E27FC236}">
                <a16:creationId xmlns:a16="http://schemas.microsoft.com/office/drawing/2014/main" id="{699186F4-E35A-459A-BC43-16E26CC1D68A}"/>
              </a:ext>
            </a:extLst>
          </p:cNvPr>
          <p:cNvSpPr txBox="1"/>
          <p:nvPr/>
        </p:nvSpPr>
        <p:spPr>
          <a:xfrm>
            <a:off x="3038760" y="5332891"/>
            <a:ext cx="6103144" cy="373692"/>
          </a:xfrm>
          <a:prstGeom prst="rect">
            <a:avLst/>
          </a:prstGeom>
          <a:noFill/>
        </p:spPr>
        <p:txBody>
          <a:bodyPr wrap="square">
            <a:spAutoFit/>
          </a:bodyPr>
          <a:lstStyle/>
          <a:p>
            <a:pPr marL="0" marR="0" algn="ctr">
              <a:lnSpc>
                <a:spcPct val="107000"/>
              </a:lnSpc>
              <a:spcBef>
                <a:spcPts val="0"/>
              </a:spcBef>
              <a:spcAft>
                <a:spcPts val="0"/>
              </a:spcAft>
            </a:pPr>
            <a:r>
              <a:rPr lang="en-US" sz="1800" dirty="0">
                <a:solidFill>
                  <a:srgbClr val="000000"/>
                </a:solidFill>
                <a:effectLst/>
                <a:latin typeface="Ebrima" panose="02000000000000000000" pitchFamily="2" charset="0"/>
                <a:ea typeface="Times New Roman" panose="02020603050405020304" pitchFamily="18" charset="0"/>
                <a:cs typeface="Times New Roman" panose="02020603050405020304" pitchFamily="18" charset="0"/>
              </a:rPr>
              <a:t>Table 2a: Data Interpolation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24403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7E633E68-B925-44AC-A7C1-894D907EE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4" name="Picture 3" descr="A screenshot of a cell phone&#10;&#10;Description automatically generated">
            <a:extLst>
              <a:ext uri="{FF2B5EF4-FFF2-40B4-BE49-F238E27FC236}">
                <a16:creationId xmlns:a16="http://schemas.microsoft.com/office/drawing/2014/main" id="{48D87E28-3DD6-4A73-BFAF-732F075E2533}"/>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635179" y="1748564"/>
            <a:ext cx="10910306" cy="3027610"/>
          </a:xfrm>
          <a:prstGeom prst="rect">
            <a:avLst/>
          </a:prstGeom>
          <a:noFill/>
        </p:spPr>
      </p:pic>
      <p:sp>
        <p:nvSpPr>
          <p:cNvPr id="10" name="TextBox 9">
            <a:extLst>
              <a:ext uri="{FF2B5EF4-FFF2-40B4-BE49-F238E27FC236}">
                <a16:creationId xmlns:a16="http://schemas.microsoft.com/office/drawing/2014/main" id="{19493504-AAEA-47CB-8D74-F41B26C3F17F}"/>
              </a:ext>
            </a:extLst>
          </p:cNvPr>
          <p:cNvSpPr txBox="1"/>
          <p:nvPr/>
        </p:nvSpPr>
        <p:spPr>
          <a:xfrm>
            <a:off x="3038760" y="5547204"/>
            <a:ext cx="6103144" cy="373692"/>
          </a:xfrm>
          <a:prstGeom prst="rect">
            <a:avLst/>
          </a:prstGeom>
          <a:noFill/>
        </p:spPr>
        <p:txBody>
          <a:bodyPr wrap="square">
            <a:spAutoFit/>
          </a:bodyPr>
          <a:lstStyle/>
          <a:p>
            <a:pPr marL="0" marR="0" algn="ctr">
              <a:lnSpc>
                <a:spcPct val="107000"/>
              </a:lnSpc>
              <a:spcBef>
                <a:spcPts val="0"/>
              </a:spcBef>
              <a:spcAft>
                <a:spcPts val="0"/>
              </a:spcAft>
            </a:pPr>
            <a:r>
              <a:rPr lang="en-US" sz="1800" dirty="0">
                <a:solidFill>
                  <a:srgbClr val="000000"/>
                </a:solidFill>
                <a:effectLst/>
                <a:latin typeface="Ebrima" panose="02000000000000000000" pitchFamily="2" charset="0"/>
                <a:ea typeface="Times New Roman" panose="02020603050405020304" pitchFamily="18" charset="0"/>
                <a:cs typeface="Times New Roman" panose="02020603050405020304" pitchFamily="18" charset="0"/>
              </a:rPr>
              <a:t>Table 2b: Data Interpolation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66560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C6ACA56-9AD4-4EE6-8F38-8C18968AC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E655210-4EEB-44D9-B394-6FB4139BFC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cell phone&#10;&#10;Description automatically generated">
            <a:extLst>
              <a:ext uri="{FF2B5EF4-FFF2-40B4-BE49-F238E27FC236}">
                <a16:creationId xmlns:a16="http://schemas.microsoft.com/office/drawing/2014/main" id="{143FF946-FF78-4A1F-B2F1-698A48482395}"/>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643467" y="1670559"/>
            <a:ext cx="10905066" cy="3516882"/>
          </a:xfrm>
          <a:prstGeom prst="rect">
            <a:avLst/>
          </a:prstGeom>
          <a:noFill/>
        </p:spPr>
      </p:pic>
      <p:sp>
        <p:nvSpPr>
          <p:cNvPr id="10" name="TextBox 9">
            <a:extLst>
              <a:ext uri="{FF2B5EF4-FFF2-40B4-BE49-F238E27FC236}">
                <a16:creationId xmlns:a16="http://schemas.microsoft.com/office/drawing/2014/main" id="{BAAD316E-8283-41EB-9412-1CD21A3AFFB3}"/>
              </a:ext>
            </a:extLst>
          </p:cNvPr>
          <p:cNvSpPr txBox="1"/>
          <p:nvPr/>
        </p:nvSpPr>
        <p:spPr>
          <a:xfrm>
            <a:off x="3044428" y="5591081"/>
            <a:ext cx="6103144" cy="373692"/>
          </a:xfrm>
          <a:prstGeom prst="rect">
            <a:avLst/>
          </a:prstGeom>
          <a:noFill/>
        </p:spPr>
        <p:txBody>
          <a:bodyPr wrap="square">
            <a:spAutoFit/>
          </a:bodyPr>
          <a:lstStyle/>
          <a:p>
            <a:pPr marL="0" marR="0" algn="ctr">
              <a:lnSpc>
                <a:spcPct val="107000"/>
              </a:lnSpc>
              <a:spcBef>
                <a:spcPts val="0"/>
              </a:spcBef>
              <a:spcAft>
                <a:spcPts val="0"/>
              </a:spcAft>
            </a:pPr>
            <a:r>
              <a:rPr lang="en-US" sz="1800" dirty="0">
                <a:solidFill>
                  <a:srgbClr val="000000"/>
                </a:solidFill>
                <a:effectLst/>
                <a:latin typeface="Ebrima" panose="02000000000000000000" pitchFamily="2" charset="0"/>
                <a:ea typeface="Times New Roman" panose="02020603050405020304" pitchFamily="18" charset="0"/>
                <a:cs typeface="Times New Roman" panose="02020603050405020304" pitchFamily="18" charset="0"/>
              </a:rPr>
              <a:t>Table 3a: Weather Condition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86434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6827C3C-D52F-46CE-A441-3CD6A1A6A0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37" y="0"/>
            <a:ext cx="12192000" cy="6858000"/>
          </a:xfrm>
          <a:prstGeom prst="rect">
            <a:avLst/>
          </a:prstGeom>
          <a:solidFill>
            <a:schemeClr val="bg1">
              <a:lumMod val="8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52A8B51-0A89-497B-B882-6658E029A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ell phone&#10;&#10;Description automatically generated">
            <a:extLst>
              <a:ext uri="{FF2B5EF4-FFF2-40B4-BE49-F238E27FC236}">
                <a16:creationId xmlns:a16="http://schemas.microsoft.com/office/drawing/2014/main" id="{6278F366-9E0F-4178-8B9D-67136C382BF6}"/>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965200" y="1401890"/>
            <a:ext cx="2879083" cy="4054218"/>
          </a:xfrm>
          <a:prstGeom prst="rect">
            <a:avLst/>
          </a:prstGeom>
          <a:noFill/>
        </p:spPr>
      </p:pic>
      <p:sp>
        <p:nvSpPr>
          <p:cNvPr id="19" name="Rectangle 18">
            <a:extLst>
              <a:ext uri="{FF2B5EF4-FFF2-40B4-BE49-F238E27FC236}">
                <a16:creationId xmlns:a16="http://schemas.microsoft.com/office/drawing/2014/main" id="{EB1CEFBF-6F09-4052-862B-E219DA157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26882"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ell phone&#10;&#10;Description automatically generated">
            <a:extLst>
              <a:ext uri="{FF2B5EF4-FFF2-40B4-BE49-F238E27FC236}">
                <a16:creationId xmlns:a16="http://schemas.microsoft.com/office/drawing/2014/main" id="{38E99C0C-5C24-4B7C-9203-052E7CBBD270}"/>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4647976" y="1509267"/>
            <a:ext cx="2880360" cy="3840480"/>
          </a:xfrm>
          <a:prstGeom prst="rect">
            <a:avLst/>
          </a:prstGeom>
          <a:noFill/>
        </p:spPr>
      </p:pic>
      <p:sp>
        <p:nvSpPr>
          <p:cNvPr id="21" name="Rectangle 20">
            <a:extLst>
              <a:ext uri="{FF2B5EF4-FFF2-40B4-BE49-F238E27FC236}">
                <a16:creationId xmlns:a16="http://schemas.microsoft.com/office/drawing/2014/main" id="{BCB5D417-2A71-445D-B4C7-9E814D633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22847"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screenshot of a cell phone&#10;&#10;Description automatically generated">
            <a:extLst>
              <a:ext uri="{FF2B5EF4-FFF2-40B4-BE49-F238E27FC236}">
                <a16:creationId xmlns:a16="http://schemas.microsoft.com/office/drawing/2014/main" id="{E2167E94-49E2-4519-840B-26FF80C191C3}"/>
              </a:ext>
            </a:extLst>
          </p:cNvPr>
          <p:cNvPicPr/>
          <p:nvPr/>
        </p:nvPicPr>
        <p:blipFill>
          <a:blip r:embed="rId4">
            <a:extLst>
              <a:ext uri="{28A0092B-C50C-407E-A947-70E740481C1C}">
                <a14:useLocalDpi xmlns:a14="http://schemas.microsoft.com/office/drawing/2010/main" val="0"/>
              </a:ext>
            </a:extLst>
          </a:blip>
          <a:stretch>
            <a:fillRect/>
          </a:stretch>
        </p:blipFill>
        <p:spPr bwMode="auto">
          <a:xfrm>
            <a:off x="8343941" y="1912785"/>
            <a:ext cx="2880360" cy="3032428"/>
          </a:xfrm>
          <a:prstGeom prst="rect">
            <a:avLst/>
          </a:prstGeom>
          <a:noFill/>
        </p:spPr>
      </p:pic>
      <p:sp>
        <p:nvSpPr>
          <p:cNvPr id="16" name="TextBox 15">
            <a:extLst>
              <a:ext uri="{FF2B5EF4-FFF2-40B4-BE49-F238E27FC236}">
                <a16:creationId xmlns:a16="http://schemas.microsoft.com/office/drawing/2014/main" id="{7D7EFD15-8536-4B43-8FC2-026405446088}"/>
              </a:ext>
            </a:extLst>
          </p:cNvPr>
          <p:cNvSpPr txBox="1"/>
          <p:nvPr/>
        </p:nvSpPr>
        <p:spPr>
          <a:xfrm>
            <a:off x="-572690" y="5648474"/>
            <a:ext cx="6103144" cy="373692"/>
          </a:xfrm>
          <a:prstGeom prst="rect">
            <a:avLst/>
          </a:prstGeom>
          <a:noFill/>
        </p:spPr>
        <p:txBody>
          <a:bodyPr wrap="square">
            <a:spAutoFit/>
          </a:bodyPr>
          <a:lstStyle/>
          <a:p>
            <a:pPr marL="0" marR="0" algn="ctr">
              <a:lnSpc>
                <a:spcPct val="107000"/>
              </a:lnSpc>
              <a:spcBef>
                <a:spcPts val="0"/>
              </a:spcBef>
              <a:spcAft>
                <a:spcPts val="0"/>
              </a:spcAft>
            </a:pPr>
            <a:r>
              <a:rPr lang="en-US" sz="1800" dirty="0">
                <a:solidFill>
                  <a:srgbClr val="000000"/>
                </a:solidFill>
                <a:effectLst/>
                <a:latin typeface="Ebrima" panose="02000000000000000000" pitchFamily="2" charset="0"/>
                <a:ea typeface="Times New Roman" panose="02020603050405020304" pitchFamily="18" charset="0"/>
                <a:cs typeface="Times New Roman" panose="02020603050405020304" pitchFamily="18" charset="0"/>
              </a:rPr>
              <a:t>Table : Road Condition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6303A22F-971C-43F9-A62C-FD08ACBE665D}"/>
              </a:ext>
            </a:extLst>
          </p:cNvPr>
          <p:cNvSpPr txBox="1"/>
          <p:nvPr/>
        </p:nvSpPr>
        <p:spPr>
          <a:xfrm>
            <a:off x="6589674" y="5648474"/>
            <a:ext cx="6388894" cy="373692"/>
          </a:xfrm>
          <a:prstGeom prst="rect">
            <a:avLst/>
          </a:prstGeom>
          <a:noFill/>
        </p:spPr>
        <p:txBody>
          <a:bodyPr wrap="square">
            <a:spAutoFit/>
          </a:bodyPr>
          <a:lstStyle/>
          <a:p>
            <a:pPr marL="0" marR="0" algn="ctr">
              <a:lnSpc>
                <a:spcPct val="107000"/>
              </a:lnSpc>
              <a:spcBef>
                <a:spcPts val="0"/>
              </a:spcBef>
              <a:spcAft>
                <a:spcPts val="0"/>
              </a:spcAft>
            </a:pPr>
            <a:r>
              <a:rPr lang="en-US" sz="1800" dirty="0">
                <a:solidFill>
                  <a:srgbClr val="000000"/>
                </a:solidFill>
                <a:effectLst/>
                <a:latin typeface="Ebrima" panose="02000000000000000000" pitchFamily="2" charset="0"/>
                <a:ea typeface="Times New Roman" panose="02020603050405020304" pitchFamily="18" charset="0"/>
                <a:cs typeface="Times New Roman" panose="02020603050405020304" pitchFamily="18" charset="0"/>
              </a:rPr>
              <a:t>Table : Light Condition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TextBox 19">
            <a:extLst>
              <a:ext uri="{FF2B5EF4-FFF2-40B4-BE49-F238E27FC236}">
                <a16:creationId xmlns:a16="http://schemas.microsoft.com/office/drawing/2014/main" id="{D21FDB07-6476-4BD2-92B3-CE3F7C36481B}"/>
              </a:ext>
            </a:extLst>
          </p:cNvPr>
          <p:cNvSpPr txBox="1"/>
          <p:nvPr/>
        </p:nvSpPr>
        <p:spPr>
          <a:xfrm>
            <a:off x="2672736" y="5648474"/>
            <a:ext cx="6774656" cy="373692"/>
          </a:xfrm>
          <a:prstGeom prst="rect">
            <a:avLst/>
          </a:prstGeom>
          <a:noFill/>
        </p:spPr>
        <p:txBody>
          <a:bodyPr wrap="square">
            <a:spAutoFit/>
          </a:bodyPr>
          <a:lstStyle/>
          <a:p>
            <a:pPr marL="0" marR="0" algn="ctr">
              <a:lnSpc>
                <a:spcPct val="107000"/>
              </a:lnSpc>
              <a:spcBef>
                <a:spcPts val="0"/>
              </a:spcBef>
              <a:spcAft>
                <a:spcPts val="0"/>
              </a:spcAft>
            </a:pPr>
            <a:r>
              <a:rPr lang="en-US" sz="1800" dirty="0">
                <a:solidFill>
                  <a:srgbClr val="000000"/>
                </a:solidFill>
                <a:effectLst/>
                <a:latin typeface="Ebrima" panose="02000000000000000000" pitchFamily="2" charset="0"/>
                <a:ea typeface="Times New Roman" panose="02020603050405020304" pitchFamily="18" charset="0"/>
                <a:cs typeface="Times New Roman" panose="02020603050405020304" pitchFamily="18" charset="0"/>
              </a:rPr>
              <a:t>Table : </a:t>
            </a:r>
            <a:r>
              <a:rPr lang="en-US" dirty="0">
                <a:solidFill>
                  <a:srgbClr val="000000"/>
                </a:solidFill>
                <a:latin typeface="Ebrima" panose="02000000000000000000" pitchFamily="2" charset="0"/>
                <a:ea typeface="Times New Roman" panose="02020603050405020304" pitchFamily="18" charset="0"/>
                <a:cs typeface="Times New Roman" panose="02020603050405020304" pitchFamily="18" charset="0"/>
              </a:rPr>
              <a:t>Weather</a:t>
            </a:r>
            <a:r>
              <a:rPr lang="en-US" sz="1800" dirty="0">
                <a:solidFill>
                  <a:srgbClr val="000000"/>
                </a:solidFill>
                <a:effectLst/>
                <a:latin typeface="Ebrima" panose="02000000000000000000" pitchFamily="2" charset="0"/>
                <a:ea typeface="Times New Roman" panose="02020603050405020304" pitchFamily="18" charset="0"/>
                <a:cs typeface="Times New Roman" panose="02020603050405020304" pitchFamily="18" charset="0"/>
              </a:rPr>
              <a:t> Condition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12576532"/>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otalTime>2</TotalTime>
  <Words>463</Words>
  <Application>Microsoft Office PowerPoint</Application>
  <PresentationFormat>Widescreen</PresentationFormat>
  <Paragraphs>17</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Century Gothic</vt:lpstr>
      <vt:lpstr>Ebrima</vt:lpstr>
      <vt:lpstr>Trebuchet MS</vt:lpstr>
      <vt:lpstr>Wingdings 3</vt:lpstr>
      <vt:lpstr>Slice</vt:lpstr>
      <vt:lpstr>Capstone Project: Full Report: Car Accident Severity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Full Report: Car Accident Severity </dc:title>
  <dc:creator>Chittineni Manideep</dc:creator>
  <cp:lastModifiedBy>Chittineni Manideep</cp:lastModifiedBy>
  <cp:revision>1</cp:revision>
  <dcterms:created xsi:type="dcterms:W3CDTF">2020-09-04T17:29:56Z</dcterms:created>
  <dcterms:modified xsi:type="dcterms:W3CDTF">2020-09-04T17:32:38Z</dcterms:modified>
</cp:coreProperties>
</file>