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 showGuides="1">
      <p:cViewPr>
        <p:scale>
          <a:sx n="112" d="100"/>
          <a:sy n="112" d="100"/>
        </p:scale>
        <p:origin x="576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FD7D5-3EE9-0E4E-B5A2-E7F84704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81B6BF-05DB-804A-865F-45D1A6CB2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1A90E6-A15A-4648-9180-473579EF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D8072-8E74-F148-A2F1-A55912B3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839C5B-8DC1-9942-A65C-84B00589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031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55EEA-12D3-4649-B4CC-692A93EF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41E2B1-544B-0740-8767-2983FC04E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9E8E9-D7C0-8B4F-8E37-BA766707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6E862-030C-9A49-A30D-D14373EA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09603-5E16-DA47-A8B1-97F32D9F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205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E303F3-9261-CF4F-B383-A1C69A693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D47875-8610-DA49-8B0F-0F95F4A1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AC3C2-A185-284F-8C10-CC17F75C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A2ED1-67D8-194D-9FCB-284872F4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D366F-ED0D-5341-A66B-45D08EAF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346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D880E-8DDF-DE4F-80FB-B5B89119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90E0EE-7D0B-2C46-B504-6C9EE609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DAF07-82E1-D444-A28A-4F7AABF6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F3FDAC-46DC-EB4D-B7C2-16E65B7E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6C0976-35D2-1F40-BD6D-B981B7B2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029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8EC17-979B-7C49-B896-7272CD6C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2B5468-A621-CA42-A294-9AFB922A5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E7CD5-9DDA-C241-9039-4F8C5511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B72BA-4C32-2E44-82E8-BE244EB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28583A-9FA3-A340-85D1-F3E0B483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5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41871-5855-EC4B-9622-0AFC9C12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B05CF9-FC43-334A-BB9E-4C94A890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1D08AF-01B9-B043-99B4-E01AE787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E13844-9C38-F541-A622-8738599F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CEE5E4-A7C9-E94B-A4B8-95E4ED6F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7D970E-97D6-6F43-9593-4013408B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21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937AF-CF5C-9A42-B2CE-963734D2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875A7C-2A2C-F342-9C00-306EF6C4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9B2A48-63D2-7049-BF94-8E62B7CC6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6482C6-A057-E343-B5CC-0E5DC107B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41609F-A011-5542-BAD0-62121D8F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52D288-F11F-DA43-8817-D9976A24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EE6CFA-F38A-6E4A-AA13-31455422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68F6DB-6948-C549-A674-A34D5220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698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B7E67-B8B4-3647-99CD-6E807CBB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792658-E6A9-A949-85A0-B5044E7D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CE5124-9696-6E44-A3B9-645F3975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49BC5A-6EA9-B84A-925C-648C2FC7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91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F16F08-85AE-5948-B18C-D8E22088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C1C151-86A3-724F-A428-FA96ED79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65C7AD-66D5-984B-BF99-6450638E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411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65D5E-5ECD-A64F-AC5B-1C18492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ED15DC-F6FF-AB4E-BD84-72FBF086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C134F7-EA64-B042-BC75-0ABFE4F47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D9B747-737E-E940-B555-2ADD977B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E6B4F4-F8D2-C243-89FD-1C00A719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20D92F-8BA4-B346-BC58-5354C062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3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FA8EE-C61F-D14A-8DA3-C61B63E7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D6DFC8-FC18-864B-865E-346B9B0DC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DD3D35-3A61-134D-B944-80FFBC2C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12F537-8289-FA4E-87C4-F2E4A686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34DC7D-2F7E-D34B-9DA9-9077EDE4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758514-9422-5746-820B-F38BA6A7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469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39000"/>
                <a:lumOff val="61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22D0C5-72BF-1E4F-862C-9C1154AE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EC39D-7647-D343-B5D9-3910E4D1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92088A-BE01-7846-B704-B19E2E9F8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3C7D-024D-E149-AF7F-83A83B39D524}" type="datetimeFigureOut">
              <a:rPr lang="fr-CA" smtClean="0"/>
              <a:t>20-03-30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08F67-BBD4-794A-85B8-508F9DD8D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19B8C3-A5AA-6048-BE15-3385605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AB9CE-2A50-1F4F-A31B-A797AAB712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24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C9CE9-1241-7442-A682-D7606A11E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A" b="1" dirty="0"/>
              <a:t>Création du graphe de connaissances pour le secteur</a:t>
            </a:r>
            <a:br>
              <a:rPr lang="fr-CA" b="1" dirty="0"/>
            </a:br>
            <a:r>
              <a:rPr lang="fr-CA" b="1" dirty="0"/>
              <a:t> du livre au Québec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01C359-ABCC-DE48-AC4A-35625A6FA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  <a:p>
            <a:r>
              <a:rPr lang="fr-CA" dirty="0"/>
              <a:t>Michel Gagnon</a:t>
            </a:r>
          </a:p>
          <a:p>
            <a:r>
              <a:rPr lang="fr-CA" dirty="0"/>
              <a:t>Polytechnique Montréal</a:t>
            </a:r>
          </a:p>
        </p:txBody>
      </p:sp>
    </p:spTree>
    <p:extLst>
      <p:ext uri="{BB962C8B-B14F-4D97-AF65-F5344CB8AC3E}">
        <p14:creationId xmlns:p14="http://schemas.microsoft.com/office/powerpoint/2010/main" val="186216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402365-1D7A-C74E-9799-540E326B5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25"/>
            <a:ext cx="9144000" cy="2387600"/>
          </a:xfrm>
        </p:spPr>
        <p:txBody>
          <a:bodyPr>
            <a:normAutofit/>
          </a:bodyPr>
          <a:lstStyle/>
          <a:p>
            <a:r>
              <a:rPr lang="fr-CA" b="1" dirty="0"/>
              <a:t>Deuxième étape: </a:t>
            </a:r>
            <a:br>
              <a:rPr lang="fr-CA" b="1" dirty="0"/>
            </a:br>
            <a:r>
              <a:rPr lang="fr-CA" b="1" dirty="0"/>
              <a:t>création du graphe</a:t>
            </a:r>
          </a:p>
        </p:txBody>
      </p:sp>
    </p:spTree>
    <p:extLst>
      <p:ext uri="{BB962C8B-B14F-4D97-AF65-F5344CB8AC3E}">
        <p14:creationId xmlns:p14="http://schemas.microsoft.com/office/powerpoint/2010/main" val="242838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2440-ABBC-9049-A142-F45A3B1B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du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ACCC2-422E-D242-95BE-67F95D24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Jusqu’à maintenant nous n’avons qu’une liste d’écrivains</a:t>
            </a:r>
          </a:p>
          <a:p>
            <a:r>
              <a:rPr lang="fr-CA" dirty="0"/>
              <a:t>Inutile, si on n’ajoute pas leurs œuvres</a:t>
            </a:r>
          </a:p>
          <a:p>
            <a:r>
              <a:rPr lang="fr-CA" dirty="0"/>
              <a:t>Deux sources:</a:t>
            </a:r>
          </a:p>
          <a:p>
            <a:pPr lvl="1"/>
            <a:r>
              <a:rPr lang="fr-CA" dirty="0"/>
              <a:t>Dépôt légal</a:t>
            </a:r>
          </a:p>
          <a:p>
            <a:pPr lvl="1"/>
            <a:r>
              <a:rPr lang="fr-CA" dirty="0"/>
              <a:t>Site de l’ILE</a:t>
            </a:r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2329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39EEE-2D7F-0841-9939-D65A5ED9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Extraction à partir du dépôt légal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93E86-6E67-3D4E-BDEF-EE6D9772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extrait les œuvres associées aux catégories suivantes:  Poésie, </a:t>
            </a:r>
            <a:r>
              <a:rPr lang="fr-CA" dirty="0" err="1"/>
              <a:t>Théatre</a:t>
            </a:r>
            <a:r>
              <a:rPr lang="fr-CA" dirty="0"/>
              <a:t>, Roman, Contes/Nouvelles, Jeunesse, Bandes dessinées</a:t>
            </a:r>
          </a:p>
          <a:p>
            <a:r>
              <a:rPr lang="fr-CA" dirty="0"/>
              <a:t>On obtient ainsi:</a:t>
            </a:r>
          </a:p>
          <a:p>
            <a:pPr lvl="1"/>
            <a:r>
              <a:rPr lang="fr-CA" dirty="0"/>
              <a:t>14 420 auteurs (pas tous québécois)</a:t>
            </a:r>
          </a:p>
          <a:p>
            <a:pPr lvl="1"/>
            <a:r>
              <a:rPr lang="fr-CA" dirty="0"/>
              <a:t>56 962 œuvres</a:t>
            </a:r>
          </a:p>
          <a:p>
            <a:r>
              <a:rPr lang="fr-CA" dirty="0"/>
              <a:t>On va donc filtrer, en ne conservant que les œuvres écrites par un auteur de la liste que nous avons extraite auparavant (DBpedia, </a:t>
            </a:r>
            <a:r>
              <a:rPr lang="fr-CA" dirty="0" err="1"/>
              <a:t>Wikidata</a:t>
            </a:r>
            <a:r>
              <a:rPr lang="fr-CA" dirty="0"/>
              <a:t>, UNEQ et ILE)</a:t>
            </a:r>
          </a:p>
          <a:p>
            <a:r>
              <a:rPr lang="fr-CA" dirty="0"/>
              <a:t>Nombre d’auteurs retenus après filtrage: 1952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460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39EEE-2D7F-0841-9939-D65A5ED9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Extraction à partir du dépôt légal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93E86-6E67-3D4E-BDEF-EE6D9772E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055"/>
            <a:ext cx="10515600" cy="4351338"/>
          </a:xfrm>
        </p:spPr>
        <p:txBody>
          <a:bodyPr/>
          <a:lstStyle/>
          <a:p>
            <a:r>
              <a:rPr lang="fr-CA" dirty="0"/>
              <a:t>On voit donc que plusieurs écrivains n’ont pas été trouvés dans le dépôt légal:</a:t>
            </a:r>
          </a:p>
          <a:p>
            <a:pPr marL="457200" lvl="1" indent="0">
              <a:buNone/>
            </a:pPr>
            <a:endParaRPr lang="fr-CA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D1581A2-07A9-934A-9316-BCCE551A2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18863"/>
              </p:ext>
            </p:extLst>
          </p:nvPr>
        </p:nvGraphicFramePr>
        <p:xfrm>
          <a:off x="1884855" y="3052963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20416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37635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60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Nombre d’écrivains extraits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Nombre trouvé dans le dépôt légal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7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DBpedia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936 (54%)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1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1296 (73%)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3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UNEQ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951 (59%)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1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47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C3E56-1963-2743-9EE8-9629A4B8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Explications pour les écrivains non trouvés dans le dépôt légal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94149-249F-C84D-9DF8-A06233F5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Écriture du nom différente (8%): </a:t>
            </a:r>
            <a:r>
              <a:rPr lang="fr-CA" i="1" dirty="0" err="1"/>
              <a:t>Desruisseaux</a:t>
            </a:r>
            <a:r>
              <a:rPr lang="fr-CA" dirty="0"/>
              <a:t> vs </a:t>
            </a:r>
            <a:r>
              <a:rPr lang="fr-CA" i="1" dirty="0" err="1"/>
              <a:t>DesRuisseaux</a:t>
            </a:r>
            <a:endParaRPr lang="fr-CA" i="1" dirty="0"/>
          </a:p>
          <a:p>
            <a:r>
              <a:rPr lang="fr-CA" dirty="0"/>
              <a:t>Pas dans la liste des catégories d’œuvres retenues (roman, etc.) (36%):  </a:t>
            </a:r>
            <a:r>
              <a:rPr lang="fr-CA" i="1" dirty="0"/>
              <a:t>Richard Martineau</a:t>
            </a:r>
            <a:r>
              <a:rPr lang="fr-CA" dirty="0"/>
              <a:t>, </a:t>
            </a:r>
            <a:r>
              <a:rPr lang="fr-CA" i="1" dirty="0"/>
              <a:t>Martin Petit</a:t>
            </a:r>
          </a:p>
          <a:p>
            <a:r>
              <a:rPr lang="fr-CA" dirty="0"/>
              <a:t>Tout simplement absents du dépôt légal (56%): beaucoup ont écrit durant une période non couverte par le dépôt légal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316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4FFB-B835-3F49-974F-2FB889D2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Graphe obtenu à partir du dépôt légal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C5FA0-EAD6-F640-BAA3-10EC2272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533 726 triplets dans le graphe</a:t>
            </a:r>
          </a:p>
          <a:p>
            <a:r>
              <a:rPr lang="fr-CA" dirty="0"/>
              <a:t>56 962 livres, avec les propriétés suivantes:</a:t>
            </a:r>
          </a:p>
          <a:p>
            <a:pPr lvl="1"/>
            <a:r>
              <a:rPr lang="fr-CA" dirty="0"/>
              <a:t>type</a:t>
            </a:r>
          </a:p>
          <a:p>
            <a:pPr lvl="1"/>
            <a:r>
              <a:rPr lang="fr-CA" dirty="0"/>
              <a:t>titre</a:t>
            </a:r>
          </a:p>
          <a:p>
            <a:pPr lvl="1"/>
            <a:r>
              <a:rPr lang="fr-CA" dirty="0"/>
              <a:t>auteur</a:t>
            </a:r>
          </a:p>
          <a:p>
            <a:pPr lvl="1"/>
            <a:r>
              <a:rPr lang="fr-CA" dirty="0"/>
              <a:t>ISBN</a:t>
            </a:r>
          </a:p>
          <a:p>
            <a:pPr lvl="1"/>
            <a:r>
              <a:rPr lang="fr-CA" dirty="0"/>
              <a:t>langue</a:t>
            </a:r>
          </a:p>
          <a:p>
            <a:pPr lvl="1"/>
            <a:r>
              <a:rPr lang="fr-CA" dirty="0"/>
              <a:t>date de publication</a:t>
            </a:r>
          </a:p>
          <a:p>
            <a:pPr lvl="1"/>
            <a:r>
              <a:rPr lang="fr-CA" dirty="0"/>
              <a:t>éditeur</a:t>
            </a:r>
          </a:p>
          <a:p>
            <a:r>
              <a:rPr lang="fr-CA" dirty="0"/>
              <a:t>14 420 auteurs, avec les propriétés suivantes:</a:t>
            </a:r>
          </a:p>
          <a:p>
            <a:pPr lvl="1"/>
            <a:r>
              <a:rPr lang="fr-CA" dirty="0"/>
              <a:t>nom et prénom</a:t>
            </a:r>
          </a:p>
          <a:p>
            <a:pPr lvl="1"/>
            <a:r>
              <a:rPr lang="fr-CA" dirty="0"/>
              <a:t>dates de naissance et de décès</a:t>
            </a:r>
          </a:p>
          <a:p>
            <a:pPr lvl="1"/>
            <a:r>
              <a:rPr lang="fr-CA" dirty="0"/>
              <a:t>lieu de naissance</a:t>
            </a:r>
          </a:p>
          <a:p>
            <a:r>
              <a:rPr lang="fr-CA" dirty="0"/>
              <a:t>4505 éditeurs, avec les propriétés suivantes:</a:t>
            </a:r>
          </a:p>
          <a:p>
            <a:pPr lvl="1"/>
            <a:r>
              <a:rPr lang="fr-CA" dirty="0"/>
              <a:t> nom</a:t>
            </a:r>
          </a:p>
        </p:txBody>
      </p:sp>
    </p:spTree>
    <p:extLst>
      <p:ext uri="{BB962C8B-B14F-4D97-AF65-F5344CB8AC3E}">
        <p14:creationId xmlns:p14="http://schemas.microsoft.com/office/powerpoint/2010/main" val="66614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97754-39BB-4842-A9D6-3B6D7661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À faire (pour l’extraction à partir du dépôt légal)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97F286-3D48-3A49-B333-7C4BF219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Dans le cas de traductions (information indiquée dans le titre), il faudrait retrouver l’</a:t>
            </a:r>
            <a:r>
              <a:rPr lang="fr-CA" dirty="0" err="1"/>
              <a:t>oeuvre</a:t>
            </a:r>
            <a:r>
              <a:rPr lang="fr-CA" dirty="0"/>
              <a:t> originale</a:t>
            </a:r>
          </a:p>
          <a:p>
            <a:r>
              <a:rPr lang="fr-CA" dirty="0"/>
              <a:t>Il faut réfléchir à la catégorisation des livres (taxonomie)</a:t>
            </a:r>
          </a:p>
          <a:p>
            <a:r>
              <a:rPr lang="fr-CA" dirty="0"/>
              <a:t>Améliorer les liens avec </a:t>
            </a:r>
            <a:r>
              <a:rPr lang="fr-CA" dirty="0" err="1"/>
              <a:t>Wikidata</a:t>
            </a:r>
            <a:r>
              <a:rPr lang="fr-CA" dirty="0"/>
              <a:t>, DBpedia et autres...</a:t>
            </a:r>
          </a:p>
          <a:p>
            <a:r>
              <a:rPr lang="fr-CA" dirty="0"/>
              <a:t>Résoudre le problème de plusieurs parutions des mêmes </a:t>
            </a:r>
            <a:r>
              <a:rPr lang="fr-CA" dirty="0" err="1"/>
              <a:t>oeuvres</a:t>
            </a:r>
            <a:endParaRPr lang="fr-CA" dirty="0"/>
          </a:p>
          <a:p>
            <a:r>
              <a:rPr lang="fr-CA" dirty="0"/>
              <a:t>Traitement des titres nécessaire; ils contiennent souvent de l'information supplémentaire (format non standardisé):</a:t>
            </a:r>
          </a:p>
          <a:p>
            <a:pPr lvl="1"/>
            <a:r>
              <a:rPr lang="fr-CA" dirty="0"/>
              <a:t>Livre en gros caractères</a:t>
            </a:r>
          </a:p>
          <a:p>
            <a:pPr lvl="1"/>
            <a:r>
              <a:rPr lang="fr-CA" dirty="0"/>
              <a:t>Traducteur</a:t>
            </a:r>
          </a:p>
          <a:p>
            <a:pPr lvl="1"/>
            <a:r>
              <a:rPr lang="fr-CA" dirty="0"/>
              <a:t>Auteur</a:t>
            </a:r>
          </a:p>
          <a:p>
            <a:pPr lvl="1"/>
            <a:r>
              <a:rPr lang="fr-CA" dirty="0"/>
              <a:t>Illustrateur</a:t>
            </a:r>
          </a:p>
          <a:p>
            <a:pPr lvl="1"/>
            <a:r>
              <a:rPr lang="fr-CA" dirty="0"/>
              <a:t>Catégorie</a:t>
            </a:r>
          </a:p>
          <a:p>
            <a:pPr lvl="1"/>
            <a:r>
              <a:rPr lang="fr-CA" dirty="0"/>
              <a:t>Témoignages et notes</a:t>
            </a:r>
          </a:p>
          <a:p>
            <a:pPr lvl="1"/>
            <a:r>
              <a:rPr lang="fr-CA" dirty="0"/>
              <a:t>Adaptation</a:t>
            </a:r>
          </a:p>
          <a:p>
            <a:pPr lvl="1"/>
            <a:r>
              <a:rPr lang="fr-CA" dirty="0"/>
              <a:t>Autres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414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CF44A-E360-124C-A9C4-37427D8D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Extraction à partir du site web 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E88A9-5509-AB4D-A1C5-A830F004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/>
              <a:t>1786 auteurs, avec les propriétés suivantes:</a:t>
            </a:r>
          </a:p>
          <a:p>
            <a:pPr lvl="1"/>
            <a:r>
              <a:rPr lang="fr-CA" dirty="0"/>
              <a:t>nom et prénom</a:t>
            </a:r>
          </a:p>
          <a:p>
            <a:pPr lvl="1"/>
            <a:r>
              <a:rPr lang="fr-CA" dirty="0"/>
              <a:t>genres littéraires</a:t>
            </a:r>
          </a:p>
          <a:p>
            <a:pPr lvl="1"/>
            <a:r>
              <a:rPr lang="fr-CA" dirty="0"/>
              <a:t>pseudonyme </a:t>
            </a:r>
          </a:p>
          <a:p>
            <a:pPr lvl="1"/>
            <a:r>
              <a:rPr lang="fr-CA" dirty="0"/>
              <a:t>site web</a:t>
            </a:r>
          </a:p>
          <a:p>
            <a:pPr lvl="1"/>
            <a:r>
              <a:rPr lang="fr-CA" dirty="0"/>
              <a:t>biographie</a:t>
            </a:r>
          </a:p>
          <a:p>
            <a:r>
              <a:rPr lang="fr-CA" dirty="0"/>
              <a:t>27 030 œuvres, avec les propriétés suivantes:</a:t>
            </a:r>
          </a:p>
          <a:p>
            <a:pPr lvl="1"/>
            <a:r>
              <a:rPr lang="fr-CA" dirty="0"/>
              <a:t>titre</a:t>
            </a:r>
          </a:p>
          <a:p>
            <a:pPr lvl="1"/>
            <a:r>
              <a:rPr lang="fr-CA" dirty="0"/>
              <a:t>auteur</a:t>
            </a:r>
          </a:p>
          <a:p>
            <a:pPr lvl="1"/>
            <a:r>
              <a:rPr lang="fr-CA" dirty="0"/>
              <a:t>ISBN</a:t>
            </a:r>
          </a:p>
          <a:p>
            <a:pPr lvl="1"/>
            <a:r>
              <a:rPr lang="fr-CA" dirty="0"/>
              <a:t>date de publication</a:t>
            </a:r>
          </a:p>
          <a:p>
            <a:pPr lvl="1"/>
            <a:r>
              <a:rPr lang="fr-CA" dirty="0"/>
              <a:t>lieu de publication</a:t>
            </a:r>
          </a:p>
          <a:p>
            <a:pPr lvl="1"/>
            <a:r>
              <a:rPr lang="fr-CA" dirty="0"/>
              <a:t>Éditeur</a:t>
            </a:r>
          </a:p>
          <a:p>
            <a:r>
              <a:rPr lang="fr-CA" dirty="0"/>
              <a:t>Total de 203 883 triplets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180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C9B1A-9C25-CE40-85CD-43A24402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/>
          <a:lstStyle/>
          <a:p>
            <a:r>
              <a:rPr lang="fr-CA" dirty="0"/>
              <a:t>Tâches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52EB5E-9B1D-1241-BD55-D65CA707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Alignement avec le graphe qui a été extrait à partir du dépôt légal</a:t>
            </a:r>
          </a:p>
          <a:p>
            <a:r>
              <a:rPr lang="fr-CA" dirty="0"/>
              <a:t>Extraction des informations pertinentes à partir des biographies</a:t>
            </a:r>
          </a:p>
          <a:p>
            <a:pPr lvl="1"/>
            <a:r>
              <a:rPr lang="fr-CA" dirty="0"/>
              <a:t>Naissance et décès</a:t>
            </a:r>
          </a:p>
          <a:p>
            <a:pPr lvl="1"/>
            <a:r>
              <a:rPr lang="fr-CA" dirty="0"/>
              <a:t>Prix</a:t>
            </a:r>
          </a:p>
          <a:p>
            <a:pPr lvl="1"/>
            <a:r>
              <a:rPr lang="fr-CA" dirty="0"/>
              <a:t>Études</a:t>
            </a:r>
          </a:p>
          <a:p>
            <a:pPr lvl="1"/>
            <a:r>
              <a:rPr lang="fr-CA" dirty="0"/>
              <a:t>Événements </a:t>
            </a:r>
          </a:p>
          <a:p>
            <a:pPr lvl="1"/>
            <a:r>
              <a:rPr lang="fr-CA" dirty="0"/>
              <a:t>Liens avec d’autres personnes</a:t>
            </a:r>
          </a:p>
          <a:p>
            <a:pPr lvl="1"/>
            <a:r>
              <a:rPr lang="fr-CA" dirty="0"/>
              <a:t>Etc.</a:t>
            </a:r>
          </a:p>
          <a:p>
            <a:r>
              <a:rPr lang="fr-CA" dirty="0"/>
              <a:t>Nettoyage des informations extraites du champ « édition »:</a:t>
            </a:r>
          </a:p>
          <a:p>
            <a:pPr lvl="1"/>
            <a:r>
              <a:rPr lang="fr-CA" dirty="0"/>
              <a:t>La manière d’indiquer le lieu n’est pas systématique</a:t>
            </a:r>
          </a:p>
          <a:p>
            <a:pPr lvl="1"/>
            <a:r>
              <a:rPr lang="fr-CA" dirty="0"/>
              <a:t>Pas toujours facile d’identifier clairement l’éditeur</a:t>
            </a:r>
          </a:p>
          <a:p>
            <a:pPr lvl="1"/>
            <a:r>
              <a:rPr lang="fr-CA" dirty="0"/>
              <a:t>Informations physiques sur le livre (format, nombre de pages, etc.)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1199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402365-1D7A-C74E-9799-540E326B5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25"/>
            <a:ext cx="9144000" cy="2387600"/>
          </a:xfrm>
        </p:spPr>
        <p:txBody>
          <a:bodyPr>
            <a:normAutofit/>
          </a:bodyPr>
          <a:lstStyle/>
          <a:p>
            <a:r>
              <a:rPr lang="fr-CA" b="1" dirty="0"/>
              <a:t>Troisième étape: </a:t>
            </a:r>
            <a:br>
              <a:rPr lang="fr-CA" b="1" dirty="0"/>
            </a:br>
            <a:r>
              <a:rPr lang="fr-CA" b="1" dirty="0"/>
              <a:t> enrichissement du graphe</a:t>
            </a:r>
          </a:p>
        </p:txBody>
      </p:sp>
    </p:spTree>
    <p:extLst>
      <p:ext uri="{BB962C8B-B14F-4D97-AF65-F5344CB8AC3E}">
        <p14:creationId xmlns:p14="http://schemas.microsoft.com/office/powerpoint/2010/main" val="77542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6D9E6-972E-194E-BACD-F8B238D2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9FC3F-4B22-7B4F-BA0D-EFB3317B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Regrouper en un seul graphe:</a:t>
            </a:r>
          </a:p>
          <a:p>
            <a:pPr lvl="1"/>
            <a:r>
              <a:rPr lang="fr-CA" dirty="0"/>
              <a:t>Les auteurs (avec descriptions minimales)</a:t>
            </a:r>
          </a:p>
          <a:p>
            <a:pPr lvl="1"/>
            <a:r>
              <a:rPr lang="fr-CA" dirty="0"/>
              <a:t>Leurs œuvres (avec descriptions minimales)</a:t>
            </a:r>
          </a:p>
          <a:p>
            <a:r>
              <a:rPr lang="fr-CA" dirty="0"/>
              <a:t>Définir l’ontologie nécessaire pour la création de ce graphe</a:t>
            </a:r>
          </a:p>
          <a:p>
            <a:r>
              <a:rPr lang="fr-CA" dirty="0"/>
              <a:t>Établir des liens avec des graphes déjà existants:</a:t>
            </a:r>
          </a:p>
          <a:p>
            <a:pPr lvl="1"/>
            <a:r>
              <a:rPr lang="fr-CA" dirty="0" err="1"/>
              <a:t>Wikidata</a:t>
            </a:r>
            <a:endParaRPr lang="fr-CA" dirty="0"/>
          </a:p>
          <a:p>
            <a:pPr lvl="1"/>
            <a:r>
              <a:rPr lang="fr-CA" dirty="0"/>
              <a:t>DBpedia français</a:t>
            </a:r>
          </a:p>
          <a:p>
            <a:pPr lvl="1"/>
            <a:r>
              <a:rPr lang="fr-CA" dirty="0"/>
              <a:t>DBpedia anglais</a:t>
            </a:r>
          </a:p>
          <a:p>
            <a:pPr lvl="1"/>
            <a:r>
              <a:rPr lang="fr-CA" dirty="0"/>
              <a:t>BNF et autres ?</a:t>
            </a:r>
          </a:p>
          <a:p>
            <a:r>
              <a:rPr lang="fr-CA" dirty="0"/>
              <a:t>Explorer la possibilité d’enrichissement à partir d’autres sources de contenu</a:t>
            </a:r>
          </a:p>
          <a:p>
            <a:endParaRPr lang="fr-CA" dirty="0"/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51997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3D04C-BF44-ED4F-B3C6-2AFD9C93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174F9-F62A-8D4E-AA1D-3F33AE36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Le graphe produit ne représente qu’un squelette: il établit l’existence des œuvres et de leurs auteurs</a:t>
            </a:r>
          </a:p>
          <a:p>
            <a:r>
              <a:rPr lang="fr-CA" dirty="0"/>
              <a:t>Dans d’autres sources, on parle de ces auteurs et de leur œuvres (articles, critiques, commentaires sur les réseaux sociaux, entrevues, vidéos, reportages)</a:t>
            </a:r>
          </a:p>
          <a:p>
            <a:r>
              <a:rPr lang="fr-CA" dirty="0"/>
              <a:t>Certaines œuvres, ou extraits de ces œuvres, sont disponibles sur le Web</a:t>
            </a:r>
          </a:p>
          <a:p>
            <a:r>
              <a:rPr lang="fr-CA" dirty="0"/>
              <a:t>On aimerait pouvoir extraire des informations sur le contenu des œuvres (lieux, personnage, thématiques, événements)</a:t>
            </a:r>
          </a:p>
          <a:p>
            <a:r>
              <a:rPr lang="fr-CA" dirty="0"/>
              <a:t>On peut retrouver plusieurs événements dans lesquels les écrivains sont impliqués</a:t>
            </a:r>
          </a:p>
          <a:p>
            <a:r>
              <a:rPr lang="fr-CA" dirty="0"/>
              <a:t>On voudrait profiter de tout cela pour enrichir le graphe, en </a:t>
            </a:r>
            <a:r>
              <a:rPr lang="fr-CA" b="1" dirty="0"/>
              <a:t>ajoutant des liens qui pointent vers ces ressources</a:t>
            </a:r>
            <a:r>
              <a:rPr lang="fr-CA" dirty="0"/>
              <a:t>. Il ne s’agit pas ici d’une tâche triviale!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7060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8556-2ED7-F043-A587-E4D44A5E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Tâches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98EFE-FC3E-2242-94E1-D2DD8288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Déterminer les questions de compétences dont les réponses feront appel au graphe de connaissances produit</a:t>
            </a:r>
          </a:p>
          <a:p>
            <a:r>
              <a:rPr lang="fr-CA" dirty="0"/>
              <a:t>Déterminer quelles sont les ressources qui seront nécessaires pour enrichir le graphe de manière à répondre à ces questions de compétence</a:t>
            </a:r>
          </a:p>
          <a:p>
            <a:r>
              <a:rPr lang="fr-CA" dirty="0"/>
              <a:t>Développer les outils pour extraire l’information pertinentes à partir de ces ressources</a:t>
            </a:r>
          </a:p>
          <a:p>
            <a:r>
              <a:rPr lang="fr-CA" dirty="0"/>
              <a:t>Dans le cas où la ressource est déjà un graphe de connaissances, il faut développer des outils d’alignement avec notre graphe</a:t>
            </a:r>
          </a:p>
        </p:txBody>
      </p:sp>
    </p:spTree>
    <p:extLst>
      <p:ext uri="{BB962C8B-B14F-4D97-AF65-F5344CB8AC3E}">
        <p14:creationId xmlns:p14="http://schemas.microsoft.com/office/powerpoint/2010/main" val="142520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402365-1D7A-C74E-9799-540E326B5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614" y="1396452"/>
            <a:ext cx="9144000" cy="2387600"/>
          </a:xfrm>
        </p:spPr>
        <p:txBody>
          <a:bodyPr>
            <a:normAutofit/>
          </a:bodyPr>
          <a:lstStyle/>
          <a:p>
            <a:r>
              <a:rPr lang="fr-CA" b="1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237664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0856-1DBD-054A-9335-FB96D0E2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 Hébert – Contenu actuel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2D50C-1C7F-5F49-A2AE-70152713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5" y="1741542"/>
            <a:ext cx="5436476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dl-livre:24035 a </a:t>
            </a:r>
            <a:r>
              <a:rPr lang="fr-CA" sz="1600" dirty="0" err="1"/>
              <a:t>dbo:Book</a:t>
            </a:r>
            <a:r>
              <a:rPr lang="fr-CA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schema:isbn</a:t>
            </a:r>
            <a:r>
              <a:rPr lang="fr-CA" sz="1600" dirty="0"/>
              <a:t> "2890526992";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schema:publisher</a:t>
            </a:r>
            <a:r>
              <a:rPr lang="fr-CA" sz="1600" dirty="0"/>
              <a:t> </a:t>
            </a:r>
            <a:r>
              <a:rPr lang="fr-CA" sz="1600" b="1" dirty="0"/>
              <a:t>dl-editeur:92</a:t>
            </a:r>
            <a:r>
              <a:rPr lang="fr-CA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schema:name</a:t>
            </a:r>
            <a:r>
              <a:rPr lang="fr-CA" sz="1600" dirty="0"/>
              <a:t> "Les enfants du sabbat";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schema:inLanguage</a:t>
            </a:r>
            <a:r>
              <a:rPr lang="fr-CA" sz="1600" dirty="0"/>
              <a:t> "Français";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schema:datePublished</a:t>
            </a:r>
            <a:r>
              <a:rPr lang="fr-CA" sz="1600" dirty="0"/>
              <a:t> "1995";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schema:author</a:t>
            </a:r>
            <a:r>
              <a:rPr lang="fr-CA" sz="1600" dirty="0"/>
              <a:t> </a:t>
            </a:r>
            <a:r>
              <a:rPr lang="fr-CA" sz="1600" b="1" dirty="0"/>
              <a:t>dl-auteur:42</a:t>
            </a:r>
            <a:r>
              <a:rPr lang="fr-CA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dl:type</a:t>
            </a:r>
            <a:r>
              <a:rPr lang="fr-CA" sz="1600" dirty="0"/>
              <a:t> "Roman" .</a:t>
            </a:r>
          </a:p>
          <a:p>
            <a:pPr marL="0" indent="0">
              <a:spcBef>
                <a:spcPts val="0"/>
              </a:spcBef>
              <a:buNone/>
            </a:pPr>
            <a:endParaRPr lang="fr-CA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Ile-oeuvre:8787 a </a:t>
            </a:r>
            <a:r>
              <a:rPr lang="fr-CA" sz="1600" dirty="0" err="1"/>
              <a:t>ile-classe:oeuvre</a:t>
            </a:r>
            <a:r>
              <a:rPr lang="fr-CA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ile-prop:lieuPublication</a:t>
            </a:r>
            <a:r>
              <a:rPr lang="fr-CA" sz="1600" dirty="0"/>
              <a:t> "Montréal";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schema:author</a:t>
            </a:r>
            <a:r>
              <a:rPr lang="fr-CA" sz="1600" dirty="0"/>
              <a:t> </a:t>
            </a:r>
            <a:r>
              <a:rPr lang="fr-CA" sz="1600" b="1" dirty="0"/>
              <a:t>ile-auteur:hebert-anne-249</a:t>
            </a:r>
            <a:r>
              <a:rPr lang="fr-CA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schema:bookEdition</a:t>
            </a:r>
            <a:r>
              <a:rPr lang="fr-CA" sz="1600" dirty="0"/>
              <a:t> "Boréal, Boréal compact ; 66, 1995, 186, [3] p. ; 19 cm.";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schema:datePublished</a:t>
            </a:r>
            <a:r>
              <a:rPr lang="fr-CA" sz="1600" dirty="0"/>
              <a:t> "1995";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schema:isbn</a:t>
            </a:r>
            <a:r>
              <a:rPr lang="fr-CA" sz="1600" dirty="0"/>
              <a:t> "2-89052-699-2 (</a:t>
            </a:r>
            <a:r>
              <a:rPr lang="fr-CA" sz="1600" dirty="0" err="1"/>
              <a:t>br.</a:t>
            </a:r>
            <a:r>
              <a:rPr lang="fr-CA" sz="1600" dirty="0"/>
              <a:t>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schema:name</a:t>
            </a:r>
            <a:r>
              <a:rPr lang="fr-CA" sz="1600" dirty="0"/>
              <a:t> "Les enfants du sabbat" .</a:t>
            </a:r>
          </a:p>
          <a:p>
            <a:pPr marL="0" indent="0">
              <a:spcBef>
                <a:spcPts val="0"/>
              </a:spcBef>
              <a:buNone/>
            </a:pPr>
            <a:endParaRPr lang="fr-CA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b="1" dirty="0"/>
              <a:t>dl-editeur:92</a:t>
            </a:r>
            <a:r>
              <a:rPr lang="fr-CA" sz="1600" dirty="0"/>
              <a:t>  a </a:t>
            </a:r>
            <a:r>
              <a:rPr lang="fr-CA" sz="1600" dirty="0" err="1"/>
              <a:t>dbo:Publisher</a:t>
            </a:r>
            <a:r>
              <a:rPr lang="fr-CA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</a:t>
            </a:r>
            <a:r>
              <a:rPr lang="fr-CA" sz="1600" dirty="0" err="1"/>
              <a:t>schema:name</a:t>
            </a:r>
            <a:r>
              <a:rPr lang="fr-CA" sz="1600" dirty="0"/>
              <a:t> "Éditions du Boréal" 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B0736-FD03-3845-AE9A-041E3907EFEA}"/>
              </a:ext>
            </a:extLst>
          </p:cNvPr>
          <p:cNvSpPr txBox="1"/>
          <p:nvPr/>
        </p:nvSpPr>
        <p:spPr>
          <a:xfrm>
            <a:off x="6169573" y="1545021"/>
            <a:ext cx="60224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ile-auteur:hebert-anne-249 </a:t>
            </a:r>
            <a:r>
              <a:rPr lang="fr-CA" sz="1600" dirty="0"/>
              <a:t>a </a:t>
            </a:r>
            <a:r>
              <a:rPr lang="fr-CA" sz="1600" dirty="0" err="1"/>
              <a:t>ile-classe:ecrivain</a:t>
            </a:r>
            <a:r>
              <a:rPr lang="fr-CA" sz="1600" dirty="0"/>
              <a:t>;</a:t>
            </a:r>
          </a:p>
          <a:p>
            <a:r>
              <a:rPr lang="fr-CA" sz="1600" dirty="0"/>
              <a:t>  </a:t>
            </a:r>
            <a:r>
              <a:rPr lang="fr-CA" sz="1600" dirty="0" err="1"/>
              <a:t>ile-prop:bio</a:t>
            </a:r>
            <a:r>
              <a:rPr lang="fr-CA" sz="1600" dirty="0"/>
              <a:t> "(Sainte-Catherine-de-</a:t>
            </a:r>
            <a:r>
              <a:rPr lang="fr-CA" sz="1600" dirty="0" err="1"/>
              <a:t>Fossambault</a:t>
            </a:r>
            <a:r>
              <a:rPr lang="fr-CA" sz="1600" dirty="0"/>
              <a:t>, le </a:t>
            </a:r>
            <a:r>
              <a:rPr lang="fr-CA" sz="1600" dirty="0" err="1"/>
              <a:t>ler</a:t>
            </a:r>
            <a:endParaRPr lang="fr-CA" sz="1600" dirty="0"/>
          </a:p>
          <a:p>
            <a:r>
              <a:rPr lang="fr-CA" sz="1600" dirty="0"/>
              <a:t>     août 1916 -22 janvier 2000) Poète et romancière, Anne</a:t>
            </a:r>
          </a:p>
          <a:p>
            <a:r>
              <a:rPr lang="fr-CA" sz="1600" dirty="0"/>
              <a:t>     Hébert...";</a:t>
            </a:r>
          </a:p>
          <a:p>
            <a:r>
              <a:rPr lang="fr-CA" sz="1600" dirty="0"/>
              <a:t>  </a:t>
            </a:r>
            <a:r>
              <a:rPr lang="fr-CA" sz="1600" dirty="0" err="1"/>
              <a:t>ile-prop:genre</a:t>
            </a:r>
            <a:r>
              <a:rPr lang="fr-CA" sz="1600" dirty="0"/>
              <a:t> "Poésie", "Roman", "Récit";</a:t>
            </a:r>
          </a:p>
          <a:p>
            <a:r>
              <a:rPr lang="fr-CA" sz="1600" dirty="0"/>
              <a:t>  </a:t>
            </a:r>
            <a:r>
              <a:rPr lang="fr-CA" sz="1600" dirty="0" err="1"/>
              <a:t>ile-prop:site</a:t>
            </a:r>
            <a:r>
              <a:rPr lang="fr-CA" sz="1600" dirty="0"/>
              <a:t> "</a:t>
            </a:r>
            <a:r>
              <a:rPr lang="fr-CA" sz="1600" dirty="0" err="1"/>
              <a:t>www.anne-hebert.com</a:t>
            </a:r>
            <a:r>
              <a:rPr lang="fr-CA" sz="1600" dirty="0"/>
              <a:t>";</a:t>
            </a:r>
          </a:p>
          <a:p>
            <a:r>
              <a:rPr lang="fr-CA" sz="1600" dirty="0"/>
              <a:t>  </a:t>
            </a:r>
            <a:r>
              <a:rPr lang="fr-CA" sz="1600" dirty="0" err="1"/>
              <a:t>schema:familyName</a:t>
            </a:r>
            <a:r>
              <a:rPr lang="fr-CA" sz="1600" dirty="0"/>
              <a:t> "Hébert";</a:t>
            </a:r>
          </a:p>
          <a:p>
            <a:r>
              <a:rPr lang="fr-CA" sz="1600" dirty="0"/>
              <a:t>  </a:t>
            </a:r>
            <a:r>
              <a:rPr lang="fr-CA" sz="1600" dirty="0" err="1"/>
              <a:t>schema:givenName</a:t>
            </a:r>
            <a:r>
              <a:rPr lang="fr-CA" sz="1600" dirty="0"/>
              <a:t> "Anne";</a:t>
            </a:r>
          </a:p>
          <a:p>
            <a:r>
              <a:rPr lang="fr-CA" sz="1600" dirty="0"/>
              <a:t>  </a:t>
            </a:r>
            <a:r>
              <a:rPr lang="fr-CA" sz="1600" dirty="0" err="1"/>
              <a:t>schema:name</a:t>
            </a:r>
            <a:r>
              <a:rPr lang="fr-CA" sz="1600" dirty="0"/>
              <a:t> "Hébert, Anne" .</a:t>
            </a:r>
          </a:p>
          <a:p>
            <a:endParaRPr lang="fr-CA" dirty="0"/>
          </a:p>
          <a:p>
            <a:r>
              <a:rPr lang="fr-CA" sz="1600" b="1" dirty="0"/>
              <a:t>dl-auteur:42 </a:t>
            </a:r>
            <a:r>
              <a:rPr lang="fr-CA" sz="1600" dirty="0"/>
              <a:t>a </a:t>
            </a:r>
            <a:r>
              <a:rPr lang="fr-CA" sz="1600" dirty="0" err="1"/>
              <a:t>dbo:Writer</a:t>
            </a:r>
            <a:r>
              <a:rPr lang="fr-CA" sz="1600" dirty="0"/>
              <a:t>;</a:t>
            </a:r>
          </a:p>
          <a:p>
            <a:r>
              <a:rPr lang="fr-CA" sz="1600" dirty="0"/>
              <a:t>  </a:t>
            </a:r>
            <a:r>
              <a:rPr lang="fr-CA" sz="1600" dirty="0" err="1"/>
              <a:t>dbo:birthDate</a:t>
            </a:r>
            <a:r>
              <a:rPr lang="fr-CA" sz="1600" dirty="0"/>
              <a:t> "1916-01-01",   "1916-08-01";</a:t>
            </a:r>
          </a:p>
          <a:p>
            <a:r>
              <a:rPr lang="fr-CA" sz="1600" dirty="0"/>
              <a:t>  </a:t>
            </a:r>
            <a:r>
              <a:rPr lang="fr-CA" sz="1600" dirty="0" err="1"/>
              <a:t>dbo:birthPlace</a:t>
            </a:r>
            <a:r>
              <a:rPr lang="fr-CA" sz="1600" dirty="0"/>
              <a:t> </a:t>
            </a:r>
            <a:r>
              <a:rPr lang="fr-CA" sz="1600" dirty="0" err="1"/>
              <a:t>dbr:Sainte-Catherine-de-la-Jacques-Cartier</a:t>
            </a:r>
            <a:r>
              <a:rPr lang="fr-CA" sz="1600" dirty="0"/>
              <a:t>;</a:t>
            </a:r>
          </a:p>
          <a:p>
            <a:r>
              <a:rPr lang="fr-CA" sz="1600" dirty="0"/>
              <a:t>  </a:t>
            </a:r>
            <a:r>
              <a:rPr lang="fr-CA" sz="1600" dirty="0" err="1"/>
              <a:t>dbo:deathDate</a:t>
            </a:r>
            <a:r>
              <a:rPr lang="fr-CA" sz="1600" dirty="0"/>
              <a:t> "2000-01-22";</a:t>
            </a:r>
          </a:p>
          <a:p>
            <a:r>
              <a:rPr lang="fr-CA" sz="1600" dirty="0"/>
              <a:t>  wdt:P19 wd:Q141565;</a:t>
            </a:r>
          </a:p>
          <a:p>
            <a:r>
              <a:rPr lang="fr-CA" sz="1600" dirty="0"/>
              <a:t>  wdt:P569 "1916-08-01";</a:t>
            </a:r>
          </a:p>
          <a:p>
            <a:r>
              <a:rPr lang="fr-CA" sz="1600" dirty="0"/>
              <a:t>  wdt:P570 "2000-01-22";</a:t>
            </a:r>
          </a:p>
          <a:p>
            <a:r>
              <a:rPr lang="fr-CA" sz="1600" dirty="0"/>
              <a:t>  </a:t>
            </a:r>
            <a:r>
              <a:rPr lang="fr-CA" sz="1600" dirty="0" err="1"/>
              <a:t>schema:familyName</a:t>
            </a:r>
            <a:r>
              <a:rPr lang="fr-CA" sz="1600" dirty="0"/>
              <a:t> "Hébert";</a:t>
            </a:r>
          </a:p>
          <a:p>
            <a:r>
              <a:rPr lang="fr-CA" sz="1600" dirty="0"/>
              <a:t>  </a:t>
            </a:r>
            <a:r>
              <a:rPr lang="fr-CA" sz="1600" dirty="0" err="1"/>
              <a:t>schema:givenName</a:t>
            </a:r>
            <a:r>
              <a:rPr lang="fr-CA" sz="1600" dirty="0"/>
              <a:t> "Anne" .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7184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0856-1DBD-054A-9335-FB96D0E2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 Hébert – Enrichissement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2D50C-1C7F-5F49-A2AE-70152713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424" y="1878702"/>
            <a:ext cx="7957646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CA" sz="1600" i="1" dirty="0"/>
              <a:t>De DBpedia:</a:t>
            </a:r>
          </a:p>
          <a:p>
            <a:pPr marL="0" indent="0">
              <a:spcBef>
                <a:spcPts val="0"/>
              </a:spcBef>
              <a:buNone/>
            </a:pPr>
            <a:endParaRPr lang="fr-CA" sz="1600" dirty="0"/>
          </a:p>
          <a:p>
            <a:pPr marL="0" indent="0">
              <a:spcBef>
                <a:spcPts val="0"/>
              </a:spcBef>
              <a:buNone/>
            </a:pPr>
            <a:endParaRPr lang="fr-CA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 err="1"/>
              <a:t>dbr:Anne_Hébert</a:t>
            </a:r>
            <a:r>
              <a:rPr lang="fr-CA" sz="1600" dirty="0"/>
              <a:t>  </a:t>
            </a:r>
            <a:r>
              <a:rPr lang="fr-CA" sz="1600" dirty="0" err="1"/>
              <a:t>foaf:gender</a:t>
            </a:r>
            <a:r>
              <a:rPr lang="fr-CA" sz="1600" dirty="0"/>
              <a:t>    "</a:t>
            </a:r>
            <a:r>
              <a:rPr lang="en-CA" sz="1600" dirty="0"/>
              <a:t>female</a:t>
            </a:r>
            <a:r>
              <a:rPr lang="fr-CA" sz="1600" dirty="0"/>
              <a:t>"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                           </a:t>
            </a:r>
            <a:r>
              <a:rPr lang="fr-CA" sz="1600" dirty="0" err="1"/>
              <a:t>dbo:award</a:t>
            </a:r>
            <a:r>
              <a:rPr lang="fr-CA" sz="1600" dirty="0"/>
              <a:t>     </a:t>
            </a:r>
            <a:r>
              <a:rPr lang="fr-CA" sz="1600" dirty="0" err="1"/>
              <a:t>dbr:Governor_General's_Awards</a:t>
            </a:r>
            <a:endParaRPr lang="fr-CA" sz="1600" dirty="0"/>
          </a:p>
          <a:p>
            <a:pPr marL="0" indent="0">
              <a:spcBef>
                <a:spcPts val="0"/>
              </a:spcBef>
              <a:buNone/>
            </a:pPr>
            <a:endParaRPr lang="fr-CA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 err="1"/>
              <a:t>dbr:Kamouraska</a:t>
            </a:r>
            <a:r>
              <a:rPr lang="fr-CA" sz="1600" dirty="0"/>
              <a:t>_(film)                       </a:t>
            </a:r>
            <a:r>
              <a:rPr lang="fr-CA" sz="1600" dirty="0" err="1"/>
              <a:t>dbo:writer</a:t>
            </a:r>
            <a:r>
              <a:rPr lang="fr-CA" sz="1600" dirty="0"/>
              <a:t>  </a:t>
            </a:r>
            <a:r>
              <a:rPr lang="fr-CA" sz="1600" dirty="0" err="1"/>
              <a:t>dbr:Anne_Hébert</a:t>
            </a:r>
            <a:r>
              <a:rPr lang="fr-CA" sz="1600" dirty="0"/>
              <a:t>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 err="1"/>
              <a:t>dbr:In_the_Shadow_of_the_Wind</a:t>
            </a:r>
            <a:r>
              <a:rPr lang="fr-CA" sz="1600" dirty="0"/>
              <a:t>  </a:t>
            </a:r>
            <a:r>
              <a:rPr lang="fr-CA" sz="1600" dirty="0" err="1"/>
              <a:t>dbo:writer</a:t>
            </a:r>
            <a:r>
              <a:rPr lang="fr-CA" sz="1600" dirty="0"/>
              <a:t>  </a:t>
            </a:r>
            <a:r>
              <a:rPr lang="fr-CA" sz="1600" dirty="0" err="1"/>
              <a:t>dbr:Anne_Hébert</a:t>
            </a:r>
            <a:r>
              <a:rPr lang="fr-CA" sz="1600" dirty="0"/>
              <a:t>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 err="1"/>
              <a:t>dbo:genre</a:t>
            </a:r>
            <a:r>
              <a:rPr lang="en-CA" sz="1600" dirty="0"/>
              <a:t>   </a:t>
            </a:r>
            <a:r>
              <a:rPr lang="en-CA" sz="1600" dirty="0" err="1"/>
              <a:t>db-fr:Poésie</a:t>
            </a:r>
            <a:r>
              <a:rPr lang="en-CA" sz="1600" dirty="0"/>
              <a:t> , </a:t>
            </a:r>
            <a:r>
              <a:rPr lang="en-CA" sz="1600" dirty="0" err="1"/>
              <a:t>db-fr:Roman</a:t>
            </a:r>
            <a:r>
              <a:rPr lang="en-CA" sz="1600" dirty="0"/>
              <a:t>_(</a:t>
            </a:r>
            <a:r>
              <a:rPr lang="en-CA" sz="1600" dirty="0" err="1"/>
              <a:t>littérature</a:t>
            </a:r>
            <a:r>
              <a:rPr lang="en-CA" sz="1600" dirty="0"/>
              <a:t>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              </a:t>
            </a:r>
            <a:r>
              <a:rPr lang="en-CA" sz="1600" dirty="0" err="1"/>
              <a:t>db-fr:Scénario</a:t>
            </a:r>
            <a:r>
              <a:rPr lang="en-CA" sz="1600" dirty="0"/>
              <a:t>_(film), </a:t>
            </a:r>
            <a:r>
              <a:rPr lang="en-CA" sz="1600" dirty="0" err="1"/>
              <a:t>db-fr:Théâtre</a:t>
            </a:r>
            <a:r>
              <a:rPr lang="en-CA" sz="1600" dirty="0"/>
              <a:t> .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 err="1"/>
              <a:t>db-fr:Kamouraska</a:t>
            </a:r>
            <a:r>
              <a:rPr lang="en-CA" sz="1600" dirty="0"/>
              <a:t>_(roman)                 </a:t>
            </a:r>
            <a:r>
              <a:rPr lang="en-CA" sz="1600" dirty="0" err="1"/>
              <a:t>dbo:author</a:t>
            </a:r>
            <a:r>
              <a:rPr lang="en-CA" sz="1600" dirty="0"/>
              <a:t> </a:t>
            </a:r>
            <a:r>
              <a:rPr lang="fr-CA" sz="1600" dirty="0" err="1"/>
              <a:t>db-fr:Anne_Hébert</a:t>
            </a:r>
            <a:r>
              <a:rPr lang="fr-CA" sz="1600" dirty="0"/>
              <a:t> .</a:t>
            </a: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 err="1"/>
              <a:t>db-fr:Le_Torrent</a:t>
            </a:r>
            <a:r>
              <a:rPr lang="en-CA" sz="1600" dirty="0"/>
              <a:t>_(</a:t>
            </a:r>
            <a:r>
              <a:rPr lang="en-CA" sz="1600" dirty="0" err="1"/>
              <a:t>recueil</a:t>
            </a:r>
            <a:r>
              <a:rPr lang="en-CA" sz="1600" dirty="0"/>
              <a:t>)                   </a:t>
            </a:r>
            <a:r>
              <a:rPr lang="en-CA" sz="1600" dirty="0" err="1"/>
              <a:t>dbo:author</a:t>
            </a:r>
            <a:r>
              <a:rPr lang="en-CA" sz="1600" dirty="0"/>
              <a:t> </a:t>
            </a:r>
            <a:r>
              <a:rPr lang="fr-CA" sz="1600" dirty="0" err="1"/>
              <a:t>db-fr:Anne_Hébert</a:t>
            </a:r>
            <a:r>
              <a:rPr lang="fr-CA" sz="1600" dirty="0"/>
              <a:t> .</a:t>
            </a: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 err="1"/>
              <a:t>db-fr:Les_Chambres_de_bois</a:t>
            </a:r>
            <a:r>
              <a:rPr lang="en-CA" sz="1600" dirty="0"/>
              <a:t>             </a:t>
            </a:r>
            <a:r>
              <a:rPr lang="en-CA" sz="1600" dirty="0" err="1"/>
              <a:t>dbo:author</a:t>
            </a:r>
            <a:r>
              <a:rPr lang="en-CA" sz="1600" dirty="0"/>
              <a:t> </a:t>
            </a:r>
            <a:r>
              <a:rPr lang="fr-CA" sz="1600" dirty="0" err="1"/>
              <a:t>db-fr:Anne_Hébert</a:t>
            </a:r>
            <a:r>
              <a:rPr lang="fr-CA" sz="1600" dirty="0"/>
              <a:t> .</a:t>
            </a: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 err="1"/>
              <a:t>db-fr:Les_Enfants_du_sabbat</a:t>
            </a:r>
            <a:r>
              <a:rPr lang="en-CA" sz="1600" dirty="0"/>
              <a:t>             </a:t>
            </a:r>
            <a:r>
              <a:rPr lang="en-CA" sz="1600" dirty="0" err="1"/>
              <a:t>dbo:author</a:t>
            </a:r>
            <a:r>
              <a:rPr lang="en-CA" sz="1600" dirty="0"/>
              <a:t> </a:t>
            </a:r>
            <a:r>
              <a:rPr lang="fr-CA" sz="1600" dirty="0" err="1"/>
              <a:t>db-fr:Anne_Hébert</a:t>
            </a:r>
            <a:r>
              <a:rPr lang="fr-CA" sz="1600" dirty="0"/>
              <a:t> .</a:t>
            </a: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 err="1"/>
              <a:t>db-fr:Les_Fous_de_Bassan</a:t>
            </a:r>
            <a:r>
              <a:rPr lang="en-CA" sz="1600" dirty="0"/>
              <a:t>_(roman) </a:t>
            </a:r>
            <a:r>
              <a:rPr lang="en-CA" sz="1600" dirty="0" err="1"/>
              <a:t>dbo:author</a:t>
            </a:r>
            <a:r>
              <a:rPr lang="en-CA" sz="1600" dirty="0"/>
              <a:t> </a:t>
            </a:r>
            <a:r>
              <a:rPr lang="fr-CA" sz="1600" dirty="0" err="1"/>
              <a:t>db-fr:Anne_Hébert</a:t>
            </a:r>
            <a:r>
              <a:rPr lang="fr-CA" sz="1600" dirty="0"/>
              <a:t> . </a:t>
            </a:r>
            <a:endParaRPr lang="en-CA" sz="1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B0736-FD03-3845-AE9A-041E3907EFEA}"/>
              </a:ext>
            </a:extLst>
          </p:cNvPr>
          <p:cNvSpPr txBox="1"/>
          <p:nvPr/>
        </p:nvSpPr>
        <p:spPr>
          <a:xfrm>
            <a:off x="6169573" y="1545021"/>
            <a:ext cx="602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0483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0856-1DBD-054A-9335-FB96D0E2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 Hébert – Enrichissement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2D50C-1C7F-5F49-A2AE-70152713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424" y="1878702"/>
            <a:ext cx="7957646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CA" sz="1600" i="1" dirty="0"/>
              <a:t>De </a:t>
            </a:r>
            <a:r>
              <a:rPr lang="fr-CA" sz="1600" i="1" dirty="0" err="1"/>
              <a:t>Wikidata</a:t>
            </a:r>
            <a:r>
              <a:rPr lang="fr-CA" sz="1600" i="1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fr-CA" sz="1600" dirty="0"/>
          </a:p>
          <a:p>
            <a:pPr marL="0" indent="0">
              <a:spcBef>
                <a:spcPts val="0"/>
              </a:spcBef>
              <a:buNone/>
            </a:pPr>
            <a:endParaRPr lang="fr-CA" sz="1600" dirty="0"/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&lt;http://www.wikidata.org/entity/Q737768&gt;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         	</a:t>
            </a:r>
            <a:r>
              <a:rPr lang="en-CA" sz="1600" dirty="0"/>
              <a:t>"sex or gender" "female"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"cause of death" "bone cancer"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"father" "Maurice Hébert"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"member of" "Royal Society of Canada"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"award received" 	"Prix </a:t>
            </a:r>
            <a:r>
              <a:rPr lang="en-CA" sz="1600" dirty="0" err="1"/>
              <a:t>Femina</a:t>
            </a:r>
            <a:r>
              <a:rPr lang="en-CA" sz="16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          		           	"Molson Prize"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		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"VIAF ID" 66468501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"ISNI"    0000 0001 1028 4826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   	...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B0736-FD03-3845-AE9A-041E3907EFEA}"/>
              </a:ext>
            </a:extLst>
          </p:cNvPr>
          <p:cNvSpPr txBox="1"/>
          <p:nvPr/>
        </p:nvSpPr>
        <p:spPr>
          <a:xfrm>
            <a:off x="6169573" y="1545021"/>
            <a:ext cx="602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87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0856-1DBD-054A-9335-FB96D0E2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 Hébert – Enrichissement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2D50C-1C7F-5F49-A2AE-70152713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16" y="1878702"/>
            <a:ext cx="1087873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CA" sz="1600" i="1" dirty="0"/>
              <a:t>Du journal Le Devoir: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&lt;http://</a:t>
            </a:r>
            <a:r>
              <a:rPr lang="fr-CA" sz="1600" dirty="0" err="1"/>
              <a:t>www.ledevoir.com</a:t>
            </a:r>
            <a:r>
              <a:rPr lang="fr-CA" sz="1600" dirty="0"/>
              <a:t>/opinion/chroniques/518141&gt;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	a </a:t>
            </a:r>
            <a:r>
              <a:rPr lang="fr-CA" sz="1600" dirty="0" err="1"/>
              <a:t>schema:OpinionNewsArticle</a:t>
            </a:r>
            <a:r>
              <a:rPr lang="fr-CA" sz="16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     	</a:t>
            </a:r>
            <a:r>
              <a:rPr lang="en-CA" sz="1600" dirty="0" err="1"/>
              <a:t>schema:author</a:t>
            </a:r>
            <a:r>
              <a:rPr lang="en-CA" sz="1600" dirty="0"/>
              <a:t> ”Jean-François Nadeau”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schema: name ” </a:t>
            </a:r>
            <a:r>
              <a:rPr lang="en-CA" sz="1600" dirty="0" err="1"/>
              <a:t>L’amour</a:t>
            </a:r>
            <a:r>
              <a:rPr lang="en-CA" sz="1600" dirty="0"/>
              <a:t> </a:t>
            </a:r>
            <a:r>
              <a:rPr lang="en-CA" sz="1600" dirty="0" err="1"/>
              <a:t>à</a:t>
            </a:r>
            <a:r>
              <a:rPr lang="en-CA" sz="1600" dirty="0"/>
              <a:t> </a:t>
            </a:r>
            <a:r>
              <a:rPr lang="en-CA" sz="1600" dirty="0" err="1"/>
              <a:t>Kamouraska</a:t>
            </a:r>
            <a:r>
              <a:rPr lang="en-CA" sz="1600" dirty="0"/>
              <a:t>”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</a:t>
            </a:r>
            <a:r>
              <a:rPr lang="en-CA" sz="1600" dirty="0" err="1"/>
              <a:t>schema:datePublished</a:t>
            </a:r>
            <a:r>
              <a:rPr lang="en-CA" sz="1600" dirty="0"/>
              <a:t> “2018-01-22”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              </a:t>
            </a:r>
            <a:r>
              <a:rPr lang="en-CA" sz="1600" dirty="0" err="1"/>
              <a:t>schema:contentLocation</a:t>
            </a:r>
            <a:r>
              <a:rPr lang="en-CA" sz="1600" dirty="0"/>
              <a:t> &lt;https://</a:t>
            </a:r>
            <a:r>
              <a:rPr lang="en-CA" sz="1600" dirty="0" err="1"/>
              <a:t>www.ledevoir.com</a:t>
            </a:r>
            <a:r>
              <a:rPr lang="en-CA" sz="1600" dirty="0"/>
              <a:t>/opinion/</a:t>
            </a:r>
            <a:r>
              <a:rPr lang="en-CA" sz="1600" dirty="0" err="1"/>
              <a:t>chroniques</a:t>
            </a:r>
            <a:r>
              <a:rPr lang="en-CA" sz="1600" dirty="0"/>
              <a:t>/518141/l-amour-a-</a:t>
            </a:r>
            <a:r>
              <a:rPr lang="en-CA" sz="1600" dirty="0" err="1"/>
              <a:t>kamouraska</a:t>
            </a:r>
            <a:r>
              <a:rPr lang="en-CA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              </a:t>
            </a:r>
            <a:r>
              <a:rPr lang="en-CA" sz="1600" dirty="0" err="1"/>
              <a:t>schema:publisher</a:t>
            </a:r>
            <a:r>
              <a:rPr lang="en-CA" sz="1600" dirty="0"/>
              <a:t> </a:t>
            </a:r>
            <a:r>
              <a:rPr lang="en-CA" sz="1600" dirty="0" err="1"/>
              <a:t>dbr:Le_Devoir</a:t>
            </a:r>
            <a:r>
              <a:rPr lang="en-CA" sz="1600" dirty="0"/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</a:t>
            </a:r>
            <a:r>
              <a:rPr lang="en-CA" sz="1600" dirty="0" err="1"/>
              <a:t>schema:about</a:t>
            </a:r>
            <a:r>
              <a:rPr lang="en-CA" sz="1600" dirty="0"/>
              <a:t> </a:t>
            </a:r>
            <a:r>
              <a:rPr lang="fr-CA" sz="1600" b="1" dirty="0"/>
              <a:t>dl-auteur:42 .</a:t>
            </a: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&lt;http://</a:t>
            </a:r>
            <a:r>
              <a:rPr lang="fr-CA" sz="1600" dirty="0" err="1"/>
              <a:t>www.ledevoir.com</a:t>
            </a:r>
            <a:r>
              <a:rPr lang="fr-CA" sz="1600" dirty="0"/>
              <a:t>/opinion/chroniques/477078&gt;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	a </a:t>
            </a:r>
            <a:r>
              <a:rPr lang="fr-CA" sz="1600" dirty="0" err="1"/>
              <a:t>schema:OpinionNewsArticle</a:t>
            </a:r>
            <a:r>
              <a:rPr lang="fr-CA" sz="16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     	</a:t>
            </a:r>
            <a:r>
              <a:rPr lang="en-CA" sz="1600" dirty="0" err="1"/>
              <a:t>schema:author</a:t>
            </a:r>
            <a:r>
              <a:rPr lang="en-CA" sz="1600" dirty="0"/>
              <a:t> </a:t>
            </a:r>
            <a:r>
              <a:rPr lang="en-CA" sz="1600" b="1" dirty="0"/>
              <a:t>dl-auteur:10113</a:t>
            </a:r>
            <a:r>
              <a:rPr lang="en-CA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schema: name ”</a:t>
            </a:r>
            <a:r>
              <a:rPr lang="en-CA" sz="1600" dirty="0" err="1"/>
              <a:t>Leçon</a:t>
            </a:r>
            <a:r>
              <a:rPr lang="en-CA" sz="1600" dirty="0"/>
              <a:t> de </a:t>
            </a:r>
            <a:r>
              <a:rPr lang="en-CA" sz="1600" dirty="0" err="1"/>
              <a:t>ténèbres</a:t>
            </a:r>
            <a:r>
              <a:rPr lang="en-CA" sz="1600" dirty="0"/>
              <a:t>”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</a:t>
            </a:r>
            <a:r>
              <a:rPr lang="en-CA" sz="1600" dirty="0" err="1"/>
              <a:t>schema:datePublished</a:t>
            </a:r>
            <a:r>
              <a:rPr lang="en-CA" sz="1600" dirty="0"/>
              <a:t> “2016-08-06”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              </a:t>
            </a:r>
            <a:r>
              <a:rPr lang="en-CA" sz="1600" dirty="0" err="1"/>
              <a:t>schema:contentLocation</a:t>
            </a:r>
            <a:r>
              <a:rPr lang="en-CA" sz="1600" dirty="0"/>
              <a:t> &lt;https://</a:t>
            </a:r>
            <a:r>
              <a:rPr lang="en-CA" sz="1600" dirty="0" err="1"/>
              <a:t>www.ledevoir.com</a:t>
            </a:r>
            <a:r>
              <a:rPr lang="en-CA" sz="1600" dirty="0"/>
              <a:t>/opinion/</a:t>
            </a:r>
            <a:r>
              <a:rPr lang="en-CA" sz="1600" dirty="0" err="1"/>
              <a:t>chroniques</a:t>
            </a:r>
            <a:r>
              <a:rPr lang="en-CA" sz="1600" dirty="0"/>
              <a:t>/477078/le-gout-des-</a:t>
            </a:r>
            <a:r>
              <a:rPr lang="en-CA" sz="1600" dirty="0" err="1"/>
              <a:t>autres</a:t>
            </a:r>
            <a:r>
              <a:rPr lang="en-CA" sz="1600" dirty="0"/>
              <a:t>-</a:t>
            </a:r>
            <a:r>
              <a:rPr lang="en-CA" sz="1600" dirty="0" err="1"/>
              <a:t>lecon</a:t>
            </a:r>
            <a:r>
              <a:rPr lang="en-CA" sz="1600" dirty="0"/>
              <a:t>-de-</a:t>
            </a:r>
            <a:r>
              <a:rPr lang="en-CA" sz="1600" dirty="0" err="1"/>
              <a:t>tenebres</a:t>
            </a:r>
            <a:r>
              <a:rPr lang="en-CA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              </a:t>
            </a:r>
            <a:r>
              <a:rPr lang="en-CA" sz="1600" dirty="0" err="1"/>
              <a:t>schema:publisher</a:t>
            </a:r>
            <a:r>
              <a:rPr lang="en-CA" sz="1600" dirty="0"/>
              <a:t> </a:t>
            </a:r>
            <a:r>
              <a:rPr lang="en-CA" sz="1600" dirty="0" err="1"/>
              <a:t>dbr:Le_Devoir</a:t>
            </a:r>
            <a:r>
              <a:rPr lang="en-CA" sz="16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b="1" dirty="0"/>
              <a:t>	</a:t>
            </a:r>
            <a:r>
              <a:rPr lang="fr-CA" sz="1600" dirty="0" err="1"/>
              <a:t>schema:about</a:t>
            </a:r>
            <a:r>
              <a:rPr lang="fr-CA" sz="1600" dirty="0"/>
              <a:t> </a:t>
            </a:r>
            <a:r>
              <a:rPr lang="fr-CA" sz="1600" b="1" dirty="0"/>
              <a:t>dl-auteur:42</a:t>
            </a: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B0736-FD03-3845-AE9A-041E3907EFEA}"/>
              </a:ext>
            </a:extLst>
          </p:cNvPr>
          <p:cNvSpPr txBox="1"/>
          <p:nvPr/>
        </p:nvSpPr>
        <p:spPr>
          <a:xfrm>
            <a:off x="6169573" y="1545021"/>
            <a:ext cx="602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11134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0856-1DBD-054A-9335-FB96D0E2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 Hébert – Enrichissement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2D50C-1C7F-5F49-A2AE-70152713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424" y="1878702"/>
            <a:ext cx="10289366" cy="47278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CA" sz="1600" i="1" dirty="0"/>
              <a:t>Poèmes accessibles sur le Web: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&lt;https://</a:t>
            </a:r>
            <a:r>
              <a:rPr lang="fr-CA" sz="1600" dirty="0" err="1"/>
              <a:t>www.ex.org</a:t>
            </a:r>
            <a:r>
              <a:rPr lang="fr-CA" sz="1600" dirty="0"/>
              <a:t>/</a:t>
            </a:r>
            <a:r>
              <a:rPr lang="fr-CA" sz="1600" dirty="0" err="1"/>
              <a:t>entite</a:t>
            </a:r>
            <a:r>
              <a:rPr lang="fr-CA" sz="1600" dirty="0"/>
              <a:t>/</a:t>
            </a:r>
            <a:r>
              <a:rPr lang="fr-CA" sz="1600" dirty="0" err="1"/>
              <a:t>poesie</a:t>
            </a:r>
            <a:r>
              <a:rPr lang="fr-CA" sz="1600" dirty="0"/>
              <a:t>/1541&gt;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    a </a:t>
            </a:r>
            <a:r>
              <a:rPr lang="fr-CA" sz="1600" dirty="0" err="1"/>
              <a:t>dbo:Poem</a:t>
            </a:r>
            <a:r>
              <a:rPr lang="fr-CA" sz="16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    </a:t>
            </a:r>
            <a:r>
              <a:rPr lang="fr-CA" sz="1600" dirty="0" err="1"/>
              <a:t>schema:name</a:t>
            </a:r>
            <a:r>
              <a:rPr lang="fr-CA" sz="1600" dirty="0"/>
              <a:t> "L’ange gardien"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    </a:t>
            </a:r>
            <a:r>
              <a:rPr lang="fr-CA" sz="1600" dirty="0" err="1"/>
              <a:t>schema:isPartOf</a:t>
            </a:r>
            <a:r>
              <a:rPr lang="fr-CA" sz="1600" dirty="0"/>
              <a:t>  </a:t>
            </a:r>
            <a:r>
              <a:rPr lang="fr-CA" sz="1600" b="1" dirty="0"/>
              <a:t>dl-livre:3221 </a:t>
            </a:r>
            <a:r>
              <a:rPr lang="fr-CA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    </a:t>
            </a:r>
            <a:r>
              <a:rPr lang="fr-CA" sz="1600" dirty="0" err="1"/>
              <a:t>schema:subjectOf</a:t>
            </a:r>
            <a:r>
              <a:rPr lang="fr-CA" sz="1600" dirty="0"/>
              <a:t> &lt;https://</a:t>
            </a:r>
            <a:r>
              <a:rPr lang="fr-CA" sz="1600" dirty="0" err="1"/>
              <a:t>www.lesvoixdelapoesie.com</a:t>
            </a:r>
            <a:r>
              <a:rPr lang="fr-CA" sz="1600" dirty="0"/>
              <a:t>/</a:t>
            </a:r>
            <a:r>
              <a:rPr lang="fr-CA" sz="1600" dirty="0" err="1"/>
              <a:t>poemes</a:t>
            </a:r>
            <a:r>
              <a:rPr lang="fr-CA" sz="1600" dirty="0"/>
              <a:t>/lange-gardien&gt; .</a:t>
            </a:r>
          </a:p>
          <a:p>
            <a:pPr marL="0" indent="0">
              <a:spcBef>
                <a:spcPts val="0"/>
              </a:spcBef>
              <a:buNone/>
            </a:pPr>
            <a:endParaRPr lang="fr-CA" sz="1600" dirty="0"/>
          </a:p>
          <a:p>
            <a:pPr marL="0" indent="0">
              <a:spcBef>
                <a:spcPts val="0"/>
              </a:spcBef>
              <a:buNone/>
            </a:pPr>
            <a:endParaRPr lang="fr-CA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dl-livre:3221 a </a:t>
            </a:r>
            <a:r>
              <a:rPr lang="fr-CA" sz="1600" dirty="0" err="1"/>
              <a:t>dbo:Book</a:t>
            </a:r>
            <a:r>
              <a:rPr lang="fr-CA" sz="16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    </a:t>
            </a:r>
            <a:r>
              <a:rPr lang="fr-CA" sz="1600" dirty="0" err="1"/>
              <a:t>schema:name</a:t>
            </a:r>
            <a:r>
              <a:rPr lang="fr-CA" sz="1600" dirty="0"/>
              <a:t> "</a:t>
            </a:r>
            <a:r>
              <a:rPr lang="fr-CA" sz="1600" dirty="0" err="1"/>
              <a:t>Oeuvre</a:t>
            </a:r>
            <a:r>
              <a:rPr lang="fr-CA" sz="1600" dirty="0"/>
              <a:t> poétique, 1950-1990"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    </a:t>
            </a:r>
            <a:r>
              <a:rPr lang="fr-CA" sz="1600" dirty="0" err="1"/>
              <a:t>schema:author</a:t>
            </a:r>
            <a:r>
              <a:rPr lang="fr-CA" sz="1600" dirty="0"/>
              <a:t> </a:t>
            </a:r>
            <a:r>
              <a:rPr lang="fr-CA" sz="1600" b="1" dirty="0"/>
              <a:t>dl-auteur:42 </a:t>
            </a:r>
            <a:r>
              <a:rPr lang="fr-CA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    </a:t>
            </a:r>
            <a:r>
              <a:rPr lang="fr-CA" sz="1600" dirty="0" err="1"/>
              <a:t>dl:type</a:t>
            </a:r>
            <a:r>
              <a:rPr lang="fr-CA" sz="1600" dirty="0"/>
              <a:t>  "Poésie"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    …</a:t>
            </a:r>
          </a:p>
          <a:p>
            <a:pPr marL="0" indent="0">
              <a:spcBef>
                <a:spcPts val="0"/>
              </a:spcBef>
              <a:buNone/>
            </a:pPr>
            <a:endParaRPr lang="fr-CA" sz="1600" dirty="0"/>
          </a:p>
          <a:p>
            <a:pPr marL="0" indent="0">
              <a:spcBef>
                <a:spcPts val="0"/>
              </a:spcBef>
              <a:buNone/>
            </a:pPr>
            <a:endParaRPr lang="fr-CA" sz="1600" b="1" dirty="0"/>
          </a:p>
          <a:p>
            <a:pPr marL="0" indent="0">
              <a:spcBef>
                <a:spcPts val="0"/>
              </a:spcBef>
              <a:buNone/>
            </a:pPr>
            <a:endParaRPr lang="fr-CA" sz="1600" b="1" dirty="0"/>
          </a:p>
          <a:p>
            <a:pPr marL="0" indent="0">
              <a:spcBef>
                <a:spcPts val="0"/>
              </a:spcBef>
              <a:buNone/>
            </a:pPr>
            <a:endParaRPr lang="fr-CA" sz="16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B0736-FD03-3845-AE9A-041E3907EFEA}"/>
              </a:ext>
            </a:extLst>
          </p:cNvPr>
          <p:cNvSpPr txBox="1"/>
          <p:nvPr/>
        </p:nvSpPr>
        <p:spPr>
          <a:xfrm>
            <a:off x="6169573" y="1545021"/>
            <a:ext cx="602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9867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0856-1DBD-054A-9335-FB96D0E2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 Hébert – Enrichissement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2D50C-1C7F-5F49-A2AE-70152713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424" y="1878702"/>
            <a:ext cx="10289366" cy="47278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CA" sz="1600" i="1" dirty="0"/>
              <a:t>De la Bibliothèque nationale de France: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b="1" dirty="0"/>
              <a:t>dl-auteur:42 </a:t>
            </a:r>
            <a:r>
              <a:rPr lang="en-CA" sz="1600" dirty="0" err="1"/>
              <a:t>owl:sameAs</a:t>
            </a:r>
            <a:r>
              <a:rPr lang="en-CA" sz="1600" dirty="0"/>
              <a:t> &lt;</a:t>
            </a:r>
            <a:r>
              <a:rPr lang="fr-CA" sz="1600" b="1" dirty="0"/>
              <a:t>https://</a:t>
            </a:r>
            <a:r>
              <a:rPr lang="fr-CA" sz="1600" b="1" dirty="0" err="1"/>
              <a:t>data.bnf.fr</a:t>
            </a:r>
            <a:r>
              <a:rPr lang="fr-CA" sz="1600" b="1" dirty="0"/>
              <a:t>/</a:t>
            </a:r>
            <a:r>
              <a:rPr lang="fr-CA" sz="1600" b="1" dirty="0" err="1"/>
              <a:t>ark</a:t>
            </a:r>
            <a:r>
              <a:rPr lang="fr-CA" sz="1600" b="1" dirty="0"/>
              <a:t>:/12148/cb11907090b#about&gt; .</a:t>
            </a: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en-CA" sz="1600" b="1" dirty="0"/>
              <a:t>Ile-oeuvre:8804 </a:t>
            </a:r>
            <a:r>
              <a:rPr lang="en-CA" sz="1600" dirty="0" err="1"/>
              <a:t>owl:sameAs</a:t>
            </a:r>
            <a:r>
              <a:rPr lang="en-CA" sz="1600" dirty="0"/>
              <a:t> </a:t>
            </a:r>
            <a:r>
              <a:rPr lang="fr-CA" sz="1600" dirty="0"/>
              <a:t>&lt;</a:t>
            </a:r>
            <a:r>
              <a:rPr lang="fr-CA" sz="1600" b="1" dirty="0"/>
              <a:t>https://</a:t>
            </a:r>
            <a:r>
              <a:rPr lang="fr-CA" sz="1600" b="1" dirty="0" err="1"/>
              <a:t>data.bnf.fr</a:t>
            </a:r>
            <a:r>
              <a:rPr lang="fr-CA" sz="1600" b="1" dirty="0"/>
              <a:t>/</a:t>
            </a:r>
            <a:r>
              <a:rPr lang="fr-CA" sz="1600" b="1" dirty="0" err="1"/>
              <a:t>ark</a:t>
            </a:r>
            <a:r>
              <a:rPr lang="fr-CA" sz="1600" b="1" dirty="0"/>
              <a:t>:/12148/cb119868125#about</a:t>
            </a:r>
            <a:r>
              <a:rPr lang="fr-CA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&lt;</a:t>
            </a:r>
            <a:r>
              <a:rPr lang="fr-CA" sz="1600" b="1" dirty="0"/>
              <a:t>https://</a:t>
            </a:r>
            <a:r>
              <a:rPr lang="fr-CA" sz="1600" b="1" dirty="0" err="1"/>
              <a:t>data.bnf.fr</a:t>
            </a:r>
            <a:r>
              <a:rPr lang="fr-CA" sz="1600" b="1" dirty="0"/>
              <a:t>/</a:t>
            </a:r>
            <a:r>
              <a:rPr lang="fr-CA" sz="1600" b="1" dirty="0" err="1"/>
              <a:t>ark</a:t>
            </a:r>
            <a:r>
              <a:rPr lang="fr-CA" sz="1600" b="1" dirty="0"/>
              <a:t>:/12148/cb119868125#about</a:t>
            </a:r>
            <a:r>
              <a:rPr lang="fr-CA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a &lt;http://</a:t>
            </a:r>
            <a:r>
              <a:rPr lang="fr-CA" sz="1600" dirty="0" err="1"/>
              <a:t>rdvocab.info</a:t>
            </a:r>
            <a:r>
              <a:rPr lang="fr-CA" sz="1600" dirty="0"/>
              <a:t>/</a:t>
            </a:r>
            <a:r>
              <a:rPr lang="fr-CA" sz="1600" dirty="0" err="1"/>
              <a:t>uri</a:t>
            </a:r>
            <a:r>
              <a:rPr lang="fr-CA" sz="1600" dirty="0"/>
              <a:t>/</a:t>
            </a:r>
            <a:r>
              <a:rPr lang="fr-CA" sz="1600" dirty="0" err="1"/>
              <a:t>schema</a:t>
            </a:r>
            <a:r>
              <a:rPr lang="fr-CA" sz="1600" dirty="0"/>
              <a:t>/</a:t>
            </a:r>
            <a:r>
              <a:rPr lang="fr-CA" sz="1600" dirty="0" err="1"/>
              <a:t>FRBRentitiesRDA</a:t>
            </a:r>
            <a:r>
              <a:rPr lang="fr-CA" sz="1600" dirty="0"/>
              <a:t>/</a:t>
            </a:r>
            <a:r>
              <a:rPr lang="fr-CA" sz="1600" dirty="0" err="1"/>
              <a:t>Work</a:t>
            </a:r>
            <a:r>
              <a:rPr lang="fr-CA" sz="1600" dirty="0"/>
              <a:t>&gt;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</a:t>
            </a:r>
            <a:r>
              <a:rPr lang="fr-CA" sz="1600" dirty="0" err="1"/>
              <a:t>dc:description</a:t>
            </a:r>
            <a:r>
              <a:rPr lang="fr-CA" sz="1600" dirty="0"/>
              <a:t> "Roman"@</a:t>
            </a:r>
            <a:r>
              <a:rPr lang="fr-CA" sz="1600" dirty="0" err="1"/>
              <a:t>fr</a:t>
            </a:r>
            <a:r>
              <a:rPr lang="fr-CA" sz="16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</a:t>
            </a:r>
            <a:r>
              <a:rPr lang="fr-CA" sz="1600" dirty="0" err="1"/>
              <a:t>rda:dateOfWork</a:t>
            </a:r>
            <a:r>
              <a:rPr lang="fr-CA" sz="1600" dirty="0"/>
              <a:t> &lt;https://</a:t>
            </a:r>
            <a:r>
              <a:rPr lang="fr-CA" sz="1600" dirty="0" err="1"/>
              <a:t>data.bnf.fr</a:t>
            </a:r>
            <a:r>
              <a:rPr lang="fr-CA" sz="1600" dirty="0"/>
              <a:t>/date/1970/&gt;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</a:t>
            </a:r>
            <a:r>
              <a:rPr lang="fr-CA" sz="1600" dirty="0" err="1"/>
              <a:t>dc:creator</a:t>
            </a:r>
            <a:r>
              <a:rPr lang="fr-CA" sz="1600" dirty="0"/>
              <a:t> &lt;</a:t>
            </a:r>
            <a:r>
              <a:rPr lang="fr-CA" sz="1600" b="1" dirty="0"/>
              <a:t>https://</a:t>
            </a:r>
            <a:r>
              <a:rPr lang="fr-CA" sz="1600" b="1" dirty="0" err="1"/>
              <a:t>data.bnf.fr</a:t>
            </a:r>
            <a:r>
              <a:rPr lang="fr-CA" sz="1600" b="1" dirty="0"/>
              <a:t>/</a:t>
            </a:r>
            <a:r>
              <a:rPr lang="fr-CA" sz="1600" b="1" dirty="0" err="1"/>
              <a:t>ark</a:t>
            </a:r>
            <a:r>
              <a:rPr lang="fr-CA" sz="1600" b="1" dirty="0"/>
              <a:t>:/12148/cb11907090b#about</a:t>
            </a:r>
            <a:r>
              <a:rPr lang="fr-CA" sz="1600" dirty="0"/>
              <a:t>&gt;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</a:t>
            </a:r>
            <a:r>
              <a:rPr lang="fr-CA" sz="1600" dirty="0" err="1"/>
              <a:t>dc:language</a:t>
            </a:r>
            <a:r>
              <a:rPr lang="fr-CA" sz="1600" dirty="0"/>
              <a:t> &lt;http://</a:t>
            </a:r>
            <a:r>
              <a:rPr lang="fr-CA" sz="1600" dirty="0" err="1"/>
              <a:t>id.loc.gov</a:t>
            </a:r>
            <a:r>
              <a:rPr lang="fr-CA" sz="1600" dirty="0"/>
              <a:t>/</a:t>
            </a:r>
            <a:r>
              <a:rPr lang="fr-CA" sz="1600" dirty="0" err="1"/>
              <a:t>vocabulary</a:t>
            </a:r>
            <a:r>
              <a:rPr lang="fr-CA" sz="1600" dirty="0"/>
              <a:t>/iso639-2/</a:t>
            </a:r>
            <a:r>
              <a:rPr lang="fr-CA" sz="1600" dirty="0" err="1"/>
              <a:t>fre</a:t>
            </a:r>
            <a:r>
              <a:rPr lang="fr-CA" sz="1600" dirty="0"/>
              <a:t>&gt;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</a:t>
            </a:r>
            <a:r>
              <a:rPr lang="fr-CA" sz="1600" dirty="0" err="1"/>
              <a:t>bnf:subject</a:t>
            </a:r>
            <a:r>
              <a:rPr lang="fr-CA" sz="1600" dirty="0"/>
              <a:t> "Littératures"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</a:t>
            </a:r>
            <a:r>
              <a:rPr lang="fr-CA" sz="1600" dirty="0" err="1"/>
              <a:t>dc:title</a:t>
            </a:r>
            <a:r>
              <a:rPr lang="fr-CA" sz="1600" dirty="0"/>
              <a:t> "Kamouraska"@</a:t>
            </a:r>
            <a:r>
              <a:rPr lang="fr-CA" sz="1600" dirty="0" err="1"/>
              <a:t>fr</a:t>
            </a:r>
            <a:r>
              <a:rPr lang="fr-CA" sz="16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       </a:t>
            </a:r>
            <a:r>
              <a:rPr lang="fr-CA" sz="1600" dirty="0" err="1"/>
              <a:t>dc:date</a:t>
            </a:r>
            <a:r>
              <a:rPr lang="fr-CA" sz="1600" dirty="0"/>
              <a:t> "1970" .</a:t>
            </a:r>
          </a:p>
          <a:p>
            <a:pPr marL="0" indent="0"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&lt;https://</a:t>
            </a:r>
            <a:r>
              <a:rPr lang="en-CA" sz="1600" dirty="0" err="1"/>
              <a:t>data.bnf.fr</a:t>
            </a:r>
            <a:r>
              <a:rPr lang="en-CA" sz="1600" dirty="0"/>
              <a:t>/ark:/12148/cb11907090b&gt;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a </a:t>
            </a:r>
            <a:r>
              <a:rPr lang="en-CA" sz="1600" dirty="0" err="1"/>
              <a:t>skos:Concept</a:t>
            </a:r>
            <a:r>
              <a:rPr lang="en-CA" sz="16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</a:t>
            </a:r>
            <a:r>
              <a:rPr lang="en-CA" sz="1600" dirty="0" err="1"/>
              <a:t>skos:prefLabel</a:t>
            </a:r>
            <a:r>
              <a:rPr lang="en-CA" sz="1600" dirty="0"/>
              <a:t> "Anne Hébert (1916-2000)"@</a:t>
            </a:r>
            <a:r>
              <a:rPr lang="en-CA" sz="1600" dirty="0" err="1"/>
              <a:t>fr</a:t>
            </a:r>
            <a:r>
              <a:rPr lang="en-CA" sz="16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</a:t>
            </a:r>
            <a:r>
              <a:rPr lang="en-CA" sz="1600" dirty="0" err="1"/>
              <a:t>skos:note</a:t>
            </a:r>
            <a:r>
              <a:rPr lang="en-CA" sz="1600" dirty="0"/>
              <a:t> "</a:t>
            </a:r>
            <a:r>
              <a:rPr lang="en-CA" sz="1600" dirty="0" err="1"/>
              <a:t>Romancière</a:t>
            </a:r>
            <a:r>
              <a:rPr lang="en-CA" sz="1600" dirty="0"/>
              <a:t> et </a:t>
            </a:r>
            <a:r>
              <a:rPr lang="en-CA" sz="1600" dirty="0" err="1"/>
              <a:t>poète</a:t>
            </a:r>
            <a:r>
              <a:rPr lang="en-CA" sz="1600" dirty="0"/>
              <a:t>"@</a:t>
            </a:r>
            <a:r>
              <a:rPr lang="en-CA" sz="1600" dirty="0" err="1"/>
              <a:t>fr</a:t>
            </a:r>
            <a:r>
              <a:rPr lang="en-CA" sz="16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</a:t>
            </a:r>
            <a:r>
              <a:rPr lang="en-CA" sz="1600" dirty="0" err="1"/>
              <a:t>owl:sameAs</a:t>
            </a:r>
            <a:r>
              <a:rPr lang="en-CA" sz="1600" dirty="0"/>
              <a:t> &lt;http://</a:t>
            </a:r>
            <a:r>
              <a:rPr lang="en-CA" sz="1600" dirty="0" err="1"/>
              <a:t>wikidata.org</a:t>
            </a:r>
            <a:r>
              <a:rPr lang="en-CA" sz="1600" dirty="0"/>
              <a:t>/entity/Q737768&gt;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</a:t>
            </a:r>
            <a:r>
              <a:rPr lang="en-CA" sz="1600" dirty="0" err="1"/>
              <a:t>foaf:focus</a:t>
            </a:r>
            <a:r>
              <a:rPr lang="en-CA" sz="1600" dirty="0"/>
              <a:t> &lt;</a:t>
            </a:r>
            <a:r>
              <a:rPr lang="en-CA" sz="1600" b="1" dirty="0"/>
              <a:t>https://</a:t>
            </a:r>
            <a:r>
              <a:rPr lang="en-CA" sz="1600" b="1" dirty="0" err="1"/>
              <a:t>data.bnf.fr</a:t>
            </a:r>
            <a:r>
              <a:rPr lang="en-CA" sz="1600" b="1" dirty="0"/>
              <a:t>/ark:/12148/cb11907090b#about</a:t>
            </a:r>
            <a:r>
              <a:rPr lang="en-CA" sz="1600" dirty="0"/>
              <a:t>&gt; 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B0736-FD03-3845-AE9A-041E3907EFEA}"/>
              </a:ext>
            </a:extLst>
          </p:cNvPr>
          <p:cNvSpPr txBox="1"/>
          <p:nvPr/>
        </p:nvSpPr>
        <p:spPr>
          <a:xfrm>
            <a:off x="6169573" y="1545021"/>
            <a:ext cx="602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545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F454A-9837-E240-B604-555B2482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 guise de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BAA88-2654-BE4B-8E7B-DEE18D13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succès du projet dépend essentiellement des deux facteurs suivants:</a:t>
            </a:r>
          </a:p>
          <a:p>
            <a:pPr lvl="1"/>
            <a:r>
              <a:rPr lang="fr-CA" dirty="0"/>
              <a:t>Une description claire des questions de compétence auxquelles on doit répondre (par le biais du graphe qui sera construit)</a:t>
            </a:r>
          </a:p>
          <a:p>
            <a:pPr lvl="1"/>
            <a:r>
              <a:rPr lang="fr-CA" dirty="0"/>
              <a:t>L’accès aux sources d’informations pertinentes permettant d’enrichir le graphe de manière à pouvoir répondre adéquatement aux questions de compétence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77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402365-1D7A-C74E-9799-540E326B5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25"/>
            <a:ext cx="9144000" cy="2387600"/>
          </a:xfrm>
        </p:spPr>
        <p:txBody>
          <a:bodyPr/>
          <a:lstStyle/>
          <a:p>
            <a:r>
              <a:rPr lang="fr-CA" b="1" dirty="0"/>
              <a:t>Première étape: exploration des données disponibles</a:t>
            </a:r>
          </a:p>
        </p:txBody>
      </p:sp>
    </p:spTree>
    <p:extLst>
      <p:ext uri="{BB962C8B-B14F-4D97-AF65-F5344CB8AC3E}">
        <p14:creationId xmlns:p14="http://schemas.microsoft.com/office/powerpoint/2010/main" val="165703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6D9E6-972E-194E-BACD-F8B238D2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Méthode pour trouver les écrivains québécois dans DBpedia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9FC3F-4B22-7B4F-BA0D-EFB3317B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cherche dans DBpedia français toutes les personnes associées à une des sous-catégories de « Écrivain québécois »</a:t>
            </a:r>
          </a:p>
          <a:p>
            <a:r>
              <a:rPr lang="fr-CA" dirty="0"/>
              <a:t>On cherche dans DBpedia anglais toutes les personnes associées à une des catégories suivantes:  « </a:t>
            </a:r>
            <a:r>
              <a:rPr lang="fr-CA" dirty="0" err="1"/>
              <a:t>Writers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 », «  </a:t>
            </a:r>
            <a:r>
              <a:rPr lang="fr-CA" dirty="0" err="1"/>
              <a:t>Writers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Montreal</a:t>
            </a:r>
            <a:r>
              <a:rPr lang="fr-CA" dirty="0"/>
              <a:t> » et « </a:t>
            </a:r>
            <a:r>
              <a:rPr lang="fr-CA" dirty="0" err="1"/>
              <a:t>Writers_from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City »</a:t>
            </a:r>
          </a:p>
          <a:p>
            <a:r>
              <a:rPr lang="fr-CA" dirty="0"/>
              <a:t>Nombre d’écrivains trouvés:</a:t>
            </a:r>
          </a:p>
          <a:p>
            <a:pPr lvl="1"/>
            <a:r>
              <a:rPr lang="fr-CA" dirty="0"/>
              <a:t>DBpedia français:	1259 (dont 960 qui ne sont pas dans DBpedia anglais)</a:t>
            </a:r>
          </a:p>
          <a:p>
            <a:pPr lvl="1"/>
            <a:r>
              <a:rPr lang="fr-CA" dirty="0"/>
              <a:t>DBpedia anglais:		784  (dont 485 qui ne sont pas dans DBpedia français)</a:t>
            </a:r>
          </a:p>
          <a:p>
            <a:pPr lvl="1"/>
            <a:r>
              <a:rPr lang="fr-CA" dirty="0"/>
              <a:t>Total:			</a:t>
            </a:r>
            <a:r>
              <a:rPr lang="fr-CA" b="1" dirty="0"/>
              <a:t>1744 écrivains</a:t>
            </a:r>
          </a:p>
        </p:txBody>
      </p:sp>
    </p:spTree>
    <p:extLst>
      <p:ext uri="{BB962C8B-B14F-4D97-AF65-F5344CB8AC3E}">
        <p14:creationId xmlns:p14="http://schemas.microsoft.com/office/powerpoint/2010/main" val="4559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F69F-F3A1-9947-B969-C936AAA3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Méthode pour trouver les écrivains québécois dans </a:t>
            </a:r>
            <a:r>
              <a:rPr lang="fr-CA" dirty="0" err="1"/>
              <a:t>Wikidata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A484E-4A67-174F-B181-202621FB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278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On  cherche toute les personnes du Canada ayant pour langue le français, et qui sont instances de la classe « </a:t>
            </a:r>
            <a:r>
              <a:rPr lang="fr-CA" dirty="0" err="1"/>
              <a:t>writer</a:t>
            </a:r>
            <a:r>
              <a:rPr lang="fr-CA" dirty="0"/>
              <a:t> » ou d’une de ses sous-classes</a:t>
            </a:r>
          </a:p>
          <a:p>
            <a:r>
              <a:rPr lang="fr-CA" dirty="0"/>
              <a:t>On trouve ainsi 6577 entités, dont 5325 ne se retrouvent pas dans la liste extraite de DBpedia:</a:t>
            </a:r>
          </a:p>
          <a:p>
            <a:pPr lvl="1"/>
            <a:r>
              <a:rPr lang="fr-CA" dirty="0"/>
              <a:t>Près du quart sont effectivement des écrivains québécois (les autres sont en général des auteurs hors Québec, des universitaires, ou des gens qui ne sont tout simplement pas écrivains)</a:t>
            </a:r>
          </a:p>
          <a:p>
            <a:pPr lvl="1"/>
            <a:r>
              <a:rPr lang="fr-CA" dirty="0"/>
              <a:t>Parmi les écrivains québécois, leur absence de la liste peut être expliquée par les raisons suivantes:</a:t>
            </a:r>
          </a:p>
          <a:p>
            <a:pPr lvl="2"/>
            <a:r>
              <a:rPr lang="fr-CA" dirty="0"/>
              <a:t>Erreur dans l'écriture du nom, faisant en sorte que le nom ne correspond pas à l'URI dans DBpedia (Marc-André au lieu de Marc André, par exemple)</a:t>
            </a:r>
          </a:p>
          <a:p>
            <a:pPr lvl="2"/>
            <a:r>
              <a:rPr lang="fr-CA" dirty="0"/>
              <a:t>La personne est présente dans </a:t>
            </a:r>
            <a:r>
              <a:rPr lang="fr-CA" dirty="0" err="1"/>
              <a:t>Wikipedia</a:t>
            </a:r>
            <a:r>
              <a:rPr lang="fr-CA" dirty="0"/>
              <a:t> mais pas dans DBpedia</a:t>
            </a:r>
          </a:p>
          <a:p>
            <a:pPr lvl="2"/>
            <a:r>
              <a:rPr lang="fr-CA" dirty="0"/>
              <a:t>Dans la plupart des cas, les catégories associées à la personne dans </a:t>
            </a:r>
            <a:r>
              <a:rPr lang="fr-CA" dirty="0" err="1"/>
              <a:t>Dbpedia</a:t>
            </a:r>
            <a:r>
              <a:rPr lang="fr-CA" dirty="0"/>
              <a:t> n'ont pas permis de l'identifier clairement comme écrivain</a:t>
            </a:r>
          </a:p>
          <a:p>
            <a:pPr lvl="1"/>
            <a:r>
              <a:rPr lang="fr-CA" dirty="0"/>
              <a:t>Parmi les écrivains québécois, vraiment très peu sont membres de l'UNEQ (ce qui signifie que cela ne nous aiderait pas à les détecter)</a:t>
            </a:r>
          </a:p>
          <a:p>
            <a:r>
              <a:rPr lang="fr-CA" dirty="0"/>
              <a:t>Il est risqué d’utiliser cette liste (environ 4000 ne sont pas des écrivains québécois)</a:t>
            </a:r>
          </a:p>
        </p:txBody>
      </p:sp>
    </p:spTree>
    <p:extLst>
      <p:ext uri="{BB962C8B-B14F-4D97-AF65-F5344CB8AC3E}">
        <p14:creationId xmlns:p14="http://schemas.microsoft.com/office/powerpoint/2010/main" val="26861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660D4-9D3D-A041-90E7-B41A9C92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Écrivains de DBpedia se trouvant aussi dans </a:t>
            </a:r>
            <a:r>
              <a:rPr lang="fr-CA" dirty="0" err="1"/>
              <a:t>Wikidata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8BFDE-C694-8043-9735-98BA12657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va donc plutôt prendre la liste des écrivains extraits de DBpedia et les retrouver dans </a:t>
            </a:r>
            <a:r>
              <a:rPr lang="fr-CA" dirty="0" err="1"/>
              <a:t>Wikidata</a:t>
            </a:r>
            <a:endParaRPr lang="fr-CA" dirty="0"/>
          </a:p>
          <a:p>
            <a:r>
              <a:rPr lang="fr-CA" dirty="0"/>
              <a:t>Parmi les 1744 écrivains extraits de DBpedia, on en retrouve 1570 dans </a:t>
            </a:r>
            <a:r>
              <a:rPr lang="fr-CA" dirty="0" err="1"/>
              <a:t>Wikidata</a:t>
            </a:r>
            <a:r>
              <a:rPr lang="fr-CA" dirty="0"/>
              <a:t> (90%)</a:t>
            </a:r>
          </a:p>
        </p:txBody>
      </p:sp>
    </p:spTree>
    <p:extLst>
      <p:ext uri="{BB962C8B-B14F-4D97-AF65-F5344CB8AC3E}">
        <p14:creationId xmlns:p14="http://schemas.microsoft.com/office/powerpoint/2010/main" val="274072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4A8B9-E6B8-1640-8C16-F5499975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Écrivains se trouvant sur le site </a:t>
            </a:r>
            <a:r>
              <a:rPr lang="fr-CA" b="1" dirty="0"/>
              <a:t> </a:t>
            </a:r>
            <a:br>
              <a:rPr lang="fr-CA" b="1" dirty="0"/>
            </a:br>
            <a:r>
              <a:rPr lang="fr-CA" i="1" dirty="0"/>
              <a:t>Infocentre littéraire des écrivains québécois (ILE)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26F4B-CBE9-7845-AAAD-6F432C3B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1769 auteurs extraits du site de ILE</a:t>
            </a:r>
          </a:p>
          <a:p>
            <a:r>
              <a:rPr lang="fr-CA" dirty="0"/>
              <a:t>657 ont déjà été trouvés dans DBpedia </a:t>
            </a:r>
          </a:p>
          <a:p>
            <a:r>
              <a:rPr lang="fr-CA" dirty="0"/>
              <a:t>On se retrouve donc maintenant avec 2856 écrivains, dont 1087 ne se trouvant pas dans DBpedia (et probablement pas dans </a:t>
            </a:r>
            <a:r>
              <a:rPr lang="fr-CA" dirty="0" err="1"/>
              <a:t>Wikidata</a:t>
            </a:r>
            <a:r>
              <a:rPr lang="fr-CA" dirty="0"/>
              <a:t>)</a:t>
            </a:r>
          </a:p>
          <a:p>
            <a:r>
              <a:rPr lang="fr-CA" dirty="0"/>
              <a:t>En d’autres mots, 1087 écrivains sont absents du nuage des données ouvertes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8816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0DA3E-5555-4940-8C3E-FB998FE9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Écrivains membres de l’UNEQ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FB70D7-6621-7A47-91A6-9E5C0B99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Liste extraite le 12 décembre 2019: à cette date l’UNEQ affiche 1613 membres</a:t>
            </a:r>
          </a:p>
          <a:p>
            <a:r>
              <a:rPr lang="fr-CA" dirty="0"/>
              <a:t>Environ la moitié (823) se retrouvent sur le site de l’ILE</a:t>
            </a:r>
          </a:p>
          <a:p>
            <a:r>
              <a:rPr lang="fr-CA" dirty="0"/>
              <a:t>Seulement 320 de ces membres ont été trouvés dans DBpedia!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3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D865-F423-5B4C-AA4B-21BC0E39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 résumé: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E67AB82-0DC5-0943-9429-EA81DE8DC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635199"/>
              </p:ext>
            </p:extLst>
          </p:nvPr>
        </p:nvGraphicFramePr>
        <p:xfrm>
          <a:off x="1996965" y="2109404"/>
          <a:ext cx="73808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697">
                  <a:extLst>
                    <a:ext uri="{9D8B030D-6E8A-4147-A177-3AD203B41FA5}">
                      <a16:colId xmlns:a16="http://schemas.microsoft.com/office/drawing/2014/main" val="2197633205"/>
                    </a:ext>
                  </a:extLst>
                </a:gridCol>
                <a:gridCol w="2609193">
                  <a:extLst>
                    <a:ext uri="{9D8B030D-6E8A-4147-A177-3AD203B41FA5}">
                      <a16:colId xmlns:a16="http://schemas.microsoft.com/office/drawing/2014/main" val="223662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4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Tous les écrivains trouvés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3589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DBpedia + </a:t>
                      </a:r>
                      <a:r>
                        <a:rPr lang="fr-CA" dirty="0" err="1"/>
                        <a:t>Wikidata</a:t>
                      </a:r>
                      <a:r>
                        <a:rPr lang="fr-CA" dirty="0"/>
                        <a:t> + ILE + UNEQ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DBpedia + </a:t>
                      </a:r>
                      <a:r>
                        <a:rPr lang="fr-CA" dirty="0" err="1"/>
                        <a:t>Wikidata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ILE + UNEQ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9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ILE + DBpedia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UNEQ + DBpedia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DBpedia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2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UNEQ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2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8099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11320</TotalTime>
  <Words>2502</Words>
  <Application>Microsoft Macintosh PowerPoint</Application>
  <PresentationFormat>Grand écran</PresentationFormat>
  <Paragraphs>311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Création du graphe de connaissances pour le secteur  du livre au Québec</vt:lpstr>
      <vt:lpstr>Objectifs</vt:lpstr>
      <vt:lpstr>Première étape: exploration des données disponibles</vt:lpstr>
      <vt:lpstr>Méthode pour trouver les écrivains québécois dans DBpedia</vt:lpstr>
      <vt:lpstr>Méthode pour trouver les écrivains québécois dans Wikidata</vt:lpstr>
      <vt:lpstr>Écrivains de DBpedia se trouvant aussi dans Wikidata</vt:lpstr>
      <vt:lpstr>Écrivains se trouvant sur le site   Infocentre littéraire des écrivains québécois (ILE)</vt:lpstr>
      <vt:lpstr>Écrivains membres de l’UNEQ</vt:lpstr>
      <vt:lpstr>En résumé:</vt:lpstr>
      <vt:lpstr>Deuxième étape:  création du graphe</vt:lpstr>
      <vt:lpstr>Création du graphe</vt:lpstr>
      <vt:lpstr>Extraction à partir du dépôt légal</vt:lpstr>
      <vt:lpstr>Extraction à partir du dépôt légal (suite)</vt:lpstr>
      <vt:lpstr>Explications pour les écrivains non trouvés dans le dépôt légal</vt:lpstr>
      <vt:lpstr>Graphe obtenu à partir du dépôt légal</vt:lpstr>
      <vt:lpstr>À faire (pour l’extraction à partir du dépôt légal)</vt:lpstr>
      <vt:lpstr>Extraction à partir du site web ILE</vt:lpstr>
      <vt:lpstr>Tâches à réaliser</vt:lpstr>
      <vt:lpstr>Troisième étape:   enrichissement du graphe</vt:lpstr>
      <vt:lpstr>Problématique</vt:lpstr>
      <vt:lpstr>Tâches à réaliser</vt:lpstr>
      <vt:lpstr>Exemple</vt:lpstr>
      <vt:lpstr>Anne Hébert – Contenu actuel</vt:lpstr>
      <vt:lpstr>Anne Hébert – Enrichissement possible</vt:lpstr>
      <vt:lpstr>Anne Hébert – Enrichissement possible</vt:lpstr>
      <vt:lpstr>Anne Hébert – Enrichissement possible</vt:lpstr>
      <vt:lpstr>Anne Hébert – Enrichissement possible</vt:lpstr>
      <vt:lpstr>Anne Hébert – Enrichissement possible</vt:lpstr>
      <vt:lpstr>En guise de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du graphe de connaissances pour le secteur  du livre au Québec</dc:title>
  <dc:creator>Michel Gagnon</dc:creator>
  <cp:lastModifiedBy>Michel Gagnon</cp:lastModifiedBy>
  <cp:revision>49</cp:revision>
  <dcterms:created xsi:type="dcterms:W3CDTF">2020-03-30T20:15:02Z</dcterms:created>
  <dcterms:modified xsi:type="dcterms:W3CDTF">2020-04-07T16:55:22Z</dcterms:modified>
</cp:coreProperties>
</file>