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70" r:id="rId2"/>
    <p:sldId id="405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357" r:id="rId29"/>
    <p:sldId id="362" r:id="rId30"/>
    <p:sldId id="377" r:id="rId31"/>
    <p:sldId id="378" r:id="rId32"/>
    <p:sldId id="361" r:id="rId33"/>
    <p:sldId id="358" r:id="rId34"/>
    <p:sldId id="332" r:id="rId35"/>
  </p:sldIdLst>
  <p:sldSz cx="9144000" cy="6858000" type="screen4x3"/>
  <p:notesSz cx="7010400" cy="9398000"/>
  <p:custShowLst>
    <p:custShow name="constitution 100" id="0">
      <p:sldLst/>
    </p:custShow>
    <p:custShow name="Constitution 200" id="1">
      <p:sldLst/>
    </p:custShow>
    <p:custShow name="Const 300" id="2">
      <p:sldLst/>
    </p:custShow>
    <p:custShow name="cosnt 400" id="3">
      <p:sldLst/>
    </p:custShow>
    <p:custShow name="Const 500" id="4">
      <p:sldLst/>
    </p:custShow>
    <p:custShow name="gov 100" id="5">
      <p:sldLst/>
    </p:custShow>
    <p:custShow name="gov 200" id="6">
      <p:sldLst/>
    </p:custShow>
    <p:custShow name="Gov 300" id="7">
      <p:sldLst/>
    </p:custShow>
    <p:custShow name="gov 400" id="8">
      <p:sldLst/>
    </p:custShow>
    <p:custShow name="gov 500" id="9">
      <p:sldLst/>
    </p:custShow>
    <p:custShow name="Bill 100" id="10">
      <p:sldLst/>
    </p:custShow>
    <p:custShow name="bill 200" id="11">
      <p:sldLst/>
    </p:custShow>
    <p:custShow name="bill 300" id="12">
      <p:sldLst/>
    </p:custShow>
    <p:custShow name="Bill 400" id="13">
      <p:sldLst/>
    </p:custShow>
    <p:custShow name="bill 500" id="14">
      <p:sldLst/>
    </p:custShow>
    <p:custShow name="civil 100" id="15">
      <p:sldLst/>
    </p:custShow>
    <p:custShow name="civil 200" id="16">
      <p:sldLst/>
    </p:custShow>
    <p:custShow name="civil 300" id="17">
      <p:sldLst/>
    </p:custShow>
    <p:custShow name="Civil 400" id="18">
      <p:sldLst/>
    </p:custShow>
    <p:custShow name="civil 500" id="19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A7FFF"/>
    <a:srgbClr val="536BFF"/>
    <a:srgbClr val="4861FF"/>
    <a:srgbClr val="1A3AFF"/>
    <a:srgbClr val="0847F8"/>
    <a:srgbClr val="0000FF"/>
    <a:srgbClr val="C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4671" autoAdjust="0"/>
  </p:normalViewPr>
  <p:slideViewPr>
    <p:cSldViewPr>
      <p:cViewPr varScale="1">
        <p:scale>
          <a:sx n="103" d="100"/>
          <a:sy n="103" d="100"/>
        </p:scale>
        <p:origin x="-3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2" tIns="46876" rIns="93752" bIns="4687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Flareserif821 B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7" y="1"/>
            <a:ext cx="3038144" cy="46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2" tIns="46876" rIns="93752" bIns="4687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Flareserif821 B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8722"/>
            <a:ext cx="3038145" cy="46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2" tIns="46876" rIns="93752" bIns="4687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Flareserif821 B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7" y="8928722"/>
            <a:ext cx="3038144" cy="46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2" tIns="46876" rIns="93752" bIns="4687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Flareserif821 BT" pitchFamily="34" charset="0"/>
                <a:cs typeface="+mn-cs"/>
              </a:defRPr>
            </a:lvl1pPr>
          </a:lstStyle>
          <a:p>
            <a:pPr>
              <a:defRPr/>
            </a:pPr>
            <a:fld id="{4A12F163-22A4-4EE4-ACE3-805CC4051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8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9278"/>
          </a:xfrm>
          <a:prstGeom prst="rect">
            <a:avLst/>
          </a:prstGeom>
        </p:spPr>
        <p:txBody>
          <a:bodyPr vert="horz" lIns="93752" tIns="46876" rIns="93752" bIns="46876" rtlCol="0"/>
          <a:lstStyle>
            <a:lvl1pPr algn="l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9278"/>
          </a:xfrm>
          <a:prstGeom prst="rect">
            <a:avLst/>
          </a:prstGeom>
        </p:spPr>
        <p:txBody>
          <a:bodyPr vert="horz" lIns="93752" tIns="46876" rIns="93752" bIns="46876" rtlCol="0"/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818A210A-C6BA-4459-9E17-980D349C7B3D}" type="datetimeFigureOut">
              <a:rPr lang="en-US"/>
              <a:pPr>
                <a:defRPr/>
              </a:pPr>
              <a:t>9/21/2016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704850"/>
            <a:ext cx="4699000" cy="3524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52" tIns="46876" rIns="93752" bIns="46876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64362"/>
            <a:ext cx="5607711" cy="4228167"/>
          </a:xfrm>
          <a:prstGeom prst="rect">
            <a:avLst/>
          </a:prstGeom>
        </p:spPr>
        <p:txBody>
          <a:bodyPr vert="horz" lIns="93752" tIns="46876" rIns="93752" bIns="4687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7169"/>
            <a:ext cx="3038145" cy="469278"/>
          </a:xfrm>
          <a:prstGeom prst="rect">
            <a:avLst/>
          </a:prstGeom>
        </p:spPr>
        <p:txBody>
          <a:bodyPr vert="horz" lIns="93752" tIns="46876" rIns="93752" bIns="46876" rtlCol="0" anchor="b"/>
          <a:lstStyle>
            <a:lvl1pPr algn="l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927169"/>
            <a:ext cx="3038145" cy="469278"/>
          </a:xfrm>
          <a:prstGeom prst="rect">
            <a:avLst/>
          </a:prstGeom>
        </p:spPr>
        <p:txBody>
          <a:bodyPr vert="horz" lIns="93752" tIns="46876" rIns="93752" bIns="46876" rtlCol="0" anchor="b"/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C1F0D057-5010-42A1-851D-710576D1405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0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389390-2269-4FA9-9BCE-1DD96D6080E2}" type="slidenum">
              <a:rPr lang="en-CA" smtClean="0">
                <a:cs typeface="Arial" charset="0"/>
              </a:rPr>
              <a:pPr/>
              <a:t>2</a:t>
            </a:fld>
            <a:endParaRPr lang="en-CA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319088"/>
            <a:ext cx="58721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609600" y="890588"/>
            <a:ext cx="792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en-CA">
              <a:cs typeface="+mn-cs"/>
            </a:endParaRPr>
          </a:p>
        </p:txBody>
      </p:sp>
      <p:pic>
        <p:nvPicPr>
          <p:cNvPr id="36868" name="Picture 19" descr="jeopardy_titl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643688" y="365125"/>
            <a:ext cx="1905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1" descr="alex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0488" y="1023938"/>
            <a:ext cx="2032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6.xml"/><Relationship Id="rId18" Type="http://schemas.openxmlformats.org/officeDocument/2006/relationships/slide" Target="slide18.xml"/><Relationship Id="rId26" Type="http://schemas.openxmlformats.org/officeDocument/2006/relationships/slide" Target="slide12.xml"/><Relationship Id="rId3" Type="http://schemas.openxmlformats.org/officeDocument/2006/relationships/notesSlide" Target="../notesSlides/notesSlide1.xml"/><Relationship Id="rId21" Type="http://schemas.openxmlformats.org/officeDocument/2006/relationships/slide" Target="slide10.xml"/><Relationship Id="rId7" Type="http://schemas.openxmlformats.org/officeDocument/2006/relationships/slide" Target="slide9.xml"/><Relationship Id="rId12" Type="http://schemas.openxmlformats.org/officeDocument/2006/relationships/slide" Target="slide11.xml"/><Relationship Id="rId17" Type="http://schemas.openxmlformats.org/officeDocument/2006/relationships/slide" Target="slide13.xml"/><Relationship Id="rId25" Type="http://schemas.openxmlformats.org/officeDocument/2006/relationships/slide" Target="slide7.xml"/><Relationship Id="rId33" Type="http://schemas.openxmlformats.org/officeDocument/2006/relationships/slide" Target="slide27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8.xml"/><Relationship Id="rId20" Type="http://schemas.openxmlformats.org/officeDocument/2006/relationships/slide" Target="slide5.xml"/><Relationship Id="rId29" Type="http://schemas.openxmlformats.org/officeDocument/2006/relationships/slide" Target="slide32.xml"/><Relationship Id="rId1" Type="http://schemas.openxmlformats.org/officeDocument/2006/relationships/audio" Target="../media/audio3.wav"/><Relationship Id="rId6" Type="http://schemas.openxmlformats.org/officeDocument/2006/relationships/audio" Target="../media/audio5.wav"/><Relationship Id="rId11" Type="http://schemas.openxmlformats.org/officeDocument/2006/relationships/slide" Target="slide6.xml"/><Relationship Id="rId24" Type="http://schemas.openxmlformats.org/officeDocument/2006/relationships/slide" Target="slide25.xml"/><Relationship Id="rId32" Type="http://schemas.openxmlformats.org/officeDocument/2006/relationships/slide" Target="slide26.xml"/><Relationship Id="rId5" Type="http://schemas.openxmlformats.org/officeDocument/2006/relationships/slide" Target="slide4.xml"/><Relationship Id="rId15" Type="http://schemas.openxmlformats.org/officeDocument/2006/relationships/slide" Target="slide3.xml"/><Relationship Id="rId23" Type="http://schemas.openxmlformats.org/officeDocument/2006/relationships/slide" Target="slide20.xml"/><Relationship Id="rId28" Type="http://schemas.openxmlformats.org/officeDocument/2006/relationships/slide" Target="slide22.xml"/><Relationship Id="rId10" Type="http://schemas.openxmlformats.org/officeDocument/2006/relationships/slide" Target="slide24.xml"/><Relationship Id="rId19" Type="http://schemas.openxmlformats.org/officeDocument/2006/relationships/slide" Target="slide23.xml"/><Relationship Id="rId31" Type="http://schemas.openxmlformats.org/officeDocument/2006/relationships/image" Target="../media/image6.png"/><Relationship Id="rId4" Type="http://schemas.openxmlformats.org/officeDocument/2006/relationships/audio" Target="../media/audio4.wav"/><Relationship Id="rId9" Type="http://schemas.openxmlformats.org/officeDocument/2006/relationships/slide" Target="slide19.xml"/><Relationship Id="rId14" Type="http://schemas.openxmlformats.org/officeDocument/2006/relationships/slide" Target="slide21.xml"/><Relationship Id="rId22" Type="http://schemas.openxmlformats.org/officeDocument/2006/relationships/slide" Target="slide15.xml"/><Relationship Id="rId27" Type="http://schemas.openxmlformats.org/officeDocument/2006/relationships/slide" Target="slide17.xml"/><Relationship Id="rId30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6.wav"/><Relationship Id="rId6" Type="http://schemas.openxmlformats.org/officeDocument/2006/relationships/image" Target="../media/image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6.wav"/><Relationship Id="rId6" Type="http://schemas.openxmlformats.org/officeDocument/2006/relationships/image" Target="../media/image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7.wav"/><Relationship Id="rId6" Type="http://schemas.openxmlformats.org/officeDocument/2006/relationships/image" Target="../media/image3.png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8.wav"/><Relationship Id="rId6" Type="http://schemas.openxmlformats.org/officeDocument/2006/relationships/image" Target="../media/image8.png"/><Relationship Id="rId5" Type="http://schemas.openxmlformats.org/officeDocument/2006/relationships/slide" Target="slide34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319088"/>
            <a:ext cx="2360612" cy="685800"/>
          </a:xfrm>
        </p:spPr>
        <p:txBody>
          <a:bodyPr/>
          <a:lstStyle/>
          <a:p>
            <a:r>
              <a:rPr lang="en-US" smtClean="0">
                <a:solidFill>
                  <a:srgbClr val="1A3AFF"/>
                </a:solidFill>
              </a:rPr>
              <a:t>Jeopardy Opening</a:t>
            </a:r>
          </a:p>
        </p:txBody>
      </p:sp>
      <p:pic>
        <p:nvPicPr>
          <p:cNvPr id="160773" name="Picture 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jeopardy_music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632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4" name="Picture 6" descr="jeopardy_tit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286000"/>
            <a:ext cx="7429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5" name="Picture 7" descr="star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4800600"/>
            <a:ext cx="962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6" name="Picture 8">
            <a:hlinkClick r:id="" action="ppaction://media"/>
          </p:cNvPr>
          <p:cNvPicPr>
            <a:picLocks noRot="1" noChangeAspect="1" noChangeArrowheads="1"/>
          </p:cNvPicPr>
          <p:nvPr>
            <a:wavAudioFile r:embed="rId2" name="this is jeop.wav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8600" y="632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7805738" y="6542088"/>
            <a:ext cx="1254125" cy="244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>
                <a:solidFill>
                  <a:schemeClr val="tx1"/>
                </a:solidFill>
              </a:rPr>
              <a:t>Robert Lee | UOIT</a:t>
            </a:r>
            <a:endParaRPr lang="en-CA" sz="1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9" fill="hold"/>
                                        <p:tgtEl>
                                          <p:spTgt spid="1607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49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5213" fill="hold"/>
                                        <p:tgtEl>
                                          <p:spTgt spid="1607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0773"/>
                </p:tgtEl>
              </p:cMediaNode>
            </p:audio>
            <p:audio>
              <p:cMediaNode showWhenStopped="0"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077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2: $300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209799" y="1524000"/>
            <a:ext cx="6105525" cy="297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It’s the value of the following expression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6 </a:t>
            </a:r>
            <a:r>
              <a:rPr lang="en-CA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% </a:t>
            </a: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3+3//4 </a:t>
            </a:r>
            <a:r>
              <a:rPr lang="en-CA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+ </a:t>
            </a: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4%10+2**2   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209800" y="48006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8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3347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8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34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3478"/>
                  </p:tgtEl>
                </p:cond>
              </p:nextCondLst>
            </p:seq>
          </p:childTnLst>
        </p:cTn>
      </p:par>
    </p:tnLst>
    <p:bldLst>
      <p:bldP spid="2334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2: $400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3124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Write Python program to 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calculate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 display the 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following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981200" y="4457700"/>
            <a:ext cx="6553200" cy="144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import math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print(3/4*(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math.sqrt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(1+2**4)))</a:t>
            </a:r>
          </a:p>
        </p:txBody>
      </p:sp>
      <p:pic>
        <p:nvPicPr>
          <p:cNvPr id="234501" name="Picture 5" descr="arrow_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502" name="Picture 6" descr="questionmark_butt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875673"/>
              </p:ext>
            </p:extLst>
          </p:nvPr>
        </p:nvGraphicFramePr>
        <p:xfrm>
          <a:off x="3200400" y="3474777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Équation" r:id="rId6" imgW="723586" imgH="241195" progId="Equation.3">
                  <p:embed/>
                </p:oleObj>
              </mc:Choice>
              <mc:Fallback>
                <p:oleObj name="Équation" r:id="rId6" imgW="723586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74777"/>
                        <a:ext cx="2743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45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502"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2: $500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2171130" y="1219200"/>
            <a:ext cx="6515669" cy="3810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What will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be printed </a:t>
            </a:r>
            <a:endParaRPr lang="en-US" sz="3600" dirty="0" smtClean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import math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= 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5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= 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7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print( (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a+b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)**(1//2)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         +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math.pow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a,b%a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 )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2133600" y="5029200"/>
            <a:ext cx="5638800" cy="144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26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3552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26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55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26"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3: $100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2209800" y="1523999"/>
            <a:ext cx="5638800" cy="246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CA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These are legal variable names from the list?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CA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scooter13      139_scooter    homer-5     </a:t>
            </a:r>
            <a:r>
              <a:rPr lang="en-CA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the;mary</a:t>
            </a:r>
            <a:r>
              <a:rPr lang="en-CA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import   variable      return        </a:t>
            </a:r>
            <a:r>
              <a:rPr lang="en-CA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ab c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209800" y="4501629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Which are scooter13 and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variable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36549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50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65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6550"/>
                  </p:tgtEl>
                </p:cond>
              </p:nextCondLst>
            </p:seq>
          </p:childTnLst>
        </p:cTn>
      </p:par>
    </p:tnLst>
    <p:bldLst>
      <p:bldP spid="2365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3: $200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2209800" y="1523999"/>
            <a:ext cx="5638800" cy="246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What </a:t>
            </a:r>
            <a:r>
              <a:rPr lang="en-CA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will be printed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print</a:t>
            </a:r>
            <a:r>
              <a:rPr lang="en-CA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(“4+5/2</a:t>
            </a: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”)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2209800" y="39624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CA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4+5/2</a:t>
            </a:r>
            <a:endParaRPr lang="en-US" sz="4000" dirty="0">
              <a:solidFill>
                <a:schemeClr val="accent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3757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4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75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574"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3: $300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2241645" y="1645977"/>
            <a:ext cx="66294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CA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 </a:t>
            </a:r>
            <a:r>
              <a:rPr lang="en-CA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will be printed</a:t>
            </a:r>
          </a:p>
          <a:p>
            <a:pPr eaLnBrk="0" hangingPunct="0">
              <a:defRPr/>
            </a:pPr>
            <a:r>
              <a:rPr lang="en-CA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print</a:t>
            </a:r>
            <a:r>
              <a:rPr lang="en-CA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(“C:\\</a:t>
            </a:r>
            <a:r>
              <a:rPr lang="en-CA" sz="3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myFile</a:t>
            </a:r>
            <a:r>
              <a:rPr lang="en-CA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\</a:t>
            </a:r>
            <a:r>
              <a:rPr lang="en-CA" sz="3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newFolder</a:t>
            </a:r>
            <a:r>
              <a:rPr lang="en-CA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\tom.exe</a:t>
            </a:r>
            <a:r>
              <a:rPr lang="en-CA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”)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2209800" y="39624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C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C</a:t>
            </a:r>
            <a:r>
              <a:rPr lang="en-C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:\myFile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CA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ewFolder</a:t>
            </a:r>
            <a:r>
              <a:rPr lang="en-C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        om.exe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3859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8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85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598"/>
                  </p:tgtEl>
                </p:cond>
              </p:nextCondLst>
            </p:seq>
          </p:childTnLst>
        </p:cTn>
      </p:par>
    </p:tnLst>
    <p:bldLst>
      <p:bldP spid="2385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3: $400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2209799" y="1524000"/>
            <a:ext cx="6105525" cy="2057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output</a:t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*"* "+"\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n")*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2207525" y="3591636"/>
            <a:ext cx="5638800" cy="304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4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* * </a:t>
            </a:r>
            <a: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* * *</a:t>
            </a:r>
            <a:b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</a:br>
            <a: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* * * * *</a:t>
            </a:r>
            <a:b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</a:br>
            <a: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* * * * *</a:t>
            </a:r>
            <a:b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</a:br>
            <a: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* * * * *</a:t>
            </a:r>
            <a:b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</a:br>
            <a: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* * * * *</a:t>
            </a:r>
            <a:endParaRPr lang="en-US" sz="4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  <a:cs typeface="+mn-cs"/>
            </a:endParaRPr>
          </a:p>
        </p:txBody>
      </p:sp>
      <p:pic>
        <p:nvPicPr>
          <p:cNvPr id="23962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22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96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9622"/>
                  </p:tgtEl>
                </p:cond>
              </p:nextCondLst>
            </p:seq>
          </p:childTnLst>
        </p:cTn>
      </p:par>
    </p:tnLst>
    <p:bldLst>
      <p:bldP spid="2396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3: $500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2305050" y="1523999"/>
            <a:ext cx="5638800" cy="32185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ts val="0"/>
              </a:spcBef>
              <a:defRPr/>
            </a:pP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What </a:t>
            </a:r>
            <a:r>
              <a:rPr lang="en-CA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will be printed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x=5</a:t>
            </a:r>
            <a:endParaRPr lang="en-CA" sz="28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y=4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x=y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x=x%2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y=x</a:t>
            </a:r>
            <a:endParaRPr lang="en-CA" sz="28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print(‘x=‘, </a:t>
            </a:r>
            <a:r>
              <a:rPr lang="en-CA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x,’,’,’y</a:t>
            </a:r>
            <a:r>
              <a:rPr lang="en-CA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=‘,y)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2305050" y="4833938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x= 0 , y= 0</a:t>
            </a:r>
          </a:p>
        </p:txBody>
      </p:sp>
      <p:pic>
        <p:nvPicPr>
          <p:cNvPr id="24064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6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06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646"/>
                  </p:tgtEl>
                </p:cond>
              </p:nextCondLst>
            </p:seq>
          </p:childTnLst>
        </p:cTn>
      </p:par>
    </p:tnLst>
    <p:bldLst>
      <p:bldP spid="2406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4: $100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2209799" y="1523999"/>
            <a:ext cx="6105525" cy="246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output:</a:t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name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“</a:t>
            </a:r>
            <a:r>
              <a:rPr lang="en-US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MISSissippi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print( </a:t>
            </a:r>
            <a:r>
              <a:rPr lang="en-US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name.count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(“s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2209800" y="4724400"/>
            <a:ext cx="56388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2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41669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0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1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670"/>
                  </p:tgtEl>
                </p:cond>
              </p:nextCondLst>
            </p:seq>
          </p:childTnLst>
        </p:cTn>
      </p:par>
    </p:tnLst>
    <p:bldLst>
      <p:bldP spid="2416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4: $200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3124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output:</a:t>
            </a:r>
            <a:b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name= “python”</a:t>
            </a:r>
            <a:b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 </a:t>
            </a:r>
            <a:r>
              <a:rPr lang="en-US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name.find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US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2209800" y="4876800"/>
            <a:ext cx="5638800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4269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4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26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694"/>
                  </p:tgtEl>
                </p:cond>
              </p:nextCondLst>
            </p:seq>
          </p:childTnLst>
        </p:cTn>
      </p:par>
    </p:tnLst>
    <p:bldLst>
      <p:bldP spid="2426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29400"/>
            <a:ext cx="990600" cy="304800"/>
          </a:xfrm>
        </p:spPr>
        <p:txBody>
          <a:bodyPr/>
          <a:lstStyle/>
          <a:p>
            <a:r>
              <a:rPr lang="en-US" sz="500" dirty="0" smtClean="0">
                <a:solidFill>
                  <a:srgbClr val="1A3AFF"/>
                </a:solidFill>
              </a:rPr>
              <a:t>Game Board</a:t>
            </a:r>
          </a:p>
        </p:txBody>
      </p:sp>
      <p:sp>
        <p:nvSpPr>
          <p:cNvPr id="251912" name="AutoShape 8">
            <a:hlinkClick r:id="rId5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200</a:t>
            </a:r>
          </a:p>
        </p:txBody>
      </p:sp>
      <p:sp>
        <p:nvSpPr>
          <p:cNvPr id="251913" name="AutoShape 9">
            <a:hlinkClick r:id="rId7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200</a:t>
            </a:r>
          </a:p>
        </p:txBody>
      </p:sp>
      <p:sp>
        <p:nvSpPr>
          <p:cNvPr id="251914" name="AutoShape 10">
            <a:hlinkClick r:id="rId8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200</a:t>
            </a:r>
          </a:p>
        </p:txBody>
      </p:sp>
      <p:sp>
        <p:nvSpPr>
          <p:cNvPr id="251915" name="AutoShape 11">
            <a:hlinkClick r:id="rId9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200</a:t>
            </a:r>
          </a:p>
        </p:txBody>
      </p:sp>
      <p:sp>
        <p:nvSpPr>
          <p:cNvPr id="251916" name="AutoShape 12">
            <a:hlinkClick r:id="rId10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53288" y="2744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200</a:t>
            </a:r>
          </a:p>
        </p:txBody>
      </p:sp>
      <p:sp>
        <p:nvSpPr>
          <p:cNvPr id="251917" name="AutoShape 13">
            <a:hlinkClick r:id="rId11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400</a:t>
            </a:r>
          </a:p>
        </p:txBody>
      </p:sp>
      <p:sp>
        <p:nvSpPr>
          <p:cNvPr id="251918" name="AutoShape 14">
            <a:hlinkClick r:id="rId12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400</a:t>
            </a:r>
          </a:p>
        </p:txBody>
      </p:sp>
      <p:sp>
        <p:nvSpPr>
          <p:cNvPr id="251919" name="AutoShape 15">
            <a:hlinkClick r:id="rId13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400</a:t>
            </a:r>
          </a:p>
        </p:txBody>
      </p:sp>
      <p:sp>
        <p:nvSpPr>
          <p:cNvPr id="251920" name="AutoShape 16">
            <a:hlinkClick r:id="rId14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400</a:t>
            </a:r>
          </a:p>
        </p:txBody>
      </p:sp>
      <p:sp>
        <p:nvSpPr>
          <p:cNvPr id="251922" name="AutoShape 18">
            <a:hlinkClick r:id="rId15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10</a:t>
            </a:r>
            <a:r>
              <a:rPr lang="en-US" sz="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0</a:t>
            </a:r>
          </a:p>
        </p:txBody>
      </p:sp>
      <p:sp>
        <p:nvSpPr>
          <p:cNvPr id="251923" name="AutoShape 19">
            <a:hlinkClick r:id="rId16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10</a:t>
            </a:r>
            <a:r>
              <a:rPr lang="en-US" sz="800">
                <a:solidFill>
                  <a:schemeClr val="bg1"/>
                </a:solidFill>
                <a:latin typeface="Arial Black" pitchFamily="34" charset="0"/>
                <a:cs typeface="+mn-cs"/>
              </a:rPr>
              <a:t> 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0</a:t>
            </a:r>
          </a:p>
        </p:txBody>
      </p:sp>
      <p:sp>
        <p:nvSpPr>
          <p:cNvPr id="251924" name="AutoShape 20">
            <a:hlinkClick r:id="rId17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10</a:t>
            </a:r>
            <a:r>
              <a:rPr lang="en-US" sz="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0</a:t>
            </a:r>
          </a:p>
        </p:txBody>
      </p:sp>
      <p:sp>
        <p:nvSpPr>
          <p:cNvPr id="251925" name="AutoShape 21">
            <a:hlinkClick r:id="rId18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10</a:t>
            </a:r>
            <a:r>
              <a:rPr lang="en-US" sz="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0</a:t>
            </a:r>
          </a:p>
        </p:txBody>
      </p:sp>
      <p:sp>
        <p:nvSpPr>
          <p:cNvPr id="251926" name="AutoShape 22">
            <a:hlinkClick r:id="rId19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53288" y="1857375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10</a:t>
            </a:r>
            <a:r>
              <a:rPr lang="en-US" sz="800">
                <a:solidFill>
                  <a:schemeClr val="bg1"/>
                </a:solidFill>
                <a:latin typeface="Arial Black" pitchFamily="34" charset="0"/>
                <a:cs typeface="+mn-cs"/>
              </a:rPr>
              <a:t> 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0</a:t>
            </a:r>
          </a:p>
        </p:txBody>
      </p:sp>
      <p:sp>
        <p:nvSpPr>
          <p:cNvPr id="251927" name="AutoShape 23">
            <a:hlinkClick r:id="rId20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300</a:t>
            </a:r>
          </a:p>
        </p:txBody>
      </p:sp>
      <p:sp>
        <p:nvSpPr>
          <p:cNvPr id="251928" name="AutoShape 24">
            <a:hlinkClick r:id="rId21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300</a:t>
            </a:r>
          </a:p>
        </p:txBody>
      </p:sp>
      <p:sp>
        <p:nvSpPr>
          <p:cNvPr id="251929" name="AutoShape 25">
            <a:hlinkClick r:id="rId22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300</a:t>
            </a:r>
          </a:p>
        </p:txBody>
      </p:sp>
      <p:sp>
        <p:nvSpPr>
          <p:cNvPr id="251930" name="AutoShape 26">
            <a:hlinkClick r:id="rId23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300</a:t>
            </a:r>
          </a:p>
        </p:txBody>
      </p:sp>
      <p:sp>
        <p:nvSpPr>
          <p:cNvPr id="251931" name="AutoShape 27">
            <a:hlinkClick r:id="rId24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53288" y="3633788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300</a:t>
            </a:r>
          </a:p>
        </p:txBody>
      </p:sp>
      <p:sp>
        <p:nvSpPr>
          <p:cNvPr id="251932" name="AutoShape 28">
            <a:hlinkClick r:id="rId25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95288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500</a:t>
            </a:r>
          </a:p>
        </p:txBody>
      </p:sp>
      <p:sp>
        <p:nvSpPr>
          <p:cNvPr id="251933" name="AutoShape 29">
            <a:hlinkClick r:id="rId26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2109788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cs typeface="+mn-cs"/>
              </a:rPr>
              <a:t>$</a:t>
            </a:r>
            <a:r>
              <a:rPr lang="en-US" sz="2800">
                <a:solidFill>
                  <a:schemeClr val="bg1"/>
                </a:solidFill>
                <a:latin typeface="Arial Black" pitchFamily="34" charset="0"/>
                <a:cs typeface="+mn-cs"/>
              </a:rPr>
              <a:t>500</a:t>
            </a:r>
          </a:p>
        </p:txBody>
      </p:sp>
      <p:sp>
        <p:nvSpPr>
          <p:cNvPr id="251934" name="AutoShape 30">
            <a:hlinkClick r:id="rId27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3824288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500</a:t>
            </a:r>
          </a:p>
        </p:txBody>
      </p:sp>
      <p:sp>
        <p:nvSpPr>
          <p:cNvPr id="251935" name="AutoShape 31">
            <a:hlinkClick r:id="rId28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5538788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500</a:t>
            </a:r>
          </a:p>
        </p:txBody>
      </p:sp>
      <p:pic>
        <p:nvPicPr>
          <p:cNvPr id="16455" name="Picture 33" descr="final_jeopardy">
            <a:hlinkClick r:id="rId29" action="ppaction://hlinksldjump"/>
          </p:cNvPr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3505200" y="6248400"/>
            <a:ext cx="2152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38" name="Picture 34">
            <a:hlinkClick r:id="" action="ppaction://media"/>
          </p:cNvPr>
          <p:cNvPicPr preferRelativeResize="0">
            <a:picLocks noRot="1" noChangeAspect="1" noChangeArrowheads="1"/>
          </p:cNvPicPr>
          <p:nvPr>
            <a:wavAudioFile r:embed="rId1" name="boardfill.wav"/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457200" y="6324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07" name="AutoShape 3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810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algn="ctr">
              <a:defRPr/>
            </a:pPr>
            <a:r>
              <a:rPr lang="en-US" sz="1800" b="1" dirty="0" smtClean="0">
                <a:solidFill>
                  <a:schemeClr val="tx1"/>
                </a:solidFill>
                <a:cs typeface="+mn-cs"/>
              </a:rPr>
              <a:t>Definitions</a:t>
            </a:r>
            <a:endParaRPr lang="en-US" sz="1800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51908" name="AutoShape 4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0955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tx1"/>
                </a:solidFill>
              </a:rPr>
              <a:t>Calculations</a:t>
            </a:r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251909" name="AutoShape 5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8100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Variables &amp; Output  </a:t>
            </a:r>
            <a:r>
              <a:rPr lang="en-US" sz="1600" b="1" dirty="0">
                <a:solidFill>
                  <a:schemeClr val="tx1"/>
                </a:solidFill>
              </a:rPr>
              <a:t>Input</a:t>
            </a:r>
          </a:p>
          <a:p>
            <a:pPr algn="ctr">
              <a:defRPr/>
            </a:pPr>
            <a:endParaRPr lang="en-US" sz="1700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51910" name="AutoShape 6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5245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</a:rPr>
              <a:t>Strings</a:t>
            </a:r>
            <a:endParaRPr lang="en-US" sz="1800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51911" name="AutoShape 7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239000" y="257175"/>
            <a:ext cx="1524000" cy="1371600"/>
          </a:xfrm>
          <a:prstGeom prst="roundRect">
            <a:avLst>
              <a:gd name="adj" fmla="val 16667"/>
            </a:avLst>
          </a:prstGeom>
          <a:solidFill>
            <a:srgbClr val="F7BA0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45720" rIns="45720" anchor="ctr"/>
          <a:lstStyle/>
          <a:p>
            <a:pPr algn="ctr"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Imported modules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51921" name="AutoShape 17">
            <a:hlinkClick r:id="rId32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53288" y="4521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400</a:t>
            </a:r>
          </a:p>
        </p:txBody>
      </p:sp>
      <p:sp>
        <p:nvSpPr>
          <p:cNvPr id="34" name="AutoShape 30">
            <a:hlinkClick r:id="rId33" action="ppaction://hlinksldjump">
              <a:snd r:embed="rId6" name="select.wav"/>
            </a:hlinkClick>
          </p:cNvPr>
          <p:cNvSpPr>
            <a:spLocks noChangeArrowheads="1"/>
          </p:cNvSpPr>
          <p:nvPr/>
        </p:nvSpPr>
        <p:spPr bwMode="auto">
          <a:xfrm>
            <a:off x="7239000" y="54102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1A3AFF"/>
          </a:solidFill>
          <a:ln w="22225">
            <a:solidFill>
              <a:schemeClr val="tx1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cs typeface="+mn-cs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+mn-cs"/>
              </a:rPr>
              <a:t>500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8" fill="hold"/>
                                        <p:tgtEl>
                                          <p:spTgt spid="2519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8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00"/>
                            </p:stCondLst>
                            <p:childTnLst>
                              <p:par>
                                <p:cTn id="68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800"/>
                            </p:stCondLst>
                            <p:childTnLst>
                              <p:par>
                                <p:cTn id="75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300"/>
                            </p:stCondLst>
                            <p:childTnLst>
                              <p:par>
                                <p:cTn id="82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SSN00454A0000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1938"/>
                </p:tgtEl>
              </p:cMediaNode>
            </p:audio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2519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519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2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2519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7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519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7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251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2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519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3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2519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3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251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8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2519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51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3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251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4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251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4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251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519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9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251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51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5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2519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5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251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0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2519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0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2519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5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2519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6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2519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16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251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31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2519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921"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4: $300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297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if the user entered 3 and 4     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x=input(“enter 1</a:t>
            </a:r>
            <a:r>
              <a:rPr lang="en-US" altLang="en-US" sz="2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number”)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y=input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(“enter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2nd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*2)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2150660" y="4833938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344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4371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8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718"/>
                  </p:tgtEl>
                </p:cond>
              </p:nextCondLst>
            </p:seq>
          </p:childTnLst>
        </p:cTn>
      </p:par>
    </p:tnLst>
    <p:bldLst>
      <p:bldP spid="2437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4: $400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6294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output</a:t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“python”</a:t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 </a:t>
            </a:r>
            <a:r>
              <a:rPr lang="en-US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(name[2:4]) *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2209800" y="39624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2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pythonpython</a:t>
            </a:r>
            <a:endParaRPr lang="en-US" sz="3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  <a:cs typeface="+mn-cs"/>
            </a:endParaRPr>
          </a:p>
        </p:txBody>
      </p:sp>
      <p:pic>
        <p:nvPicPr>
          <p:cNvPr id="24474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742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47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742"/>
                  </p:tgtEl>
                </p:cond>
              </p:nextCondLst>
            </p:seq>
          </p:childTnLst>
        </p:cTn>
      </p:par>
    </p:tnLst>
    <p:bldLst>
      <p:bldP spid="2447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4: $500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019800" cy="4419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value of name at the end:</a:t>
            </a:r>
            <a:b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name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“python”</a:t>
            </a:r>
            <a:b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name.replace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US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”,”o”)</a:t>
            </a:r>
            <a:b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print (</a:t>
            </a:r>
            <a:r>
              <a:rPr lang="en-US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name.replace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(“on”,”</a:t>
            </a:r>
            <a:r>
              <a:rPr lang="en-US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345709" y="5336275"/>
            <a:ext cx="57912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2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other</a:t>
            </a:r>
            <a:endParaRPr lang="en-US" sz="3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</a:endParaRPr>
          </a:p>
        </p:txBody>
      </p:sp>
      <p:pic>
        <p:nvPicPr>
          <p:cNvPr id="24576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6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57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766"/>
                  </p:tgtEl>
                </p:cond>
              </p:nextCondLst>
            </p:seq>
          </p:childTnLst>
        </p:cTn>
      </p:par>
    </p:tnLst>
    <p:bldLst>
      <p:bldP spid="2457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5: $100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019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Write the program to display the value of pi to 15 decimal places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2209800" y="44958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import math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print(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math.pi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)</a:t>
            </a:r>
          </a:p>
        </p:txBody>
      </p:sp>
      <p:pic>
        <p:nvPicPr>
          <p:cNvPr id="246789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790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67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790"/>
                  </p:tgtEl>
                </p:cond>
              </p:nextCondLst>
            </p:seq>
          </p:childTnLst>
        </p:cTn>
      </p:par>
    </p:tnLst>
    <p:bldLst>
      <p:bldP spid="2467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5: $200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2249322" y="1524000"/>
            <a:ext cx="5638800" cy="2438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Write a program to clear the screen 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638800" cy="1981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import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os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os.system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('CLS')</a:t>
            </a:r>
          </a:p>
        </p:txBody>
      </p:sp>
      <p:pic>
        <p:nvPicPr>
          <p:cNvPr id="24781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814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78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814"/>
                  </p:tgtEl>
                </p:cond>
              </p:nextCondLst>
            </p:seq>
          </p:childTnLst>
        </p:cTn>
      </p:par>
    </p:tnLst>
    <p:bldLst>
      <p:bldP spid="2478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5: $300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477000" cy="2590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 to set up a delay in program execution for 1 min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209800" y="4427917"/>
            <a:ext cx="5638800" cy="17228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CA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import </a:t>
            </a:r>
            <a:r>
              <a:rPr lang="en-CA" sz="4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time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CA" sz="40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time.sleep</a:t>
            </a:r>
            <a:r>
              <a:rPr lang="en-CA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(60)</a:t>
            </a:r>
            <a:endParaRPr lang="en-US" sz="4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</a:endParaRPr>
          </a:p>
        </p:txBody>
      </p:sp>
      <p:pic>
        <p:nvPicPr>
          <p:cNvPr id="24883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8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88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838"/>
                  </p:tgtEl>
                </p:cond>
              </p:nextCondLst>
            </p:seq>
          </p:childTnLst>
        </p:cTn>
      </p:par>
    </p:tnLst>
    <p:bldLst>
      <p:bldP spid="2488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5: $400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09800" y="1066800"/>
            <a:ext cx="6477000" cy="274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800" dirty="0" smtClean="0"/>
              <a:t>What will be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800" dirty="0" smtClean="0">
                <a:latin typeface="Flareserif821 BT"/>
              </a:rPr>
              <a:t>import </a:t>
            </a:r>
            <a:r>
              <a:rPr lang="en-US" sz="2800" dirty="0">
                <a:latin typeface="Flareserif821 BT"/>
              </a:rPr>
              <a:t>math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800" dirty="0" smtClean="0"/>
              <a:t> print</a:t>
            </a:r>
            <a:r>
              <a:rPr lang="en-CA" sz="2800" dirty="0" smtClean="0"/>
              <a:t>("</a:t>
            </a:r>
            <a:r>
              <a:rPr lang="en-CA" sz="2800" dirty="0"/>
              <a:t>value %f" </a:t>
            </a:r>
            <a:r>
              <a:rPr lang="en-CA" sz="2800" dirty="0" smtClean="0"/>
              <a:t>  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CA" sz="2800" dirty="0"/>
              <a:t> </a:t>
            </a:r>
            <a:r>
              <a:rPr lang="en-CA" sz="2800" dirty="0" smtClean="0"/>
              <a:t>     %(</a:t>
            </a:r>
            <a:r>
              <a:rPr lang="en-CA" sz="2800" dirty="0" err="1"/>
              <a:t>math.ceil</a:t>
            </a:r>
            <a:r>
              <a:rPr lang="en-CA" sz="2800" dirty="0"/>
              <a:t>(3.4)+</a:t>
            </a:r>
            <a:r>
              <a:rPr lang="en-CA" sz="2800" dirty="0" err="1"/>
              <a:t>math.floor</a:t>
            </a:r>
            <a:r>
              <a:rPr lang="en-CA" sz="2800" dirty="0"/>
              <a:t>(-3.4)) )</a:t>
            </a:r>
            <a:endParaRPr lang="en-US" sz="2800" dirty="0"/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209800" y="4500349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/>
              </a:rPr>
              <a:t>value 0.0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/>
            </a:endParaRPr>
          </a:p>
        </p:txBody>
      </p:sp>
      <p:pic>
        <p:nvPicPr>
          <p:cNvPr id="24986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862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98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862"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5: $500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Java expression to calculate the following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2209800" y="39624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What is 3.0/4*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Math.sqrt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( 1+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Math.pow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</a:rPr>
              <a:t>(2,4))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50885" name="Picture 5" descr="arrow_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886" name="Picture 6" descr="questionmark_butt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78343"/>
              </p:ext>
            </p:extLst>
          </p:nvPr>
        </p:nvGraphicFramePr>
        <p:xfrm>
          <a:off x="3429000" y="28956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Équation" r:id="rId6" imgW="723600" imgH="241200" progId="Equation.3">
                  <p:embed/>
                </p:oleObj>
              </mc:Choice>
              <mc:Fallback>
                <p:oleObj name="Équation" r:id="rId6" imgW="723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743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508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886"/>
                  </p:tgtEl>
                </p:cond>
              </p:nextCondLst>
            </p:seq>
          </p:childTnLst>
        </p:cTn>
      </p:par>
    </p:tnLst>
    <p:bldLst>
      <p:bldP spid="2508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2"/>
          <p:cNvSpPr txBox="1">
            <a:spLocks noChangeArrowheads="1"/>
          </p:cNvSpPr>
          <p:nvPr/>
        </p:nvSpPr>
        <p:spPr bwMode="auto">
          <a:xfrm>
            <a:off x="1470025" y="677863"/>
            <a:ext cx="637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CA">
              <a:latin typeface="Flareserif821 BT"/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7848600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How much do you want to wager?</a:t>
            </a:r>
          </a:p>
        </p:txBody>
      </p:sp>
      <p:pic>
        <p:nvPicPr>
          <p:cNvPr id="143372" name="Picture 12" descr="continue_ 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0" y="3505200"/>
            <a:ext cx="12382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2" name="Picture 22" descr="daily_doub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7975" y="304800"/>
            <a:ext cx="35528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0" y="6477000"/>
            <a:ext cx="3581400" cy="381000"/>
          </a:xfrm>
        </p:spPr>
        <p:txBody>
          <a:bodyPr tIns="0" bIns="0" anchor="t"/>
          <a:lstStyle/>
          <a:p>
            <a:r>
              <a:rPr lang="en-US" sz="1300" b="0" smtClean="0">
                <a:solidFill>
                  <a:srgbClr val="1A3AFF"/>
                </a:solidFill>
              </a:rPr>
              <a:t>Daily Double 1 Wager</a:t>
            </a:r>
          </a:p>
        </p:txBody>
      </p:sp>
      <p:pic>
        <p:nvPicPr>
          <p:cNvPr id="143388" name="Picture 28">
            <a:hlinkClick r:id="" action="ppaction://media"/>
          </p:cNvPr>
          <p:cNvPicPr>
            <a:picLocks noRot="1" noChangeAspect="1" noChangeArrowheads="1"/>
          </p:cNvPicPr>
          <p:nvPr>
            <a:wavAudioFile r:embed="rId1" name="dailydoub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458200" y="22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" fill="hold"/>
                                        <p:tgtEl>
                                          <p:spTgt spid="1433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85" decel="1000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85" decel="100000"/>
                                        <p:tgtEl>
                                          <p:spTgt spid="1433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84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84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388"/>
                </p:tgtEl>
              </p:cMediaNode>
            </p:audio>
          </p:childTnLst>
        </p:cTn>
      </p:par>
    </p:tnLst>
    <p:bldLst>
      <p:bldP spid="1433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042988" y="1219200"/>
            <a:ext cx="7167562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Answer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044575" y="3962400"/>
            <a:ext cx="7167563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Question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6324600"/>
            <a:ext cx="2914650" cy="304800"/>
          </a:xfrm>
        </p:spPr>
        <p:txBody>
          <a:bodyPr tIns="0" bIns="0" anchor="t"/>
          <a:lstStyle/>
          <a:p>
            <a:r>
              <a:rPr lang="en-US" sz="2000" b="0" smtClean="0">
                <a:solidFill>
                  <a:srgbClr val="1A3AFF"/>
                </a:solidFill>
              </a:rPr>
              <a:t>Daily Double 1 Q &amp; A</a:t>
            </a:r>
            <a:endParaRPr lang="en-US" sz="1700" b="0" smtClean="0">
              <a:solidFill>
                <a:srgbClr val="FFFF00"/>
              </a:solidFill>
            </a:endParaRPr>
          </a:p>
        </p:txBody>
      </p:sp>
      <p:pic>
        <p:nvPicPr>
          <p:cNvPr id="151557" name="Picture 5" descr="questionmark_butt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312420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9" name="Picture 7" descr="arrow_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5715000"/>
            <a:ext cx="114300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9" descr="daily_doub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7975" y="304800"/>
            <a:ext cx="35528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1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557"/>
                  </p:tgtEl>
                </p:cond>
              </p:nextCondLst>
            </p:seq>
          </p:childTnLst>
        </p:cTn>
      </p:par>
    </p:tnLst>
    <p:bldLst>
      <p:bldP spid="1515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1: $100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981200" y="1371600"/>
            <a:ext cx="7162800" cy="2362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we call it when we join two strings together with a plus sign “+”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</a:t>
            </a: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en-CA" sz="40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057400" y="3886200"/>
            <a:ext cx="5638800" cy="2286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2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Concatenation</a:t>
            </a:r>
            <a:endParaRPr lang="en-US" sz="3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  <a:cs typeface="+mn-cs"/>
            </a:endParaRPr>
          </a:p>
        </p:txBody>
      </p:sp>
      <p:pic>
        <p:nvPicPr>
          <p:cNvPr id="226310" name="Picture 6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1" name="Picture 7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63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6311"/>
                  </p:tgtEl>
                </p:cond>
              </p:nextCondLst>
            </p:seq>
          </p:childTnLst>
        </p:cTn>
      </p:par>
    </p:tnLst>
    <p:bldLst>
      <p:bldP spid="2263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>
            <a:spLocks noChangeArrowheads="1"/>
          </p:cNvSpPr>
          <p:nvPr/>
        </p:nvSpPr>
        <p:spPr bwMode="auto">
          <a:xfrm>
            <a:off x="1470025" y="677863"/>
            <a:ext cx="637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CA">
              <a:latin typeface="Flareserif821 BT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7848600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How much do you want to wager?</a:t>
            </a:r>
          </a:p>
        </p:txBody>
      </p:sp>
      <p:pic>
        <p:nvPicPr>
          <p:cNvPr id="174084" name="Picture 4" descr="continue_ 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0" y="3505200"/>
            <a:ext cx="12382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6477000"/>
            <a:ext cx="3581400" cy="381000"/>
          </a:xfrm>
        </p:spPr>
        <p:txBody>
          <a:bodyPr tIns="0" bIns="0" anchor="t"/>
          <a:lstStyle/>
          <a:p>
            <a:r>
              <a:rPr lang="en-US" sz="1300" b="0" smtClean="0">
                <a:solidFill>
                  <a:srgbClr val="1A3AFF"/>
                </a:solidFill>
              </a:rPr>
              <a:t>Daily Double 2 Wager</a:t>
            </a:r>
          </a:p>
        </p:txBody>
      </p:sp>
      <p:pic>
        <p:nvPicPr>
          <p:cNvPr id="174088" name="Picture 8" descr="daily_doub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7975" y="304800"/>
            <a:ext cx="35528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0" name="Picture 10">
            <a:hlinkClick r:id="" action="ppaction://media"/>
          </p:cNvPr>
          <p:cNvPicPr>
            <a:picLocks noRot="1" noChangeAspect="1" noChangeArrowheads="1"/>
          </p:cNvPicPr>
          <p:nvPr>
            <a:wavAudioFile r:embed="rId1" name="dailydoub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458200" y="22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" fill="hold"/>
                                        <p:tgtEl>
                                          <p:spTgt spid="174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85" decel="1000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85" decel="100000"/>
                                        <p:tgtEl>
                                          <p:spTgt spid="17408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84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84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090"/>
                </p:tgtEl>
              </p:cMediaNode>
            </p:audio>
          </p:childTnLst>
        </p:cTn>
      </p:par>
    </p:tnLst>
    <p:bldLst>
      <p:bldP spid="1740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042988" y="1219200"/>
            <a:ext cx="7167562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Answer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044575" y="3962400"/>
            <a:ext cx="7167563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Question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6324600"/>
            <a:ext cx="2914650" cy="304800"/>
          </a:xfrm>
        </p:spPr>
        <p:txBody>
          <a:bodyPr tIns="0" bIns="0" anchor="t"/>
          <a:lstStyle/>
          <a:p>
            <a:r>
              <a:rPr lang="en-US" sz="2000" b="0" smtClean="0">
                <a:solidFill>
                  <a:srgbClr val="1A3AFF"/>
                </a:solidFill>
              </a:rPr>
              <a:t>Daily Double 2 Q &amp; A</a:t>
            </a:r>
            <a:endParaRPr lang="en-US" sz="1700" b="0" smtClean="0">
              <a:solidFill>
                <a:srgbClr val="FFFF00"/>
              </a:solidFill>
            </a:endParaRPr>
          </a:p>
        </p:txBody>
      </p:sp>
      <p:pic>
        <p:nvPicPr>
          <p:cNvPr id="175109" name="Picture 5" descr="questionmark_butt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312420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10" name="Picture 6" descr="arrow_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5715000"/>
            <a:ext cx="114300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7" descr="daily_doub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7975" y="304800"/>
            <a:ext cx="35528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5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109"/>
                  </p:tgtEl>
                </p:cond>
              </p:nextCondLst>
            </p:seq>
          </p:childTnLst>
        </p:cTn>
      </p:par>
    </p:tnLst>
    <p:bldLst>
      <p:bldP spid="1751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>
            <a:spLocks noChangeArrowheads="1"/>
          </p:cNvSpPr>
          <p:nvPr/>
        </p:nvSpPr>
        <p:spPr bwMode="auto">
          <a:xfrm>
            <a:off x="1470025" y="677863"/>
            <a:ext cx="637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CA">
              <a:latin typeface="Flareserif821 BT"/>
            </a:endParaRP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3438525"/>
            <a:ext cx="7848600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How much do you want to wager?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4038600" cy="381000"/>
          </a:xfrm>
        </p:spPr>
        <p:txBody>
          <a:bodyPr tIns="0" bIns="0" anchor="t"/>
          <a:lstStyle/>
          <a:p>
            <a:r>
              <a:rPr lang="en-US" sz="2000" b="0" smtClean="0">
                <a:solidFill>
                  <a:srgbClr val="1A3AFF"/>
                </a:solidFill>
              </a:rPr>
              <a:t>Final Jeopardy</a:t>
            </a:r>
            <a:r>
              <a:rPr lang="en-US" sz="1700" b="0" smtClean="0">
                <a:solidFill>
                  <a:srgbClr val="1A3AFF"/>
                </a:solidFill>
              </a:rPr>
              <a:t/>
            </a:r>
            <a:br>
              <a:rPr lang="en-US" sz="1700" b="0" smtClean="0">
                <a:solidFill>
                  <a:srgbClr val="1A3AFF"/>
                </a:solidFill>
              </a:rPr>
            </a:br>
            <a:r>
              <a:rPr lang="en-US" sz="1700" b="0" smtClean="0">
                <a:solidFill>
                  <a:srgbClr val="1A3AFF"/>
                </a:solidFill>
              </a:rPr>
              <a:t>Wager</a:t>
            </a:r>
          </a:p>
        </p:txBody>
      </p:sp>
      <p:pic>
        <p:nvPicPr>
          <p:cNvPr id="149509" name="Picture 5" descr="continue_ butt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5038725"/>
            <a:ext cx="12382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10" name="Picture 6" descr="final_jeopard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86025" y="304800"/>
            <a:ext cx="42957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11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1" name="MSj03883900000[1]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305800" y="30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909638" y="1447800"/>
            <a:ext cx="7315200" cy="1311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The category is:</a:t>
            </a:r>
            <a:b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</a:b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write category here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8" fill="hold"/>
                                        <p:tgtEl>
                                          <p:spTgt spid="1495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495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9511"/>
                </p:tgtEl>
              </p:cMediaNode>
            </p:audio>
          </p:childTnLst>
        </p:cTn>
      </p:par>
    </p:tnLst>
    <p:bldLst>
      <p:bldP spid="149507" grpId="0"/>
      <p:bldP spid="1495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042988" y="1219200"/>
            <a:ext cx="7167562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Answer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044575" y="3962400"/>
            <a:ext cx="7167563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Question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324600"/>
            <a:ext cx="2914650" cy="304800"/>
          </a:xfrm>
        </p:spPr>
        <p:txBody>
          <a:bodyPr tIns="0" bIns="0" anchor="t"/>
          <a:lstStyle/>
          <a:p>
            <a:r>
              <a:rPr lang="en-US" sz="2000" b="0" smtClean="0">
                <a:solidFill>
                  <a:srgbClr val="1A3AFF"/>
                </a:solidFill>
              </a:rPr>
              <a:t>Final Jeopardy Q &amp; A</a:t>
            </a:r>
            <a:r>
              <a:rPr lang="en-US" sz="1700" b="0" smtClean="0">
                <a:solidFill>
                  <a:srgbClr val="FFFF00"/>
                </a:solidFill>
              </a:rPr>
              <a:t/>
            </a:r>
            <a:br>
              <a:rPr lang="en-US" sz="1700" b="0" smtClean="0">
                <a:solidFill>
                  <a:srgbClr val="FFFF00"/>
                </a:solidFill>
              </a:rPr>
            </a:br>
            <a:endParaRPr lang="en-US" sz="1700" b="0" smtClean="0">
              <a:solidFill>
                <a:srgbClr val="FFFF00"/>
              </a:solidFill>
            </a:endParaRPr>
          </a:p>
        </p:txBody>
      </p:sp>
      <p:pic>
        <p:nvPicPr>
          <p:cNvPr id="144391" name="Picture 7" descr="questionmark_but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312420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8" descr="final_jeopard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6500" y="304800"/>
            <a:ext cx="42957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3" name="Picture 9" descr="arrow_button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43800" y="5715000"/>
            <a:ext cx="114300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4" name="Picture 10">
            <a:hlinkClick r:id="" action="ppaction://media"/>
          </p:cNvPr>
          <p:cNvPicPr>
            <a:picLocks noRot="1" noChangeAspect="1" noChangeArrowheads="1"/>
          </p:cNvPicPr>
          <p:nvPr>
            <a:wavAudioFile r:embed="rId1" name="jeopardy_jingle.wav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305800" y="30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13" fill="hold"/>
                                        <p:tgtEl>
                                          <p:spTgt spid="1443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4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391"/>
                  </p:tgtEl>
                </p:cond>
              </p:nextCondLst>
            </p:seq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4394"/>
                </p:tgtEl>
              </p:cMediaNode>
            </p:audio>
          </p:childTnLst>
        </p:cTn>
      </p:par>
    </p:tnLst>
    <p:bldLst>
      <p:bldP spid="1443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4343400"/>
            <a:ext cx="1905000" cy="685800"/>
          </a:xfrm>
        </p:spPr>
        <p:txBody>
          <a:bodyPr/>
          <a:lstStyle/>
          <a:p>
            <a:r>
              <a:rPr lang="en-US" sz="2200" smtClean="0"/>
              <a:t>Game Over</a:t>
            </a:r>
          </a:p>
        </p:txBody>
      </p:sp>
      <p:pic>
        <p:nvPicPr>
          <p:cNvPr id="51202" name="Picture 4" descr="jeopardy_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7429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7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1" name="applause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458200" y="381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1177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776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1: $200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9055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all these examples of:</a:t>
            </a:r>
            <a:b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print(variable,2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2289128" y="4458269"/>
            <a:ext cx="5638800" cy="144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functions</a:t>
            </a:r>
            <a:endParaRPr lang="en-US" sz="4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  <a:cs typeface="+mn-cs"/>
            </a:endParaRPr>
          </a:p>
        </p:txBody>
      </p:sp>
      <p:pic>
        <p:nvPicPr>
          <p:cNvPr id="22733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4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73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7334"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1: $300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 we call a substring that is pulled from a string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209800" y="3962400"/>
            <a:ext cx="5638800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slice</a:t>
            </a:r>
            <a:endParaRPr lang="en-US" sz="4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  <a:cs typeface="+mn-cs"/>
            </a:endParaRPr>
          </a:p>
        </p:txBody>
      </p:sp>
      <p:pic>
        <p:nvPicPr>
          <p:cNvPr id="228357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8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8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8358"/>
                  </p:tgtEl>
                </p:cond>
              </p:nextCondLst>
            </p:seq>
          </p:childTnLst>
        </p:cTn>
      </p:par>
    </p:tnLst>
    <p:bldLst>
      <p:bldP spid="2283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1: $400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2667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cast.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209800" y="5105400"/>
            <a:ext cx="5638800" cy="1371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4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To change the type of a variable.</a:t>
            </a:r>
            <a:endParaRPr lang="en-US" sz="4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</a:endParaRPr>
          </a:p>
        </p:txBody>
      </p:sp>
      <p:pic>
        <p:nvPicPr>
          <p:cNvPr id="229381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9382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9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9382"/>
                  </p:tgtEl>
                </p:cond>
              </p:nextCondLst>
            </p:seq>
          </p:childTnLst>
        </p:cTn>
      </p:par>
    </p:tnLst>
    <p:bldLst>
      <p:bldP spid="2293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1: $500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1981200" y="1143000"/>
            <a:ext cx="7162800" cy="274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ts val="0"/>
              </a:spcBef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How do we call \n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or \"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133600" y="4876800"/>
            <a:ext cx="5638800" cy="144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 pitchFamily="34" charset="0"/>
                <a:cs typeface="+mn-cs"/>
              </a:rPr>
              <a:t>Escaping characters or </a:t>
            </a:r>
            <a:r>
              <a:rPr lang="en-CA" sz="3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escape sequences</a:t>
            </a:r>
            <a:endParaRPr lang="en-US" sz="36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  <a:cs typeface="+mn-cs"/>
            </a:endParaRPr>
          </a:p>
        </p:txBody>
      </p:sp>
      <p:pic>
        <p:nvPicPr>
          <p:cNvPr id="230405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406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04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0406"/>
                  </p:tgtEl>
                </p:cond>
              </p:nextCondLst>
            </p:seq>
          </p:childTnLst>
        </p:cTn>
      </p:par>
    </p:tnLst>
    <p:bldLst>
      <p:bldP spid="2304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2: $100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5638800" cy="304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unnecessary brackets</a:t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(((x * y) + 6)/(x*3)+5)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190466" y="5181600"/>
            <a:ext cx="56388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3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areserif821 BT"/>
              </a:rPr>
              <a:t>(x*y+6)/(x*3)+5 </a:t>
            </a:r>
            <a:endParaRPr lang="en-US" sz="36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areserif821 BT"/>
              <a:cs typeface="+mn-cs"/>
            </a:endParaRPr>
          </a:p>
        </p:txBody>
      </p:sp>
      <p:pic>
        <p:nvPicPr>
          <p:cNvPr id="231429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1430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1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1430"/>
                  </p:tgtEl>
                </p:cond>
              </p:nextCondLst>
            </p:seq>
          </p:childTnLst>
        </p:cTn>
      </p:par>
    </p:tnLst>
    <p:bldLst>
      <p:bldP spid="2314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2: $200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324600" cy="2819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= 3.1415</a:t>
            </a:r>
          </a:p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5=radius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area of the circle is",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radius**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209800" y="4800600"/>
            <a:ext cx="5638800" cy="1219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lareserif821 BT" pitchFamily="34" charset="0"/>
                <a:cs typeface="+mn-cs"/>
              </a:rPr>
              <a:t>error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lareserif821 BT" pitchFamily="34" charset="0"/>
              <a:cs typeface="+mn-cs"/>
            </a:endParaRPr>
          </a:p>
        </p:txBody>
      </p:sp>
      <p:pic>
        <p:nvPicPr>
          <p:cNvPr id="232453" name="Picture 5" descr="arrow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48338"/>
            <a:ext cx="11430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4" name="Picture 6" descr="questionmark_but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3486150"/>
            <a:ext cx="742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2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2454"/>
                  </p:tgtEl>
                </p:cond>
              </p:nextCondLst>
            </p:seq>
          </p:childTnLst>
        </p:cTn>
      </p:par>
    </p:tnLst>
    <p:bldLst>
      <p:bldP spid="23245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0C1B7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3232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1A3A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515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0C1B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630</Words>
  <Application>Microsoft Office PowerPoint</Application>
  <PresentationFormat>On-screen Show (4:3)</PresentationFormat>
  <Paragraphs>155</Paragraphs>
  <Slides>34</Slides>
  <Notes>1</Notes>
  <HiddenSlides>0</HiddenSlides>
  <MMClips>8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20</vt:i4>
      </vt:variant>
    </vt:vector>
  </HeadingPairs>
  <TitlesOfParts>
    <vt:vector size="56" baseType="lpstr">
      <vt:lpstr>Default Design</vt:lpstr>
      <vt:lpstr>Équation</vt:lpstr>
      <vt:lpstr>Jeopardy Opening</vt:lpstr>
      <vt:lpstr>Game Board</vt:lpstr>
      <vt:lpstr>Category 1: $100</vt:lpstr>
      <vt:lpstr>Category 1: $200</vt:lpstr>
      <vt:lpstr>Category 1: $300</vt:lpstr>
      <vt:lpstr>Category 1: $400</vt:lpstr>
      <vt:lpstr>Category 1: $500</vt:lpstr>
      <vt:lpstr>Category 2: $100</vt:lpstr>
      <vt:lpstr>Category 2: $200</vt:lpstr>
      <vt:lpstr>Category 2: $300</vt:lpstr>
      <vt:lpstr>Category 2: $400</vt:lpstr>
      <vt:lpstr>Category 2: $500</vt:lpstr>
      <vt:lpstr>Category 3: $100</vt:lpstr>
      <vt:lpstr>Category 3: $200</vt:lpstr>
      <vt:lpstr>Category 3: $300</vt:lpstr>
      <vt:lpstr>Category 3: $400</vt:lpstr>
      <vt:lpstr>Category 3: $500</vt:lpstr>
      <vt:lpstr>Category 4: $100</vt:lpstr>
      <vt:lpstr>Category 4: $200</vt:lpstr>
      <vt:lpstr>Category 4: $300</vt:lpstr>
      <vt:lpstr>Category 4: $400</vt:lpstr>
      <vt:lpstr>Category 4: $500</vt:lpstr>
      <vt:lpstr>Category 5: $100</vt:lpstr>
      <vt:lpstr>Category 5: $200</vt:lpstr>
      <vt:lpstr>Category 5: $300</vt:lpstr>
      <vt:lpstr>Category 5: $400</vt:lpstr>
      <vt:lpstr>Category 5: $500</vt:lpstr>
      <vt:lpstr>Daily Double 1 Wager</vt:lpstr>
      <vt:lpstr>Daily Double 1 Q &amp; A</vt:lpstr>
      <vt:lpstr>Daily Double 2 Wager</vt:lpstr>
      <vt:lpstr>Daily Double 2 Q &amp; A</vt:lpstr>
      <vt:lpstr>Final Jeopardy Wager</vt:lpstr>
      <vt:lpstr>Final Jeopardy Q &amp; A </vt:lpstr>
      <vt:lpstr>Game Over</vt:lpstr>
      <vt:lpstr>constitution 100</vt:lpstr>
      <vt:lpstr>Constitution 200</vt:lpstr>
      <vt:lpstr>Const 300</vt:lpstr>
      <vt:lpstr>cosnt 400</vt:lpstr>
      <vt:lpstr>Const 500</vt:lpstr>
      <vt:lpstr>gov 100</vt:lpstr>
      <vt:lpstr>gov 200</vt:lpstr>
      <vt:lpstr>Gov 300</vt:lpstr>
      <vt:lpstr>gov 400</vt:lpstr>
      <vt:lpstr>gov 500</vt:lpstr>
      <vt:lpstr>Bill 100</vt:lpstr>
      <vt:lpstr>bill 200</vt:lpstr>
      <vt:lpstr>bill 300</vt:lpstr>
      <vt:lpstr>Bill 400</vt:lpstr>
      <vt:lpstr>bill 500</vt:lpstr>
      <vt:lpstr>civil 100</vt:lpstr>
      <vt:lpstr>civil 200</vt:lpstr>
      <vt:lpstr>civil 300</vt:lpstr>
      <vt:lpstr>Civil 400</vt:lpstr>
      <vt:lpstr>civil 500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Jeopardy</dc:title>
  <dc:creator>David and Ady Brower</dc:creator>
  <cp:lastModifiedBy>Strelkovska, Helen</cp:lastModifiedBy>
  <cp:revision>244</cp:revision>
  <cp:lastPrinted>2014-09-29T17:22:34Z</cp:lastPrinted>
  <dcterms:created xsi:type="dcterms:W3CDTF">2000-09-15T00:03:29Z</dcterms:created>
  <dcterms:modified xsi:type="dcterms:W3CDTF">2016-09-21T19:21:57Z</dcterms:modified>
</cp:coreProperties>
</file>