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</p:sldIdLst>
  <p:sldSz cy="5143500" cx="9144000"/>
  <p:notesSz cx="6858000" cy="9144000"/>
  <p:embeddedFontLst>
    <p:embeddedFont>
      <p:font typeface="JetBrains Mono Medium"/>
      <p:regular r:id="rId27"/>
      <p:bold r:id="rId28"/>
      <p:italic r:id="rId29"/>
      <p:boldItalic r:id="rId30"/>
    </p:embeddedFont>
    <p:embeddedFont>
      <p:font typeface="JetBrains Mono Light"/>
      <p:regular r:id="rId31"/>
      <p:bold r:id="rId32"/>
      <p:italic r:id="rId33"/>
      <p:boldItalic r:id="rId34"/>
    </p:embeddedFont>
    <p:embeddedFont>
      <p:font typeface="JetBrains Mono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3138">
          <p15:clr>
            <a:srgbClr val="A4A3A4"/>
          </p15:clr>
        </p15:guide>
        <p15:guide id="2" pos="195">
          <p15:clr>
            <a:srgbClr val="A4A3A4"/>
          </p15:clr>
        </p15:guide>
        <p15:guide id="3" orient="horz" pos="149">
          <p15:clr>
            <a:srgbClr val="9AA0A6"/>
          </p15:clr>
        </p15:guide>
        <p15:guide id="4" pos="1782">
          <p15:clr>
            <a:srgbClr val="9AA0A6"/>
          </p15:clr>
        </p15:guide>
        <p15:guide id="5" pos="5635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3138" orient="horz"/>
        <p:guide pos="195"/>
        <p:guide pos="149" orient="horz"/>
        <p:guide pos="1782"/>
        <p:guide pos="5635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JetBrainsMonoMedium-bold.fntdata"/><Relationship Id="rId27" Type="http://schemas.openxmlformats.org/officeDocument/2006/relationships/font" Target="fonts/JetBrainsMonoMedium-regular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JetBrainsMonoMedium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JetBrainsMonoLight-regular.fntdata"/><Relationship Id="rId30" Type="http://schemas.openxmlformats.org/officeDocument/2006/relationships/font" Target="fonts/JetBrainsMonoMedium-boldItalic.fntdata"/><Relationship Id="rId11" Type="http://schemas.openxmlformats.org/officeDocument/2006/relationships/slide" Target="slides/slide6.xml"/><Relationship Id="rId33" Type="http://schemas.openxmlformats.org/officeDocument/2006/relationships/font" Target="fonts/JetBrainsMonoLight-italic.fntdata"/><Relationship Id="rId10" Type="http://schemas.openxmlformats.org/officeDocument/2006/relationships/slide" Target="slides/slide5.xml"/><Relationship Id="rId32" Type="http://schemas.openxmlformats.org/officeDocument/2006/relationships/font" Target="fonts/JetBrainsMonoLight-bold.fntdata"/><Relationship Id="rId13" Type="http://schemas.openxmlformats.org/officeDocument/2006/relationships/slide" Target="slides/slide8.xml"/><Relationship Id="rId35" Type="http://schemas.openxmlformats.org/officeDocument/2006/relationships/font" Target="fonts/JetBrainsMono-regular.fntdata"/><Relationship Id="rId12" Type="http://schemas.openxmlformats.org/officeDocument/2006/relationships/slide" Target="slides/slide7.xml"/><Relationship Id="rId34" Type="http://schemas.openxmlformats.org/officeDocument/2006/relationships/font" Target="fonts/JetBrainsMonoLight-boldItalic.fntdata"/><Relationship Id="rId15" Type="http://schemas.openxmlformats.org/officeDocument/2006/relationships/slide" Target="slides/slide10.xml"/><Relationship Id="rId37" Type="http://schemas.openxmlformats.org/officeDocument/2006/relationships/font" Target="fonts/JetBrainsMono-italic.fntdata"/><Relationship Id="rId14" Type="http://schemas.openxmlformats.org/officeDocument/2006/relationships/slide" Target="slides/slide9.xml"/><Relationship Id="rId36" Type="http://schemas.openxmlformats.org/officeDocument/2006/relationships/font" Target="fonts/JetBrainsMono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JetBrainsMono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213272c617c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213272c617c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23eff03f8_0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123eff03f8_0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3272c617c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13272c617c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13272c617c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13272c617c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13906753e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13906753e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3906753ef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213906753ef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13906753ef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13906753ef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213272c617c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213272c617c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13906753ef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13906753ef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213906753e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213906753e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123eff03f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123eff03f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123eff03f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123eff03f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13906753ef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13906753ef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2123eff03f8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2123eff03f8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123eff03f8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2123eff03f8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213272c617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213272c617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13272c617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13272c617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123eff03f8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123eff03f8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13272c617c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13272c617c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3272c617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13272c617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3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3.jp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.jpg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jp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9.jp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0.jp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4.jp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jpg"/><Relationship Id="rId4" Type="http://schemas.openxmlformats.org/officeDocument/2006/relationships/image" Target="../media/image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6808875" y="73700"/>
            <a:ext cx="2269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>
                <a:latin typeface="JetBrains Mono"/>
                <a:ea typeface="JetBrains Mono"/>
                <a:cs typeface="JetBrains Mono"/>
                <a:sym typeface="JetBrains Mono"/>
              </a:rPr>
              <a:t>Финальная работа</a:t>
            </a:r>
            <a:endParaRPr i="1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4472925" y="810550"/>
            <a:ext cx="4237200" cy="122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JetBrains Mono Medium"/>
                <a:ea typeface="JetBrains Mono Medium"/>
                <a:cs typeface="JetBrains Mono Medium"/>
                <a:sym typeface="JetBrains Mono Medium"/>
              </a:rPr>
              <a:t>Анализ сайта</a:t>
            </a:r>
            <a:endParaRPr sz="2700">
              <a:latin typeface="JetBrains Mono Medium"/>
              <a:ea typeface="JetBrains Mono Medium"/>
              <a:cs typeface="JetBrains Mono Medium"/>
              <a:sym typeface="JetBrains Mono Medium"/>
            </a:endParaRPr>
          </a:p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2700">
                <a:latin typeface="JetBrains Mono Medium"/>
                <a:ea typeface="JetBrains Mono Medium"/>
                <a:cs typeface="JetBrains Mono Medium"/>
                <a:sym typeface="JetBrains Mono Medium"/>
              </a:rPr>
              <a:t>“СберАвтоподписка”</a:t>
            </a:r>
            <a:endParaRPr sz="2700">
              <a:latin typeface="JetBrains Mono Medium"/>
              <a:ea typeface="JetBrains Mono Medium"/>
              <a:cs typeface="JetBrains Mono Medium"/>
              <a:sym typeface="JetBrains Mono Medium"/>
            </a:endParaRPr>
          </a:p>
        </p:txBody>
      </p:sp>
      <p:cxnSp>
        <p:nvCxnSpPr>
          <p:cNvPr id="56" name="Google Shape;56;p13"/>
          <p:cNvCxnSpPr/>
          <p:nvPr/>
        </p:nvCxnSpPr>
        <p:spPr>
          <a:xfrm flipH="1" rot="10800000">
            <a:off x="3596025" y="2859300"/>
            <a:ext cx="5025600" cy="7200"/>
          </a:xfrm>
          <a:prstGeom prst="straightConnector1">
            <a:avLst/>
          </a:prstGeom>
          <a:noFill/>
          <a:ln cap="flat" cmpd="sng" w="9525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7" name="Google Shape;57;p13"/>
          <p:cNvSpPr txBox="1"/>
          <p:nvPr/>
        </p:nvSpPr>
        <p:spPr>
          <a:xfrm>
            <a:off x="4657125" y="2859300"/>
            <a:ext cx="39645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исполнитель: Чмир Михаил Петрович</a:t>
            </a:r>
            <a:endParaRPr/>
          </a:p>
        </p:txBody>
      </p:sp>
      <p:sp>
        <p:nvSpPr>
          <p:cNvPr id="58" name="Google Shape;58;p13"/>
          <p:cNvSpPr txBox="1"/>
          <p:nvPr/>
        </p:nvSpPr>
        <p:spPr>
          <a:xfrm>
            <a:off x="5621625" y="3259500"/>
            <a:ext cx="30000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«Введение в Data Science», специализация: Data Engineer</a:t>
            </a:r>
            <a:r>
              <a:rPr lang="ru" sz="1200">
                <a:solidFill>
                  <a:schemeClr val="dk1"/>
                </a:solidFill>
                <a:highlight>
                  <a:srgbClr val="F7F7F5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2"/>
          <p:cNvSpPr txBox="1"/>
          <p:nvPr/>
        </p:nvSpPr>
        <p:spPr>
          <a:xfrm>
            <a:off x="309500" y="235800"/>
            <a:ext cx="1834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exploratory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data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analysis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28" name="Google Shape;128;p22"/>
          <p:cNvSpPr txBox="1"/>
          <p:nvPr/>
        </p:nvSpPr>
        <p:spPr>
          <a:xfrm>
            <a:off x="2829650" y="270925"/>
            <a:ext cx="5895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</a:rPr>
              <a:t>EDA</a:t>
            </a:r>
            <a:r>
              <a:rPr lang="ru">
                <a:solidFill>
                  <a:schemeClr val="dk2"/>
                </a:solidFill>
              </a:rPr>
              <a:t> - </a:t>
            </a:r>
            <a:r>
              <a:rPr i="1" lang="ru" sz="1300">
                <a:solidFill>
                  <a:schemeClr val="dk2"/>
                </a:solidFill>
              </a:rPr>
              <a:t>процесс исследования и анализа данных, направленный на получение полезных знаний о наборе данных. </a:t>
            </a:r>
            <a:endParaRPr i="1" sz="1300">
              <a:solidFill>
                <a:schemeClr val="dk2"/>
              </a:solidFill>
            </a:endParaRPr>
          </a:p>
        </p:txBody>
      </p:sp>
      <p:sp>
        <p:nvSpPr>
          <p:cNvPr id="129" name="Google Shape;129;p22"/>
          <p:cNvSpPr txBox="1"/>
          <p:nvPr/>
        </p:nvSpPr>
        <p:spPr>
          <a:xfrm>
            <a:off x="2999150" y="1370625"/>
            <a:ext cx="57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22"/>
          <p:cNvSpPr txBox="1"/>
          <p:nvPr/>
        </p:nvSpPr>
        <p:spPr>
          <a:xfrm>
            <a:off x="2829650" y="1414850"/>
            <a:ext cx="6116100" cy="194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500">
                <a:solidFill>
                  <a:schemeClr val="dk1"/>
                </a:solidFill>
              </a:rPr>
              <a:t>Итоги:</a:t>
            </a:r>
            <a:endParaRPr b="1" sz="15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>
                <a:solidFill>
                  <a:schemeClr val="dk1"/>
                </a:solidFill>
              </a:rPr>
              <a:t>В рамках выбранной специализации, на первом этапе мы лишь обрабатывали и подготавливали данные для первичного технического анализа. Построили рабочий, объединенный датасет.  Никаких аналитических выводов не строилось.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1" name="Google Shape;131;p22"/>
          <p:cNvSpPr txBox="1"/>
          <p:nvPr/>
        </p:nvSpPr>
        <p:spPr>
          <a:xfrm>
            <a:off x="2829650" y="832675"/>
            <a:ext cx="574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chemeClr val="dk2"/>
                </a:solidFill>
              </a:rPr>
              <a:t>*** Данные работы этапа “EDA” расположены в папке </a:t>
            </a:r>
            <a:r>
              <a:rPr b="1" lang="ru" sz="1200">
                <a:solidFill>
                  <a:schemeClr val="dk2"/>
                </a:solidFill>
              </a:rPr>
              <a:t>“jupyter”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3"/>
          <p:cNvSpPr txBox="1"/>
          <p:nvPr/>
        </p:nvSpPr>
        <p:spPr>
          <a:xfrm>
            <a:off x="309500" y="235800"/>
            <a:ext cx="183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Data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Engineer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37" name="Google Shape;137;p23"/>
          <p:cNvSpPr txBox="1"/>
          <p:nvPr/>
        </p:nvSpPr>
        <p:spPr>
          <a:xfrm>
            <a:off x="2984400" y="331600"/>
            <a:ext cx="57699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В рамках задачи по специализации мы должны:</a:t>
            </a:r>
            <a:endParaRPr b="1"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ru">
                <a:solidFill>
                  <a:schemeClr val="dk1"/>
                </a:solidFill>
              </a:rPr>
              <a:t>Разработать технологическую структуру хранения данных </a:t>
            </a:r>
            <a:r>
              <a:rPr b="1" lang="ru">
                <a:solidFill>
                  <a:schemeClr val="dk1"/>
                </a:solidFill>
              </a:rPr>
              <a:t>*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ru">
                <a:solidFill>
                  <a:schemeClr val="dk1"/>
                </a:solidFill>
              </a:rPr>
              <a:t>Разработать механизмы загрузки данных в созданную структуру хранения </a:t>
            </a:r>
            <a:r>
              <a:rPr b="1" lang="ru">
                <a:solidFill>
                  <a:schemeClr val="dk1"/>
                </a:solidFill>
              </a:rPr>
              <a:t>**</a:t>
            </a:r>
            <a:r>
              <a:rPr lang="ru">
                <a:solidFill>
                  <a:schemeClr val="dk1"/>
                </a:solidFill>
              </a:rPr>
              <a:t>.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❏"/>
            </a:pPr>
            <a:r>
              <a:rPr lang="ru">
                <a:solidFill>
                  <a:schemeClr val="dk1"/>
                </a:solidFill>
              </a:rPr>
              <a:t>Развертывание созданной системы на сервисе Airflow.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38" name="Google Shape;138;p23"/>
          <p:cNvSpPr txBox="1"/>
          <p:nvPr/>
        </p:nvSpPr>
        <p:spPr>
          <a:xfrm>
            <a:off x="2829650" y="2155750"/>
            <a:ext cx="6116100" cy="217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/>
              <a:t>*</a:t>
            </a:r>
            <a:r>
              <a:rPr lang="ru" sz="1300"/>
              <a:t> будем определять всю </a:t>
            </a:r>
            <a:r>
              <a:rPr b="1" i="1" lang="ru" sz="1300"/>
              <a:t>технологию</a:t>
            </a:r>
            <a:r>
              <a:rPr lang="ru" sz="1300"/>
              <a:t> по созданию и  быстрому развертыванию на продакшене структуры хранения данных. Технология должна быть универсальной, по мере возможности, и как максимум идемпотентной </a:t>
            </a:r>
            <a:r>
              <a:rPr lang="ru" sz="1300">
                <a:solidFill>
                  <a:schemeClr val="dk2"/>
                </a:solidFill>
              </a:rPr>
              <a:t>***</a:t>
            </a:r>
            <a:r>
              <a:rPr lang="ru" sz="1300"/>
              <a:t> ;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/>
              <a:t>**</a:t>
            </a:r>
            <a:r>
              <a:rPr lang="ru" sz="1300"/>
              <a:t> будут определены, созданы, описаны(</a:t>
            </a:r>
            <a:r>
              <a:rPr i="1" lang="ru" sz="1200">
                <a:solidFill>
                  <a:schemeClr val="dk2"/>
                </a:solidFill>
              </a:rPr>
              <a:t>документирование функций</a:t>
            </a:r>
            <a:r>
              <a:rPr lang="ru" sz="1300"/>
              <a:t>) механизмы и инструменты по загрузке данных. Данная система должна быть безопасной, отказоустойчивой, с адаптивной подсистемой аудита действий и аудита данных.</a:t>
            </a:r>
            <a:endParaRPr sz="1300"/>
          </a:p>
        </p:txBody>
      </p:sp>
      <p:sp>
        <p:nvSpPr>
          <p:cNvPr id="139" name="Google Shape;139;p23"/>
          <p:cNvSpPr txBox="1"/>
          <p:nvPr/>
        </p:nvSpPr>
        <p:spPr>
          <a:xfrm>
            <a:off x="2881250" y="4524500"/>
            <a:ext cx="5924700" cy="4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ru" sz="1000">
                <a:solidFill>
                  <a:schemeClr val="dk2"/>
                </a:solidFill>
              </a:rPr>
              <a:t>*** Идемпоте́нтность</a:t>
            </a:r>
            <a:r>
              <a:rPr i="1" lang="ru" sz="1000">
                <a:solidFill>
                  <a:schemeClr val="dk2"/>
                </a:solidFill>
              </a:rPr>
              <a:t> — свойство объекта или операции при повторном применении операции к объекту давать тот же результат, что и при первом.</a:t>
            </a:r>
            <a:endParaRPr i="1" sz="1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/>
        </p:nvSpPr>
        <p:spPr>
          <a:xfrm>
            <a:off x="309500" y="235800"/>
            <a:ext cx="183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Data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Engineer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45" name="Google Shape;145;p24"/>
          <p:cNvSpPr txBox="1"/>
          <p:nvPr/>
        </p:nvSpPr>
        <p:spPr>
          <a:xfrm>
            <a:off x="2844400" y="228425"/>
            <a:ext cx="61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Т</a:t>
            </a:r>
            <a:r>
              <a:rPr b="1" lang="ru">
                <a:solidFill>
                  <a:schemeClr val="dk1"/>
                </a:solidFill>
              </a:rPr>
              <a:t>ехнологическая структура хранения данных.</a:t>
            </a:r>
            <a:endParaRPr b="1"/>
          </a:p>
        </p:txBody>
      </p:sp>
      <p:sp>
        <p:nvSpPr>
          <p:cNvPr id="146" name="Google Shape;146;p24"/>
          <p:cNvSpPr txBox="1"/>
          <p:nvPr/>
        </p:nvSpPr>
        <p:spPr>
          <a:xfrm>
            <a:off x="2829650" y="801775"/>
            <a:ext cx="6101400" cy="3057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/>
              <a:t>Инструменты: </a:t>
            </a:r>
            <a:endParaRPr b="1" sz="13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ru" sz="1300"/>
              <a:t>в качестве базы данных выбрана PostgreSQL версии 15;</a:t>
            </a:r>
            <a:endParaRPr sz="13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ru" sz="1300"/>
              <a:t>в качестве инструмента создания базы данных и первичных административных настроек, вплоть до тестирования  - создан SQL скрипт, который создаст базу данных, создаст пользователей, определит роли, схемы, права. В самом скрипте имеются готовые заготовки для тестирования операций DDL, DML во вновь созданной базе данных;</a:t>
            </a:r>
            <a:endParaRPr sz="13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ru" sz="1300"/>
              <a:t>в качестве инструмента для создания таблиц в базе данных и их ограничений - будем использовать Python скрипт, с использованием программной библиотеки  SQLAlchemy* и технологии ORM.</a:t>
            </a:r>
            <a:endParaRPr sz="1300"/>
          </a:p>
        </p:txBody>
      </p:sp>
      <p:sp>
        <p:nvSpPr>
          <p:cNvPr id="147" name="Google Shape;147;p24"/>
          <p:cNvSpPr txBox="1"/>
          <p:nvPr/>
        </p:nvSpPr>
        <p:spPr>
          <a:xfrm>
            <a:off x="2829650" y="3870175"/>
            <a:ext cx="61014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2"/>
                </a:solidFill>
              </a:rPr>
              <a:t>*</a:t>
            </a:r>
            <a:r>
              <a:rPr b="1" lang="ru" sz="1000">
                <a:solidFill>
                  <a:schemeClr val="dk2"/>
                </a:solidFill>
              </a:rPr>
              <a:t> </a:t>
            </a:r>
            <a:r>
              <a:rPr b="1" lang="ru" sz="1000">
                <a:solidFill>
                  <a:schemeClr val="dk2"/>
                </a:solidFill>
              </a:rPr>
              <a:t>SQLAlchemy </a:t>
            </a:r>
            <a:r>
              <a:rPr lang="ru" sz="1000">
                <a:solidFill>
                  <a:schemeClr val="dk2"/>
                </a:solidFill>
              </a:rPr>
              <a:t>— </a:t>
            </a:r>
            <a:r>
              <a:rPr i="1" lang="ru" sz="1000">
                <a:solidFill>
                  <a:schemeClr val="dk2"/>
                </a:solidFill>
              </a:rPr>
              <a:t>это программная библиотека на языке Python для работы с реляционными СУБД с применением технологии ORM. Служит для синхронизации объектов Python и записей реляционной базы данных. SQLAlchemy позволяет описывать структуры баз данных и способы взаимодействия с ними на языке Python </a:t>
            </a:r>
            <a:r>
              <a:rPr b="1" i="1" lang="ru" sz="1000">
                <a:solidFill>
                  <a:schemeClr val="dk2"/>
                </a:solidFill>
              </a:rPr>
              <a:t>без использования SQL</a:t>
            </a:r>
            <a:r>
              <a:rPr i="1" lang="ru" sz="1000">
                <a:solidFill>
                  <a:schemeClr val="dk2"/>
                </a:solidFill>
              </a:rPr>
              <a:t>. Библиотека была выпущена в феврале 2006 под лицензией открытого ПО MIT.</a:t>
            </a:r>
            <a:endParaRPr i="1" sz="10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solidFill>
                  <a:schemeClr val="dk2"/>
                </a:solidFill>
              </a:rPr>
              <a:t>Работает back-end для баз данных: MySQL, PostgreSQL, SQLite, Oracle и других, </a:t>
            </a:r>
            <a:r>
              <a:rPr b="1" i="1" lang="ru" sz="1000">
                <a:solidFill>
                  <a:schemeClr val="dk2"/>
                </a:solidFill>
              </a:rPr>
              <a:t>между которыми можно переключаться изменением конфигурации</a:t>
            </a:r>
            <a:r>
              <a:rPr i="1" lang="ru" sz="1000">
                <a:solidFill>
                  <a:schemeClr val="dk2"/>
                </a:solidFill>
              </a:rPr>
              <a:t>.</a:t>
            </a:r>
            <a:endParaRPr i="1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5"/>
          <p:cNvSpPr txBox="1"/>
          <p:nvPr/>
        </p:nvSpPr>
        <p:spPr>
          <a:xfrm>
            <a:off x="309500" y="235800"/>
            <a:ext cx="183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Data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Engineer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53" name="Google Shape;153;p25"/>
          <p:cNvSpPr txBox="1"/>
          <p:nvPr/>
        </p:nvSpPr>
        <p:spPr>
          <a:xfrm>
            <a:off x="2844400" y="228425"/>
            <a:ext cx="61014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Технологическая структура хранения данных.</a:t>
            </a:r>
            <a:endParaRPr b="1"/>
          </a:p>
        </p:txBody>
      </p:sp>
      <p:sp>
        <p:nvSpPr>
          <p:cNvPr id="154" name="Google Shape;154;p25"/>
          <p:cNvSpPr txBox="1"/>
          <p:nvPr/>
        </p:nvSpPr>
        <p:spPr>
          <a:xfrm>
            <a:off x="2829650" y="628625"/>
            <a:ext cx="6101400" cy="256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200"/>
              <a:t>Итоги</a:t>
            </a:r>
            <a:r>
              <a:rPr b="1" lang="ru" sz="1200"/>
              <a:t>: </a:t>
            </a:r>
            <a:endParaRPr b="1" sz="1200"/>
          </a:p>
          <a:p>
            <a:pPr indent="-30480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❏"/>
            </a:pPr>
            <a:r>
              <a:rPr lang="ru" sz="1200"/>
              <a:t>SQL-скрипт в данной версии создан для определенной СУБД. Для СУБД другого типа необходимо по аналогии, скорректировать скрипт в виду особенностей применяемой СУБД. </a:t>
            </a:r>
            <a:r>
              <a:rPr i="1" lang="ru" sz="1200"/>
              <a:t>Например, у меня, при развертывании на MS SQL, это заняло не более получаса.</a:t>
            </a:r>
            <a:endParaRPr i="1" sz="12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300"/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❏"/>
            </a:pPr>
            <a:r>
              <a:rPr lang="ru" sz="1200"/>
              <a:t>Использование Python скрипта, с применением программной библиотеки  SQLAlchemy и технологии ORM, при создании таблиц (</a:t>
            </a:r>
            <a:r>
              <a:rPr i="1" lang="ru" sz="1100"/>
              <a:t>для каждой таблицы, определен свой скрипт</a:t>
            </a:r>
            <a:r>
              <a:rPr lang="ru" sz="1200"/>
              <a:t>) позволяет применять данный инструмент в не зависимости от вида СУБД. Для изменения вида СУБД в скрипте достаточно изменить только строку подключения к серверу базы данных, которая определена как глобальная переменная в начале каждого скрипта.</a:t>
            </a:r>
            <a:endParaRPr sz="1200"/>
          </a:p>
        </p:txBody>
      </p:sp>
      <p:sp>
        <p:nvSpPr>
          <p:cNvPr id="155" name="Google Shape;155;p25"/>
          <p:cNvSpPr txBox="1"/>
          <p:nvPr/>
        </p:nvSpPr>
        <p:spPr>
          <a:xfrm>
            <a:off x="2844400" y="3216125"/>
            <a:ext cx="6086700" cy="1877700"/>
          </a:xfrm>
          <a:prstGeom prst="rect">
            <a:avLst/>
          </a:prstGeom>
          <a:solidFill>
            <a:srgbClr val="D0E0E3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/>
              <a:t>Шаги по развертыванию системы хранения:</a:t>
            </a:r>
            <a:endParaRPr b="1" sz="1000"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/>
          </a:p>
          <a:p>
            <a:pPr indent="-153501" lvl="0" marL="3600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ru" sz="1000"/>
              <a:t>Создаем базу данных  </a:t>
            </a:r>
            <a:r>
              <a:rPr lang="ru" sz="1000">
                <a:latin typeface="JetBrains Mono"/>
                <a:ea typeface="JetBrains Mono"/>
                <a:cs typeface="JetBrains Mono"/>
                <a:sym typeface="JetBrains Mono"/>
              </a:rPr>
              <a:t>sql/setting_db.sql</a:t>
            </a:r>
            <a:endParaRPr sz="1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153501" lvl="0" marL="3600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ru" sz="1000"/>
              <a:t>Добавляем в базу Адм. функции </a:t>
            </a:r>
            <a:r>
              <a:rPr lang="ru" sz="1000">
                <a:latin typeface="JetBrains Mono"/>
                <a:ea typeface="JetBrains Mono"/>
                <a:cs typeface="JetBrains Mono"/>
                <a:sym typeface="JetBrains Mono"/>
              </a:rPr>
              <a:t>.setting/sql_admin_core.sql</a:t>
            </a:r>
            <a:endParaRPr sz="1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153501" lvl="0" marL="3600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ru" sz="1000"/>
              <a:t>Проверяем создание в базе тестовой таблицы </a:t>
            </a:r>
            <a:r>
              <a:rPr lang="ru" sz="1000">
                <a:latin typeface="JetBrains Mono"/>
                <a:ea typeface="JetBrains Mono"/>
                <a:cs typeface="JetBrains Mono"/>
                <a:sym typeface="JetBrains Mono"/>
              </a:rPr>
              <a:t>create_table.py</a:t>
            </a:r>
            <a:endParaRPr sz="1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153501" lvl="0" marL="3600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ru" sz="1000"/>
              <a:t>Создаем таблицу аудита </a:t>
            </a:r>
            <a:r>
              <a:rPr lang="ru" sz="1000">
                <a:latin typeface="JetBrains Mono"/>
                <a:ea typeface="JetBrains Mono"/>
                <a:cs typeface="JetBrains Mono"/>
                <a:sym typeface="JetBrains Mono"/>
              </a:rPr>
              <a:t>json_load_audit</a:t>
            </a:r>
            <a:r>
              <a:rPr lang="ru" sz="1000"/>
              <a:t> из </a:t>
            </a:r>
            <a:r>
              <a:rPr lang="ru" sz="1000">
                <a:latin typeface="JetBrains Mono"/>
                <a:ea typeface="JetBrains Mono"/>
                <a:cs typeface="JetBrains Mono"/>
                <a:sym typeface="JetBrains Mono"/>
              </a:rPr>
              <a:t>create_table_audit_json.py</a:t>
            </a:r>
            <a:endParaRPr sz="10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153501" lvl="0" marL="3600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ru" sz="1000"/>
              <a:t>Создаем таблицу событий </a:t>
            </a:r>
            <a:r>
              <a:rPr lang="ru" sz="1000">
                <a:latin typeface="JetBrains Mono"/>
                <a:ea typeface="JetBrains Mono"/>
                <a:cs typeface="JetBrains Mono"/>
                <a:sym typeface="JetBrains Mono"/>
              </a:rPr>
              <a:t>ga_sessions</a:t>
            </a:r>
            <a:r>
              <a:rPr lang="ru" sz="1000"/>
              <a:t> из </a:t>
            </a:r>
            <a:r>
              <a:rPr lang="ru" sz="1000">
                <a:latin typeface="JetBrains Mono"/>
                <a:ea typeface="JetBrains Mono"/>
                <a:cs typeface="JetBrains Mono"/>
                <a:sym typeface="JetBrains Mono"/>
              </a:rPr>
              <a:t>create_table_sessins.py </a:t>
            </a:r>
            <a:r>
              <a:rPr lang="ru" sz="1000"/>
              <a:t>(</a:t>
            </a:r>
            <a:r>
              <a:rPr i="1" lang="ru" sz="1000"/>
              <a:t>она имеет первичный ключ</a:t>
            </a:r>
            <a:r>
              <a:rPr lang="ru" sz="1000"/>
              <a:t>)</a:t>
            </a:r>
            <a:endParaRPr sz="1000"/>
          </a:p>
          <a:p>
            <a:pPr indent="-153501" lvl="0" marL="3600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ru" sz="1000"/>
              <a:t>Создаем таблицу визитов </a:t>
            </a:r>
            <a:r>
              <a:rPr lang="ru" sz="1000">
                <a:latin typeface="JetBrains Mono"/>
                <a:ea typeface="JetBrains Mono"/>
                <a:cs typeface="JetBrains Mono"/>
                <a:sym typeface="JetBrains Mono"/>
              </a:rPr>
              <a:t>ga_hits </a:t>
            </a:r>
            <a:r>
              <a:rPr lang="ru" sz="1000"/>
              <a:t>из </a:t>
            </a:r>
            <a:r>
              <a:rPr lang="ru" sz="1000">
                <a:latin typeface="JetBrains Mono"/>
                <a:ea typeface="JetBrains Mono"/>
                <a:cs typeface="JetBrains Mono"/>
                <a:sym typeface="JetBrains Mono"/>
              </a:rPr>
              <a:t>create_table_hits.py</a:t>
            </a:r>
            <a:r>
              <a:rPr lang="ru" sz="1000"/>
              <a:t> (</a:t>
            </a:r>
            <a:r>
              <a:rPr i="1" lang="ru" sz="1000"/>
              <a:t>связывается с sessions по вторичному ключу</a:t>
            </a:r>
            <a:r>
              <a:rPr lang="ru" sz="1000"/>
              <a:t>)</a:t>
            </a:r>
            <a:endParaRPr sz="1000"/>
          </a:p>
          <a:p>
            <a:pPr indent="-153501" lvl="0" marL="360000" rtl="0" algn="l">
              <a:spcBef>
                <a:spcPts val="0"/>
              </a:spcBef>
              <a:spcAft>
                <a:spcPts val="0"/>
              </a:spcAft>
              <a:buSzPts val="1000"/>
              <a:buAutoNum type="arabicPeriod"/>
            </a:pPr>
            <a:r>
              <a:rPr lang="ru" sz="1000"/>
              <a:t>Удалить тестовые таблицы </a:t>
            </a:r>
            <a:r>
              <a:rPr lang="ru" sz="1000">
                <a:latin typeface="JetBrains Mono"/>
                <a:ea typeface="JetBrains Mono"/>
                <a:cs typeface="JetBrains Mono"/>
                <a:sym typeface="JetBrains Mono"/>
              </a:rPr>
              <a:t>delete_test_table.py</a:t>
            </a:r>
            <a:endParaRPr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/>
        </p:nvSpPr>
        <p:spPr>
          <a:xfrm>
            <a:off x="309500" y="235800"/>
            <a:ext cx="183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Data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Engineer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61" name="Google Shape;161;p26"/>
          <p:cNvSpPr txBox="1"/>
          <p:nvPr/>
        </p:nvSpPr>
        <p:spPr>
          <a:xfrm>
            <a:off x="2836900" y="228425"/>
            <a:ext cx="61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Загрузка данных</a:t>
            </a:r>
            <a:r>
              <a:rPr b="1" lang="ru">
                <a:solidFill>
                  <a:schemeClr val="dk1"/>
                </a:solidFill>
              </a:rPr>
              <a:t>.</a:t>
            </a:r>
            <a:endParaRPr b="1"/>
          </a:p>
        </p:txBody>
      </p:sp>
      <p:sp>
        <p:nvSpPr>
          <p:cNvPr id="162" name="Google Shape;162;p26"/>
          <p:cNvSpPr txBox="1"/>
          <p:nvPr/>
        </p:nvSpPr>
        <p:spPr>
          <a:xfrm>
            <a:off x="2836900" y="781100"/>
            <a:ext cx="61089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качестве загружаемых данных нам предложены JSON файлы.</a:t>
            </a:r>
            <a:endParaRPr/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Файлов JSON два вида - для загрузки в таблицу “</a:t>
            </a:r>
            <a:r>
              <a:rPr lang="ru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sessions</a:t>
            </a:r>
            <a:r>
              <a:rPr lang="ru"/>
              <a:t>” и в таблицу “</a:t>
            </a:r>
            <a:r>
              <a:rPr lang="ru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hits</a:t>
            </a:r>
            <a:r>
              <a:rPr lang="ru"/>
              <a:t>”.</a:t>
            </a:r>
            <a:endParaRPr/>
          </a:p>
        </p:txBody>
      </p:sp>
      <p:sp>
        <p:nvSpPr>
          <p:cNvPr id="163" name="Google Shape;163;p26"/>
          <p:cNvSpPr txBox="1"/>
          <p:nvPr/>
        </p:nvSpPr>
        <p:spPr>
          <a:xfrm>
            <a:off x="2829650" y="1665375"/>
            <a:ext cx="6108900" cy="30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255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При запуске главной функции, на первом этапе проводится проверка на тип файла JSON. В обработке </a:t>
            </a:r>
            <a:r>
              <a:rPr lang="ru" sz="1300"/>
              <a:t>участвуют</a:t>
            </a:r>
            <a:r>
              <a:rPr lang="ru" sz="1300"/>
              <a:t> только JSON файлы. </a:t>
            </a:r>
            <a:endParaRPr sz="13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17255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Далее проводится поиск только файлов в имени которых встречается слово “</a:t>
            </a:r>
            <a:r>
              <a:rPr lang="ru" sz="13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session</a:t>
            </a:r>
            <a:r>
              <a:rPr lang="ru" sz="1300"/>
              <a:t>”. Если такой файл найден, вызывается функция загрузки “</a:t>
            </a:r>
            <a:r>
              <a:rPr lang="ru" sz="13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load_json_session</a:t>
            </a:r>
            <a:r>
              <a:rPr lang="ru" sz="1300"/>
              <a:t>” из пакета.модуля “</a:t>
            </a:r>
            <a:r>
              <a:rPr lang="ru" sz="13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classProject.loadJSON</a:t>
            </a:r>
            <a:r>
              <a:rPr lang="ru" sz="1300"/>
              <a:t>”. Загрузка файлов начинает именно с таблицы </a:t>
            </a:r>
            <a:r>
              <a:rPr lang="ru" sz="1300">
                <a:solidFill>
                  <a:schemeClr val="dk1"/>
                </a:solidFill>
              </a:rPr>
              <a:t>“</a:t>
            </a:r>
            <a:r>
              <a:rPr lang="ru" sz="13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sessions</a:t>
            </a:r>
            <a:r>
              <a:rPr lang="ru" sz="1300">
                <a:solidFill>
                  <a:schemeClr val="dk1"/>
                </a:solidFill>
              </a:rPr>
              <a:t>”, так как это первичная таблица и содержит первичный ключ для отношения с таблицей “</a:t>
            </a:r>
            <a:r>
              <a:rPr lang="ru" sz="13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hits</a:t>
            </a:r>
            <a:r>
              <a:rPr lang="ru" sz="1300">
                <a:solidFill>
                  <a:schemeClr val="dk1"/>
                </a:solidFill>
              </a:rPr>
              <a:t>”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17255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Далее проводится поиск файлов в имени которых встречается слово </a:t>
            </a:r>
            <a:r>
              <a:rPr lang="ru" sz="1300">
                <a:solidFill>
                  <a:schemeClr val="dk1"/>
                </a:solidFill>
              </a:rPr>
              <a:t>“</a:t>
            </a:r>
            <a:r>
              <a:rPr lang="ru" sz="13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hits</a:t>
            </a:r>
            <a:r>
              <a:rPr lang="ru" sz="1300">
                <a:solidFill>
                  <a:schemeClr val="dk1"/>
                </a:solidFill>
              </a:rPr>
              <a:t>”. Функция загрузки для таких файлов “</a:t>
            </a:r>
            <a:r>
              <a:rPr lang="ru" sz="13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load_json_hits</a:t>
            </a:r>
            <a:r>
              <a:rPr lang="ru" sz="1300">
                <a:solidFill>
                  <a:schemeClr val="dk1"/>
                </a:solidFill>
              </a:rPr>
              <a:t>” из того же пакета.модуля.</a:t>
            </a:r>
            <a:endParaRPr sz="13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7"/>
          <p:cNvSpPr txBox="1"/>
          <p:nvPr/>
        </p:nvSpPr>
        <p:spPr>
          <a:xfrm>
            <a:off x="309500" y="235800"/>
            <a:ext cx="183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Data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Engineer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69" name="Google Shape;169;p27"/>
          <p:cNvSpPr txBox="1"/>
          <p:nvPr/>
        </p:nvSpPr>
        <p:spPr>
          <a:xfrm>
            <a:off x="2836900" y="228425"/>
            <a:ext cx="61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Загрузка данных.</a:t>
            </a:r>
            <a:endParaRPr b="1"/>
          </a:p>
        </p:txBody>
      </p:sp>
      <p:sp>
        <p:nvSpPr>
          <p:cNvPr id="170" name="Google Shape;170;p27"/>
          <p:cNvSpPr txBox="1"/>
          <p:nvPr/>
        </p:nvSpPr>
        <p:spPr>
          <a:xfrm>
            <a:off x="2836900" y="1210675"/>
            <a:ext cx="6108900" cy="392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255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4"/>
            </a:pPr>
            <a:r>
              <a:rPr lang="ru" sz="1300"/>
              <a:t>При начале загрузки файла, информация об этом фиксируется в лог-файле (аудит на уровне ОС).</a:t>
            </a:r>
            <a:endParaRPr sz="13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17255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4"/>
            </a:pPr>
            <a:r>
              <a:rPr lang="ru" sz="1300"/>
              <a:t>Перед началом обработки JSON-файла происходит проверка через функцию “</a:t>
            </a:r>
            <a:r>
              <a:rPr lang="ru" sz="13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load_file_if_not_loaded_yet</a:t>
            </a:r>
            <a:r>
              <a:rPr lang="ru" sz="1300"/>
              <a:t>” на предмет того, загружался ли уже данный файл. Данная система аудита на уровне базы данных, предполагает, при успешной загрузки файла, информация об имени файла, дата его создания и дата его загрузки, заносятся в таблицу аудита в базе данных. Если имя файла уже </a:t>
            </a:r>
            <a:r>
              <a:rPr lang="ru" sz="1300"/>
              <a:t>присутствует</a:t>
            </a:r>
            <a:r>
              <a:rPr lang="ru" sz="1300"/>
              <a:t> в таблице аудита, файл не загружается, а информация об этом заносится в лог-файл.</a:t>
            </a:r>
            <a:endParaRPr sz="13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/>
          </a:p>
          <a:p>
            <a:pPr indent="-17255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4"/>
            </a:pPr>
            <a:r>
              <a:rPr lang="ru" sz="1300"/>
              <a:t>Начинается обработка (</a:t>
            </a:r>
            <a:r>
              <a:rPr i="1" lang="ru" sz="1300"/>
              <a:t>парсинг</a:t>
            </a:r>
            <a:r>
              <a:rPr lang="ru" sz="1300"/>
              <a:t>) JSON файла. Если JSON не соответствует структуре по первичному ключу, или данные для первого ключа отсутствуют, т.е. JSON файл не содержит данных, такой файл далее не обрабатывается и об этом фиксируется информация в лог-файле.</a:t>
            </a:r>
            <a:endParaRPr sz="1300"/>
          </a:p>
        </p:txBody>
      </p:sp>
      <p:sp>
        <p:nvSpPr>
          <p:cNvPr id="171" name="Google Shape;171;p27"/>
          <p:cNvSpPr txBox="1"/>
          <p:nvPr/>
        </p:nvSpPr>
        <p:spPr>
          <a:xfrm>
            <a:off x="2829550" y="531775"/>
            <a:ext cx="6123600" cy="78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00"/>
              <a:t>Первые три пункта, реализуют идею безопасности загрузки данных на уровне операционной системы (Далее - ОС). </a:t>
            </a:r>
            <a:endParaRPr i="1" sz="1300"/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300"/>
              <a:t>Далее…</a:t>
            </a:r>
            <a:endParaRPr i="1" sz="13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8"/>
          <p:cNvSpPr txBox="1"/>
          <p:nvPr/>
        </p:nvSpPr>
        <p:spPr>
          <a:xfrm>
            <a:off x="309500" y="235800"/>
            <a:ext cx="183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Data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Engineer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77" name="Google Shape;177;p28"/>
          <p:cNvSpPr txBox="1"/>
          <p:nvPr/>
        </p:nvSpPr>
        <p:spPr>
          <a:xfrm>
            <a:off x="2836900" y="228425"/>
            <a:ext cx="61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Загрузка данных.</a:t>
            </a:r>
            <a:endParaRPr b="1"/>
          </a:p>
        </p:txBody>
      </p:sp>
      <p:sp>
        <p:nvSpPr>
          <p:cNvPr id="178" name="Google Shape;178;p28"/>
          <p:cNvSpPr txBox="1"/>
          <p:nvPr/>
        </p:nvSpPr>
        <p:spPr>
          <a:xfrm>
            <a:off x="2836900" y="787675"/>
            <a:ext cx="6108900" cy="399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255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7"/>
            </a:pPr>
            <a:r>
              <a:rPr lang="ru" sz="1300"/>
              <a:t>Здесь же, происходит обработка NaN значений, которые содержатся в JSON файле.  </a:t>
            </a:r>
            <a:endParaRPr sz="13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17255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7"/>
            </a:pPr>
            <a:r>
              <a:rPr lang="ru" sz="1300"/>
              <a:t>Если JSON файл имеет данные, то его содержимое передается в функцию “</a:t>
            </a:r>
            <a:r>
              <a:rPr lang="ru" sz="13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load_data</a:t>
            </a:r>
            <a:r>
              <a:rPr lang="ru" sz="1300"/>
              <a:t>”, в которой осуществляется загрузка данных в соответствующую таблицу. Загрузка данных осуществляется по технологии  </a:t>
            </a:r>
            <a:r>
              <a:rPr lang="ru" sz="13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SQLAlchemy.ORM</a:t>
            </a:r>
            <a:r>
              <a:rPr lang="ru" sz="1300"/>
              <a:t>  </a:t>
            </a:r>
            <a:endParaRPr sz="13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17255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7"/>
            </a:pPr>
            <a:r>
              <a:rPr lang="ru" sz="1300"/>
              <a:t>Любые stop-события как и ошибки внутри каждой функции обрабатываются, если необходимо перехватываются и обрабатываются с помощью отдельного модуля “</a:t>
            </a:r>
            <a:r>
              <a:rPr lang="ru" sz="13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classProject.logger_load_json</a:t>
            </a:r>
            <a:r>
              <a:rPr lang="ru" sz="1300"/>
              <a:t>”. Данный модуль настроен на сопровождение логирования событий в очень подробном виде. Для каждого события фиксируется, время, тип события, модуль и класс события, имя функции и строка в файле где данной событие было вызвано. Таким образом, в лог-файле можно получить точечное расположение в коде причины возникновения записи. </a:t>
            </a:r>
            <a:endParaRPr sz="13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9"/>
          <p:cNvSpPr txBox="1"/>
          <p:nvPr/>
        </p:nvSpPr>
        <p:spPr>
          <a:xfrm>
            <a:off x="309500" y="235800"/>
            <a:ext cx="183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Data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Engineer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184" name="Google Shape;184;p29"/>
          <p:cNvPicPr preferRelativeResize="0"/>
          <p:nvPr/>
        </p:nvPicPr>
        <p:blipFill rotWithShape="1">
          <a:blip r:embed="rId4">
            <a:alphaModFix amt="55000"/>
          </a:blip>
          <a:srcRect b="0" l="3409" r="0" t="42919"/>
          <a:stretch/>
        </p:blipFill>
        <p:spPr>
          <a:xfrm>
            <a:off x="309500" y="921775"/>
            <a:ext cx="8636251" cy="2556309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p29"/>
          <p:cNvPicPr preferRelativeResize="0"/>
          <p:nvPr/>
        </p:nvPicPr>
        <p:blipFill>
          <a:blip r:embed="rId5">
            <a:alphaModFix amt="55000"/>
          </a:blip>
          <a:stretch>
            <a:fillRect/>
          </a:stretch>
        </p:blipFill>
        <p:spPr>
          <a:xfrm>
            <a:off x="309500" y="3438750"/>
            <a:ext cx="8599523" cy="1370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6" name="Google Shape;186;p29"/>
          <p:cNvSpPr txBox="1"/>
          <p:nvPr/>
        </p:nvSpPr>
        <p:spPr>
          <a:xfrm>
            <a:off x="2836900" y="228425"/>
            <a:ext cx="61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Пример файла аудита</a:t>
            </a:r>
            <a:r>
              <a:rPr b="1" lang="ru">
                <a:solidFill>
                  <a:schemeClr val="dk1"/>
                </a:solidFill>
              </a:rPr>
              <a:t>.</a:t>
            </a:r>
            <a:endParaRPr b="1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0"/>
          <p:cNvSpPr txBox="1"/>
          <p:nvPr/>
        </p:nvSpPr>
        <p:spPr>
          <a:xfrm>
            <a:off x="309500" y="235800"/>
            <a:ext cx="183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Data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Engineer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2836900" y="228425"/>
            <a:ext cx="61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Загрузка данных.</a:t>
            </a:r>
            <a:endParaRPr b="1"/>
          </a:p>
        </p:txBody>
      </p:sp>
      <p:sp>
        <p:nvSpPr>
          <p:cNvPr id="193" name="Google Shape;193;p30"/>
          <p:cNvSpPr txBox="1"/>
          <p:nvPr/>
        </p:nvSpPr>
        <p:spPr>
          <a:xfrm>
            <a:off x="2836900" y="635275"/>
            <a:ext cx="6108900" cy="4155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255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0"/>
            </a:pPr>
            <a:r>
              <a:rPr lang="ru" sz="1300"/>
              <a:t>Загрузка данных из файла производится по принципу “одна запись - одна фиксация”, таким образом, в случае ошибки, в базу не попадут только ошибочные записи, по которым будет необходимо провести </a:t>
            </a:r>
            <a:r>
              <a:rPr lang="ru" sz="1300"/>
              <a:t>дополнительное</a:t>
            </a:r>
            <a:r>
              <a:rPr lang="ru" sz="1300"/>
              <a:t> расследование.</a:t>
            </a:r>
            <a:endParaRPr sz="13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17255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0"/>
            </a:pPr>
            <a:r>
              <a:rPr lang="ru" sz="1300"/>
              <a:t>После успешной загрузки данных, в лог-файле будет зафиксировано данное событие, с указанием количества обработанных строк.</a:t>
            </a:r>
            <a:endParaRPr sz="13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17255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0"/>
            </a:pPr>
            <a:r>
              <a:rPr lang="ru" sz="1300"/>
              <a:t>Далее в таблицу аудита заносится информация об обработанном успешно файле.</a:t>
            </a:r>
            <a:endParaRPr sz="13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17255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0"/>
            </a:pPr>
            <a:r>
              <a:rPr lang="ru" sz="1300"/>
              <a:t>Обработанный файл (даже если он пустой), переименовывается, к имени файла добавляется префикс “</a:t>
            </a:r>
            <a:r>
              <a:rPr lang="ru" sz="13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loaded_</a:t>
            </a:r>
            <a:r>
              <a:rPr lang="ru" sz="1300"/>
              <a:t>” и перемещается в папку загруженных файлов “</a:t>
            </a:r>
            <a:r>
              <a:rPr lang="ru" sz="13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data/lte/loaded</a:t>
            </a:r>
            <a:r>
              <a:rPr lang="ru" sz="1300"/>
              <a:t>”. Папка </a:t>
            </a:r>
            <a:r>
              <a:rPr lang="ru" sz="1300">
                <a:solidFill>
                  <a:schemeClr val="dk1"/>
                </a:solidFill>
              </a:rPr>
              <a:t>“</a:t>
            </a:r>
            <a:r>
              <a:rPr lang="ru" sz="13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data/lte/new</a:t>
            </a:r>
            <a:r>
              <a:rPr lang="ru" sz="1300">
                <a:solidFill>
                  <a:schemeClr val="dk1"/>
                </a:solidFill>
              </a:rPr>
              <a:t>” в случае успешной загрузки данных, должна быть пуста.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17255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0"/>
            </a:pPr>
            <a:r>
              <a:rPr lang="ru" sz="1300"/>
              <a:t>Для файлов с данными “</a:t>
            </a:r>
            <a:r>
              <a:rPr lang="ru" sz="13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hits</a:t>
            </a:r>
            <a:r>
              <a:rPr lang="ru" sz="1300"/>
              <a:t>” обработка происходит по аналогичной схеме. </a:t>
            </a:r>
            <a:endParaRPr sz="13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31"/>
          <p:cNvSpPr txBox="1"/>
          <p:nvPr/>
        </p:nvSpPr>
        <p:spPr>
          <a:xfrm>
            <a:off x="309500" y="235800"/>
            <a:ext cx="183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Data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Engineer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99" name="Google Shape;199;p31"/>
          <p:cNvSpPr txBox="1"/>
          <p:nvPr/>
        </p:nvSpPr>
        <p:spPr>
          <a:xfrm>
            <a:off x="2836900" y="228425"/>
            <a:ext cx="6108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1"/>
                </a:solidFill>
              </a:rPr>
              <a:t>Загрузка данных. Автоматизация процесса.</a:t>
            </a:r>
            <a:endParaRPr b="1"/>
          </a:p>
        </p:txBody>
      </p:sp>
      <p:sp>
        <p:nvSpPr>
          <p:cNvPr id="200" name="Google Shape;200;p31"/>
          <p:cNvSpPr txBox="1"/>
          <p:nvPr/>
        </p:nvSpPr>
        <p:spPr>
          <a:xfrm>
            <a:off x="2836900" y="658425"/>
            <a:ext cx="6108900" cy="307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17255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5"/>
            </a:pPr>
            <a:r>
              <a:rPr lang="ru" sz="1300"/>
              <a:t>Для автоматизации процесса загрузки данных, можно воспользоваться любым способом уместным для настройки автоматизации задач ETL. Например: либо настроить запуск скрипт-файла “</a:t>
            </a:r>
            <a:r>
              <a:rPr lang="ru" sz="13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load_json.py</a:t>
            </a:r>
            <a:r>
              <a:rPr lang="ru" sz="1300"/>
              <a:t>”  через утилиту “cron” в Unix-подобных ОС или через систему назначенных заданий по расписанию в ОС семейства Windows.</a:t>
            </a:r>
            <a:endParaRPr sz="1300"/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17255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5"/>
            </a:pPr>
            <a:r>
              <a:rPr lang="ru" sz="1300"/>
              <a:t>Для данного проекта был разработан Python-скрипт “</a:t>
            </a:r>
            <a:r>
              <a:rPr lang="ru" sz="13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dag_json_load.py</a:t>
            </a:r>
            <a:r>
              <a:rPr lang="ru" sz="1300"/>
              <a:t>” с применением библиотеки “</a:t>
            </a:r>
            <a:r>
              <a:rPr lang="ru" sz="13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Airflow DAG</a:t>
            </a:r>
            <a:r>
              <a:rPr lang="ru" sz="1300"/>
              <a:t>”* для размещения на платформе Airflow**.</a:t>
            </a:r>
            <a:endParaRPr sz="1300"/>
          </a:p>
          <a:p>
            <a:pPr indent="0" lvl="0" marL="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-172551" lvl="0" marL="3600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 startAt="15"/>
            </a:pPr>
            <a:r>
              <a:rPr lang="ru" sz="1300"/>
              <a:t>В корне проекта, находится текстовый файл “</a:t>
            </a:r>
            <a:r>
              <a:rPr lang="ru" sz="1300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README.project</a:t>
            </a:r>
            <a:r>
              <a:rPr lang="ru" sz="1300"/>
              <a:t>” в котором изложена пошаговая инструкция для развертывания проекта, с описанием всех модулей и файлов.</a:t>
            </a:r>
            <a:endParaRPr sz="1300"/>
          </a:p>
        </p:txBody>
      </p:sp>
      <p:sp>
        <p:nvSpPr>
          <p:cNvPr id="201" name="Google Shape;201;p31"/>
          <p:cNvSpPr txBox="1"/>
          <p:nvPr/>
        </p:nvSpPr>
        <p:spPr>
          <a:xfrm>
            <a:off x="2840650" y="3719275"/>
            <a:ext cx="6101400" cy="141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ru" sz="1000">
                <a:solidFill>
                  <a:schemeClr val="dk2"/>
                </a:solidFill>
              </a:rPr>
              <a:t>*</a:t>
            </a:r>
            <a:r>
              <a:rPr b="1" lang="ru" sz="1000">
                <a:solidFill>
                  <a:schemeClr val="dk2"/>
                </a:solidFill>
              </a:rPr>
              <a:t>  </a:t>
            </a:r>
            <a:r>
              <a:rPr lang="ru" sz="1000">
                <a:solidFill>
                  <a:schemeClr val="dk2"/>
                </a:solidFill>
              </a:rPr>
              <a:t>Библиотека </a:t>
            </a:r>
            <a:r>
              <a:rPr b="1" lang="ru" sz="1000">
                <a:solidFill>
                  <a:schemeClr val="dk2"/>
                </a:solidFill>
              </a:rPr>
              <a:t>Airflow DAG</a:t>
            </a:r>
            <a:r>
              <a:rPr lang="ru" sz="1000">
                <a:solidFill>
                  <a:schemeClr val="dk2"/>
                </a:solidFill>
              </a:rPr>
              <a:t> - </a:t>
            </a:r>
            <a:r>
              <a:rPr i="1" lang="ru" sz="1000">
                <a:solidFill>
                  <a:schemeClr val="dk2"/>
                </a:solidFill>
              </a:rPr>
              <a:t>это часть Apache Airflow, открытого и расширяемого инструмента управления рабочими процессами и автоматизации задач. DAG - это Directed Acyclic Graph, который представляет графическое представление задач, которые необходимо выполнить в процессе рабочего процесса.</a:t>
            </a:r>
            <a:endParaRPr i="1" sz="10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i="1" sz="1000">
              <a:solidFill>
                <a:schemeClr val="dk2"/>
              </a:solidFill>
            </a:endParaRPr>
          </a:p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000">
                <a:solidFill>
                  <a:schemeClr val="dk2"/>
                </a:solidFill>
              </a:rPr>
              <a:t>** </a:t>
            </a:r>
            <a:r>
              <a:rPr b="1" lang="ru" sz="1000">
                <a:solidFill>
                  <a:schemeClr val="dk2"/>
                </a:solidFill>
              </a:rPr>
              <a:t>Airflow - </a:t>
            </a:r>
            <a:r>
              <a:rPr i="1" lang="ru" sz="1000">
                <a:solidFill>
                  <a:schemeClr val="dk2"/>
                </a:solidFill>
              </a:rPr>
              <a:t>это открытая платформа для создания, планирования и управления рабочих процессов (workflows) в компьютерных системах. Она позволяет разработчикам определять, планировать и мониторить рабочие процессы как код, используя Python.</a:t>
            </a:r>
            <a:endParaRPr i="1" sz="9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/>
          <p:nvPr/>
        </p:nvSpPr>
        <p:spPr>
          <a:xfrm>
            <a:off x="309500" y="493750"/>
            <a:ext cx="18348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Коротко о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продукте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4" name="Google Shape;64;p14"/>
          <p:cNvSpPr txBox="1"/>
          <p:nvPr/>
        </p:nvSpPr>
        <p:spPr>
          <a:xfrm>
            <a:off x="2829650" y="501075"/>
            <a:ext cx="6116100" cy="6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СберАвтоподписка</a:t>
            </a:r>
            <a:r>
              <a:rPr lang="ru"/>
              <a:t> - это сервис долгосрочной аренды автомобилей для физических лиц.</a:t>
            </a:r>
            <a:endParaRPr/>
          </a:p>
        </p:txBody>
      </p:sp>
      <p:sp>
        <p:nvSpPr>
          <p:cNvPr id="65" name="Google Shape;65;p14"/>
          <p:cNvSpPr txBox="1"/>
          <p:nvPr/>
        </p:nvSpPr>
        <p:spPr>
          <a:xfrm>
            <a:off x="2829650" y="1363250"/>
            <a:ext cx="6116100" cy="1431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Клиент платит фиксированный ежемесячный платеж и получает в пользование машину на срок от 6 месяцев до 3-х лет.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Детали можно получить на сайте:                       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66" name="Google Shape;66;p14"/>
          <p:cNvSpPr txBox="1"/>
          <p:nvPr/>
        </p:nvSpPr>
        <p:spPr>
          <a:xfrm>
            <a:off x="5688000" y="2371650"/>
            <a:ext cx="3279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ru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https://podpiska.sberauto.com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7" name="Google Shape;67;p14"/>
          <p:cNvSpPr txBox="1"/>
          <p:nvPr/>
        </p:nvSpPr>
        <p:spPr>
          <a:xfrm>
            <a:off x="2836800" y="3286550"/>
            <a:ext cx="6131100" cy="723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ru"/>
              <a:t>Это новый для российского рынка способ владения автомобилем и выступает в качестве альтернативы кредиту.</a:t>
            </a:r>
            <a:endParaRPr i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2"/>
          <p:cNvSpPr txBox="1"/>
          <p:nvPr/>
        </p:nvSpPr>
        <p:spPr>
          <a:xfrm>
            <a:off x="309500" y="235800"/>
            <a:ext cx="18348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500">
                <a:latin typeface="JetBrains Mono"/>
                <a:ea typeface="JetBrains Mono"/>
                <a:cs typeface="JetBrains Mono"/>
                <a:sym typeface="JetBrains Mono"/>
              </a:rPr>
              <a:t>Финальная</a:t>
            </a:r>
            <a:endParaRPr i="1" sz="15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500">
                <a:latin typeface="JetBrains Mono"/>
                <a:ea typeface="JetBrains Mono"/>
                <a:cs typeface="JetBrains Mono"/>
                <a:sym typeface="JetBrains Mono"/>
              </a:rPr>
              <a:t>работа - Итоги</a:t>
            </a:r>
            <a:endParaRPr i="1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07" name="Google Shape;207;p32"/>
          <p:cNvSpPr txBox="1"/>
          <p:nvPr/>
        </p:nvSpPr>
        <p:spPr>
          <a:xfrm>
            <a:off x="2837025" y="250550"/>
            <a:ext cx="6108600" cy="395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 результате работы было выполнено: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ru"/>
              <a:t>Изучены предлагаемые данные, получено понимание данных, собраны необходимые методы для анализа;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ru"/>
              <a:t>Данные очищены, дополнены, нормализованы. Построены необходимые распределения, найдены зависимости ключевых атрибутов и их отношения.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ru"/>
              <a:t>Создана полноценная система ETL по обработки и загрузки данных из файлов JSON в </a:t>
            </a:r>
            <a:r>
              <a:rPr lang="ru"/>
              <a:t>реляционную</a:t>
            </a:r>
            <a:r>
              <a:rPr lang="ru"/>
              <a:t> базу данных для СУБД PostgreSQL.  Соблюдены все требования, указанные при постановки задач.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ru"/>
              <a:t>Процесс ETL размещен на платформе Airflow. 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3"/>
          <p:cNvSpPr txBox="1"/>
          <p:nvPr/>
        </p:nvSpPr>
        <p:spPr>
          <a:xfrm>
            <a:off x="2829650" y="2232775"/>
            <a:ext cx="6108600" cy="5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2500">
                <a:latin typeface="JetBrains Mono"/>
                <a:ea typeface="JetBrains Mono"/>
                <a:cs typeface="JetBrains Mono"/>
                <a:sym typeface="JetBrains Mono"/>
              </a:rPr>
              <a:t>Благодарю Вас за внимание.</a:t>
            </a:r>
            <a:endParaRPr i="1" sz="25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213" name="Google Shape;213;p33"/>
          <p:cNvSpPr txBox="1"/>
          <p:nvPr/>
        </p:nvSpPr>
        <p:spPr>
          <a:xfrm>
            <a:off x="2829650" y="4273375"/>
            <a:ext cx="6108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JetBrains Mono"/>
                <a:ea typeface="JetBrains Mono"/>
                <a:cs typeface="JetBrains Mono"/>
                <a:sym typeface="JetBrains Mono"/>
              </a:rPr>
              <a:t>Skillbox.</a:t>
            </a:r>
            <a:endParaRPr sz="11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JetBrains Mono"/>
                <a:ea typeface="JetBrains Mono"/>
                <a:cs typeface="JetBrains Mono"/>
                <a:sym typeface="JetBrains Mono"/>
              </a:rPr>
              <a:t>«Введение в Data Science», специализация: Data Engineer</a:t>
            </a:r>
            <a:r>
              <a:rPr lang="ru" sz="1200">
                <a:solidFill>
                  <a:schemeClr val="dk1"/>
                </a:solidFill>
                <a:highlight>
                  <a:srgbClr val="F7F7F5"/>
                </a:highlight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endParaRPr sz="1200">
              <a:solidFill>
                <a:schemeClr val="dk1"/>
              </a:solidFill>
              <a:highlight>
                <a:srgbClr val="F7F7F5"/>
              </a:highlight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100">
                <a:latin typeface="JetBrains Mono"/>
                <a:ea typeface="JetBrains Mono"/>
                <a:cs typeface="JetBrains Mono"/>
                <a:sym typeface="JetBrains Mono"/>
              </a:rPr>
              <a:t>2023 год.</a:t>
            </a:r>
            <a:endParaRPr sz="11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5"/>
          <p:cNvSpPr txBox="1"/>
          <p:nvPr/>
        </p:nvSpPr>
        <p:spPr>
          <a:xfrm>
            <a:off x="309500" y="493750"/>
            <a:ext cx="1834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Коротко об анализе на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сервисе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73" name="Google Shape;73;p15"/>
          <p:cNvSpPr txBox="1"/>
          <p:nvPr/>
        </p:nvSpPr>
        <p:spPr>
          <a:xfrm>
            <a:off x="2839500" y="493750"/>
            <a:ext cx="61311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На сайте пользователь совершает некоторые действия, которые </a:t>
            </a:r>
            <a:r>
              <a:rPr lang="ru"/>
              <a:t>подразделяют</a:t>
            </a:r>
            <a:r>
              <a:rPr lang="ru"/>
              <a:t> на </a:t>
            </a:r>
            <a:r>
              <a:rPr b="1" lang="ru">
                <a:latin typeface="JetBrains Mono"/>
                <a:ea typeface="JetBrains Mono"/>
                <a:cs typeface="JetBrains Mono"/>
                <a:sym typeface="JetBrains Mono"/>
              </a:rPr>
              <a:t>целевые действия</a:t>
            </a:r>
            <a:r>
              <a:rPr lang="ru"/>
              <a:t> и </a:t>
            </a:r>
            <a:r>
              <a:rPr b="1" lang="ru">
                <a:latin typeface="JetBrains Mono"/>
                <a:ea typeface="JetBrains Mono"/>
                <a:cs typeface="JetBrains Mono"/>
                <a:sym typeface="JetBrains Mono"/>
              </a:rPr>
              <a:t>нецелевые действия</a:t>
            </a:r>
            <a:r>
              <a:rPr lang="ru"/>
              <a:t>.</a:t>
            </a:r>
            <a:r>
              <a:rPr lang="ru"/>
              <a:t> Например, целевое действие - нажимаем кнопки типа “</a:t>
            </a:r>
            <a:r>
              <a:rPr i="1" lang="ru"/>
              <a:t>Оставить заявку</a:t>
            </a:r>
            <a:r>
              <a:rPr lang="ru"/>
              <a:t>”, “</a:t>
            </a:r>
            <a:r>
              <a:rPr i="1" lang="ru"/>
              <a:t>Заказать заявку</a:t>
            </a:r>
            <a:r>
              <a:rPr lang="ru"/>
              <a:t>” и т.д. Нецелевые действия - просмотр карточек авто или просто “блуждание” по страницам сайта.</a:t>
            </a:r>
            <a:endParaRPr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Все данные обрабатываются  и аккумулируются посредством веб-аналитического инструмента от компании Google  -    Google Analytics (GA) **.    </a:t>
            </a:r>
            <a:endParaRPr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74" name="Google Shape;74;p15"/>
          <p:cNvSpPr txBox="1"/>
          <p:nvPr/>
        </p:nvSpPr>
        <p:spPr>
          <a:xfrm>
            <a:off x="2839500" y="3817100"/>
            <a:ext cx="6106200" cy="110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000">
                <a:latin typeface="JetBrains Mono Light"/>
                <a:ea typeface="JetBrains Mono Light"/>
                <a:cs typeface="JetBrains Mono Light"/>
                <a:sym typeface="JetBrains Mono Light"/>
              </a:rPr>
              <a:t>** Google Analytics (GA) - это веб-аналитический инструмент, разработанный Google, который позволяет владельцам веб-сайтов и мобильных приложений анализировать трафик и поведение пользователей на их ресурсах. С его помощью можно получить подробную информацию о том, как пользователи взаимодействуют с сайтом, на каких страницах проводят больше времени, какие действия совершают, откуда пришли и т.д.</a:t>
            </a:r>
            <a:endParaRPr i="1" sz="1000">
              <a:latin typeface="JetBrains Mono Light"/>
              <a:ea typeface="JetBrains Mono Light"/>
              <a:cs typeface="JetBrains Mono Light"/>
              <a:sym typeface="JetBrains Mono Ligh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6"/>
          <p:cNvSpPr txBox="1"/>
          <p:nvPr/>
        </p:nvSpPr>
        <p:spPr>
          <a:xfrm>
            <a:off x="309500" y="235800"/>
            <a:ext cx="18348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План работ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80" name="Google Shape;80;p16"/>
          <p:cNvSpPr txBox="1"/>
          <p:nvPr/>
        </p:nvSpPr>
        <p:spPr>
          <a:xfrm>
            <a:off x="2829650" y="235800"/>
            <a:ext cx="58287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Провести подготовительную работу: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ru"/>
              <a:t>Прочитать предоставленные датасеты;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ru"/>
              <a:t>Ознакомится с описаниями </a:t>
            </a:r>
            <a:r>
              <a:rPr lang="ru"/>
              <a:t>представленных</a:t>
            </a:r>
            <a:r>
              <a:rPr lang="ru"/>
              <a:t> атрибутов;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ru"/>
              <a:t>Оценить полноту и чистоту данных. Привести данные в удобный / нормальный вид для дальнейшей работы.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2829650" y="2004350"/>
            <a:ext cx="5784600" cy="169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Провести разведочный анализ данных: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ru"/>
              <a:t>Базовая очистка данных: дубликаты, пустые значения, типизация данных, ненужные атрибуты и т.д.;</a:t>
            </a:r>
            <a:endParaRPr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ru"/>
              <a:t>Посмотреть на распределение ключевых атрибутов и их отношения.</a:t>
            </a:r>
            <a:endParaRPr/>
          </a:p>
        </p:txBody>
      </p:sp>
      <p:sp>
        <p:nvSpPr>
          <p:cNvPr id="82" name="Google Shape;82;p16"/>
          <p:cNvSpPr txBox="1"/>
          <p:nvPr/>
        </p:nvSpPr>
        <p:spPr>
          <a:xfrm>
            <a:off x="2829650" y="3697550"/>
            <a:ext cx="5954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Выполнить задание согласно специализации - Data Engineer: </a:t>
            </a:r>
            <a:endParaRPr b="1"/>
          </a:p>
          <a:p>
            <a:pPr indent="-3175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ru"/>
              <a:t>Определить план, механизмы и инструменты для разработки и поддержки инфраструктуры хранения и обработки данных.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/>
        </p:nvSpPr>
        <p:spPr>
          <a:xfrm>
            <a:off x="309500" y="235800"/>
            <a:ext cx="231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500">
                <a:latin typeface="JetBrains Mono"/>
                <a:ea typeface="JetBrains Mono"/>
                <a:cs typeface="JetBrains Mono"/>
                <a:sym typeface="JetBrains Mono"/>
              </a:rPr>
              <a:t>Подготовительная</a:t>
            </a:r>
            <a:endParaRPr i="1" sz="15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500">
                <a:latin typeface="JetBrains Mono"/>
                <a:ea typeface="JetBrains Mono"/>
                <a:cs typeface="JetBrains Mono"/>
                <a:sym typeface="JetBrains Mono"/>
              </a:rPr>
              <a:t>работа</a:t>
            </a:r>
            <a:endParaRPr i="1" sz="15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88" name="Google Shape;88;p17"/>
          <p:cNvSpPr txBox="1"/>
          <p:nvPr/>
        </p:nvSpPr>
        <p:spPr>
          <a:xfrm>
            <a:off x="2829650" y="235800"/>
            <a:ext cx="6116100" cy="423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Провел подготовительную работу:</a:t>
            </a:r>
            <a:endParaRPr b="1"/>
          </a:p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ru"/>
              <a:t>Получил датасеты для работы:</a:t>
            </a:r>
            <a:endParaRPr/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etBrains Mono"/>
              <a:buChar char="❏"/>
            </a:pPr>
            <a:r>
              <a:rPr lang="ru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ga_hits-002.pkl  - 4.09 Gb;</a:t>
            </a:r>
            <a:endParaRPr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1750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JetBrains Mono"/>
              <a:buChar char="❏"/>
            </a:pPr>
            <a:r>
              <a:rPr lang="ru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ga_sessions.pkl  - 377 MB;</a:t>
            </a:r>
            <a:endParaRPr>
              <a:solidFill>
                <a:schemeClr val="dk2"/>
              </a:solidFill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ru"/>
              <a:t>Ознакомился с инструкциями, документацией к финальной работе; </a:t>
            </a:r>
            <a:endParaRPr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ru"/>
              <a:t>Ознакомился с описаниями представленных атрибутов:</a:t>
            </a:r>
            <a:endParaRPr/>
          </a:p>
          <a:p>
            <a:pPr indent="-311150" lvl="1" marL="9144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Char char="❏"/>
            </a:pPr>
            <a:r>
              <a:rPr i="1" lang="ru" sz="1300">
                <a:solidFill>
                  <a:schemeClr val="dk2"/>
                </a:solidFill>
              </a:rPr>
              <a:t>Данного блокнота нет в проекте, так как это черновик, предназначенный только для подготовительных работ.</a:t>
            </a:r>
            <a:endParaRPr i="1" sz="1300">
              <a:solidFill>
                <a:schemeClr val="dk2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❏"/>
            </a:pPr>
            <a:r>
              <a:rPr lang="ru"/>
              <a:t>После первичного изучения предоставленных данных, был составлен план проекта и структура проекта, для дальнейшей работы.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/>
        </p:nvSpPr>
        <p:spPr>
          <a:xfrm>
            <a:off x="309500" y="235800"/>
            <a:ext cx="23139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500">
                <a:latin typeface="JetBrains Mono"/>
                <a:ea typeface="JetBrains Mono"/>
                <a:cs typeface="JetBrains Mono"/>
                <a:sym typeface="JetBrains Mono"/>
              </a:rPr>
              <a:t>Подготовительная</a:t>
            </a:r>
            <a:endParaRPr i="1" sz="15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500">
                <a:latin typeface="JetBrains Mono"/>
                <a:ea typeface="JetBrains Mono"/>
                <a:cs typeface="JetBrains Mono"/>
                <a:sym typeface="JetBrains Mono"/>
              </a:rPr>
              <a:t>работа</a:t>
            </a:r>
            <a:endParaRPr i="1" sz="15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818561" y="235800"/>
            <a:ext cx="2437389" cy="4755299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8"/>
          <p:cNvSpPr txBox="1"/>
          <p:nvPr/>
        </p:nvSpPr>
        <p:spPr>
          <a:xfrm>
            <a:off x="5312975" y="257900"/>
            <a:ext cx="3714000" cy="471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Структура проекта: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Папка “.</a:t>
            </a:r>
            <a:r>
              <a:rPr b="1" lang="ru" sz="1300"/>
              <a:t>setting</a:t>
            </a:r>
            <a:r>
              <a:rPr lang="ru" sz="1300"/>
              <a:t>” - файлы для настройки базы данных, проекта и т.д;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“</a:t>
            </a:r>
            <a:r>
              <a:rPr b="1" lang="ru" sz="1300"/>
              <a:t>classProject</a:t>
            </a:r>
            <a:r>
              <a:rPr lang="ru" sz="1300"/>
              <a:t>” - классы, модули проекта.</a:t>
            </a:r>
            <a:endParaRPr sz="1300"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AutoNum type="arabicPeriod"/>
            </a:pPr>
            <a:r>
              <a:rPr lang="ru" sz="1300"/>
              <a:t>“</a:t>
            </a:r>
            <a:r>
              <a:rPr b="1" lang="ru" sz="1300"/>
              <a:t>data</a:t>
            </a:r>
            <a:r>
              <a:rPr lang="ru" sz="1300"/>
              <a:t>” - папка содержит все типы данных, входящие, промежуточные, </a:t>
            </a:r>
            <a:r>
              <a:rPr lang="ru" sz="1300">
                <a:solidFill>
                  <a:schemeClr val="dk1"/>
                </a:solidFill>
              </a:rPr>
              <a:t>исходящие, результат;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 sz="1300">
                <a:solidFill>
                  <a:schemeClr val="dk1"/>
                </a:solidFill>
              </a:rPr>
              <a:t>“</a:t>
            </a:r>
            <a:r>
              <a:rPr b="1" lang="ru" sz="1300">
                <a:solidFill>
                  <a:schemeClr val="dk1"/>
                </a:solidFill>
              </a:rPr>
              <a:t>jupyter</a:t>
            </a:r>
            <a:r>
              <a:rPr lang="ru" sz="1300">
                <a:solidFill>
                  <a:schemeClr val="dk1"/>
                </a:solidFill>
              </a:rPr>
              <a:t>” - файлы Jupyter Notebook;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 sz="1300">
                <a:solidFill>
                  <a:schemeClr val="dk1"/>
                </a:solidFill>
              </a:rPr>
              <a:t>“</a:t>
            </a:r>
            <a:r>
              <a:rPr b="1" lang="ru" sz="1300">
                <a:solidFill>
                  <a:schemeClr val="dk1"/>
                </a:solidFill>
              </a:rPr>
              <a:t>log</a:t>
            </a:r>
            <a:r>
              <a:rPr lang="ru" sz="1300">
                <a:solidFill>
                  <a:schemeClr val="dk1"/>
                </a:solidFill>
              </a:rPr>
              <a:t>” - файлы системы аудита, логирование;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 sz="1300">
                <a:solidFill>
                  <a:schemeClr val="dk1"/>
                </a:solidFill>
              </a:rPr>
              <a:t>“</a:t>
            </a:r>
            <a:r>
              <a:rPr b="1" lang="ru" sz="1300">
                <a:solidFill>
                  <a:schemeClr val="dk1"/>
                </a:solidFill>
              </a:rPr>
              <a:t>sql</a:t>
            </a:r>
            <a:r>
              <a:rPr lang="ru" sz="1300">
                <a:solidFill>
                  <a:schemeClr val="dk1"/>
                </a:solidFill>
              </a:rPr>
              <a:t>” - файлы для работы с SQL сервером;</a:t>
            </a:r>
            <a:endParaRPr sz="13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 sz="1300">
                <a:solidFill>
                  <a:schemeClr val="dk1"/>
                </a:solidFill>
              </a:rPr>
              <a:t>“</a:t>
            </a:r>
            <a:r>
              <a:rPr b="1" lang="ru" sz="1300">
                <a:solidFill>
                  <a:schemeClr val="dk1"/>
                </a:solidFill>
              </a:rPr>
              <a:t>test</a:t>
            </a:r>
            <a:r>
              <a:rPr lang="ru" sz="1300">
                <a:solidFill>
                  <a:schemeClr val="dk1"/>
                </a:solidFill>
              </a:rPr>
              <a:t>” - промежуточные данные, необходимые для тестирования.  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9"/>
          <p:cNvSpPr txBox="1"/>
          <p:nvPr/>
        </p:nvSpPr>
        <p:spPr>
          <a:xfrm>
            <a:off x="309500" y="235800"/>
            <a:ext cx="1834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exploratory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data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analysis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01" name="Google Shape;101;p19"/>
          <p:cNvSpPr txBox="1"/>
          <p:nvPr/>
        </p:nvSpPr>
        <p:spPr>
          <a:xfrm>
            <a:off x="2829650" y="270925"/>
            <a:ext cx="61161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EDA</a:t>
            </a:r>
            <a:r>
              <a:rPr lang="ru"/>
              <a:t> - </a:t>
            </a:r>
            <a:r>
              <a:rPr i="1" lang="ru" sz="1300"/>
              <a:t>процесс исследования и анализа данных, направленный на получение полезных знаний о наборе данных. </a:t>
            </a:r>
            <a:endParaRPr i="1" sz="1300"/>
          </a:p>
        </p:txBody>
      </p:sp>
      <p:sp>
        <p:nvSpPr>
          <p:cNvPr id="102" name="Google Shape;102;p19"/>
          <p:cNvSpPr txBox="1"/>
          <p:nvPr/>
        </p:nvSpPr>
        <p:spPr>
          <a:xfrm>
            <a:off x="2999150" y="1370625"/>
            <a:ext cx="57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9"/>
          <p:cNvSpPr txBox="1"/>
          <p:nvPr/>
        </p:nvSpPr>
        <p:spPr>
          <a:xfrm>
            <a:off x="2829650" y="1327800"/>
            <a:ext cx="6116100" cy="34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>
                <a:solidFill>
                  <a:srgbClr val="666666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de_ga_hits.ipynb</a:t>
            </a:r>
            <a:r>
              <a:rPr lang="ru"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ru"/>
              <a:t>файл с обработкой данных датасета “ga_hits_002.pkl”. Промежуточный результат сохранен в проект в “</a:t>
            </a:r>
            <a:r>
              <a:rPr lang="ru">
                <a:latin typeface="JetBrains Mono"/>
                <a:ea typeface="JetBrains Mono"/>
                <a:cs typeface="JetBrains Mono"/>
                <a:sym typeface="JetBrains Mono"/>
              </a:rPr>
              <a:t>data/result_ga_hits.pkl</a:t>
            </a:r>
            <a:r>
              <a:rPr lang="ru"/>
              <a:t>”;</a:t>
            </a:r>
            <a:endParaRPr/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/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AutoNum type="arabicPeriod"/>
            </a:pPr>
            <a:r>
              <a:rPr lang="ru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de_ga_session.ipynb</a:t>
            </a:r>
            <a:r>
              <a:rPr lang="ru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ru">
                <a:solidFill>
                  <a:schemeClr val="dk1"/>
                </a:solidFill>
              </a:rPr>
              <a:t>файл с обработкой данных датасета “ga_sessions.pkl”. Промежуточный результат сохранен в проект в “</a:t>
            </a:r>
            <a:r>
              <a:rPr lang="ru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data/result_ga_session.pkl</a:t>
            </a:r>
            <a:r>
              <a:rPr lang="ru">
                <a:solidFill>
                  <a:schemeClr val="dk1"/>
                </a:solidFill>
              </a:rPr>
              <a:t>”;</a:t>
            </a:r>
            <a:endParaRPr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chemeClr val="dk1"/>
              </a:solidFill>
            </a:endParaRPr>
          </a:p>
          <a:p>
            <a:pPr indent="-317500" lvl="0" marL="4572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AutoNum type="arabicPeriod"/>
            </a:pPr>
            <a:r>
              <a:rPr lang="ru">
                <a:solidFill>
                  <a:schemeClr val="dk2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de_result.ipynb</a:t>
            </a:r>
            <a:r>
              <a:rPr lang="ru">
                <a:solidFill>
                  <a:schemeClr val="dk1"/>
                </a:solidFill>
                <a:latin typeface="JetBrains Mono"/>
                <a:ea typeface="JetBrains Mono"/>
                <a:cs typeface="JetBrains Mono"/>
                <a:sym typeface="JetBrains Mono"/>
              </a:rPr>
              <a:t> </a:t>
            </a:r>
            <a:r>
              <a:rPr lang="ru">
                <a:solidFill>
                  <a:schemeClr val="dk1"/>
                </a:solidFill>
              </a:rPr>
              <a:t>файл с обработкой данных датасета промежуточных результатов: объединение двух датасетов, анализ данных, нормализация, визуализация 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04" name="Google Shape;104;p19"/>
          <p:cNvSpPr txBox="1"/>
          <p:nvPr/>
        </p:nvSpPr>
        <p:spPr>
          <a:xfrm>
            <a:off x="2829650" y="832675"/>
            <a:ext cx="6116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/>
              <a:t>*** Данные работы этапа “EDA” расположены в папке </a:t>
            </a:r>
            <a:r>
              <a:rPr b="1" lang="ru" sz="1200"/>
              <a:t>“jupyter”</a:t>
            </a:r>
            <a:endParaRPr b="1" sz="12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/>
        </p:nvSpPr>
        <p:spPr>
          <a:xfrm>
            <a:off x="309500" y="235800"/>
            <a:ext cx="1834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exploratory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data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analysis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10" name="Google Shape;110;p20"/>
          <p:cNvSpPr txBox="1"/>
          <p:nvPr/>
        </p:nvSpPr>
        <p:spPr>
          <a:xfrm>
            <a:off x="2829650" y="270925"/>
            <a:ext cx="5895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/>
              <a:t>EDA</a:t>
            </a:r>
            <a:r>
              <a:rPr lang="ru"/>
              <a:t> - </a:t>
            </a:r>
            <a:r>
              <a:rPr i="1" lang="ru" sz="1300"/>
              <a:t>процесс исследования и анализа данных, направленный на получение полезных знаний о наборе данных. </a:t>
            </a:r>
            <a:endParaRPr i="1" sz="1300"/>
          </a:p>
        </p:txBody>
      </p:sp>
      <p:sp>
        <p:nvSpPr>
          <p:cNvPr id="111" name="Google Shape;111;p20"/>
          <p:cNvSpPr txBox="1"/>
          <p:nvPr/>
        </p:nvSpPr>
        <p:spPr>
          <a:xfrm>
            <a:off x="2829650" y="832675"/>
            <a:ext cx="574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/>
              <a:t>*** Данные работы этапа “EDA” расположены в папке </a:t>
            </a:r>
            <a:r>
              <a:rPr b="1" lang="ru" sz="1200"/>
              <a:t>“jupyter”</a:t>
            </a:r>
            <a:endParaRPr b="1" sz="1200"/>
          </a:p>
        </p:txBody>
      </p:sp>
      <p:sp>
        <p:nvSpPr>
          <p:cNvPr id="112" name="Google Shape;112;p20"/>
          <p:cNvSpPr txBox="1"/>
          <p:nvPr/>
        </p:nvSpPr>
        <p:spPr>
          <a:xfrm>
            <a:off x="2999150" y="1370625"/>
            <a:ext cx="57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20"/>
          <p:cNvSpPr txBox="1"/>
          <p:nvPr/>
        </p:nvSpPr>
        <p:spPr>
          <a:xfrm>
            <a:off x="2840750" y="1159275"/>
            <a:ext cx="6116100" cy="39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ru" sz="1300">
                <a:solidFill>
                  <a:schemeClr val="dk1"/>
                </a:solidFill>
              </a:rPr>
              <a:t>В результате проведения мероприятий на данном этапе:</a:t>
            </a:r>
            <a:endParaRPr b="1"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0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 sz="1300">
                <a:solidFill>
                  <a:schemeClr val="dk1"/>
                </a:solidFill>
              </a:rPr>
              <a:t>Получено понимание данных, выбраны наиболее подходящие методы для анализа. 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 sz="1300">
                <a:solidFill>
                  <a:schemeClr val="dk1"/>
                </a:solidFill>
              </a:rPr>
              <a:t>Проведена полная очистка данных: работа с NaN записями, обработка дубликатов, создание новых признаков на основе имеющихся признаков, например признак “Целевого действия”, который принимает значения 1 или 0 и однозначно идентифицирует событие, марка авто, модель авто и  т.д.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8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 sz="1300">
                <a:solidFill>
                  <a:schemeClr val="dk1"/>
                </a:solidFill>
              </a:rPr>
              <a:t>Проведена нормализация данных: удалены ненужные признаки, в некоторых признаках значения приведены к рабочему  распределению (менее 1% уникальных признаков были заменены категорией “other”), рассмотрена типизация данных.</a:t>
            </a:r>
            <a:endParaRPr sz="1300">
              <a:solidFill>
                <a:schemeClr val="dk1"/>
              </a:solidFill>
            </a:endParaRPr>
          </a:p>
          <a:p>
            <a:pPr indent="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7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/>
            </a:pPr>
            <a:r>
              <a:rPr lang="ru" sz="1300">
                <a:solidFill>
                  <a:schemeClr val="dk1"/>
                </a:solidFill>
              </a:rPr>
              <a:t>Два датасета были </a:t>
            </a:r>
            <a:r>
              <a:rPr lang="ru" sz="1300">
                <a:solidFill>
                  <a:schemeClr val="dk1"/>
                </a:solidFill>
              </a:rPr>
              <a:t>объединены</a:t>
            </a:r>
            <a:r>
              <a:rPr lang="ru" sz="1300">
                <a:solidFill>
                  <a:schemeClr val="dk1"/>
                </a:solidFill>
              </a:rPr>
              <a:t> по ключевому признаку. Построено распределение посещений и визитов во времени.</a:t>
            </a:r>
            <a:endParaRPr sz="13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1"/>
          <p:cNvSpPr txBox="1"/>
          <p:nvPr/>
        </p:nvSpPr>
        <p:spPr>
          <a:xfrm>
            <a:off x="309500" y="235800"/>
            <a:ext cx="1834800" cy="1015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exploratory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data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800">
                <a:latin typeface="JetBrains Mono"/>
                <a:ea typeface="JetBrains Mono"/>
                <a:cs typeface="JetBrains Mono"/>
                <a:sym typeface="JetBrains Mono"/>
              </a:rPr>
              <a:t>analysis</a:t>
            </a:r>
            <a:endParaRPr i="1" sz="1800">
              <a:latin typeface="JetBrains Mono"/>
              <a:ea typeface="JetBrains Mono"/>
              <a:cs typeface="JetBrains Mono"/>
              <a:sym typeface="JetBrains Mono"/>
            </a:endParaRPr>
          </a:p>
        </p:txBody>
      </p:sp>
      <p:sp>
        <p:nvSpPr>
          <p:cNvPr id="119" name="Google Shape;119;p21"/>
          <p:cNvSpPr txBox="1"/>
          <p:nvPr/>
        </p:nvSpPr>
        <p:spPr>
          <a:xfrm>
            <a:off x="2829650" y="270925"/>
            <a:ext cx="5895000" cy="6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ru">
                <a:solidFill>
                  <a:schemeClr val="dk2"/>
                </a:solidFill>
              </a:rPr>
              <a:t>EDA</a:t>
            </a:r>
            <a:r>
              <a:rPr lang="ru">
                <a:solidFill>
                  <a:schemeClr val="dk2"/>
                </a:solidFill>
              </a:rPr>
              <a:t> - </a:t>
            </a:r>
            <a:r>
              <a:rPr i="1" lang="ru" sz="1300">
                <a:solidFill>
                  <a:schemeClr val="dk2"/>
                </a:solidFill>
              </a:rPr>
              <a:t>процесс исследования и анализа данных, направленный на получение полезных знаний о наборе данных. </a:t>
            </a:r>
            <a:endParaRPr i="1" sz="1300">
              <a:solidFill>
                <a:schemeClr val="dk2"/>
              </a:solidFill>
            </a:endParaRPr>
          </a:p>
        </p:txBody>
      </p:sp>
      <p:sp>
        <p:nvSpPr>
          <p:cNvPr id="120" name="Google Shape;120;p21"/>
          <p:cNvSpPr txBox="1"/>
          <p:nvPr/>
        </p:nvSpPr>
        <p:spPr>
          <a:xfrm>
            <a:off x="2999150" y="1370625"/>
            <a:ext cx="57993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21"/>
          <p:cNvSpPr txBox="1"/>
          <p:nvPr/>
        </p:nvSpPr>
        <p:spPr>
          <a:xfrm>
            <a:off x="2829650" y="1414850"/>
            <a:ext cx="6116100" cy="35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 startAt="5"/>
            </a:pPr>
            <a:r>
              <a:rPr lang="ru" sz="1300">
                <a:solidFill>
                  <a:schemeClr val="dk1"/>
                </a:solidFill>
              </a:rPr>
              <a:t>Проведен дополнительный анализ данных после объединения датасетов.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 startAt="5"/>
            </a:pPr>
            <a:r>
              <a:rPr lang="ru" sz="1300">
                <a:solidFill>
                  <a:schemeClr val="dk1"/>
                </a:solidFill>
              </a:rPr>
              <a:t>Проведена дополнительная очистка и нормализация объединенных датасетов. 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-311150" lvl="0" marL="4572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 startAt="5"/>
            </a:pPr>
            <a:r>
              <a:rPr lang="ru" sz="1300">
                <a:solidFill>
                  <a:schemeClr val="dk1"/>
                </a:solidFill>
              </a:rPr>
              <a:t>Для подсчета корреляции между качественными и числовыми переменными  использовали </a:t>
            </a:r>
            <a:r>
              <a:rPr b="1" i="1" lang="ru" sz="1300">
                <a:solidFill>
                  <a:schemeClr val="dk1"/>
                </a:solidFill>
              </a:rPr>
              <a:t>коэффициент корреляции Крамера</a:t>
            </a:r>
            <a:r>
              <a:rPr lang="ru" sz="1300">
                <a:solidFill>
                  <a:schemeClr val="dk1"/>
                </a:solidFill>
              </a:rPr>
              <a:t>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just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900">
              <a:solidFill>
                <a:schemeClr val="dk1"/>
              </a:solidFill>
            </a:endParaRPr>
          </a:p>
          <a:p>
            <a:pPr indent="-3111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AutoNum type="arabicPeriod" startAt="5"/>
            </a:pPr>
            <a:r>
              <a:rPr lang="ru" sz="1300">
                <a:solidFill>
                  <a:schemeClr val="dk1"/>
                </a:solidFill>
              </a:rPr>
              <a:t>Построены графики распределения ключевых атрибутов и их отношения.</a:t>
            </a:r>
            <a:endParaRPr sz="13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ru" sz="1300">
                <a:solidFill>
                  <a:schemeClr val="dk1"/>
                </a:solidFill>
              </a:rPr>
              <a:t>Для более конкретного и предметного обсуждения пунктов выполнения задач рассматриваемого этапа можно обратиться к содержанию файлов проекта Jupyter Notebook.</a:t>
            </a:r>
            <a:endParaRPr sz="1300">
              <a:solidFill>
                <a:schemeClr val="dk1"/>
              </a:solidFill>
            </a:endParaRPr>
          </a:p>
        </p:txBody>
      </p:sp>
      <p:sp>
        <p:nvSpPr>
          <p:cNvPr id="122" name="Google Shape;122;p21"/>
          <p:cNvSpPr txBox="1"/>
          <p:nvPr/>
        </p:nvSpPr>
        <p:spPr>
          <a:xfrm>
            <a:off x="2829650" y="832675"/>
            <a:ext cx="57477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i="1" lang="ru" sz="1200">
                <a:solidFill>
                  <a:schemeClr val="dk2"/>
                </a:solidFill>
              </a:rPr>
              <a:t>*** Данные работы этапа “EDA” расположены в папке </a:t>
            </a:r>
            <a:r>
              <a:rPr b="1" lang="ru" sz="1200">
                <a:solidFill>
                  <a:schemeClr val="dk2"/>
                </a:solidFill>
              </a:rPr>
              <a:t>“jupyter”</a:t>
            </a:r>
            <a:endParaRPr b="1" sz="12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