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ú Hoàng Thiên" initials="PHT" lastIdx="2" clrIdx="0">
    <p:extLst>
      <p:ext uri="{19B8F6BF-5375-455C-9EA6-DF929625EA0E}">
        <p15:presenceInfo xmlns:p15="http://schemas.microsoft.com/office/powerpoint/2012/main" userId="9cd553c38f9708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2:05:05.777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2:04:12.048" idx="1">
    <p:pos x="10" y="10"/>
    <p:text>sxddcdcdcd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D05F-A8D0-4FDE-B2BF-360DEA76831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5BF4-8B83-4541-913B-A35244CC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aloalolaoloaloa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B5BF4-8B83-4541-913B-A35244CC7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1" y="3373395"/>
            <a:ext cx="8791575" cy="2817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659" y="494270"/>
            <a:ext cx="8913340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/>
              <a:t>Stored – Procedure &amp; Trigger</a:t>
            </a:r>
          </a:p>
        </p:txBody>
      </p:sp>
    </p:spTree>
    <p:extLst>
      <p:ext uri="{BB962C8B-B14F-4D97-AF65-F5344CB8AC3E}">
        <p14:creationId xmlns:p14="http://schemas.microsoft.com/office/powerpoint/2010/main" val="37410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C42A-CB7C-480E-AA74-4F89E597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206A-E293-47F4-924E-89437FFD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2"/>
          <a:lstStyle/>
          <a:p>
            <a:pPr marL="457200" lvl="1" indent="0">
              <a:buNone/>
            </a:pPr>
            <a:r>
              <a:rPr lang="en-US" sz="2400"/>
              <a:t>1.4. Các loại Stored - Procedure:</a:t>
            </a:r>
          </a:p>
          <a:p>
            <a:pPr lvl="1"/>
            <a:r>
              <a:rPr lang="en-US" sz="2400" b="1"/>
              <a:t>Extended Stored Procedure</a:t>
            </a:r>
            <a:r>
              <a:rPr lang="en-US"/>
              <a:t>: Đây là loại </a:t>
            </a:r>
            <a:r>
              <a:rPr lang="vi-VN"/>
              <a:t>Thủ tục lưu trữ</a:t>
            </a:r>
            <a:r>
              <a:rPr lang="en-US"/>
              <a:t> sử dụng một ch</a:t>
            </a:r>
            <a:r>
              <a:rPr lang="vi-VN"/>
              <a:t>ư</a:t>
            </a:r>
            <a:r>
              <a:rPr lang="en-US"/>
              <a:t>ơng trình ngoại vi (external Program) vốn đ</a:t>
            </a:r>
            <a:r>
              <a:rPr lang="vi-VN"/>
              <a:t>ư</a:t>
            </a:r>
            <a:r>
              <a:rPr lang="en-US"/>
              <a:t>ợc compile thành một DLL  để mở rộng chức năng hoạt động của SQL Server. Th</a:t>
            </a:r>
            <a:r>
              <a:rPr lang="vi-VN"/>
              <a:t>ư</a:t>
            </a:r>
            <a:r>
              <a:rPr lang="en-US"/>
              <a:t>ờng bắt đầu bằng xp_.</a:t>
            </a:r>
          </a:p>
          <a:p>
            <a:endParaRPr lang="en-US"/>
          </a:p>
        </p:txBody>
      </p:sp>
      <p:pic>
        <p:nvPicPr>
          <p:cNvPr id="2052" name="Picture 4" descr="Káº¿t quáº£ hÃ¬nh áº£nh cho extended stored procedure">
            <a:extLst>
              <a:ext uri="{FF2B5EF4-FFF2-40B4-BE49-F238E27FC236}">
                <a16:creationId xmlns:a16="http://schemas.microsoft.com/office/drawing/2014/main" id="{1A813EFC-8F44-4195-BB60-80AD7EFC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2428008"/>
            <a:ext cx="4360718" cy="286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1A10-38ED-49B7-9A08-171879F1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9021-D265-423B-939D-F4769B8F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lvl="1" indent="0">
              <a:buNone/>
            </a:pPr>
            <a:r>
              <a:rPr lang="en-US" sz="2400"/>
              <a:t>1.4. Các loại Stored - Procedure:</a:t>
            </a:r>
          </a:p>
          <a:p>
            <a:pPr lvl="1"/>
            <a:r>
              <a:rPr lang="en-US" sz="2400" b="1"/>
              <a:t>Remote Store Procedure:</a:t>
            </a:r>
          </a:p>
          <a:p>
            <a:pPr marL="457200" lvl="1" indent="0">
              <a:buNone/>
            </a:pPr>
            <a:r>
              <a:rPr lang="en-US" sz="2400" b="1"/>
              <a:t> </a:t>
            </a:r>
            <a:r>
              <a:rPr lang="en-US"/>
              <a:t>Những stored procedure để gọi stored procedure ở server khác.</a:t>
            </a:r>
          </a:p>
          <a:p>
            <a:pPr lvl="1"/>
            <a:endParaRPr lang="en-US" sz="2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B3E33-AA7B-42D0-BBB1-0C749BEC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94" y="1872456"/>
            <a:ext cx="516211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94C3-3FEB-45B9-89E9-1D7F754B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B58D-8EBF-466C-B4EE-64351D39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1.5. Áp dụng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01CCE-41B5-4510-9604-F3FF7649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1" y="1796036"/>
            <a:ext cx="7962034" cy="44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6FB7-FC05-40E9-8069-E4D6FE1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Áp dụng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B060B-B8A7-4529-9544-8EC9D9B2D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48" y="1911927"/>
            <a:ext cx="8212904" cy="38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E910-A6D8-4B76-BD48-69061555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Áp dụng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F2F24-CDEE-42D9-B212-555BB4B94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15" y="1759528"/>
            <a:ext cx="8507567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5F78-335D-4699-B045-50295B88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Áp dụng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B97FC-EB1A-40B2-9A1B-91D8960F4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580" y="1704109"/>
            <a:ext cx="9269665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0079-F57E-4900-96F6-0430C8F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Áp dụng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EF5B0-4F87-4CBD-ABB6-2A3F02BC9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6" y="1787236"/>
            <a:ext cx="8707727" cy="42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1A8E-B0A7-42E2-A483-ADB92AC0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 Trigger – </a:t>
            </a:r>
            <a:r>
              <a:rPr lang="en-US">
                <a:cs typeface="Times New Roman" panose="02020603050405020304" pitchFamily="18" charset="0"/>
              </a:rPr>
              <a:t>Trình kích hoạt csdl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45A1-8EAF-43EA-AC4E-3F416F99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2.1. KHÁI NIỆM</a:t>
            </a:r>
          </a:p>
          <a:p>
            <a:pPr lvl="1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là một stored procedure không có tham số. Trigger thực thi một cách tự động khi một trong ba câu lệnh 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Insert, Update, Delete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làm thay đổi dữ liệu trên bảng có chứa trigger.</a:t>
            </a:r>
          </a:p>
          <a:p>
            <a:pPr lvl="1"/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được dùng để đảm bảo tính toàn vẹn dữ liệu (Data Integrity) hoặc thực hiện các quy tắc nghiệp vụ (business rules) nào đó.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A1D2-6171-4449-9180-CA3C1EB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 Trigger – </a:t>
            </a:r>
            <a:r>
              <a:rPr lang="en-US">
                <a:cs typeface="Times New Roman" panose="02020603050405020304" pitchFamily="18" charset="0"/>
              </a:rPr>
              <a:t>Trình kích hoạt csdl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64AE-F26A-433F-BE87-C8BB4CFF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2.2. MỤC ĐÍCH SỬ DỤNG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ử dụng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khi mà các biện pháp bảo đảm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TVDL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khác như Constraints không thể thỏa mãn yêu cầu của ứng 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ảm bảo tính chính xác  khi data được update ở một table này thì cũng phải được update một cách tự động ở các table còn lại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>
                <a:latin typeface="Arial (Body)"/>
              </a:rPr>
              <a:t>Đ</a:t>
            </a:r>
            <a:r>
              <a:rPr lang="vi-VN">
                <a:latin typeface="Arial (Body)"/>
              </a:rPr>
              <a:t>ảm bảo tính chính xác</a:t>
            </a:r>
            <a:r>
              <a:rPr lang="en-US">
                <a:latin typeface="Arial (Body)"/>
              </a:rPr>
              <a:t> </a:t>
            </a:r>
            <a:r>
              <a:rPr lang="vi-VN">
                <a:latin typeface="Arial (Body)"/>
              </a:rPr>
              <a:t>khi có sự thay đổi nào đó ở table này thì một số table khác cũng</a:t>
            </a:r>
            <a:r>
              <a:rPr lang="en-US">
                <a:latin typeface="Arial (Body)"/>
              </a:rPr>
              <a:t> thay đổi theo.</a:t>
            </a:r>
            <a:endParaRPr lang="en-US"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4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1CCB-3C21-4A19-BF30-35CCE2E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 Trigger – </a:t>
            </a:r>
            <a:r>
              <a:rPr lang="en-US">
                <a:cs typeface="Times New Roman" panose="02020603050405020304" pitchFamily="18" charset="0"/>
              </a:rPr>
              <a:t>Trình kích hoạt csdl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D706-DA6F-46C5-9F8B-3D189191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2.3. Các loại Trigger</a:t>
            </a:r>
          </a:p>
          <a:p>
            <a:r>
              <a:rPr lang="en-US"/>
              <a:t>Trigger thêm</a:t>
            </a:r>
          </a:p>
          <a:p>
            <a:r>
              <a:rPr lang="en-US"/>
              <a:t>Trigger Xóa</a:t>
            </a:r>
          </a:p>
          <a:p>
            <a:r>
              <a:rPr lang="en-US"/>
              <a:t>Trigger Sửa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9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1.1. KHÁI NIỆM</a:t>
            </a:r>
          </a:p>
          <a:p>
            <a:pPr lvl="1"/>
            <a:r>
              <a:rPr lang="vi-VN"/>
              <a:t>Thủ tục lưu trữ</a:t>
            </a:r>
            <a:r>
              <a:rPr lang="en-US"/>
              <a:t>(thủ tục lưu trữ) là một phần khả năng của ngôn ngữ lập trình được đưa vào SQL.</a:t>
            </a:r>
          </a:p>
          <a:p>
            <a:pPr lvl="1"/>
            <a:r>
              <a:rPr lang="en-US"/>
              <a:t>Bao gồm 1 tập nhiều câu lệnh SQL được nhóm lại  với nhau thành một nhóm.</a:t>
            </a:r>
          </a:p>
          <a:p>
            <a:pPr lvl="1"/>
            <a:r>
              <a:rPr lang="en-US"/>
              <a:t>Được đặt tên và được xử lý như một khối lệnh thống nhất (không phải rời rạc từng câu lệnh).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5891-8D94-422E-AB31-D38F562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thêm</a:t>
            </a:r>
          </a:p>
        </p:txBody>
      </p:sp>
      <p:pic>
        <p:nvPicPr>
          <p:cNvPr id="1026" name="Picture 2" descr="https://images.viblo.asia/180efac6-8957-48a8-bc32-b2b468e20b79.jpg">
            <a:extLst>
              <a:ext uri="{FF2B5EF4-FFF2-40B4-BE49-F238E27FC236}">
                <a16:creationId xmlns:a16="http://schemas.microsoft.com/office/drawing/2014/main" id="{27A58573-6D7D-4DB1-8842-83C483730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6" y="1932038"/>
            <a:ext cx="10286906" cy="45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CFCB-C19F-45A7-8A5C-DC8C1DB0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Xóa</a:t>
            </a:r>
          </a:p>
        </p:txBody>
      </p:sp>
      <p:pic>
        <p:nvPicPr>
          <p:cNvPr id="2050" name="Picture 2" descr="https://images.viblo.asia/b47c2e3d-6a33-4d3c-84c5-bd514cffda6f.jpg">
            <a:extLst>
              <a:ext uri="{FF2B5EF4-FFF2-40B4-BE49-F238E27FC236}">
                <a16:creationId xmlns:a16="http://schemas.microsoft.com/office/drawing/2014/main" id="{7A8460F9-B26D-489A-ABB3-6FD943739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4" y="1947701"/>
            <a:ext cx="10411172" cy="429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2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E383-11AC-4AFE-B193-319EA74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Trigger Sửa</a:t>
            </a:r>
            <a:br>
              <a:rPr lang="en-US"/>
            </a:br>
            <a:endParaRPr lang="en-US"/>
          </a:p>
        </p:txBody>
      </p:sp>
      <p:pic>
        <p:nvPicPr>
          <p:cNvPr id="3074" name="Picture 2" descr="https://images.viblo.asia/4fd20b47-fd9c-4106-b395-d62a1dfef081.jpg">
            <a:extLst>
              <a:ext uri="{FF2B5EF4-FFF2-40B4-BE49-F238E27FC236}">
                <a16:creationId xmlns:a16="http://schemas.microsoft.com/office/drawing/2014/main" id="{F04B3ADA-4586-4E57-9F50-826D97921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4" y="1533832"/>
            <a:ext cx="10427412" cy="497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CE47-B5BD-4A28-9857-9DAFA794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Database Trigger – </a:t>
            </a:r>
            <a:r>
              <a:rPr lang="en-US">
                <a:cs typeface="Times New Roman" panose="02020603050405020304" pitchFamily="18" charset="0"/>
              </a:rPr>
              <a:t>Trình kích hoạt csdl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6AA5-0023-4534-9D56-EDE107DB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2.4. Áp dụng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0B32F-C4DA-4017-9FFE-2B2EA1CF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88" y="1858297"/>
            <a:ext cx="7729024" cy="47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819A-5193-4AD4-AC38-1B789F01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Áp dụng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26A5F-A6E4-4BC3-B315-20B36695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65" y="1681316"/>
            <a:ext cx="8436946" cy="45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1.2. MỤC ĐÍCH SỬ DỤNG</a:t>
            </a:r>
          </a:p>
          <a:p>
            <a:pPr lvl="1"/>
            <a:r>
              <a:rPr lang="en-US"/>
              <a:t>Đơn giản hóa các thao tác trên CSDL nhờ vào khả năng module hóa các thao tác.</a:t>
            </a:r>
          </a:p>
          <a:p>
            <a:pPr lvl="1"/>
            <a:r>
              <a:rPr lang="en-US"/>
              <a:t>Thực hiện nhanh hơn nhiều so với việc thực hiện tập rời rạc các câu lệnh tương đương so với cách thông thường.</a:t>
            </a:r>
          </a:p>
          <a:p>
            <a:pPr lvl="1"/>
            <a:r>
              <a:rPr lang="en-US"/>
              <a:t>Giảm thiểu lưu thông trên mạng do thực hiện một yêu cầu bằng một câu lệnh so với nhiều lệnh.</a:t>
            </a:r>
          </a:p>
          <a:p>
            <a:pPr lvl="1"/>
            <a:r>
              <a:rPr lang="en-US"/>
              <a:t>Tăng khả năng bảo mật đối với hệ thống.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0A3E33-05B4-4F92-A789-B76BF2D97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9848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7415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5237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94197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EC3130-6B26-4D9B-AC61-F760B3DA2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42073"/>
              </p:ext>
            </p:extLst>
          </p:nvPr>
        </p:nvGraphicFramePr>
        <p:xfrm>
          <a:off x="1141413" y="2249488"/>
          <a:ext cx="99060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63553263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16977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/>
                        <a:t>1.3. ĐỊNH NGHĨA:		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Tên của một Procedure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Các tham số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Thân của Stored procedure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1.3.1. CÚ PHÁP :</a:t>
                      </a:r>
                    </a:p>
                    <a:p>
                      <a:pPr latinLnBrk="1"/>
                      <a:r>
                        <a:rPr lang="en-US" sz="20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PROCEDURE</a:t>
                      </a:r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0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ten_ThuTuc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-- Tham biến vào ra 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  <a:r>
                        <a:rPr lang="en-US" sz="20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@TenThamBien KieuDuLieu</a:t>
                      </a:r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vào/ra }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[Khai báo các biến để xử lý]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{Các câu lệnh T-SQL}</a:t>
                      </a:r>
                    </a:p>
                    <a:p>
                      <a:pPr latinLnBrk="1"/>
                      <a:r>
                        <a:rPr lang="en-US" sz="20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03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92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89E4-A84F-4E84-BE8D-4F111DE3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D8A9-536A-4417-897B-2DD49EDB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1.3.2. KHAI BÁO BIẾN VÀ GÁN GIÁ TRỊ :</a:t>
            </a:r>
          </a:p>
          <a:p>
            <a:pPr marL="0" indent="0" latinLnBrk="1">
              <a:buNone/>
            </a:pPr>
            <a:r>
              <a:rPr lang="en-US"/>
              <a:t>-- Khai báo biến</a:t>
            </a:r>
          </a:p>
          <a:p>
            <a:pPr marL="0" indent="0" latinLnBrk="1">
              <a:buNone/>
            </a:pPr>
            <a:r>
              <a:rPr lang="en-US">
                <a:solidFill>
                  <a:srgbClr val="FF0000"/>
                </a:solidFill>
              </a:rPr>
              <a:t>DECLARE</a:t>
            </a:r>
            <a:r>
              <a:rPr lang="en-US"/>
              <a:t>  </a:t>
            </a:r>
            <a:r>
              <a:rPr lang="en-US">
                <a:solidFill>
                  <a:srgbClr val="FF0000"/>
                </a:solidFill>
              </a:rPr>
              <a:t>@TenThamBien kieudulieu</a:t>
            </a:r>
            <a:endParaRPr lang="en-US"/>
          </a:p>
          <a:p>
            <a:pPr marL="0" indent="0" latinLnBrk="1">
              <a:buNone/>
            </a:pPr>
            <a:r>
              <a:rPr lang="en-US"/>
              <a:t>-- Gán giá trị cho các biến</a:t>
            </a:r>
          </a:p>
          <a:p>
            <a:pPr marL="0" indent="0" latinLnBrk="1">
              <a:buNone/>
            </a:pP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@TenThamBien</a:t>
            </a:r>
            <a:r>
              <a:rPr lang="en-US"/>
              <a:t> = </a:t>
            </a:r>
            <a:r>
              <a:rPr lang="en-US">
                <a:solidFill>
                  <a:srgbClr val="FF0000"/>
                </a:solidFill>
              </a:rPr>
              <a:t>giatri</a:t>
            </a:r>
          </a:p>
          <a:p>
            <a:pPr marL="0" indent="0" latinLnBrk="1">
              <a:buNone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@TenThamBien </a:t>
            </a:r>
            <a:r>
              <a:rPr lang="en-US"/>
              <a:t>= </a:t>
            </a:r>
            <a:r>
              <a:rPr lang="en-US">
                <a:solidFill>
                  <a:srgbClr val="FF0000"/>
                </a:solidFill>
              </a:rPr>
              <a:t>giatri</a:t>
            </a:r>
          </a:p>
          <a:p>
            <a:pPr marL="0" indent="0" latinLnBrk="1">
              <a:buNone/>
            </a:pPr>
            <a:r>
              <a:rPr lang="en-US"/>
              <a:t>-- Hiển thị thông báo</a:t>
            </a:r>
          </a:p>
          <a:p>
            <a:pPr marL="0" indent="0" latinLnBrk="1">
              <a:buNone/>
            </a:pPr>
            <a:r>
              <a:rPr lang="en-US">
                <a:solidFill>
                  <a:srgbClr val="FF0000"/>
                </a:solidFill>
              </a:rPr>
              <a:t>print N</a:t>
            </a:r>
            <a:r>
              <a:rPr lang="en-US"/>
              <a:t>’messgage'</a:t>
            </a:r>
            <a:r>
              <a:rPr lang="en-US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CE6A-AF08-44C7-AD5D-8EABFB0A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7D26-CE00-4F34-B449-B9B1AF55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1.4. Các loại Stored - Procedure:</a:t>
            </a:r>
          </a:p>
          <a:p>
            <a:pPr lvl="1"/>
            <a:r>
              <a:rPr lang="en-US" b="1">
                <a:latin typeface="+mj-lt"/>
              </a:rPr>
              <a:t>System Store Procedure: thủ tục lưu trữ Hệ thống.</a:t>
            </a:r>
          </a:p>
          <a:p>
            <a:pPr lvl="1"/>
            <a:r>
              <a:rPr lang="en-US" b="1">
                <a:latin typeface="+mj-lt"/>
              </a:rPr>
              <a:t>Local Stored Procedure: thủ tục l</a:t>
            </a:r>
            <a:r>
              <a:rPr lang="vi-VN" b="1">
                <a:latin typeface="+mj-lt"/>
              </a:rPr>
              <a:t>ư</a:t>
            </a:r>
            <a:r>
              <a:rPr lang="en-US" b="1">
                <a:latin typeface="+mj-lt"/>
              </a:rPr>
              <a:t>u trữ Cục bộ.</a:t>
            </a:r>
          </a:p>
          <a:p>
            <a:pPr lvl="1"/>
            <a:r>
              <a:rPr lang="en-US" b="1">
                <a:latin typeface="+mj-lt"/>
              </a:rPr>
              <a:t>Temporary Stored Procedure: </a:t>
            </a:r>
            <a:r>
              <a:rPr lang="en-US" b="1"/>
              <a:t>thủ tục l</a:t>
            </a:r>
            <a:r>
              <a:rPr lang="vi-VN" b="1"/>
              <a:t>ư</a:t>
            </a:r>
            <a:r>
              <a:rPr lang="en-US" b="1"/>
              <a:t>u trữ</a:t>
            </a:r>
            <a:r>
              <a:rPr lang="en-US" b="1">
                <a:latin typeface="+mj-lt"/>
              </a:rPr>
              <a:t> Tạm thời.</a:t>
            </a:r>
          </a:p>
          <a:p>
            <a:pPr lvl="1"/>
            <a:r>
              <a:rPr lang="en-US" b="1">
                <a:latin typeface="+mj-lt"/>
              </a:rPr>
              <a:t>Extended Stored Procedure: </a:t>
            </a:r>
            <a:r>
              <a:rPr lang="en-US" b="1"/>
              <a:t>thủ tục l</a:t>
            </a:r>
            <a:r>
              <a:rPr lang="vi-VN" b="1"/>
              <a:t>ư</a:t>
            </a:r>
            <a:r>
              <a:rPr lang="en-US" b="1"/>
              <a:t>u trữ</a:t>
            </a:r>
            <a:r>
              <a:rPr lang="en-US" b="1">
                <a:latin typeface="+mj-lt"/>
              </a:rPr>
              <a:t> Mở rộng.</a:t>
            </a:r>
          </a:p>
          <a:p>
            <a:pPr lvl="1"/>
            <a:r>
              <a:rPr lang="en-US" b="1">
                <a:latin typeface="+mj-lt"/>
              </a:rPr>
              <a:t>Remote Store Procedure: : </a:t>
            </a:r>
            <a:r>
              <a:rPr lang="en-US" b="1"/>
              <a:t>thủ tục l</a:t>
            </a:r>
            <a:r>
              <a:rPr lang="vi-VN" b="1"/>
              <a:t>ư</a:t>
            </a:r>
            <a:r>
              <a:rPr lang="en-US" b="1"/>
              <a:t>u trữ</a:t>
            </a:r>
            <a:r>
              <a:rPr lang="en-US" b="1">
                <a:latin typeface="+mj-lt"/>
              </a:rPr>
              <a:t> Từ xa. 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4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8C09-E67C-4DA0-80CE-854AFA3D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CC9-D2A0-4C15-A500-5C5107DA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/>
              <a:t>     1.4. Các loại Stored - Procedure:</a:t>
            </a:r>
          </a:p>
          <a:p>
            <a:pPr lvl="1"/>
            <a:r>
              <a:rPr lang="en-US" sz="2400" b="1"/>
              <a:t>System Store Procedure</a:t>
            </a:r>
            <a:r>
              <a:rPr lang="en-US"/>
              <a:t>: là những </a:t>
            </a:r>
            <a:r>
              <a:rPr lang="vi-VN"/>
              <a:t>Thủ tục lưu trữ</a:t>
            </a:r>
            <a:r>
              <a:rPr lang="en-US"/>
              <a:t> chứa trong Master Database và thường bắt đầu bằng </a:t>
            </a:r>
            <a:r>
              <a:rPr lang="vi-VN"/>
              <a:t>Thủ tục lưu trữ</a:t>
            </a:r>
            <a:r>
              <a:rPr lang="en-US"/>
              <a:t>_. Các </a:t>
            </a:r>
            <a:r>
              <a:rPr lang="vi-VN"/>
              <a:t>Thủ tục lưu trữ</a:t>
            </a:r>
            <a:r>
              <a:rPr lang="en-US"/>
              <a:t> này thuộc loại built-in và chủ yếu dùng trong việc quản lý database (Administration) và Security.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995E-98F7-4455-B3F1-0B7FDECA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37" y="2249487"/>
            <a:ext cx="415160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55B1-E023-4085-9BC9-E3193CA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357C-A2B5-47F0-9206-08D9F395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lvl="1" indent="0">
              <a:buNone/>
            </a:pPr>
            <a:r>
              <a:rPr lang="en-US" sz="2400"/>
              <a:t>1.4. Các loại Stored - Procedure:</a:t>
            </a:r>
            <a:endParaRPr lang="en-US" sz="2400" b="1"/>
          </a:p>
          <a:p>
            <a:pPr lvl="1"/>
            <a:r>
              <a:rPr lang="en-US" sz="2400" b="1"/>
              <a:t>Local Stored Procedure</a:t>
            </a:r>
            <a:r>
              <a:rPr lang="en-US"/>
              <a:t>: Đây là loại th</a:t>
            </a:r>
            <a:r>
              <a:rPr lang="vi-VN"/>
              <a:t>ư</a:t>
            </a:r>
            <a:r>
              <a:rPr lang="en-US"/>
              <a:t>ờng dùng, chứa trong User Database và th</a:t>
            </a:r>
            <a:r>
              <a:rPr lang="vi-VN"/>
              <a:t>ư</a:t>
            </a:r>
            <a:r>
              <a:rPr lang="en-US"/>
              <a:t>ờng đ</a:t>
            </a:r>
            <a:r>
              <a:rPr lang="vi-VN"/>
              <a:t>ư</a:t>
            </a:r>
            <a:r>
              <a:rPr lang="en-US"/>
              <a:t>ợc viết để thực hiện một công việc nào đó. Thường được viết bởi DBA hoặc programmer.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B4009-8840-473B-8399-20263096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2249487"/>
            <a:ext cx="4946073" cy="36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F0B5-4F3B-4861-BE74-D806BB29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Stored-procedure	 (</a:t>
            </a:r>
            <a:r>
              <a:rPr lang="vi-VN"/>
              <a:t>Thủ tục lưu trữ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8F18-B2A2-41C9-B5B1-073AF463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2"/>
          <a:lstStyle/>
          <a:p>
            <a:pPr marL="457200" lvl="1" indent="0">
              <a:buNone/>
            </a:pPr>
            <a:r>
              <a:rPr lang="en-US" sz="2400"/>
              <a:t>1.4. Các loại Stored - Procedure:</a:t>
            </a:r>
            <a:endParaRPr lang="en-US" sz="2400" b="1"/>
          </a:p>
          <a:p>
            <a:pPr lvl="1"/>
            <a:r>
              <a:rPr lang="en-US" sz="2400" b="1"/>
              <a:t>Temporary Stored Procedure</a:t>
            </a:r>
            <a:r>
              <a:rPr lang="en-US"/>
              <a:t>: Là những </a:t>
            </a:r>
            <a:r>
              <a:rPr lang="vi-VN"/>
              <a:t>Thủ tục lưu trữ</a:t>
            </a:r>
            <a:r>
              <a:rPr lang="en-US"/>
              <a:t> t</a:t>
            </a:r>
            <a:r>
              <a:rPr lang="vi-VN"/>
              <a:t>ư</a:t>
            </a:r>
            <a:r>
              <a:rPr lang="en-US"/>
              <a:t>ơng tự như Local </a:t>
            </a:r>
            <a:r>
              <a:rPr lang="vi-VN"/>
              <a:t>Thủ tục lưu trữ</a:t>
            </a:r>
            <a:r>
              <a:rPr lang="en-US"/>
              <a:t> nh</a:t>
            </a:r>
            <a:r>
              <a:rPr lang="vi-VN"/>
              <a:t>ư</a:t>
            </a:r>
            <a:r>
              <a:rPr lang="en-US"/>
              <a:t>ng chỉ tồn tại cho đến khi connection đã tạo ra chúng bị đóng lại hoặc SQL server shutdown.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D994-E675-4DEA-BEC4-492A665C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9487"/>
            <a:ext cx="5091688" cy="2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1393</TotalTime>
  <Words>721</Words>
  <Application>Microsoft Office PowerPoint</Application>
  <PresentationFormat>Widescreen</PresentationFormat>
  <Paragraphs>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(Body)</vt:lpstr>
      <vt:lpstr>Calibri</vt:lpstr>
      <vt:lpstr>Times New Roman</vt:lpstr>
      <vt:lpstr>Tw Cen MT</vt:lpstr>
      <vt:lpstr>Circuit</vt:lpstr>
      <vt:lpstr>PowerPoint Presentation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 Stored-procedure  (Thủ tục lưu trữ)</vt:lpstr>
      <vt:lpstr>1.5. Áp dụng  </vt:lpstr>
      <vt:lpstr>1.5. Áp dụng  </vt:lpstr>
      <vt:lpstr>1.5. Áp dụng  </vt:lpstr>
      <vt:lpstr>1.5. Áp dụng </vt:lpstr>
      <vt:lpstr>2. Database Trigger – Trình kích hoạt csdl </vt:lpstr>
      <vt:lpstr>2. Database Trigger – Trình kích hoạt csdl </vt:lpstr>
      <vt:lpstr>2. Database Trigger – Trình kích hoạt csdl </vt:lpstr>
      <vt:lpstr>Trigger thêm</vt:lpstr>
      <vt:lpstr>Trigger Xóa</vt:lpstr>
      <vt:lpstr>Trigger Sửa </vt:lpstr>
      <vt:lpstr>2. Database Trigger – Trình kích hoạt csdl </vt:lpstr>
      <vt:lpstr>2.4. Áp dụng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 Hoàng Thiên</dc:creator>
  <cp:lastModifiedBy>Phú Hoàng Thiên</cp:lastModifiedBy>
  <cp:revision>29</cp:revision>
  <dcterms:created xsi:type="dcterms:W3CDTF">2018-12-18T05:51:04Z</dcterms:created>
  <dcterms:modified xsi:type="dcterms:W3CDTF">2018-12-19T07:25:27Z</dcterms:modified>
</cp:coreProperties>
</file>