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9" r:id="rId5"/>
    <p:sldId id="265" r:id="rId6"/>
    <p:sldId id="266" r:id="rId7"/>
    <p:sldId id="264" r:id="rId8"/>
    <p:sldId id="260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7" name="Shape 82">
            <a:extLst>
              <a:ext uri="{FF2B5EF4-FFF2-40B4-BE49-F238E27FC236}">
                <a16:creationId xmlns:a16="http://schemas.microsoft.com/office/drawing/2014/main" id="{760A349F-810A-A1E0-FACC-DD1B9F91BC4F}"/>
              </a:ext>
            </a:extLst>
          </p:cNvPr>
          <p:cNvSpPr/>
          <p:nvPr/>
        </p:nvSpPr>
        <p:spPr>
          <a:xfrm>
            <a:off x="573387" y="1248423"/>
            <a:ext cx="8197238" cy="314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The following are the steps taken in determining the target consumer.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/>
              <a:t>Data Exploration</a:t>
            </a:r>
          </a:p>
          <a:p>
            <a:pPr marL="457200" indent="-171450">
              <a:buFont typeface="Wingdings" panose="05000000000000000000" pitchFamily="2" charset="2"/>
              <a:buChar char="ü"/>
            </a:pPr>
            <a:r>
              <a:rPr lang="en-US" sz="1400" dirty="0"/>
              <a:t>Gender &amp; Age Distribution</a:t>
            </a:r>
          </a:p>
          <a:p>
            <a:pPr marL="457200" indent="-171450">
              <a:buFont typeface="Wingdings" panose="05000000000000000000" pitchFamily="2" charset="2"/>
              <a:buChar char="ü"/>
            </a:pPr>
            <a:r>
              <a:rPr lang="en-US" sz="1400" dirty="0"/>
              <a:t>Wealth Segment &amp; Job Industry Distribution</a:t>
            </a:r>
          </a:p>
          <a:p>
            <a:pPr marL="457200" indent="-171450">
              <a:buFont typeface="Wingdings" panose="05000000000000000000" pitchFamily="2" charset="2"/>
              <a:buChar char="ü"/>
            </a:pPr>
            <a:r>
              <a:rPr lang="en-US" sz="1400" dirty="0"/>
              <a:t>Customers Map</a:t>
            </a:r>
          </a:p>
          <a:p>
            <a:pPr marL="285750"/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/>
              <a:t>Model Development</a:t>
            </a:r>
          </a:p>
          <a:p>
            <a:pPr marL="457200" indent="-171450">
              <a:buFont typeface="Wingdings" panose="05000000000000000000" pitchFamily="2" charset="2"/>
              <a:buChar char="ü"/>
            </a:pPr>
            <a:r>
              <a:rPr lang="en-US" sz="1400" dirty="0"/>
              <a:t>Bike-related purchased vs. Segment</a:t>
            </a:r>
          </a:p>
          <a:p>
            <a:pPr marL="457200" indent="-171450">
              <a:buFont typeface="Wingdings" panose="05000000000000000000" pitchFamily="2" charset="2"/>
              <a:buChar char="ü"/>
            </a:pPr>
            <a:r>
              <a:rPr lang="en-US" sz="1400" dirty="0"/>
              <a:t>Bike-related purchased vs. Gender</a:t>
            </a:r>
          </a:p>
          <a:p>
            <a:pPr marL="285750"/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/>
              <a:t>Interpretation</a:t>
            </a:r>
          </a:p>
          <a:p>
            <a:pPr marL="457200" indent="-171450">
              <a:buFont typeface="Wingdings" panose="05000000000000000000" pitchFamily="2" charset="2"/>
              <a:buChar char="ü"/>
            </a:pPr>
            <a:r>
              <a:rPr lang="en-US" sz="1400" dirty="0"/>
              <a:t>Customer Segment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3711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Characteristics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199136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&amp; Age Distribution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84EF12F-2087-142C-B0BF-272F68CF6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66320" y="1961650"/>
            <a:ext cx="3921505" cy="195471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A610CD2-B58A-6090-5BB3-0ACAE8926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849120" y="1961650"/>
            <a:ext cx="3921505" cy="1954710"/>
          </a:xfrm>
          <a:prstGeom prst="rect">
            <a:avLst/>
          </a:prstGeom>
        </p:spPr>
      </p:pic>
      <p:sp>
        <p:nvSpPr>
          <p:cNvPr id="16" name="Shape 82">
            <a:extLst>
              <a:ext uri="{FF2B5EF4-FFF2-40B4-BE49-F238E27FC236}">
                <a16:creationId xmlns:a16="http://schemas.microsoft.com/office/drawing/2014/main" id="{467B4B48-3C81-6C59-8BE1-4096F4D2207F}"/>
              </a:ext>
            </a:extLst>
          </p:cNvPr>
          <p:cNvSpPr/>
          <p:nvPr/>
        </p:nvSpPr>
        <p:spPr>
          <a:xfrm>
            <a:off x="566320" y="3958822"/>
            <a:ext cx="4134600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Majority customers is Female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Difference between Male and Female customers is 33.</a:t>
            </a:r>
            <a:endParaRPr sz="1100" dirty="0"/>
          </a:p>
        </p:txBody>
      </p:sp>
      <p:sp>
        <p:nvSpPr>
          <p:cNvPr id="17" name="Shape 82">
            <a:extLst>
              <a:ext uri="{FF2B5EF4-FFF2-40B4-BE49-F238E27FC236}">
                <a16:creationId xmlns:a16="http://schemas.microsoft.com/office/drawing/2014/main" id="{760A349F-810A-A1E0-FACC-DD1B9F91BC4F}"/>
              </a:ext>
            </a:extLst>
          </p:cNvPr>
          <p:cNvSpPr/>
          <p:nvPr/>
        </p:nvSpPr>
        <p:spPr>
          <a:xfrm>
            <a:off x="4849120" y="3997521"/>
            <a:ext cx="4134600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Majority group age of customer is 40-60 years 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17 data has DOB null values.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6772220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54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Characteristics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216723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&amp; Job Industry Distribution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6" name="Shape 82">
            <a:extLst>
              <a:ext uri="{FF2B5EF4-FFF2-40B4-BE49-F238E27FC236}">
                <a16:creationId xmlns:a16="http://schemas.microsoft.com/office/drawing/2014/main" id="{467B4B48-3C81-6C59-8BE1-4096F4D2207F}"/>
              </a:ext>
            </a:extLst>
          </p:cNvPr>
          <p:cNvSpPr/>
          <p:nvPr/>
        </p:nvSpPr>
        <p:spPr>
          <a:xfrm>
            <a:off x="566320" y="4286076"/>
            <a:ext cx="4134600" cy="756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Customer segments dominated by Mass Customer.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Mass Customers percentage is about two times Affluent/High Net Worth Customer.</a:t>
            </a:r>
            <a:endParaRPr sz="1100" dirty="0"/>
          </a:p>
        </p:txBody>
      </p:sp>
      <p:sp>
        <p:nvSpPr>
          <p:cNvPr id="17" name="Shape 82">
            <a:extLst>
              <a:ext uri="{FF2B5EF4-FFF2-40B4-BE49-F238E27FC236}">
                <a16:creationId xmlns:a16="http://schemas.microsoft.com/office/drawing/2014/main" id="{760A349F-810A-A1E0-FACC-DD1B9F91BC4F}"/>
              </a:ext>
            </a:extLst>
          </p:cNvPr>
          <p:cNvSpPr/>
          <p:nvPr/>
        </p:nvSpPr>
        <p:spPr>
          <a:xfrm>
            <a:off x="4804375" y="4286076"/>
            <a:ext cx="4134600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has many uncategorized job industry (165 customers)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6381F84-FEEB-BE04-BC4D-9182777F5B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66320" y="1633800"/>
            <a:ext cx="3183502" cy="262887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D7DA383-9A9B-F5AB-64C4-C0F4AE45AA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1"/>
          <a:stretch/>
        </p:blipFill>
        <p:spPr>
          <a:xfrm>
            <a:off x="4863795" y="1586475"/>
            <a:ext cx="3202546" cy="26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06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54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Map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7" name="Shape 82">
            <a:extLst>
              <a:ext uri="{FF2B5EF4-FFF2-40B4-BE49-F238E27FC236}">
                <a16:creationId xmlns:a16="http://schemas.microsoft.com/office/drawing/2014/main" id="{760A349F-810A-A1E0-FACC-DD1B9F91BC4F}"/>
              </a:ext>
            </a:extLst>
          </p:cNvPr>
          <p:cNvSpPr/>
          <p:nvPr/>
        </p:nvSpPr>
        <p:spPr>
          <a:xfrm>
            <a:off x="2512900" y="4391584"/>
            <a:ext cx="4134600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dirty="0"/>
              <a:t>Consumers are centered in each area close to the state capital and the market only covering Eastern Australia.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867B3F22-46CA-4311-4DF8-D167D66E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 r="22116"/>
          <a:stretch/>
        </p:blipFill>
        <p:spPr>
          <a:xfrm>
            <a:off x="2502356" y="1693302"/>
            <a:ext cx="4397127" cy="25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42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54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 vs. Segment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7" name="Shape 82">
            <a:extLst>
              <a:ext uri="{FF2B5EF4-FFF2-40B4-BE49-F238E27FC236}">
                <a16:creationId xmlns:a16="http://schemas.microsoft.com/office/drawing/2014/main" id="{760A349F-810A-A1E0-FACC-DD1B9F91BC4F}"/>
              </a:ext>
            </a:extLst>
          </p:cNvPr>
          <p:cNvSpPr/>
          <p:nvPr/>
        </p:nvSpPr>
        <p:spPr>
          <a:xfrm>
            <a:off x="531206" y="3901057"/>
            <a:ext cx="3955673" cy="1145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Each segment has the same average purchase of bicycles in the last 3 years.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Because customers are dominated by the Mass Customer segment, the number of bicycle purchases is also dominated by this segment.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6FA1B-0BE5-C744-6D1B-6463762ED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4"/>
          <a:stretch/>
        </p:blipFill>
        <p:spPr>
          <a:xfrm>
            <a:off x="531206" y="1308488"/>
            <a:ext cx="3955673" cy="2638722"/>
          </a:xfrm>
          <a:prstGeom prst="rect">
            <a:avLst/>
          </a:prstGeom>
        </p:spPr>
      </p:pic>
      <p:sp>
        <p:nvSpPr>
          <p:cNvPr id="19" name="Shape 72">
            <a:extLst>
              <a:ext uri="{FF2B5EF4-FFF2-40B4-BE49-F238E27FC236}">
                <a16:creationId xmlns:a16="http://schemas.microsoft.com/office/drawing/2014/main" id="{F1666109-5BC5-D906-F336-FD9DFF11329A}"/>
              </a:ext>
            </a:extLst>
          </p:cNvPr>
          <p:cNvSpPr/>
          <p:nvPr/>
        </p:nvSpPr>
        <p:spPr>
          <a:xfrm>
            <a:off x="4330942" y="854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 vs. Gender</a:t>
            </a:r>
          </a:p>
        </p:txBody>
      </p:sp>
      <p:sp>
        <p:nvSpPr>
          <p:cNvPr id="20" name="Shape 82">
            <a:extLst>
              <a:ext uri="{FF2B5EF4-FFF2-40B4-BE49-F238E27FC236}">
                <a16:creationId xmlns:a16="http://schemas.microsoft.com/office/drawing/2014/main" id="{ECC09E69-452D-EB17-03CF-55608403CE39}"/>
              </a:ext>
            </a:extLst>
          </p:cNvPr>
          <p:cNvSpPr/>
          <p:nvPr/>
        </p:nvSpPr>
        <p:spPr>
          <a:xfrm>
            <a:off x="4657123" y="3946223"/>
            <a:ext cx="3955673" cy="756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Customers also dominated by Female, so the number of bicycle purchases by Female is more than bicycle purchases by Male.</a:t>
            </a:r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F9AFD76E-F179-C419-D6C9-0E427F330F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/>
          <a:stretch/>
        </p:blipFill>
        <p:spPr>
          <a:xfrm>
            <a:off x="4683131" y="1270147"/>
            <a:ext cx="3733413" cy="27317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369C63-6EB0-AA50-AC6D-E95EA2F4C6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4"/>
          <a:stretch/>
        </p:blipFill>
        <p:spPr>
          <a:xfrm>
            <a:off x="531205" y="1307501"/>
            <a:ext cx="3955673" cy="26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9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2">
            <a:extLst>
              <a:ext uri="{FF2B5EF4-FFF2-40B4-BE49-F238E27FC236}">
                <a16:creationId xmlns:a16="http://schemas.microsoft.com/office/drawing/2014/main" id="{BBF6DB2C-19EE-D46E-16CA-5A6E6A734BF2}"/>
              </a:ext>
            </a:extLst>
          </p:cNvPr>
          <p:cNvSpPr/>
          <p:nvPr/>
        </p:nvSpPr>
        <p:spPr>
          <a:xfrm>
            <a:off x="205025" y="854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</a:t>
            </a:r>
            <a:endParaRPr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7DC4841-A732-6E17-0376-329AFB677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" y="1371026"/>
            <a:ext cx="4925123" cy="3692301"/>
          </a:xfrm>
          <a:prstGeom prst="rect">
            <a:avLst/>
          </a:prstGeom>
        </p:spPr>
      </p:pic>
      <p:sp>
        <p:nvSpPr>
          <p:cNvPr id="23" name="Shape 82">
            <a:extLst>
              <a:ext uri="{FF2B5EF4-FFF2-40B4-BE49-F238E27FC236}">
                <a16:creationId xmlns:a16="http://schemas.microsoft.com/office/drawing/2014/main" id="{807A8472-7CE8-052E-6E9F-3C58479A5395}"/>
              </a:ext>
            </a:extLst>
          </p:cNvPr>
          <p:cNvSpPr/>
          <p:nvPr/>
        </p:nvSpPr>
        <p:spPr>
          <a:xfrm>
            <a:off x="5298498" y="1520944"/>
            <a:ext cx="3550397" cy="289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average purchases across the various segments are the same, but Mass Customers have the most total purchases. So we need to </a:t>
            </a:r>
            <a:r>
              <a:rPr lang="en-US" sz="1100" b="1" dirty="0"/>
              <a:t>focus on</a:t>
            </a:r>
            <a:r>
              <a:rPr lang="en-US" sz="1100" dirty="0"/>
              <a:t> customers categorized as </a:t>
            </a:r>
            <a:r>
              <a:rPr lang="en-US" sz="1100" b="1" dirty="0"/>
              <a:t>Mass Customers.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Gender differences in numbers and purchases by gender are also small, so </a:t>
            </a:r>
            <a:r>
              <a:rPr lang="en-US" sz="1100" b="1" dirty="0"/>
              <a:t>gender is not of particular concern.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age range is dominated by consumers aged 40-60 years old. So we need to </a:t>
            </a:r>
            <a:r>
              <a:rPr lang="en-US" sz="1100" b="1" dirty="0"/>
              <a:t>target consumers </a:t>
            </a:r>
            <a:r>
              <a:rPr lang="en-US" sz="1100" dirty="0"/>
              <a:t>between the ages of </a:t>
            </a:r>
            <a:r>
              <a:rPr lang="en-US" sz="1100" b="1" dirty="0"/>
              <a:t>40-60 years old.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On-screen Show (16:9)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 Chosasih Mahendra</cp:lastModifiedBy>
  <cp:revision>1</cp:revision>
  <dcterms:modified xsi:type="dcterms:W3CDTF">2022-05-17T07:18:29Z</dcterms:modified>
</cp:coreProperties>
</file>