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3" r:id="rId5"/>
    <p:sldId id="292" r:id="rId6"/>
    <p:sldId id="295" r:id="rId7"/>
    <p:sldId id="296" r:id="rId8"/>
    <p:sldId id="297" r:id="rId9"/>
    <p:sldId id="299" r:id="rId10"/>
    <p:sldId id="298" r:id="rId11"/>
    <p:sldId id="281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Quattrocento Sans" panose="020B05020500000200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3840">
          <p15:clr>
            <a:srgbClr val="A4A3A4"/>
          </p15:clr>
        </p15:guide>
        <p15:guide id="3" pos="456">
          <p15:clr>
            <a:srgbClr val="A4A3A4"/>
          </p15:clr>
        </p15:guide>
        <p15:guide id="4" pos="720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eXEcgyEE7Pxs5mAGRMcbAPCBS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8" autoAdjust="0"/>
  </p:normalViewPr>
  <p:slideViewPr>
    <p:cSldViewPr snapToGrid="0">
      <p:cViewPr varScale="1">
        <p:scale>
          <a:sx n="81" d="100"/>
          <a:sy n="81" d="100"/>
        </p:scale>
        <p:origin x="822" y="90"/>
      </p:cViewPr>
      <p:guideLst>
        <p:guide orient="horz" pos="2064"/>
        <p:guide pos="3840"/>
        <p:guide pos="456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51d14c57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251d14c575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1251d14c575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312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4267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public.tableau.com/app/profile/chosasih/viz/kpmgdashboardfix/SprocketsCustomersDashboar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ublic.tableau.com/app/profile/chosasih/viz/kpmg_16527587184280/DashboardCustomerCharacteristics?publish=yes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ublic.tableau.com/app/profile/chosasih/viz/KPMG-Value/Dashboard1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2895600" extrusionOk="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33192" y="3512329"/>
            <a:ext cx="4845708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Sprocket Central Pty Ltd</a:t>
            </a:r>
          </a:p>
        </p:txBody>
      </p:sp>
      <p:sp>
        <p:nvSpPr>
          <p:cNvPr id="92" name="Google Shape;92;p1"/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Analytic Team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1" descr="182,277 Forex Wallpaper Stock Photos and Images - 123RF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0" y="-581914"/>
            <a:ext cx="12192000" cy="869696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1"/>
          <p:cNvSpPr txBox="1"/>
          <p:nvPr/>
        </p:nvSpPr>
        <p:spPr>
          <a:xfrm>
            <a:off x="733192" y="339361"/>
            <a:ext cx="832190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d-ID" sz="4000" b="1" i="0" u="none" strike="noStrike" cap="none" dirty="0" err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Summary</a:t>
            </a:r>
            <a:r>
              <a:rPr lang="id-ID" sz="40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d-ID" sz="4000" b="1" i="0" u="none" strike="noStrike" cap="none" dirty="0" err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Dashboard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82">
            <a:extLst>
              <a:ext uri="{FF2B5EF4-FFF2-40B4-BE49-F238E27FC236}">
                <a16:creationId xmlns:a16="http://schemas.microsoft.com/office/drawing/2014/main" id="{A55B09EB-A591-8B14-D7A1-10794081EB13}"/>
              </a:ext>
            </a:extLst>
          </p:cNvPr>
          <p:cNvSpPr/>
          <p:nvPr/>
        </p:nvSpPr>
        <p:spPr>
          <a:xfrm>
            <a:off x="3339600" y="6002322"/>
            <a:ext cx="5512800" cy="51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600" dirty="0">
                <a:latin typeface="Quattrocento Sans" panose="020B0502050000020003" pitchFamily="34" charset="0"/>
                <a:hlinkClick r:id="rId4"/>
              </a:rPr>
              <a:t>Click this to vis</a:t>
            </a:r>
            <a:r>
              <a:rPr lang="id-ID" sz="1600" dirty="0" err="1">
                <a:latin typeface="Quattrocento Sans" panose="020B0502050000020003" pitchFamily="34" charset="0"/>
                <a:hlinkClick r:id="rId4"/>
              </a:rPr>
              <a:t>it</a:t>
            </a:r>
            <a:r>
              <a:rPr lang="id-ID" sz="1600" dirty="0">
                <a:latin typeface="Quattrocento Sans" panose="020B0502050000020003" pitchFamily="34" charset="0"/>
                <a:hlinkClick r:id="rId4"/>
              </a:rPr>
              <a:t> </a:t>
            </a:r>
            <a:r>
              <a:rPr lang="id-ID" sz="1600" dirty="0" err="1">
                <a:latin typeface="Quattrocento Sans" panose="020B0502050000020003" pitchFamily="34" charset="0"/>
                <a:hlinkClick r:id="rId4"/>
              </a:rPr>
              <a:t>summary</a:t>
            </a:r>
            <a:r>
              <a:rPr lang="id-ID" sz="1600" dirty="0">
                <a:latin typeface="Quattrocento Sans" panose="020B0502050000020003" pitchFamily="34" charset="0"/>
                <a:hlinkClick r:id="rId4"/>
              </a:rPr>
              <a:t> </a:t>
            </a:r>
            <a:r>
              <a:rPr lang="id-ID" sz="1600" dirty="0" err="1">
                <a:latin typeface="Quattrocento Sans" panose="020B0502050000020003" pitchFamily="34" charset="0"/>
                <a:hlinkClick r:id="rId4"/>
              </a:rPr>
              <a:t>dashboard</a:t>
            </a:r>
            <a:r>
              <a:rPr lang="id-ID" sz="1600" dirty="0">
                <a:latin typeface="Quattrocento Sans" panose="020B0502050000020003" pitchFamily="34" charset="0"/>
                <a:hlinkClick r:id="rId4"/>
              </a:rPr>
              <a:t>.</a:t>
            </a:r>
            <a:endParaRPr lang="en-US" sz="1600" dirty="0">
              <a:latin typeface="Quattrocento Sans" panose="020B0502050000020003" pitchFamily="34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BA38F993-B162-6ECB-089A-D9782BE69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56" y="1112818"/>
            <a:ext cx="11459688" cy="47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0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2895600" extrusionOk="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12" name="Google Shape;41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6"/>
          <p:cNvSpPr txBox="1"/>
          <p:nvPr/>
        </p:nvSpPr>
        <p:spPr>
          <a:xfrm>
            <a:off x="733192" y="4331033"/>
            <a:ext cx="4845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</a:t>
            </a:r>
            <a:r>
              <a:rPr lang="en-US" sz="54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16" descr="This image is of an abstract shape. "/>
          <p:cNvGrpSpPr/>
          <p:nvPr/>
        </p:nvGrpSpPr>
        <p:grpSpPr>
          <a:xfrm>
            <a:off x="2950669" y="-4116586"/>
            <a:ext cx="12607266" cy="14624732"/>
            <a:chOff x="2950669" y="-4116586"/>
            <a:chExt cx="12607266" cy="14624732"/>
          </a:xfrm>
        </p:grpSpPr>
        <p:sp>
          <p:nvSpPr>
            <p:cNvPr id="415" name="Google Shape;415;p1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8" descr="182,277 Forex Wallpaper Stock Photos and Images - 123RF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0" y="-581914"/>
            <a:ext cx="12192000" cy="869696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733202" y="339350"/>
            <a:ext cx="1069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OUTLINE</a:t>
            </a:r>
            <a:endParaRPr sz="1400" b="1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1265692" y="1538561"/>
            <a:ext cx="8322000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 Description</a:t>
            </a:r>
            <a:endParaRPr sz="25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Quality Assessment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en-US" sz="25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Insights</a:t>
            </a:r>
            <a:endParaRPr sz="25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en-US" sz="2500" b="1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lang="id-ID" sz="2500" b="1" dirty="0" err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ummary</a:t>
            </a:r>
            <a:r>
              <a:rPr lang="id-ID" sz="2500" b="1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d-ID" sz="2500" b="1" dirty="0" err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Dashboard</a:t>
            </a:r>
            <a:endParaRPr sz="25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1920592" y="1538561"/>
            <a:ext cx="8322000" cy="26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sz="25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5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5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en-US" sz="2500" b="1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 sz="25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4" descr="182,277 Forex Wallpaper Stock Photos and Images - 123RF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0" y="-678739"/>
            <a:ext cx="12192000" cy="869696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-64550" y="0"/>
            <a:ext cx="12192000" cy="68580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733192" y="339361"/>
            <a:ext cx="832190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</a:t>
            </a:r>
            <a:r>
              <a:rPr lang="en-US" sz="4000" b="1" i="0" u="none" strike="noStrike" cap="none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DESCRIPTION</a:t>
            </a:r>
            <a:endParaRPr sz="1400" b="0" i="0" u="none" strike="noStrike" cap="none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p4"/>
          <p:cNvSpPr/>
          <p:nvPr/>
        </p:nvSpPr>
        <p:spPr>
          <a:xfrm flipH="1">
            <a:off x="-496327" y="1613800"/>
            <a:ext cx="5708400" cy="45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20196" y="1687975"/>
            <a:ext cx="435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Background, Context and Problem.</a:t>
            </a:r>
            <a:endParaRPr sz="2000" b="1" i="0" u="none" strike="noStrike" cap="none" dirty="0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733192" y="2236369"/>
            <a:ext cx="1077300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Sprocket Central Pty Ltd 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a medium size bikes &amp; cycling accessories organization want to analyze large dataset relating to its customers to help optimize its marketing strategy. </a:t>
            </a:r>
          </a:p>
          <a:p>
            <a:pPr marL="1270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sz="16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270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Therefore, the problems that this project will solve are:</a:t>
            </a:r>
            <a:endParaRPr sz="1500" b="0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733192" y="4573627"/>
            <a:ext cx="107730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 flipH="1">
            <a:off x="1082475" y="3555286"/>
            <a:ext cx="8196000" cy="492300"/>
          </a:xfrm>
          <a:prstGeom prst="roundRect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What are the trends in the underlying data?</a:t>
            </a:r>
            <a:endParaRPr sz="16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" name="Google Shape;151;p4"/>
          <p:cNvSpPr/>
          <p:nvPr/>
        </p:nvSpPr>
        <p:spPr>
          <a:xfrm flipH="1">
            <a:off x="1082475" y="4163064"/>
            <a:ext cx="8196000" cy="492300"/>
          </a:xfrm>
          <a:prstGeom prst="roundRect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Which customer segment has the highest customer value?</a:t>
            </a:r>
            <a:endParaRPr sz="16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1251d14c575_1_9" descr="182,277 Forex Wallpaper Stock Photos and Images - 123RF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0" y="-581914"/>
            <a:ext cx="12192000" cy="869696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251d14c575_1_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251d14c575_1_9"/>
          <p:cNvSpPr txBox="1"/>
          <p:nvPr/>
        </p:nvSpPr>
        <p:spPr>
          <a:xfrm>
            <a:off x="733192" y="339361"/>
            <a:ext cx="83220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chemeClr val="tx1"/>
                </a:solidFill>
                <a:latin typeface="Quattrocento Sans"/>
                <a:sym typeface="Quattrocento Sans"/>
              </a:rPr>
              <a:t>DATA QUALITY </a:t>
            </a:r>
            <a:r>
              <a:rPr lang="en-US" sz="4000" dirty="0">
                <a:solidFill>
                  <a:schemeClr val="tx1"/>
                </a:solidFill>
                <a:latin typeface="Quattrocento Sans"/>
                <a:sym typeface="Quattrocento Sans"/>
              </a:rPr>
              <a:t>ASSESSMENT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8;p9">
            <a:extLst>
              <a:ext uri="{FF2B5EF4-FFF2-40B4-BE49-F238E27FC236}">
                <a16:creationId xmlns:a16="http://schemas.microsoft.com/office/drawing/2014/main" id="{CECA0101-41CB-9B8B-4F90-4C5DAF7F524B}"/>
              </a:ext>
            </a:extLst>
          </p:cNvPr>
          <p:cNvSpPr txBox="1"/>
          <p:nvPr/>
        </p:nvSpPr>
        <p:spPr>
          <a:xfrm>
            <a:off x="733192" y="5534593"/>
            <a:ext cx="9121548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Accuracy	: Correct Values</a:t>
            </a: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Completeness	: Data Fields with Values</a:t>
            </a: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Consistency	: Values Free from Contradiction</a:t>
            </a: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Currency	: Values up to Date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3356ED-11C1-7FD1-AD9F-057CEF549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0843"/>
              </p:ext>
            </p:extLst>
          </p:nvPr>
        </p:nvGraphicFramePr>
        <p:xfrm>
          <a:off x="1645565" y="1184308"/>
          <a:ext cx="8900867" cy="429624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34340">
                  <a:extLst>
                    <a:ext uri="{9D8B030D-6E8A-4147-A177-3AD203B41FA5}">
                      <a16:colId xmlns:a16="http://schemas.microsoft.com/office/drawing/2014/main" val="202377693"/>
                    </a:ext>
                  </a:extLst>
                </a:gridCol>
                <a:gridCol w="1062384">
                  <a:extLst>
                    <a:ext uri="{9D8B030D-6E8A-4147-A177-3AD203B41FA5}">
                      <a16:colId xmlns:a16="http://schemas.microsoft.com/office/drawing/2014/main" val="1283799928"/>
                    </a:ext>
                  </a:extLst>
                </a:gridCol>
                <a:gridCol w="1186669">
                  <a:extLst>
                    <a:ext uri="{9D8B030D-6E8A-4147-A177-3AD203B41FA5}">
                      <a16:colId xmlns:a16="http://schemas.microsoft.com/office/drawing/2014/main" val="1698770622"/>
                    </a:ext>
                  </a:extLst>
                </a:gridCol>
                <a:gridCol w="1100690">
                  <a:extLst>
                    <a:ext uri="{9D8B030D-6E8A-4147-A177-3AD203B41FA5}">
                      <a16:colId xmlns:a16="http://schemas.microsoft.com/office/drawing/2014/main" val="300284181"/>
                    </a:ext>
                  </a:extLst>
                </a:gridCol>
                <a:gridCol w="1064086">
                  <a:extLst>
                    <a:ext uri="{9D8B030D-6E8A-4147-A177-3AD203B41FA5}">
                      <a16:colId xmlns:a16="http://schemas.microsoft.com/office/drawing/2014/main" val="3129328999"/>
                    </a:ext>
                  </a:extLst>
                </a:gridCol>
                <a:gridCol w="1074301">
                  <a:extLst>
                    <a:ext uri="{9D8B030D-6E8A-4147-A177-3AD203B41FA5}">
                      <a16:colId xmlns:a16="http://schemas.microsoft.com/office/drawing/2014/main" val="2472234394"/>
                    </a:ext>
                  </a:extLst>
                </a:gridCol>
                <a:gridCol w="1086219">
                  <a:extLst>
                    <a:ext uri="{9D8B030D-6E8A-4147-A177-3AD203B41FA5}">
                      <a16:colId xmlns:a16="http://schemas.microsoft.com/office/drawing/2014/main" val="3170938230"/>
                    </a:ext>
                  </a:extLst>
                </a:gridCol>
                <a:gridCol w="1092178">
                  <a:extLst>
                    <a:ext uri="{9D8B030D-6E8A-4147-A177-3AD203B41FA5}">
                      <a16:colId xmlns:a16="http://schemas.microsoft.com/office/drawing/2014/main" val="869791186"/>
                    </a:ext>
                  </a:extLst>
                </a:gridCol>
              </a:tblGrid>
              <a:tr h="25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Dataset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Completeness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Consistency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Currency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Relevancy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Validity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Uniqueness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002015"/>
                  </a:ext>
                </a:extLst>
              </a:tr>
              <a:tr h="1347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Customer Demographics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Wrong Value: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DOB, Gender.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Missing Value: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 Last Name, DOB, Job Title, job Industry, Tenure.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Format: Gender.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Irrelevant: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Default.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Data type: DOB.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264063"/>
                  </a:ext>
                </a:extLst>
              </a:tr>
              <a:tr h="527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Customer Address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Format: State.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6355201"/>
                  </a:ext>
                </a:extLst>
              </a:tr>
              <a:tr h="2166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Last three months transactions (Transactions)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New Column: Profit (Price-Cost).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Missing Value: Online Order, Brand, Product Line, Product Class, Product Size, Standard Cost, Product First Sold Date.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Data type: Transaction Date, Product First Sold Date, Price and Standard Cost.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1622255"/>
                  </a:ext>
                </a:extLst>
              </a:tr>
            </a:tbl>
          </a:graphicData>
        </a:graphic>
      </p:graphicFrame>
      <p:sp>
        <p:nvSpPr>
          <p:cNvPr id="10" name="Google Shape;198;p9">
            <a:extLst>
              <a:ext uri="{FF2B5EF4-FFF2-40B4-BE49-F238E27FC236}">
                <a16:creationId xmlns:a16="http://schemas.microsoft.com/office/drawing/2014/main" id="{5BF21680-27C8-5DD8-300E-14397ED61383}"/>
              </a:ext>
            </a:extLst>
          </p:cNvPr>
          <p:cNvSpPr txBox="1"/>
          <p:nvPr/>
        </p:nvSpPr>
        <p:spPr>
          <a:xfrm>
            <a:off x="6095999" y="5642665"/>
            <a:ext cx="912154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Relevancy	: Data Items with Value Meta-data</a:t>
            </a: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Validity	: Data Containing Allowable Values</a:t>
            </a: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Uniqueness	: Record that are Duplicated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71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667" dirty="0"/>
              <a:t>Data Exploration</a:t>
            </a:r>
            <a:endParaRPr sz="2667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84EF12F-2087-142C-B0BF-272F68CF6C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755094" y="2048379"/>
            <a:ext cx="5228673" cy="260628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A610CD2-B58A-6090-5BB3-0ACAE89262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465494" y="2048379"/>
            <a:ext cx="5228673" cy="2606280"/>
          </a:xfrm>
          <a:prstGeom prst="rect">
            <a:avLst/>
          </a:prstGeom>
        </p:spPr>
      </p:pic>
      <p:sp>
        <p:nvSpPr>
          <p:cNvPr id="16" name="Shape 82">
            <a:extLst>
              <a:ext uri="{FF2B5EF4-FFF2-40B4-BE49-F238E27FC236}">
                <a16:creationId xmlns:a16="http://schemas.microsoft.com/office/drawing/2014/main" id="{467B4B48-3C81-6C59-8BE1-4096F4D2207F}"/>
              </a:ext>
            </a:extLst>
          </p:cNvPr>
          <p:cNvSpPr/>
          <p:nvPr/>
        </p:nvSpPr>
        <p:spPr>
          <a:xfrm>
            <a:off x="755093" y="4711276"/>
            <a:ext cx="5512800" cy="799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Quattrocento Sans" panose="020B0502050000020003" pitchFamily="34" charset="0"/>
              </a:rPr>
              <a:t>Majority customers is Female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Quattrocento Sans" panose="020B0502050000020003" pitchFamily="34" charset="0"/>
              </a:rPr>
              <a:t>Difference between Male and Female customers is 33.</a:t>
            </a:r>
            <a:endParaRPr sz="1600" dirty="0">
              <a:latin typeface="Quattrocento Sans" panose="020B0502050000020003" pitchFamily="34" charset="0"/>
            </a:endParaRPr>
          </a:p>
        </p:txBody>
      </p:sp>
      <p:sp>
        <p:nvSpPr>
          <p:cNvPr id="17" name="Shape 82">
            <a:extLst>
              <a:ext uri="{FF2B5EF4-FFF2-40B4-BE49-F238E27FC236}">
                <a16:creationId xmlns:a16="http://schemas.microsoft.com/office/drawing/2014/main" id="{760A349F-810A-A1E0-FACC-DD1B9F91BC4F}"/>
              </a:ext>
            </a:extLst>
          </p:cNvPr>
          <p:cNvSpPr/>
          <p:nvPr/>
        </p:nvSpPr>
        <p:spPr>
          <a:xfrm>
            <a:off x="6465493" y="4762875"/>
            <a:ext cx="5512800" cy="799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Quattrocento Sans" panose="020B0502050000020003" pitchFamily="34" charset="0"/>
              </a:rPr>
              <a:t>Majority group age of customer is 40-60 years old.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Quattrocento Sans" panose="020B0502050000020003" pitchFamily="34" charset="0"/>
              </a:rPr>
              <a:t>17 data has DOB null values.</a:t>
            </a:r>
            <a:endParaRPr sz="1600" dirty="0">
              <a:latin typeface="Quattrocento Sans" panose="020B0502050000020003" pitchFamily="34" charset="0"/>
            </a:endParaRPr>
          </a:p>
        </p:txBody>
      </p:sp>
      <p:sp>
        <p:nvSpPr>
          <p:cNvPr id="11" name="Google Shape;207;g121eb07c416_0_1">
            <a:extLst>
              <a:ext uri="{FF2B5EF4-FFF2-40B4-BE49-F238E27FC236}">
                <a16:creationId xmlns:a16="http://schemas.microsoft.com/office/drawing/2014/main" id="{7AEC5863-1285-F7D2-7F66-794A7F77B8B1}"/>
              </a:ext>
            </a:extLst>
          </p:cNvPr>
          <p:cNvSpPr txBox="1"/>
          <p:nvPr/>
        </p:nvSpPr>
        <p:spPr>
          <a:xfrm>
            <a:off x="733192" y="339361"/>
            <a:ext cx="832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</a:t>
            </a:r>
            <a:r>
              <a:rPr lang="en-US" sz="40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INSIGHTS</a:t>
            </a:r>
            <a:endParaRPr sz="1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0;g121eb07c416_0_1">
            <a:extLst>
              <a:ext uri="{FF2B5EF4-FFF2-40B4-BE49-F238E27FC236}">
                <a16:creationId xmlns:a16="http://schemas.microsoft.com/office/drawing/2014/main" id="{DBF6FC22-ADE5-0A80-0CAD-14D0191D353A}"/>
              </a:ext>
            </a:extLst>
          </p:cNvPr>
          <p:cNvSpPr txBox="1"/>
          <p:nvPr/>
        </p:nvSpPr>
        <p:spPr>
          <a:xfrm>
            <a:off x="733192" y="954961"/>
            <a:ext cx="8322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Characteristics</a:t>
            </a:r>
            <a:endParaRPr lang="en-US" sz="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73">
            <a:extLst>
              <a:ext uri="{FF2B5EF4-FFF2-40B4-BE49-F238E27FC236}">
                <a16:creationId xmlns:a16="http://schemas.microsoft.com/office/drawing/2014/main" id="{9DD4DF72-3D2A-9A4D-67D8-41F1FA1A4B57}"/>
              </a:ext>
            </a:extLst>
          </p:cNvPr>
          <p:cNvSpPr/>
          <p:nvPr/>
        </p:nvSpPr>
        <p:spPr>
          <a:xfrm>
            <a:off x="1692642" y="5349606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" name="Google Shape;210;g121eb07c416_0_1">
            <a:extLst>
              <a:ext uri="{FF2B5EF4-FFF2-40B4-BE49-F238E27FC236}">
                <a16:creationId xmlns:a16="http://schemas.microsoft.com/office/drawing/2014/main" id="{07CEF72F-55EF-D95D-3C5B-28EEABAFF84C}"/>
              </a:ext>
            </a:extLst>
          </p:cNvPr>
          <p:cNvSpPr txBox="1"/>
          <p:nvPr/>
        </p:nvSpPr>
        <p:spPr>
          <a:xfrm>
            <a:off x="733192" y="1355702"/>
            <a:ext cx="832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000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Gender &amp; Age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772220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71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667" dirty="0"/>
              <a:t>Data Exploration</a:t>
            </a:r>
            <a:endParaRPr sz="2667" dirty="0"/>
          </a:p>
        </p:txBody>
      </p:sp>
      <p:sp>
        <p:nvSpPr>
          <p:cNvPr id="16" name="Shape 82">
            <a:extLst>
              <a:ext uri="{FF2B5EF4-FFF2-40B4-BE49-F238E27FC236}">
                <a16:creationId xmlns:a16="http://schemas.microsoft.com/office/drawing/2014/main" id="{467B4B48-3C81-6C59-8BE1-4096F4D2207F}"/>
              </a:ext>
            </a:extLst>
          </p:cNvPr>
          <p:cNvSpPr/>
          <p:nvPr/>
        </p:nvSpPr>
        <p:spPr>
          <a:xfrm>
            <a:off x="733192" y="5448027"/>
            <a:ext cx="5512800" cy="108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Quattrocento Sans" panose="020B0502050000020003" pitchFamily="34" charset="0"/>
              </a:rPr>
              <a:t>Customer segments dominated by Mass Customer.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Quattrocento Sans" panose="020B0502050000020003" pitchFamily="34" charset="0"/>
              </a:rPr>
              <a:t>Mass Customers percentage is about two times Affluent/High Net Worth Customer.</a:t>
            </a:r>
          </a:p>
        </p:txBody>
      </p:sp>
      <p:sp>
        <p:nvSpPr>
          <p:cNvPr id="17" name="Shape 82">
            <a:extLst>
              <a:ext uri="{FF2B5EF4-FFF2-40B4-BE49-F238E27FC236}">
                <a16:creationId xmlns:a16="http://schemas.microsoft.com/office/drawing/2014/main" id="{760A349F-810A-A1E0-FACC-DD1B9F91BC4F}"/>
              </a:ext>
            </a:extLst>
          </p:cNvPr>
          <p:cNvSpPr/>
          <p:nvPr/>
        </p:nvSpPr>
        <p:spPr>
          <a:xfrm>
            <a:off x="6463158" y="5502298"/>
            <a:ext cx="5512800" cy="799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Quattrocento Sans" panose="020B0502050000020003" pitchFamily="34" charset="0"/>
              </a:rPr>
              <a:t>Data has many uncategorized job industry (165 customers)</a:t>
            </a:r>
          </a:p>
        </p:txBody>
      </p:sp>
      <p:sp>
        <p:nvSpPr>
          <p:cNvPr id="11" name="Google Shape;207;g121eb07c416_0_1">
            <a:extLst>
              <a:ext uri="{FF2B5EF4-FFF2-40B4-BE49-F238E27FC236}">
                <a16:creationId xmlns:a16="http://schemas.microsoft.com/office/drawing/2014/main" id="{7AEC5863-1285-F7D2-7F66-794A7F77B8B1}"/>
              </a:ext>
            </a:extLst>
          </p:cNvPr>
          <p:cNvSpPr txBox="1"/>
          <p:nvPr/>
        </p:nvSpPr>
        <p:spPr>
          <a:xfrm>
            <a:off x="733192" y="339361"/>
            <a:ext cx="832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</a:t>
            </a:r>
            <a:r>
              <a:rPr lang="en-US" sz="40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INSIGHTS</a:t>
            </a:r>
            <a:endParaRPr sz="1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0;g121eb07c416_0_1">
            <a:extLst>
              <a:ext uri="{FF2B5EF4-FFF2-40B4-BE49-F238E27FC236}">
                <a16:creationId xmlns:a16="http://schemas.microsoft.com/office/drawing/2014/main" id="{DBF6FC22-ADE5-0A80-0CAD-14D0191D353A}"/>
              </a:ext>
            </a:extLst>
          </p:cNvPr>
          <p:cNvSpPr txBox="1"/>
          <p:nvPr/>
        </p:nvSpPr>
        <p:spPr>
          <a:xfrm>
            <a:off x="733192" y="954961"/>
            <a:ext cx="8322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Characteristics</a:t>
            </a:r>
            <a:endParaRPr lang="en-US" sz="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73">
            <a:extLst>
              <a:ext uri="{FF2B5EF4-FFF2-40B4-BE49-F238E27FC236}">
                <a16:creationId xmlns:a16="http://schemas.microsoft.com/office/drawing/2014/main" id="{9DD4DF72-3D2A-9A4D-67D8-41F1FA1A4B57}"/>
              </a:ext>
            </a:extLst>
          </p:cNvPr>
          <p:cNvSpPr/>
          <p:nvPr/>
        </p:nvSpPr>
        <p:spPr>
          <a:xfrm>
            <a:off x="1692642" y="5349606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" name="Google Shape;210;g121eb07c416_0_1">
            <a:extLst>
              <a:ext uri="{FF2B5EF4-FFF2-40B4-BE49-F238E27FC236}">
                <a16:creationId xmlns:a16="http://schemas.microsoft.com/office/drawing/2014/main" id="{07CEF72F-55EF-D95D-3C5B-28EEABAFF84C}"/>
              </a:ext>
            </a:extLst>
          </p:cNvPr>
          <p:cNvSpPr txBox="1"/>
          <p:nvPr/>
        </p:nvSpPr>
        <p:spPr>
          <a:xfrm>
            <a:off x="733192" y="1355702"/>
            <a:ext cx="832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000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Wealth Segment &amp; Job Industry Distribution</a:t>
            </a: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0918AE1C-342C-EE0E-505D-2D09D662F5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33192" y="1942856"/>
            <a:ext cx="4244669" cy="3505171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BD7E539F-72A4-C1E3-1871-5425D6A05B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1"/>
          <a:stretch/>
        </p:blipFill>
        <p:spPr>
          <a:xfrm>
            <a:off x="6463158" y="1858051"/>
            <a:ext cx="4270061" cy="350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43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71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667" dirty="0"/>
              <a:t>Data Exploration</a:t>
            </a:r>
            <a:endParaRPr sz="2667" dirty="0"/>
          </a:p>
        </p:txBody>
      </p:sp>
      <p:sp>
        <p:nvSpPr>
          <p:cNvPr id="11" name="Google Shape;207;g121eb07c416_0_1">
            <a:extLst>
              <a:ext uri="{FF2B5EF4-FFF2-40B4-BE49-F238E27FC236}">
                <a16:creationId xmlns:a16="http://schemas.microsoft.com/office/drawing/2014/main" id="{7AEC5863-1285-F7D2-7F66-794A7F77B8B1}"/>
              </a:ext>
            </a:extLst>
          </p:cNvPr>
          <p:cNvSpPr txBox="1"/>
          <p:nvPr/>
        </p:nvSpPr>
        <p:spPr>
          <a:xfrm>
            <a:off x="733192" y="339361"/>
            <a:ext cx="832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</a:t>
            </a:r>
            <a:r>
              <a:rPr lang="en-US" sz="40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INSIGHTS</a:t>
            </a:r>
            <a:endParaRPr sz="1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0;g121eb07c416_0_1">
            <a:extLst>
              <a:ext uri="{FF2B5EF4-FFF2-40B4-BE49-F238E27FC236}">
                <a16:creationId xmlns:a16="http://schemas.microsoft.com/office/drawing/2014/main" id="{DBF6FC22-ADE5-0A80-0CAD-14D0191D353A}"/>
              </a:ext>
            </a:extLst>
          </p:cNvPr>
          <p:cNvSpPr txBox="1"/>
          <p:nvPr/>
        </p:nvSpPr>
        <p:spPr>
          <a:xfrm>
            <a:off x="733192" y="954961"/>
            <a:ext cx="8322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Characteristics</a:t>
            </a:r>
            <a:endParaRPr lang="en-US" sz="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73">
            <a:extLst>
              <a:ext uri="{FF2B5EF4-FFF2-40B4-BE49-F238E27FC236}">
                <a16:creationId xmlns:a16="http://schemas.microsoft.com/office/drawing/2014/main" id="{9DD4DF72-3D2A-9A4D-67D8-41F1FA1A4B57}"/>
              </a:ext>
            </a:extLst>
          </p:cNvPr>
          <p:cNvSpPr/>
          <p:nvPr/>
        </p:nvSpPr>
        <p:spPr>
          <a:xfrm>
            <a:off x="1692642" y="5349606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" name="Google Shape;210;g121eb07c416_0_1">
            <a:extLst>
              <a:ext uri="{FF2B5EF4-FFF2-40B4-BE49-F238E27FC236}">
                <a16:creationId xmlns:a16="http://schemas.microsoft.com/office/drawing/2014/main" id="{07CEF72F-55EF-D95D-3C5B-28EEABAFF84C}"/>
              </a:ext>
            </a:extLst>
          </p:cNvPr>
          <p:cNvSpPr txBox="1"/>
          <p:nvPr/>
        </p:nvSpPr>
        <p:spPr>
          <a:xfrm>
            <a:off x="733192" y="1355702"/>
            <a:ext cx="832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Map</a:t>
            </a:r>
            <a:endParaRPr lang="en-US" sz="2000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Shape 82">
            <a:extLst>
              <a:ext uri="{FF2B5EF4-FFF2-40B4-BE49-F238E27FC236}">
                <a16:creationId xmlns:a16="http://schemas.microsoft.com/office/drawing/2014/main" id="{CF17F969-91F9-88E6-166B-3AA1C55E3833}"/>
              </a:ext>
            </a:extLst>
          </p:cNvPr>
          <p:cNvSpPr/>
          <p:nvPr/>
        </p:nvSpPr>
        <p:spPr>
          <a:xfrm>
            <a:off x="3338958" y="5645149"/>
            <a:ext cx="5512800" cy="799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Quattrocento Sans" panose="020B0502050000020003" pitchFamily="34" charset="0"/>
              </a:rPr>
              <a:t>Consumers are centered in each area close to the state capital and the market only covering Eastern Australia.</a:t>
            </a:r>
          </a:p>
        </p:txBody>
      </p:sp>
      <p:pic>
        <p:nvPicPr>
          <p:cNvPr id="20" name="Picture 19" descr="Map&#10;&#10;Description automatically generated">
            <a:extLst>
              <a:ext uri="{FF2B5EF4-FFF2-40B4-BE49-F238E27FC236}">
                <a16:creationId xmlns:a16="http://schemas.microsoft.com/office/drawing/2014/main" id="{A6AEAB3A-6D4D-33FA-E15E-E55332A2CD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6" r="22116"/>
          <a:stretch/>
        </p:blipFill>
        <p:spPr>
          <a:xfrm>
            <a:off x="2923024" y="1861787"/>
            <a:ext cx="6344668" cy="36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83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71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667" dirty="0"/>
              <a:t>Data Exploration</a:t>
            </a:r>
            <a:endParaRPr sz="2667" dirty="0"/>
          </a:p>
        </p:txBody>
      </p:sp>
      <p:sp>
        <p:nvSpPr>
          <p:cNvPr id="11" name="Google Shape;207;g121eb07c416_0_1">
            <a:extLst>
              <a:ext uri="{FF2B5EF4-FFF2-40B4-BE49-F238E27FC236}">
                <a16:creationId xmlns:a16="http://schemas.microsoft.com/office/drawing/2014/main" id="{7AEC5863-1285-F7D2-7F66-794A7F77B8B1}"/>
              </a:ext>
            </a:extLst>
          </p:cNvPr>
          <p:cNvSpPr txBox="1"/>
          <p:nvPr/>
        </p:nvSpPr>
        <p:spPr>
          <a:xfrm>
            <a:off x="733192" y="339361"/>
            <a:ext cx="832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</a:t>
            </a:r>
            <a:r>
              <a:rPr lang="en-US" sz="40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INSIGHTS</a:t>
            </a:r>
            <a:endParaRPr sz="1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0;g121eb07c416_0_1">
            <a:extLst>
              <a:ext uri="{FF2B5EF4-FFF2-40B4-BE49-F238E27FC236}">
                <a16:creationId xmlns:a16="http://schemas.microsoft.com/office/drawing/2014/main" id="{DBF6FC22-ADE5-0A80-0CAD-14D0191D353A}"/>
              </a:ext>
            </a:extLst>
          </p:cNvPr>
          <p:cNvSpPr txBox="1"/>
          <p:nvPr/>
        </p:nvSpPr>
        <p:spPr>
          <a:xfrm>
            <a:off x="733192" y="954961"/>
            <a:ext cx="8322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Characteristics</a:t>
            </a:r>
            <a:endParaRPr lang="en-US" sz="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73">
            <a:extLst>
              <a:ext uri="{FF2B5EF4-FFF2-40B4-BE49-F238E27FC236}">
                <a16:creationId xmlns:a16="http://schemas.microsoft.com/office/drawing/2014/main" id="{9DD4DF72-3D2A-9A4D-67D8-41F1FA1A4B57}"/>
              </a:ext>
            </a:extLst>
          </p:cNvPr>
          <p:cNvSpPr/>
          <p:nvPr/>
        </p:nvSpPr>
        <p:spPr>
          <a:xfrm>
            <a:off x="1692642" y="5349606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" name="Google Shape;210;g121eb07c416_0_1">
            <a:extLst>
              <a:ext uri="{FF2B5EF4-FFF2-40B4-BE49-F238E27FC236}">
                <a16:creationId xmlns:a16="http://schemas.microsoft.com/office/drawing/2014/main" id="{07CEF72F-55EF-D95D-3C5B-28EEABAFF84C}"/>
              </a:ext>
            </a:extLst>
          </p:cNvPr>
          <p:cNvSpPr txBox="1"/>
          <p:nvPr/>
        </p:nvSpPr>
        <p:spPr>
          <a:xfrm>
            <a:off x="733192" y="1355702"/>
            <a:ext cx="832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Dashboard</a:t>
            </a:r>
            <a:endParaRPr lang="en-US" sz="2000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Shape 82">
            <a:extLst>
              <a:ext uri="{FF2B5EF4-FFF2-40B4-BE49-F238E27FC236}">
                <a16:creationId xmlns:a16="http://schemas.microsoft.com/office/drawing/2014/main" id="{CF17F969-91F9-88E6-166B-3AA1C55E3833}"/>
              </a:ext>
            </a:extLst>
          </p:cNvPr>
          <p:cNvSpPr/>
          <p:nvPr/>
        </p:nvSpPr>
        <p:spPr>
          <a:xfrm>
            <a:off x="3339600" y="5903039"/>
            <a:ext cx="5512800" cy="51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Quattrocento Sans" panose="020B0502050000020003" pitchFamily="34" charset="0"/>
                <a:hlinkClick r:id="rId2"/>
              </a:rPr>
              <a:t>Click this to visit customer characteristics dashboard.</a:t>
            </a:r>
            <a:endParaRPr lang="en-US" sz="1600" dirty="0">
              <a:latin typeface="Quattrocento Sans" panose="020B0502050000020003" pitchFamily="34" charset="0"/>
            </a:endParaRPr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57DFD90B-715D-C985-3073-7DEB1E00ED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65"/>
          <a:stretch/>
        </p:blipFill>
        <p:spPr>
          <a:xfrm>
            <a:off x="509165" y="1743948"/>
            <a:ext cx="11185002" cy="40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14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71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667" dirty="0"/>
              <a:t>Data Exploration</a:t>
            </a:r>
            <a:endParaRPr sz="2667" dirty="0"/>
          </a:p>
        </p:txBody>
      </p:sp>
      <p:sp>
        <p:nvSpPr>
          <p:cNvPr id="11" name="Google Shape;207;g121eb07c416_0_1">
            <a:extLst>
              <a:ext uri="{FF2B5EF4-FFF2-40B4-BE49-F238E27FC236}">
                <a16:creationId xmlns:a16="http://schemas.microsoft.com/office/drawing/2014/main" id="{7AEC5863-1285-F7D2-7F66-794A7F77B8B1}"/>
              </a:ext>
            </a:extLst>
          </p:cNvPr>
          <p:cNvSpPr txBox="1"/>
          <p:nvPr/>
        </p:nvSpPr>
        <p:spPr>
          <a:xfrm>
            <a:off x="733192" y="339361"/>
            <a:ext cx="832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</a:t>
            </a:r>
            <a:r>
              <a:rPr lang="en-US" sz="40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INSIGHTS</a:t>
            </a:r>
            <a:endParaRPr sz="1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0;g121eb07c416_0_1">
            <a:extLst>
              <a:ext uri="{FF2B5EF4-FFF2-40B4-BE49-F238E27FC236}">
                <a16:creationId xmlns:a16="http://schemas.microsoft.com/office/drawing/2014/main" id="{DBF6FC22-ADE5-0A80-0CAD-14D0191D353A}"/>
              </a:ext>
            </a:extLst>
          </p:cNvPr>
          <p:cNvSpPr txBox="1"/>
          <p:nvPr/>
        </p:nvSpPr>
        <p:spPr>
          <a:xfrm>
            <a:off x="733192" y="954961"/>
            <a:ext cx="8322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Customers Value </a:t>
            </a:r>
            <a:endParaRPr lang="en-US" sz="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73">
            <a:extLst>
              <a:ext uri="{FF2B5EF4-FFF2-40B4-BE49-F238E27FC236}">
                <a16:creationId xmlns:a16="http://schemas.microsoft.com/office/drawing/2014/main" id="{9DD4DF72-3D2A-9A4D-67D8-41F1FA1A4B57}"/>
              </a:ext>
            </a:extLst>
          </p:cNvPr>
          <p:cNvSpPr/>
          <p:nvPr/>
        </p:nvSpPr>
        <p:spPr>
          <a:xfrm>
            <a:off x="1692642" y="5349606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" name="Google Shape;210;g121eb07c416_0_1">
            <a:extLst>
              <a:ext uri="{FF2B5EF4-FFF2-40B4-BE49-F238E27FC236}">
                <a16:creationId xmlns:a16="http://schemas.microsoft.com/office/drawing/2014/main" id="{07CEF72F-55EF-D95D-3C5B-28EEABAFF84C}"/>
              </a:ext>
            </a:extLst>
          </p:cNvPr>
          <p:cNvSpPr txBox="1"/>
          <p:nvPr/>
        </p:nvSpPr>
        <p:spPr>
          <a:xfrm>
            <a:off x="733192" y="1355702"/>
            <a:ext cx="832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Dashboard</a:t>
            </a:r>
            <a:endParaRPr lang="en-US" sz="2000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" name="Shape 82">
            <a:extLst>
              <a:ext uri="{FF2B5EF4-FFF2-40B4-BE49-F238E27FC236}">
                <a16:creationId xmlns:a16="http://schemas.microsoft.com/office/drawing/2014/main" id="{91B169EE-52DE-3951-A7FE-103E368B2570}"/>
              </a:ext>
            </a:extLst>
          </p:cNvPr>
          <p:cNvSpPr/>
          <p:nvPr/>
        </p:nvSpPr>
        <p:spPr>
          <a:xfrm>
            <a:off x="3339600" y="6247875"/>
            <a:ext cx="5512800" cy="51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600" dirty="0">
                <a:latin typeface="Quattrocento Sans" panose="020B0502050000020003" pitchFamily="34" charset="0"/>
                <a:hlinkClick r:id="rId2"/>
              </a:rPr>
              <a:t>Click this to visit customer</a:t>
            </a:r>
            <a:r>
              <a:rPr lang="id-ID" sz="1600" dirty="0">
                <a:latin typeface="Quattrocento Sans" panose="020B0502050000020003" pitchFamily="34" charset="0"/>
                <a:hlinkClick r:id="rId2"/>
              </a:rPr>
              <a:t>s </a:t>
            </a:r>
            <a:r>
              <a:rPr lang="id-ID" sz="1600" dirty="0" err="1">
                <a:latin typeface="Quattrocento Sans" panose="020B0502050000020003" pitchFamily="34" charset="0"/>
                <a:hlinkClick r:id="rId2"/>
              </a:rPr>
              <a:t>value</a:t>
            </a:r>
            <a:r>
              <a:rPr lang="en-US" sz="1600" dirty="0">
                <a:latin typeface="Quattrocento Sans" panose="020B0502050000020003" pitchFamily="34" charset="0"/>
                <a:hlinkClick r:id="rId2"/>
              </a:rPr>
              <a:t> dashboard.</a:t>
            </a:r>
            <a:endParaRPr lang="en-US" sz="1600" dirty="0">
              <a:latin typeface="Quattrocento Sans" panose="020B0502050000020003" pitchFamily="34" charset="0"/>
            </a:endParaRPr>
          </a:p>
        </p:txBody>
      </p:sp>
      <p:pic>
        <p:nvPicPr>
          <p:cNvPr id="15" name="Picture 1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4F70C75-0DAB-F25C-EE91-84B3D7E4B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9"/>
          <a:stretch/>
        </p:blipFill>
        <p:spPr>
          <a:xfrm>
            <a:off x="1030025" y="1801279"/>
            <a:ext cx="10512789" cy="45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684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421</Words>
  <Application>Microsoft Office PowerPoint</Application>
  <PresentationFormat>Widescreen</PresentationFormat>
  <Paragraphs>106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Open Sans</vt:lpstr>
      <vt:lpstr>Arial</vt:lpstr>
      <vt:lpstr>Quattrocento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 Kuswidyawan</dc:creator>
  <cp:lastModifiedBy>M Chosasih Mahendra</cp:lastModifiedBy>
  <cp:revision>12</cp:revision>
  <dcterms:created xsi:type="dcterms:W3CDTF">2022-04-11T15:12:37Z</dcterms:created>
  <dcterms:modified xsi:type="dcterms:W3CDTF">2022-05-31T06:03:40Z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