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318" r:id="rId3"/>
    <p:sldId id="257" r:id="rId4"/>
    <p:sldId id="258" r:id="rId5"/>
    <p:sldId id="259" r:id="rId6"/>
    <p:sldId id="260" r:id="rId7"/>
    <p:sldId id="299" r:id="rId8"/>
    <p:sldId id="300" r:id="rId9"/>
    <p:sldId id="307" r:id="rId10"/>
    <p:sldId id="315" r:id="rId11"/>
    <p:sldId id="310" r:id="rId12"/>
    <p:sldId id="316" r:id="rId13"/>
    <p:sldId id="317" r:id="rId14"/>
  </p:sldIdLst>
  <p:sldSz cx="9144000" cy="5143500" type="screen16x9"/>
  <p:notesSz cx="6858000" cy="9144000"/>
  <p:embeddedFontLst>
    <p:embeddedFont>
      <p:font typeface="Garamond" panose="02020404030301010803" pitchFamily="18" charset="0"/>
      <p:regular r:id="rId16"/>
      <p:bold r:id="rId17"/>
      <p:italic r:id="rId18"/>
      <p:boldItalic r:id="rId19"/>
    </p:embeddedFont>
    <p:embeddedFont>
      <p:font typeface="Muli" panose="02000503000000000000" pitchFamily="2" charset="0"/>
      <p:regular r:id="rId20"/>
    </p:embeddedFont>
    <p:embeddedFont>
      <p:font typeface="Poppins" panose="00000800000000000000" pitchFamily="50"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guRImX7u+0GTam3FwYgI7HXYRr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9215B9-1D49-4545-8407-3A142D09C907}">
  <a:tblStyle styleId="{499215B9-1D49-4545-8407-3A142D09C907}"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429379-3EDE-4FAA-8CC8-9F057C0E613A}"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6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03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4269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43f7436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343f7436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688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571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2227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44"/>
          <p:cNvPicPr preferRelativeResize="0"/>
          <p:nvPr/>
        </p:nvPicPr>
        <p:blipFill rotWithShape="1">
          <a:blip r:embed="rId2">
            <a:alphaModFix/>
          </a:blip>
          <a:srcRect/>
          <a:stretch/>
        </p:blipFill>
        <p:spPr>
          <a:xfrm>
            <a:off x="4581150" y="1759800"/>
            <a:ext cx="4371926" cy="3210074"/>
          </a:xfrm>
          <a:prstGeom prst="rect">
            <a:avLst/>
          </a:prstGeom>
          <a:noFill/>
          <a:ln>
            <a:noFill/>
          </a:ln>
        </p:spPr>
      </p:pic>
      <p:sp>
        <p:nvSpPr>
          <p:cNvPr id="11" name="Google Shape;11;p44"/>
          <p:cNvSpPr txBox="1">
            <a:spLocks noGrp="1"/>
          </p:cNvSpPr>
          <p:nvPr>
            <p:ph type="ctrTitle"/>
          </p:nvPr>
        </p:nvSpPr>
        <p:spPr>
          <a:xfrm>
            <a:off x="685800" y="696425"/>
            <a:ext cx="5391000" cy="2930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
        <p:cNvGrpSpPr/>
        <p:nvPr/>
      </p:nvGrpSpPr>
      <p:grpSpPr>
        <a:xfrm>
          <a:off x="0" y="0"/>
          <a:ext cx="0" cy="0"/>
          <a:chOff x="0" y="0"/>
          <a:chExt cx="0" cy="0"/>
        </a:xfrm>
      </p:grpSpPr>
      <p:sp>
        <p:nvSpPr>
          <p:cNvPr id="13" name="Google Shape;13;p45"/>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4" name="Google Shape;14;p45"/>
          <p:cNvSpPr txBox="1">
            <a:spLocks noGrp="1"/>
          </p:cNvSpPr>
          <p:nvPr>
            <p:ph type="body" idx="1"/>
          </p:nvPr>
        </p:nvSpPr>
        <p:spPr>
          <a:xfrm>
            <a:off x="457200" y="2082325"/>
            <a:ext cx="2359800" cy="28434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5" name="Google Shape;15;p45"/>
          <p:cNvSpPr txBox="1">
            <a:spLocks noGrp="1"/>
          </p:cNvSpPr>
          <p:nvPr>
            <p:ph type="body" idx="2"/>
          </p:nvPr>
        </p:nvSpPr>
        <p:spPr>
          <a:xfrm>
            <a:off x="3392100" y="2082325"/>
            <a:ext cx="2359800" cy="28434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6" name="Google Shape;16;p45"/>
          <p:cNvSpPr txBox="1">
            <a:spLocks noGrp="1"/>
          </p:cNvSpPr>
          <p:nvPr>
            <p:ph type="body" idx="3"/>
          </p:nvPr>
        </p:nvSpPr>
        <p:spPr>
          <a:xfrm>
            <a:off x="6326997" y="2082325"/>
            <a:ext cx="2359800" cy="28434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17" name="Google Shape;17;p4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14" name="Google Shape;14;p3"/>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extLst>
      <p:ext uri="{BB962C8B-B14F-4D97-AF65-F5344CB8AC3E}">
        <p14:creationId xmlns:p14="http://schemas.microsoft.com/office/powerpoint/2010/main" val="132330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58" name="Google Shape;58;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9771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23" name="Google Shape;23;p5"/>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4" name="Google Shape;24;p5"/>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7489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43"/>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endParaRPr/>
          </a:p>
        </p:txBody>
      </p:sp>
      <p:sp>
        <p:nvSpPr>
          <p:cNvPr id="7" name="Google Shape;7;p43"/>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marR="0" lvl="0" indent="-368300" algn="l" rtl="0">
              <a:lnSpc>
                <a:spcPct val="115000"/>
              </a:lnSpc>
              <a:spcBef>
                <a:spcPts val="600"/>
              </a:spcBef>
              <a:spcAft>
                <a:spcPts val="0"/>
              </a:spcAft>
              <a:buClr>
                <a:schemeClr val="dk2"/>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15000"/>
              </a:lnSpc>
              <a:spcBef>
                <a:spcPts val="0"/>
              </a:spcBef>
              <a:spcAft>
                <a:spcPts val="0"/>
              </a:spcAft>
              <a:buClr>
                <a:schemeClr val="accent4"/>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8" name="Google Shape;8;p4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linktr.ee/mchosasih"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linktr.ee/mchosasih"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mchosasih99/Mini-Project/blob/main/Predict%20Customer%20Personality%20to%20Boost%20Marketing%20Campaign%20by%20Using%20Machine%20Learning/Predict%20Customer%20Personality%20to%20Boost%20Marketing%20Campaign%20by%20Using%20Machine%20Learning%20(Classification).ipynb" TargetMode="Externa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txBox="1">
            <a:spLocks noGrp="1"/>
          </p:cNvSpPr>
          <p:nvPr>
            <p:ph type="ctrTitle"/>
          </p:nvPr>
        </p:nvSpPr>
        <p:spPr>
          <a:xfrm>
            <a:off x="685800" y="696425"/>
            <a:ext cx="5391000" cy="2930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6000"/>
              <a:buNone/>
            </a:pPr>
            <a:r>
              <a:rPr lang="en" sz="3200" dirty="0"/>
              <a:t>Predict Customer Response to Boost Marketing Campaign</a:t>
            </a:r>
            <a:endParaRPr sz="3200" dirty="0"/>
          </a:p>
        </p:txBody>
      </p:sp>
      <p:grpSp>
        <p:nvGrpSpPr>
          <p:cNvPr id="66" name="Google Shape;66;p1"/>
          <p:cNvGrpSpPr/>
          <p:nvPr/>
        </p:nvGrpSpPr>
        <p:grpSpPr>
          <a:xfrm>
            <a:off x="685800" y="2485078"/>
            <a:ext cx="5150109" cy="1479697"/>
            <a:chOff x="4904074" y="786410"/>
            <a:chExt cx="6232498" cy="1790682"/>
          </a:xfrm>
        </p:grpSpPr>
        <p:sp>
          <p:nvSpPr>
            <p:cNvPr id="67" name="Google Shape;67;p1"/>
            <p:cNvSpPr txBox="1"/>
            <p:nvPr/>
          </p:nvSpPr>
          <p:spPr>
            <a:xfrm>
              <a:off x="7009999" y="1018218"/>
              <a:ext cx="4126573" cy="1327066"/>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1" i="0" u="none" strike="noStrike" cap="none">
                  <a:solidFill>
                    <a:srgbClr val="558022"/>
                  </a:solidFill>
                  <a:latin typeface="Garamond"/>
                  <a:ea typeface="Garamond"/>
                  <a:cs typeface="Garamond"/>
                  <a:sym typeface="Garamond"/>
                </a:rPr>
                <a:t>Created by: </a:t>
              </a:r>
              <a:endParaRPr sz="1400" b="1" i="0" u="none" strike="noStrike" cap="none">
                <a:solidFill>
                  <a:srgbClr val="558022"/>
                </a:solidFill>
                <a:latin typeface="Garamond"/>
                <a:ea typeface="Garamond"/>
                <a:cs typeface="Garamond"/>
                <a:sym typeface="Garamond"/>
              </a:endParaRPr>
            </a:p>
            <a:p>
              <a:pPr marL="0" marR="0" lvl="0" indent="0" algn="l" rtl="0">
                <a:lnSpc>
                  <a:spcPct val="100000"/>
                </a:lnSpc>
                <a:spcBef>
                  <a:spcPts val="0"/>
                </a:spcBef>
                <a:spcAft>
                  <a:spcPts val="0"/>
                </a:spcAft>
                <a:buNone/>
              </a:pPr>
              <a:r>
                <a:rPr lang="en" sz="1400" b="1" i="0" u="none" strike="noStrike" cap="none">
                  <a:solidFill>
                    <a:srgbClr val="558022"/>
                  </a:solidFill>
                  <a:latin typeface="Garamond"/>
                  <a:ea typeface="Garamond"/>
                  <a:cs typeface="Garamond"/>
                  <a:sym typeface="Garamond"/>
                </a:rPr>
                <a:t>Muhammad Chosasih Mahendra</a:t>
              </a:r>
              <a:endParaRPr sz="1400" b="1" i="0" u="none" strike="noStrike" cap="none">
                <a:solidFill>
                  <a:srgbClr val="558022"/>
                </a:solidFill>
                <a:latin typeface="Garamond"/>
                <a:ea typeface="Garamond"/>
                <a:cs typeface="Garamond"/>
                <a:sym typeface="Garamond"/>
              </a:endParaRPr>
            </a:p>
            <a:p>
              <a:pPr marL="0" marR="0" lvl="0" indent="0" algn="l" rtl="0">
                <a:lnSpc>
                  <a:spcPct val="100000"/>
                </a:lnSpc>
                <a:spcBef>
                  <a:spcPts val="0"/>
                </a:spcBef>
                <a:spcAft>
                  <a:spcPts val="0"/>
                </a:spcAft>
                <a:buNone/>
              </a:pPr>
              <a:r>
                <a:rPr lang="en" sz="1400" b="0" i="0" u="none" strike="noStrike" cap="none">
                  <a:solidFill>
                    <a:srgbClr val="558022"/>
                  </a:solidFill>
                  <a:latin typeface="Garamond"/>
                  <a:ea typeface="Garamond"/>
                  <a:cs typeface="Garamond"/>
                  <a:sym typeface="Garamond"/>
                </a:rPr>
                <a:t>mchosasih@gmail.com</a:t>
              </a:r>
              <a:endParaRPr sz="1400" b="0" i="0" u="none" strike="noStrike" cap="none">
                <a:solidFill>
                  <a:srgbClr val="558022"/>
                </a:solidFill>
                <a:latin typeface="Garamond"/>
                <a:ea typeface="Garamond"/>
                <a:cs typeface="Garamond"/>
                <a:sym typeface="Garamond"/>
              </a:endParaRPr>
            </a:p>
            <a:p>
              <a:pPr marL="0" marR="0" lvl="0" indent="0" algn="l" rtl="0">
                <a:lnSpc>
                  <a:spcPct val="100000"/>
                </a:lnSpc>
                <a:spcBef>
                  <a:spcPts val="0"/>
                </a:spcBef>
                <a:spcAft>
                  <a:spcPts val="0"/>
                </a:spcAft>
                <a:buNone/>
              </a:pPr>
              <a:r>
                <a:rPr lang="en" sz="1400" b="0" i="0" u="none" strike="noStrike" cap="none">
                  <a:solidFill>
                    <a:srgbClr val="558022"/>
                  </a:solidFill>
                  <a:latin typeface="Garamond"/>
                  <a:ea typeface="Garamond"/>
                  <a:cs typeface="Garamond"/>
                  <a:sym typeface="Garamond"/>
                </a:rPr>
                <a:t>linkedin.com/in/mchosasih/</a:t>
              </a:r>
              <a:endParaRPr sz="1400" b="0" i="0" u="none" strike="noStrike" cap="none">
                <a:solidFill>
                  <a:srgbClr val="558022"/>
                </a:solidFill>
                <a:latin typeface="Garamond"/>
                <a:ea typeface="Garamond"/>
                <a:cs typeface="Garamond"/>
                <a:sym typeface="Garamond"/>
              </a:endParaRPr>
            </a:p>
          </p:txBody>
        </p:sp>
        <p:pic>
          <p:nvPicPr>
            <p:cNvPr id="68" name="Google Shape;68;p1"/>
            <p:cNvPicPr preferRelativeResize="0"/>
            <p:nvPr/>
          </p:nvPicPr>
          <p:blipFill rotWithShape="1">
            <a:blip r:embed="rId3">
              <a:alphaModFix/>
            </a:blip>
            <a:srcRect/>
            <a:stretch/>
          </p:blipFill>
          <p:spPr>
            <a:xfrm>
              <a:off x="4904074" y="786410"/>
              <a:ext cx="1790682" cy="1790682"/>
            </a:xfrm>
            <a:prstGeom prst="roundRect">
              <a:avLst>
                <a:gd name="adj" fmla="val 50000"/>
              </a:avLst>
            </a:prstGeom>
            <a:noFill/>
            <a:ln w="9525" cap="flat" cmpd="sng">
              <a:solidFill>
                <a:schemeClr val="accent1"/>
              </a:solidFill>
              <a:prstDash val="solid"/>
              <a:round/>
              <a:headEnd type="none" w="sm" len="sm"/>
              <a:tailEnd type="none" w="sm" len="sm"/>
            </a:ln>
          </p:spPr>
        </p:pic>
      </p:grpSp>
      <p:sp>
        <p:nvSpPr>
          <p:cNvPr id="69" name="Google Shape;69;p1"/>
          <p:cNvSpPr txBox="1"/>
          <p:nvPr/>
        </p:nvSpPr>
        <p:spPr>
          <a:xfrm>
            <a:off x="2025780" y="3773224"/>
            <a:ext cx="3310534" cy="355912"/>
          </a:xfrm>
          <a:prstGeom prst="rect">
            <a:avLst/>
          </a:prstGeom>
          <a:noFill/>
          <a:ln>
            <a:noFill/>
          </a:ln>
        </p:spPr>
        <p:txBody>
          <a:bodyPr spcFirstLastPara="1" wrap="square" lIns="121900" tIns="121900" rIns="121900" bIns="121900" anchor="t" anchorCtr="0">
            <a:noAutofit/>
          </a:bodyPr>
          <a:lstStyle/>
          <a:p>
            <a:pPr marL="0" marR="0" lvl="0" indent="0" algn="ctr" rtl="0">
              <a:lnSpc>
                <a:spcPct val="95000"/>
              </a:lnSpc>
              <a:spcBef>
                <a:spcPts val="0"/>
              </a:spcBef>
              <a:spcAft>
                <a:spcPts val="1600"/>
              </a:spcAft>
              <a:buClr>
                <a:srgbClr val="000000"/>
              </a:buClr>
              <a:buSzPts val="1018"/>
              <a:buFont typeface="Arial"/>
              <a:buNone/>
            </a:pPr>
            <a:r>
              <a:rPr lang="en" sz="1200" b="0" i="0" u="sng" strike="noStrike" cap="none">
                <a:solidFill>
                  <a:srgbClr val="558022"/>
                </a:solidFill>
                <a:latin typeface="Arial"/>
                <a:ea typeface="Arial"/>
                <a:cs typeface="Arial"/>
                <a:sym typeface="Arial"/>
                <a:hlinkClick r:id="rId4">
                  <a:extLst>
                    <a:ext uri="{A12FA001-AC4F-418D-AE19-62706E023703}">
                      <ahyp:hlinkClr xmlns:ahyp="http://schemas.microsoft.com/office/drawing/2018/hyperlinkcolor" val="tx"/>
                    </a:ext>
                  </a:extLst>
                </a:hlinkClick>
              </a:rPr>
              <a:t>Click here to visit my portfolio.</a:t>
            </a:r>
            <a:endParaRPr sz="2800" b="0" i="0" u="none" strike="noStrike" cap="none">
              <a:solidFill>
                <a:srgbClr val="55802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Rectangle 2">
            <a:extLst>
              <a:ext uri="{FF2B5EF4-FFF2-40B4-BE49-F238E27FC236}">
                <a16:creationId xmlns:a16="http://schemas.microsoft.com/office/drawing/2014/main" id="{C8EED4B6-DF7A-0639-EBCA-19E1DABDDDFA}"/>
              </a:ext>
            </a:extLst>
          </p:cNvPr>
          <p:cNvSpPr/>
          <p:nvPr/>
        </p:nvSpPr>
        <p:spPr>
          <a:xfrm>
            <a:off x="395653" y="981942"/>
            <a:ext cx="1130639"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Google Shape;87;p17"/>
          <p:cNvSpPr txBox="1">
            <a:spLocks noGrp="1"/>
          </p:cNvSpPr>
          <p:nvPr>
            <p:ph type="subTitle" idx="1"/>
          </p:nvPr>
        </p:nvSpPr>
        <p:spPr>
          <a:xfrm>
            <a:off x="395654" y="981942"/>
            <a:ext cx="1268141"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b="1" dirty="0">
                <a:solidFill>
                  <a:schemeClr val="tx1"/>
                </a:solidFill>
                <a:latin typeface="Muli" panose="02000503000000000000" pitchFamily="2" charset="0"/>
              </a:rPr>
              <a:t>XGBoost</a:t>
            </a:r>
            <a:endParaRPr sz="1600" b="1" dirty="0">
              <a:solidFill>
                <a:schemeClr val="tx1"/>
              </a:solidFill>
              <a:latin typeface="Muli" panose="02000503000000000000" pitchFamily="2" charset="0"/>
            </a:endParaRPr>
          </a:p>
        </p:txBody>
      </p:sp>
      <p:sp>
        <p:nvSpPr>
          <p:cNvPr id="2" name="Rectangle 1">
            <a:extLst>
              <a:ext uri="{FF2B5EF4-FFF2-40B4-BE49-F238E27FC236}">
                <a16:creationId xmlns:a16="http://schemas.microsoft.com/office/drawing/2014/main" id="{227CE986-A1FA-3ACC-B6B0-D1CD40B81A1D}"/>
              </a:ext>
            </a:extLst>
          </p:cNvPr>
          <p:cNvSpPr/>
          <p:nvPr/>
        </p:nvSpPr>
        <p:spPr>
          <a:xfrm>
            <a:off x="589083" y="-119951"/>
            <a:ext cx="4835769"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Google Shape;86;p17"/>
          <p:cNvSpPr txBox="1">
            <a:spLocks noGrp="1"/>
          </p:cNvSpPr>
          <p:nvPr>
            <p:ph type="ctrTitle"/>
          </p:nvPr>
        </p:nvSpPr>
        <p:spPr>
          <a:xfrm>
            <a:off x="685800" y="86018"/>
            <a:ext cx="4973100" cy="7302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Modeling</a:t>
            </a:r>
            <a:endParaRPr dirty="0"/>
          </a:p>
        </p:txBody>
      </p:sp>
      <p:sp>
        <p:nvSpPr>
          <p:cNvPr id="7" name="Rectangle 6">
            <a:extLst>
              <a:ext uri="{FF2B5EF4-FFF2-40B4-BE49-F238E27FC236}">
                <a16:creationId xmlns:a16="http://schemas.microsoft.com/office/drawing/2014/main" id="{33CF4C14-74E7-EDE0-7A0C-BD75B4D3EE41}"/>
              </a:ext>
            </a:extLst>
          </p:cNvPr>
          <p:cNvSpPr/>
          <p:nvPr/>
        </p:nvSpPr>
        <p:spPr>
          <a:xfrm>
            <a:off x="5046785" y="1804273"/>
            <a:ext cx="4097215" cy="32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Google Shape;78;p2">
            <a:extLst>
              <a:ext uri="{FF2B5EF4-FFF2-40B4-BE49-F238E27FC236}">
                <a16:creationId xmlns:a16="http://schemas.microsoft.com/office/drawing/2014/main" id="{88363752-1445-577E-53B2-3ED654A199E1}"/>
              </a:ext>
            </a:extLst>
          </p:cNvPr>
          <p:cNvSpPr txBox="1">
            <a:spLocks/>
          </p:cNvSpPr>
          <p:nvPr/>
        </p:nvSpPr>
        <p:spPr>
          <a:xfrm>
            <a:off x="8473996" y="4666634"/>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300"/>
            </a:pPr>
            <a:fld id="{00000000-1234-1234-1234-123412341234}" type="slidenum">
              <a:rPr lang="en" sz="1300" smtClean="0">
                <a:solidFill>
                  <a:schemeClr val="bg2"/>
                </a:solidFill>
                <a:latin typeface="Poppins" panose="00000800000000000000" pitchFamily="50" charset="0"/>
                <a:cs typeface="Poppins" panose="00000800000000000000" pitchFamily="50" charset="0"/>
              </a:rPr>
              <a:pPr algn="r">
                <a:buSzPts val="1300"/>
              </a:pPr>
              <a:t>10</a:t>
            </a:fld>
            <a:endParaRPr lang="en" sz="1300" dirty="0">
              <a:solidFill>
                <a:schemeClr val="bg2"/>
              </a:solidFill>
              <a:latin typeface="Poppins" panose="00000800000000000000" pitchFamily="50" charset="0"/>
              <a:cs typeface="Poppins" panose="00000800000000000000" pitchFamily="50" charset="0"/>
            </a:endParaRPr>
          </a:p>
        </p:txBody>
      </p:sp>
      <p:sp>
        <p:nvSpPr>
          <p:cNvPr id="6" name="Google Shape;77;p2">
            <a:extLst>
              <a:ext uri="{FF2B5EF4-FFF2-40B4-BE49-F238E27FC236}">
                <a16:creationId xmlns:a16="http://schemas.microsoft.com/office/drawing/2014/main" id="{D441D4F7-89CB-82BC-F24F-6F1D8AC86162}"/>
              </a:ext>
            </a:extLst>
          </p:cNvPr>
          <p:cNvSpPr txBox="1">
            <a:spLocks/>
          </p:cNvSpPr>
          <p:nvPr/>
        </p:nvSpPr>
        <p:spPr>
          <a:xfrm>
            <a:off x="429176" y="4161558"/>
            <a:ext cx="2320046"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just">
              <a:spcBef>
                <a:spcPts val="600"/>
              </a:spcBef>
              <a:buSzPts val="1600"/>
            </a:pPr>
            <a:r>
              <a:rPr lang="en-US" sz="1200" dirty="0">
                <a:solidFill>
                  <a:schemeClr val="accent6"/>
                </a:solidFill>
                <a:latin typeface="Muli" panose="02000503000000000000" pitchFamily="2" charset="0"/>
                <a:ea typeface="Poppins"/>
                <a:cs typeface="Poppins"/>
                <a:sym typeface="Poppins"/>
              </a:rPr>
              <a:t>The model looks overfit without using hyperparameter tuning.</a:t>
            </a:r>
            <a:endParaRPr lang="en-GB" sz="1200" dirty="0">
              <a:solidFill>
                <a:schemeClr val="accent6"/>
              </a:solidFill>
              <a:latin typeface="Muli" panose="02000503000000000000" pitchFamily="2" charset="0"/>
              <a:ea typeface="Poppins"/>
              <a:cs typeface="Poppins"/>
              <a:sym typeface="Poppins"/>
            </a:endParaRPr>
          </a:p>
        </p:txBody>
      </p:sp>
      <p:sp>
        <p:nvSpPr>
          <p:cNvPr id="12" name="Google Shape;77;p2">
            <a:extLst>
              <a:ext uri="{FF2B5EF4-FFF2-40B4-BE49-F238E27FC236}">
                <a16:creationId xmlns:a16="http://schemas.microsoft.com/office/drawing/2014/main" id="{E5344864-5D28-3ADF-7714-65AD6812B8EF}"/>
              </a:ext>
            </a:extLst>
          </p:cNvPr>
          <p:cNvSpPr txBox="1">
            <a:spLocks/>
          </p:cNvSpPr>
          <p:nvPr/>
        </p:nvSpPr>
        <p:spPr>
          <a:xfrm>
            <a:off x="3104806" y="4002729"/>
            <a:ext cx="2660622" cy="10555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just">
              <a:spcBef>
                <a:spcPts val="600"/>
              </a:spcBef>
              <a:buSzPts val="1600"/>
            </a:pPr>
            <a:r>
              <a:rPr lang="en-US" sz="1200" dirty="0">
                <a:solidFill>
                  <a:schemeClr val="accent6"/>
                </a:solidFill>
                <a:latin typeface="Muli" panose="02000503000000000000" pitchFamily="2" charset="0"/>
                <a:ea typeface="Poppins"/>
                <a:cs typeface="Poppins"/>
                <a:sym typeface="Poppins"/>
              </a:rPr>
              <a:t>Even after tuning the hyperparameters, data modelling using the </a:t>
            </a:r>
            <a:r>
              <a:rPr lang="en-US" sz="1200" dirty="0" err="1">
                <a:solidFill>
                  <a:schemeClr val="accent6"/>
                </a:solidFill>
                <a:latin typeface="Muli" panose="02000503000000000000" pitchFamily="2" charset="0"/>
                <a:ea typeface="Poppins"/>
                <a:cs typeface="Poppins"/>
                <a:sym typeface="Poppins"/>
              </a:rPr>
              <a:t>XGBoost</a:t>
            </a:r>
            <a:r>
              <a:rPr lang="en-US" sz="1200" dirty="0">
                <a:solidFill>
                  <a:schemeClr val="accent6"/>
                </a:solidFill>
                <a:latin typeface="Muli" panose="02000503000000000000" pitchFamily="2" charset="0"/>
                <a:ea typeface="Poppins"/>
                <a:cs typeface="Poppins"/>
                <a:sym typeface="Poppins"/>
              </a:rPr>
              <a:t> algorithm still doesn't perform well</a:t>
            </a:r>
            <a:endParaRPr lang="en-GB" sz="1200" dirty="0">
              <a:solidFill>
                <a:schemeClr val="accent6"/>
              </a:solidFill>
              <a:latin typeface="Muli" panose="02000503000000000000" pitchFamily="2" charset="0"/>
              <a:ea typeface="Poppins"/>
              <a:cs typeface="Poppins"/>
              <a:sym typeface="Poppins"/>
            </a:endParaRPr>
          </a:p>
        </p:txBody>
      </p:sp>
      <p:sp>
        <p:nvSpPr>
          <p:cNvPr id="16" name="Rectangle 15">
            <a:extLst>
              <a:ext uri="{FF2B5EF4-FFF2-40B4-BE49-F238E27FC236}">
                <a16:creationId xmlns:a16="http://schemas.microsoft.com/office/drawing/2014/main" id="{1AA4F25F-E64E-ABFC-91FF-077C4D8C0746}"/>
              </a:ext>
            </a:extLst>
          </p:cNvPr>
          <p:cNvSpPr/>
          <p:nvPr/>
        </p:nvSpPr>
        <p:spPr>
          <a:xfrm>
            <a:off x="2997582" y="981942"/>
            <a:ext cx="2206936"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Google Shape;87;p17">
            <a:extLst>
              <a:ext uri="{FF2B5EF4-FFF2-40B4-BE49-F238E27FC236}">
                <a16:creationId xmlns:a16="http://schemas.microsoft.com/office/drawing/2014/main" id="{E8F3DA3F-5F30-6998-9D4D-06DA45479324}"/>
              </a:ext>
            </a:extLst>
          </p:cNvPr>
          <p:cNvSpPr txBox="1">
            <a:spLocks/>
          </p:cNvSpPr>
          <p:nvPr/>
        </p:nvSpPr>
        <p:spPr>
          <a:xfrm>
            <a:off x="3055713" y="1003382"/>
            <a:ext cx="2369139" cy="2498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US" sz="1400" b="1" dirty="0">
                <a:solidFill>
                  <a:schemeClr val="tx1"/>
                </a:solidFill>
                <a:latin typeface="Muli" panose="02000503000000000000" pitchFamily="2" charset="0"/>
              </a:rPr>
              <a:t>Hyperparameter Tuning</a:t>
            </a:r>
            <a:endParaRPr lang="en-GB" sz="1400" b="1" dirty="0">
              <a:solidFill>
                <a:schemeClr val="tx1"/>
              </a:solidFill>
              <a:latin typeface="Muli" panose="02000503000000000000" pitchFamily="2" charset="0"/>
            </a:endParaRPr>
          </a:p>
        </p:txBody>
      </p:sp>
      <p:pic>
        <p:nvPicPr>
          <p:cNvPr id="8" name="Picture 7">
            <a:extLst>
              <a:ext uri="{FF2B5EF4-FFF2-40B4-BE49-F238E27FC236}">
                <a16:creationId xmlns:a16="http://schemas.microsoft.com/office/drawing/2014/main" id="{C9B649FB-B7EF-5A81-5356-5C06F5F95B93}"/>
              </a:ext>
            </a:extLst>
          </p:cNvPr>
          <p:cNvPicPr>
            <a:picLocks noChangeAspect="1"/>
          </p:cNvPicPr>
          <p:nvPr/>
        </p:nvPicPr>
        <p:blipFill>
          <a:blip r:embed="rId3"/>
          <a:stretch>
            <a:fillRect/>
          </a:stretch>
        </p:blipFill>
        <p:spPr>
          <a:xfrm>
            <a:off x="395653" y="1459445"/>
            <a:ext cx="1607024" cy="2444583"/>
          </a:xfrm>
          <a:prstGeom prst="rect">
            <a:avLst/>
          </a:prstGeom>
        </p:spPr>
      </p:pic>
      <p:pic>
        <p:nvPicPr>
          <p:cNvPr id="11" name="Picture 10">
            <a:extLst>
              <a:ext uri="{FF2B5EF4-FFF2-40B4-BE49-F238E27FC236}">
                <a16:creationId xmlns:a16="http://schemas.microsoft.com/office/drawing/2014/main" id="{E7F7EC5C-FA25-F156-373F-2897E1C037C6}"/>
              </a:ext>
            </a:extLst>
          </p:cNvPr>
          <p:cNvPicPr>
            <a:picLocks noChangeAspect="1"/>
          </p:cNvPicPr>
          <p:nvPr/>
        </p:nvPicPr>
        <p:blipFill>
          <a:blip r:embed="rId4"/>
          <a:stretch>
            <a:fillRect/>
          </a:stretch>
        </p:blipFill>
        <p:spPr>
          <a:xfrm>
            <a:off x="3032606" y="1430996"/>
            <a:ext cx="1517858" cy="2599967"/>
          </a:xfrm>
          <a:prstGeom prst="rect">
            <a:avLst/>
          </a:prstGeom>
        </p:spPr>
      </p:pic>
      <p:sp>
        <p:nvSpPr>
          <p:cNvPr id="20" name="Rectangle 19">
            <a:extLst>
              <a:ext uri="{FF2B5EF4-FFF2-40B4-BE49-F238E27FC236}">
                <a16:creationId xmlns:a16="http://schemas.microsoft.com/office/drawing/2014/main" id="{665F913F-F206-994D-A554-9869A8596DF7}"/>
              </a:ext>
            </a:extLst>
          </p:cNvPr>
          <p:cNvSpPr/>
          <p:nvPr/>
        </p:nvSpPr>
        <p:spPr>
          <a:xfrm>
            <a:off x="6230067" y="981942"/>
            <a:ext cx="1270764"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Google Shape;87;p17">
            <a:extLst>
              <a:ext uri="{FF2B5EF4-FFF2-40B4-BE49-F238E27FC236}">
                <a16:creationId xmlns:a16="http://schemas.microsoft.com/office/drawing/2014/main" id="{F75A3044-DD48-A503-7CC9-6773D8F3C381}"/>
              </a:ext>
            </a:extLst>
          </p:cNvPr>
          <p:cNvSpPr txBox="1">
            <a:spLocks/>
          </p:cNvSpPr>
          <p:nvPr/>
        </p:nvSpPr>
        <p:spPr>
          <a:xfrm>
            <a:off x="6288199" y="1003382"/>
            <a:ext cx="1212632" cy="2498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US" sz="1400" b="1" dirty="0">
                <a:solidFill>
                  <a:schemeClr val="tx1"/>
                </a:solidFill>
                <a:latin typeface="Muli" panose="02000503000000000000" pitchFamily="2" charset="0"/>
              </a:rPr>
              <a:t>Conclusion</a:t>
            </a:r>
            <a:endParaRPr lang="en-GB" sz="1400" b="1" dirty="0">
              <a:solidFill>
                <a:schemeClr val="tx1"/>
              </a:solidFill>
              <a:latin typeface="Muli" panose="02000503000000000000" pitchFamily="2" charset="0"/>
            </a:endParaRPr>
          </a:p>
        </p:txBody>
      </p:sp>
      <p:sp>
        <p:nvSpPr>
          <p:cNvPr id="22" name="Google Shape;77;p2">
            <a:extLst>
              <a:ext uri="{FF2B5EF4-FFF2-40B4-BE49-F238E27FC236}">
                <a16:creationId xmlns:a16="http://schemas.microsoft.com/office/drawing/2014/main" id="{874F5443-A518-7B53-B797-C975DC65B337}"/>
              </a:ext>
            </a:extLst>
          </p:cNvPr>
          <p:cNvSpPr txBox="1">
            <a:spLocks/>
          </p:cNvSpPr>
          <p:nvPr/>
        </p:nvSpPr>
        <p:spPr>
          <a:xfrm>
            <a:off x="6288199" y="1430996"/>
            <a:ext cx="2292036" cy="295537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just">
              <a:spcBef>
                <a:spcPts val="600"/>
              </a:spcBef>
              <a:buSzPts val="1600"/>
            </a:pPr>
            <a:r>
              <a:rPr lang="en-US" sz="1200" dirty="0">
                <a:solidFill>
                  <a:schemeClr val="accent6"/>
                </a:solidFill>
                <a:latin typeface="Muli" panose="02000503000000000000" pitchFamily="2" charset="0"/>
                <a:ea typeface="Poppins"/>
                <a:cs typeface="Poppins"/>
                <a:sym typeface="Poppins"/>
              </a:rPr>
              <a:t>So, the model used is:</a:t>
            </a:r>
          </a:p>
          <a:p>
            <a:pPr marL="0" indent="0" algn="just">
              <a:spcBef>
                <a:spcPts val="600"/>
              </a:spcBef>
              <a:buSzPts val="1600"/>
            </a:pPr>
            <a:endParaRPr lang="en-US" sz="1200" dirty="0">
              <a:solidFill>
                <a:schemeClr val="accent6"/>
              </a:solidFill>
              <a:latin typeface="Muli" panose="02000503000000000000" pitchFamily="2" charset="0"/>
              <a:ea typeface="Poppins"/>
              <a:cs typeface="Poppins"/>
              <a:sym typeface="Poppins"/>
            </a:endParaRPr>
          </a:p>
          <a:p>
            <a:pPr marL="171450" indent="-171450" algn="just">
              <a:spcBef>
                <a:spcPts val="600"/>
              </a:spcBef>
              <a:buSzPts val="1600"/>
              <a:buFont typeface="Wingdings" panose="05000000000000000000" pitchFamily="2" charset="2"/>
              <a:buChar char="q"/>
            </a:pPr>
            <a:r>
              <a:rPr lang="en-US" sz="1200" dirty="0">
                <a:solidFill>
                  <a:schemeClr val="accent6"/>
                </a:solidFill>
                <a:latin typeface="Muli" panose="02000503000000000000" pitchFamily="2" charset="0"/>
                <a:ea typeface="Poppins"/>
                <a:cs typeface="Poppins"/>
                <a:sym typeface="Poppins"/>
              </a:rPr>
              <a:t>Random Forest Classifier</a:t>
            </a:r>
          </a:p>
          <a:p>
            <a:pPr marL="171450" indent="-171450" algn="just">
              <a:spcBef>
                <a:spcPts val="600"/>
              </a:spcBef>
              <a:buSzPts val="1600"/>
              <a:buFont typeface="Wingdings" panose="05000000000000000000" pitchFamily="2" charset="2"/>
              <a:buChar char="q"/>
            </a:pPr>
            <a:r>
              <a:rPr lang="en-US" sz="1200" dirty="0">
                <a:solidFill>
                  <a:schemeClr val="accent6"/>
                </a:solidFill>
                <a:latin typeface="Muli" panose="02000503000000000000" pitchFamily="2" charset="0"/>
                <a:ea typeface="Poppins"/>
                <a:cs typeface="Poppins"/>
                <a:sym typeface="Poppins"/>
              </a:rPr>
              <a:t>SMOTE Resampling Method</a:t>
            </a:r>
          </a:p>
          <a:p>
            <a:pPr marL="171450" indent="-171450" algn="just">
              <a:spcBef>
                <a:spcPts val="600"/>
              </a:spcBef>
              <a:buSzPts val="1600"/>
              <a:buFont typeface="Wingdings" panose="05000000000000000000" pitchFamily="2" charset="2"/>
              <a:buChar char="q"/>
            </a:pPr>
            <a:r>
              <a:rPr lang="en-US" sz="1200" dirty="0">
                <a:solidFill>
                  <a:schemeClr val="accent6"/>
                </a:solidFill>
                <a:latin typeface="Muli" panose="02000503000000000000" pitchFamily="2" charset="0"/>
                <a:ea typeface="Poppins"/>
                <a:cs typeface="Poppins"/>
                <a:sym typeface="Poppins"/>
              </a:rPr>
              <a:t>Accuracy : 0.86 (train), 0.85 (test)</a:t>
            </a:r>
          </a:p>
          <a:p>
            <a:pPr marL="171450" indent="-171450" algn="just">
              <a:spcBef>
                <a:spcPts val="600"/>
              </a:spcBef>
              <a:buSzPts val="1600"/>
              <a:buFont typeface="Wingdings" panose="05000000000000000000" pitchFamily="2" charset="2"/>
              <a:buChar char="q"/>
            </a:pPr>
            <a:r>
              <a:rPr lang="en-US" sz="1200" dirty="0">
                <a:solidFill>
                  <a:schemeClr val="accent6"/>
                </a:solidFill>
                <a:latin typeface="Muli" panose="02000503000000000000" pitchFamily="2" charset="0"/>
                <a:ea typeface="Poppins"/>
                <a:cs typeface="Poppins"/>
                <a:sym typeface="Poppins"/>
              </a:rPr>
              <a:t>Precision : 0.94 (train), 0.89 (test)</a:t>
            </a:r>
            <a:endParaRPr lang="en-GB" sz="1200" dirty="0">
              <a:solidFill>
                <a:schemeClr val="accent6"/>
              </a:solidFill>
              <a:latin typeface="Muli" panose="02000503000000000000" pitchFamily="2" charset="0"/>
              <a:ea typeface="Poppins"/>
              <a:cs typeface="Poppins"/>
              <a:sym typeface="Poppins"/>
            </a:endParaRPr>
          </a:p>
        </p:txBody>
      </p:sp>
      <p:sp>
        <p:nvSpPr>
          <p:cNvPr id="23" name="Google Shape;125;p21">
            <a:extLst>
              <a:ext uri="{FF2B5EF4-FFF2-40B4-BE49-F238E27FC236}">
                <a16:creationId xmlns:a16="http://schemas.microsoft.com/office/drawing/2014/main" id="{45521DBB-989E-2C30-143C-DC3E018123A8}"/>
              </a:ext>
            </a:extLst>
          </p:cNvPr>
          <p:cNvSpPr txBox="1">
            <a:spLocks/>
          </p:cNvSpPr>
          <p:nvPr/>
        </p:nvSpPr>
        <p:spPr>
          <a:xfrm>
            <a:off x="73591" y="4863434"/>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5">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spTree>
    <p:extLst>
      <p:ext uri="{BB962C8B-B14F-4D97-AF65-F5344CB8AC3E}">
        <p14:creationId xmlns:p14="http://schemas.microsoft.com/office/powerpoint/2010/main" val="376140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200" dirty="0"/>
              <a:t>Explain The Model With SHAP</a:t>
            </a:r>
            <a:endParaRPr sz="3200" dirty="0"/>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11</a:t>
            </a:fld>
            <a:endParaRPr/>
          </a:p>
        </p:txBody>
      </p:sp>
      <p:sp>
        <p:nvSpPr>
          <p:cNvPr id="17" name="Google Shape;136;p22">
            <a:extLst>
              <a:ext uri="{FF2B5EF4-FFF2-40B4-BE49-F238E27FC236}">
                <a16:creationId xmlns:a16="http://schemas.microsoft.com/office/drawing/2014/main" id="{B262A4AD-877C-3F43-B245-43F2084E76A9}"/>
              </a:ext>
            </a:extLst>
          </p:cNvPr>
          <p:cNvSpPr txBox="1">
            <a:spLocks noGrp="1"/>
          </p:cNvSpPr>
          <p:nvPr>
            <p:ph type="body" idx="3"/>
          </p:nvPr>
        </p:nvSpPr>
        <p:spPr>
          <a:xfrm>
            <a:off x="3921651" y="1514373"/>
            <a:ext cx="4146924" cy="3210924"/>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200" b="1" dirty="0">
                <a:latin typeface="Muli" panose="02000503000000000000" pitchFamily="2" charset="0"/>
              </a:rPr>
              <a:t>The five most influential features of the model are:</a:t>
            </a:r>
          </a:p>
          <a:p>
            <a:pPr marL="171450" indent="-171450" algn="just"/>
            <a:r>
              <a:rPr lang="en-US" sz="1200" b="1" dirty="0" err="1">
                <a:latin typeface="Muli" panose="02000503000000000000" pitchFamily="2" charset="0"/>
              </a:rPr>
              <a:t>Cmpn_Acc</a:t>
            </a:r>
            <a:r>
              <a:rPr lang="en-US" sz="1200" b="1" dirty="0">
                <a:latin typeface="Muli" panose="02000503000000000000" pitchFamily="2" charset="0"/>
              </a:rPr>
              <a:t> </a:t>
            </a:r>
            <a:r>
              <a:rPr lang="en-US" sz="1200" dirty="0">
                <a:latin typeface="Muli" panose="02000503000000000000" pitchFamily="2" charset="0"/>
              </a:rPr>
              <a:t>: Number of previous campaigns with positive responses.</a:t>
            </a:r>
          </a:p>
          <a:p>
            <a:pPr marL="171450" indent="-171450" algn="just"/>
            <a:r>
              <a:rPr lang="en-US" sz="1200" b="1" dirty="0">
                <a:latin typeface="Muli" panose="02000503000000000000" pitchFamily="2" charset="0"/>
              </a:rPr>
              <a:t>Recency</a:t>
            </a:r>
            <a:r>
              <a:rPr lang="en-US" sz="1200" dirty="0">
                <a:latin typeface="Muli" panose="02000503000000000000" pitchFamily="2" charset="0"/>
              </a:rPr>
              <a:t>: The time the consumer made the last purchase.</a:t>
            </a:r>
          </a:p>
          <a:p>
            <a:pPr marL="171450" indent="-171450" algn="just"/>
            <a:r>
              <a:rPr lang="en-US" sz="1200" b="1" dirty="0" err="1">
                <a:latin typeface="Muli" panose="02000503000000000000" pitchFamily="2" charset="0"/>
              </a:rPr>
              <a:t>total_transactions</a:t>
            </a:r>
            <a:r>
              <a:rPr lang="en-US" sz="1200" b="1" dirty="0">
                <a:latin typeface="Muli" panose="02000503000000000000" pitchFamily="2" charset="0"/>
              </a:rPr>
              <a:t> </a:t>
            </a:r>
            <a:r>
              <a:rPr lang="en-US" sz="1200" dirty="0">
                <a:latin typeface="Muli" panose="02000503000000000000" pitchFamily="2" charset="0"/>
              </a:rPr>
              <a:t>: Total purchase value of all types of groceries.</a:t>
            </a:r>
          </a:p>
          <a:p>
            <a:pPr marL="171450" indent="-171450" algn="just"/>
            <a:r>
              <a:rPr lang="en-US" sz="1200" b="1" dirty="0" err="1">
                <a:latin typeface="Muli" panose="02000503000000000000" pitchFamily="2" charset="0"/>
              </a:rPr>
              <a:t>member_category_loyal</a:t>
            </a:r>
            <a:r>
              <a:rPr lang="en-US" sz="1200" b="1" dirty="0">
                <a:latin typeface="Muli" panose="02000503000000000000" pitchFamily="2" charset="0"/>
              </a:rPr>
              <a:t> </a:t>
            </a:r>
            <a:r>
              <a:rPr lang="en-US" sz="1200" dirty="0">
                <a:latin typeface="Muli" panose="02000503000000000000" pitchFamily="2" charset="0"/>
              </a:rPr>
              <a:t>: Consumers who fall into the loyal category (&gt; 9.4 years per 2022)</a:t>
            </a:r>
          </a:p>
          <a:p>
            <a:pPr marL="171450" indent="-171450" algn="just"/>
            <a:r>
              <a:rPr lang="en-US" sz="1200" b="1" dirty="0" err="1">
                <a:latin typeface="Muli" panose="02000503000000000000" pitchFamily="2" charset="0"/>
              </a:rPr>
              <a:t>Marital_Status_In</a:t>
            </a:r>
            <a:r>
              <a:rPr lang="en-US" sz="1200" b="1" dirty="0">
                <a:latin typeface="Muli" panose="02000503000000000000" pitchFamily="2" charset="0"/>
              </a:rPr>
              <a:t> Relationship </a:t>
            </a:r>
            <a:r>
              <a:rPr lang="en-US" sz="1200" dirty="0">
                <a:latin typeface="Muli" panose="02000503000000000000" pitchFamily="2" charset="0"/>
              </a:rPr>
              <a:t>: The marital status of the consumer has a partner.</a:t>
            </a:r>
            <a:endParaRPr sz="1200" dirty="0">
              <a:latin typeface="Muli" panose="02000503000000000000" pitchFamily="2" charset="0"/>
            </a:endParaRPr>
          </a:p>
        </p:txBody>
      </p:sp>
      <p:sp>
        <p:nvSpPr>
          <p:cNvPr id="18" name="Google Shape;77;p2">
            <a:extLst>
              <a:ext uri="{FF2B5EF4-FFF2-40B4-BE49-F238E27FC236}">
                <a16:creationId xmlns:a16="http://schemas.microsoft.com/office/drawing/2014/main" id="{D1FDD1C8-525F-BDE1-0E9F-6F3F63249B8B}"/>
              </a:ext>
            </a:extLst>
          </p:cNvPr>
          <p:cNvSpPr txBox="1">
            <a:spLocks/>
          </p:cNvSpPr>
          <p:nvPr/>
        </p:nvSpPr>
        <p:spPr>
          <a:xfrm>
            <a:off x="457202" y="958606"/>
            <a:ext cx="2807714"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cs typeface="Poppins"/>
                <a:sym typeface="Poppins"/>
              </a:rPr>
              <a:t>Summary Plot</a:t>
            </a:r>
            <a:endParaRPr lang="en-US" dirty="0"/>
          </a:p>
        </p:txBody>
      </p:sp>
      <p:pic>
        <p:nvPicPr>
          <p:cNvPr id="1026" name="Picture 2">
            <a:extLst>
              <a:ext uri="{FF2B5EF4-FFF2-40B4-BE49-F238E27FC236}">
                <a16:creationId xmlns:a16="http://schemas.microsoft.com/office/drawing/2014/main" id="{FB0FFBC2-87BE-FAC5-D9EE-00B0FD95D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08613"/>
            <a:ext cx="2691689" cy="2982583"/>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125;p21">
            <a:extLst>
              <a:ext uri="{FF2B5EF4-FFF2-40B4-BE49-F238E27FC236}">
                <a16:creationId xmlns:a16="http://schemas.microsoft.com/office/drawing/2014/main" id="{3DF7C7A4-AA93-0314-8632-FF695E33D914}"/>
              </a:ext>
            </a:extLst>
          </p:cNvPr>
          <p:cNvSpPr txBox="1">
            <a:spLocks/>
          </p:cNvSpPr>
          <p:nvPr/>
        </p:nvSpPr>
        <p:spPr>
          <a:xfrm>
            <a:off x="73591" y="4863434"/>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4">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spTree>
    <p:extLst>
      <p:ext uri="{BB962C8B-B14F-4D97-AF65-F5344CB8AC3E}">
        <p14:creationId xmlns:p14="http://schemas.microsoft.com/office/powerpoint/2010/main" val="144661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200" dirty="0"/>
              <a:t>Explain The Model With SHAP</a:t>
            </a:r>
            <a:endParaRPr sz="3200" dirty="0"/>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12</a:t>
            </a:fld>
            <a:endParaRPr/>
          </a:p>
        </p:txBody>
      </p:sp>
      <p:sp>
        <p:nvSpPr>
          <p:cNvPr id="17" name="Google Shape;136;p22">
            <a:extLst>
              <a:ext uri="{FF2B5EF4-FFF2-40B4-BE49-F238E27FC236}">
                <a16:creationId xmlns:a16="http://schemas.microsoft.com/office/drawing/2014/main" id="{B262A4AD-877C-3F43-B245-43F2084E76A9}"/>
              </a:ext>
            </a:extLst>
          </p:cNvPr>
          <p:cNvSpPr txBox="1">
            <a:spLocks noGrp="1"/>
          </p:cNvSpPr>
          <p:nvPr>
            <p:ph type="body" idx="3"/>
          </p:nvPr>
        </p:nvSpPr>
        <p:spPr>
          <a:xfrm>
            <a:off x="457200" y="1352206"/>
            <a:ext cx="5359209" cy="3356027"/>
          </a:xfrm>
          <a:prstGeom prst="rect">
            <a:avLst/>
          </a:prstGeom>
        </p:spPr>
        <p:txBody>
          <a:bodyPr spcFirstLastPara="1" wrap="square" lIns="0" tIns="0" rIns="0" bIns="0" anchor="t" anchorCtr="0">
            <a:noAutofit/>
          </a:bodyPr>
          <a:lstStyle/>
          <a:p>
            <a:pPr marL="171450" indent="-171450" algn="just"/>
            <a:r>
              <a:rPr lang="en-US" sz="1100" b="1" dirty="0">
                <a:latin typeface="Muli" panose="02000503000000000000" pitchFamily="2" charset="0"/>
              </a:rPr>
              <a:t>Campaign Accepted</a:t>
            </a:r>
          </a:p>
          <a:p>
            <a:pPr marL="0" indent="0" algn="just">
              <a:buNone/>
            </a:pPr>
            <a:r>
              <a:rPr lang="en-US" sz="1100" dirty="0">
                <a:latin typeface="Muli" panose="02000503000000000000" pitchFamily="2" charset="0"/>
              </a:rPr>
              <a:t>The more often consumers respond positively to previous campaigns, it has a positive effect on Response 1 (Positive Label).</a:t>
            </a:r>
          </a:p>
          <a:p>
            <a:pPr marL="171450" indent="-171450" algn="just"/>
            <a:r>
              <a:rPr lang="en-US" sz="1100" b="1" dirty="0">
                <a:latin typeface="Muli" panose="02000503000000000000" pitchFamily="2" charset="0"/>
              </a:rPr>
              <a:t>Recency</a:t>
            </a:r>
          </a:p>
          <a:p>
            <a:pPr marL="0" indent="0" algn="just">
              <a:buNone/>
            </a:pPr>
            <a:r>
              <a:rPr lang="en-US" sz="1100" dirty="0">
                <a:latin typeface="Muli" panose="02000503000000000000" pitchFamily="2" charset="0"/>
              </a:rPr>
              <a:t>The longer the distance between the last purchase by consumers, it has a positive effect on Response 0 (Negative Label)</a:t>
            </a:r>
            <a:r>
              <a:rPr lang="en-US" sz="1100" b="1" dirty="0">
                <a:latin typeface="Muli" panose="02000503000000000000" pitchFamily="2" charset="0"/>
              </a:rPr>
              <a:t>.</a:t>
            </a:r>
            <a:endParaRPr lang="en-US" sz="1100" dirty="0">
              <a:latin typeface="Muli" panose="02000503000000000000" pitchFamily="2" charset="0"/>
            </a:endParaRPr>
          </a:p>
          <a:p>
            <a:pPr marL="171450" indent="-171450" algn="just"/>
            <a:r>
              <a:rPr lang="en-US" sz="1100" b="1" dirty="0">
                <a:latin typeface="Muli" panose="02000503000000000000" pitchFamily="2" charset="0"/>
              </a:rPr>
              <a:t>Total Transactions</a:t>
            </a:r>
          </a:p>
          <a:p>
            <a:pPr marL="0" indent="0" algn="just">
              <a:buNone/>
            </a:pPr>
            <a:r>
              <a:rPr lang="en-US" sz="1100" dirty="0">
                <a:latin typeface="Muli" panose="02000503000000000000" pitchFamily="2" charset="0"/>
              </a:rPr>
              <a:t>The higher the number of consumer transactions, it has a positive effect on Response 1(Positive Label).</a:t>
            </a:r>
          </a:p>
          <a:p>
            <a:pPr marL="171450" indent="-171450" algn="just"/>
            <a:r>
              <a:rPr lang="en-US" sz="1100" b="1" dirty="0">
                <a:latin typeface="Muli" panose="02000503000000000000" pitchFamily="2" charset="0"/>
              </a:rPr>
              <a:t>Loyal Member</a:t>
            </a:r>
            <a:r>
              <a:rPr lang="en-US" sz="1100" dirty="0">
                <a:latin typeface="Muli" panose="02000503000000000000" pitchFamily="2" charset="0"/>
              </a:rPr>
              <a:t> </a:t>
            </a:r>
          </a:p>
          <a:p>
            <a:pPr marL="0" indent="0" algn="just">
              <a:buNone/>
            </a:pPr>
            <a:r>
              <a:rPr lang="en-US" sz="1100" dirty="0">
                <a:latin typeface="Muli" panose="02000503000000000000" pitchFamily="2" charset="0"/>
              </a:rPr>
              <a:t>If the consumer is in the loyal category (&gt;9.4 years per 2022), it has a positive effect on Response 1 (Positive Label).</a:t>
            </a:r>
          </a:p>
          <a:p>
            <a:pPr marL="171450" indent="-171450" algn="just"/>
            <a:r>
              <a:rPr lang="en-US" sz="1100" b="1" dirty="0">
                <a:latin typeface="Muli" panose="02000503000000000000" pitchFamily="2" charset="0"/>
              </a:rPr>
              <a:t>In Relationship</a:t>
            </a:r>
            <a:endParaRPr lang="en-US" sz="1100" dirty="0">
              <a:latin typeface="Muli" panose="02000503000000000000" pitchFamily="2" charset="0"/>
            </a:endParaRPr>
          </a:p>
          <a:p>
            <a:pPr marL="0" indent="0" algn="just">
              <a:buNone/>
            </a:pPr>
            <a:r>
              <a:rPr lang="en-US" sz="1100" dirty="0">
                <a:latin typeface="Muli" panose="02000503000000000000" pitchFamily="2" charset="0"/>
              </a:rPr>
              <a:t>If the consumer has a partner, it has a positive impact on Response 0 (Negative Label).</a:t>
            </a:r>
            <a:endParaRPr sz="1100" dirty="0">
              <a:latin typeface="Muli" panose="02000503000000000000" pitchFamily="2" charset="0"/>
            </a:endParaRPr>
          </a:p>
        </p:txBody>
      </p:sp>
      <p:sp>
        <p:nvSpPr>
          <p:cNvPr id="18" name="Google Shape;77;p2">
            <a:extLst>
              <a:ext uri="{FF2B5EF4-FFF2-40B4-BE49-F238E27FC236}">
                <a16:creationId xmlns:a16="http://schemas.microsoft.com/office/drawing/2014/main" id="{D1FDD1C8-525F-BDE1-0E9F-6F3F63249B8B}"/>
              </a:ext>
            </a:extLst>
          </p:cNvPr>
          <p:cNvSpPr txBox="1">
            <a:spLocks/>
          </p:cNvSpPr>
          <p:nvPr/>
        </p:nvSpPr>
        <p:spPr>
          <a:xfrm>
            <a:off x="457202" y="958606"/>
            <a:ext cx="4355430" cy="39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15000"/>
              </a:lnSpc>
              <a:spcBef>
                <a:spcPts val="0"/>
              </a:spcBef>
              <a:spcAft>
                <a:spcPts val="0"/>
              </a:spcAft>
              <a:buClr>
                <a:schemeClr val="accent5"/>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15000"/>
              </a:lnSpc>
              <a:spcBef>
                <a:spcPts val="0"/>
              </a:spcBef>
              <a:spcAft>
                <a:spcPts val="0"/>
              </a:spcAft>
              <a:buClr>
                <a:schemeClr val="accent4"/>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15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marL="0" indent="0">
              <a:buFont typeface="Arial"/>
              <a:buNone/>
            </a:pPr>
            <a:r>
              <a:rPr lang="en-US" b="1" dirty="0">
                <a:solidFill>
                  <a:schemeClr val="accent6"/>
                </a:solidFill>
                <a:latin typeface="Poppins"/>
                <a:cs typeface="Poppins"/>
                <a:sym typeface="Poppins"/>
              </a:rPr>
              <a:t>Features Effect to Classification Labels</a:t>
            </a:r>
            <a:endParaRPr lang="en-US" dirty="0"/>
          </a:p>
        </p:txBody>
      </p:sp>
      <p:pic>
        <p:nvPicPr>
          <p:cNvPr id="2050" name="Picture 2">
            <a:extLst>
              <a:ext uri="{FF2B5EF4-FFF2-40B4-BE49-F238E27FC236}">
                <a16:creationId xmlns:a16="http://schemas.microsoft.com/office/drawing/2014/main" id="{C5D85068-13AC-08AF-C97B-BBC39676F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411" y="1207634"/>
            <a:ext cx="2907934" cy="3461318"/>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25;p21">
            <a:extLst>
              <a:ext uri="{FF2B5EF4-FFF2-40B4-BE49-F238E27FC236}">
                <a16:creationId xmlns:a16="http://schemas.microsoft.com/office/drawing/2014/main" id="{3FCB2F5C-7342-D5DB-C93D-B21AFA799735}"/>
              </a:ext>
            </a:extLst>
          </p:cNvPr>
          <p:cNvSpPr txBox="1">
            <a:spLocks/>
          </p:cNvSpPr>
          <p:nvPr/>
        </p:nvSpPr>
        <p:spPr>
          <a:xfrm rot="5400000">
            <a:off x="-2080853" y="5234695"/>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4">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spTree>
    <p:extLst>
      <p:ext uri="{BB962C8B-B14F-4D97-AF65-F5344CB8AC3E}">
        <p14:creationId xmlns:p14="http://schemas.microsoft.com/office/powerpoint/2010/main" val="75492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917956-9CE6-7B55-B2AA-F19D82C555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pSp>
        <p:nvGrpSpPr>
          <p:cNvPr id="3" name="Google Shape;2468;p42">
            <a:extLst>
              <a:ext uri="{FF2B5EF4-FFF2-40B4-BE49-F238E27FC236}">
                <a16:creationId xmlns:a16="http://schemas.microsoft.com/office/drawing/2014/main" id="{C23CD6B4-AD49-D932-1B63-B21E3443FC76}"/>
              </a:ext>
            </a:extLst>
          </p:cNvPr>
          <p:cNvGrpSpPr/>
          <p:nvPr/>
        </p:nvGrpSpPr>
        <p:grpSpPr>
          <a:xfrm>
            <a:off x="416097" y="495759"/>
            <a:ext cx="5235308" cy="4151950"/>
            <a:chOff x="6939281" y="1394136"/>
            <a:chExt cx="625511" cy="612521"/>
          </a:xfrm>
        </p:grpSpPr>
        <p:sp>
          <p:nvSpPr>
            <p:cNvPr id="4" name="Google Shape;2469;p42">
              <a:extLst>
                <a:ext uri="{FF2B5EF4-FFF2-40B4-BE49-F238E27FC236}">
                  <a16:creationId xmlns:a16="http://schemas.microsoft.com/office/drawing/2014/main" id="{A9AA3B82-6CB9-2E95-5ED0-8C39CF80CA6A}"/>
                </a:ext>
              </a:extLst>
            </p:cNvPr>
            <p:cNvSpPr/>
            <p:nvPr/>
          </p:nvSpPr>
          <p:spPr>
            <a:xfrm>
              <a:off x="6939281" y="1416862"/>
              <a:ext cx="589800" cy="589795"/>
            </a:xfrm>
            <a:prstGeom prst="roundRect">
              <a:avLst>
                <a:gd name="adj" fmla="val 16667"/>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70;p42">
              <a:extLst>
                <a:ext uri="{FF2B5EF4-FFF2-40B4-BE49-F238E27FC236}">
                  <a16:creationId xmlns:a16="http://schemas.microsoft.com/office/drawing/2014/main" id="{EB6F79B5-09B2-53B3-BE3C-8867E7EC4108}"/>
                </a:ext>
              </a:extLst>
            </p:cNvPr>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537;p46">
            <a:extLst>
              <a:ext uri="{FF2B5EF4-FFF2-40B4-BE49-F238E27FC236}">
                <a16:creationId xmlns:a16="http://schemas.microsoft.com/office/drawing/2014/main" id="{D8CA069F-02C6-2202-B2EE-D73A0FDE8F6D}"/>
              </a:ext>
            </a:extLst>
          </p:cNvPr>
          <p:cNvSpPr txBox="1">
            <a:spLocks/>
          </p:cNvSpPr>
          <p:nvPr/>
        </p:nvSpPr>
        <p:spPr>
          <a:xfrm>
            <a:off x="2503340" y="1847441"/>
            <a:ext cx="2947768" cy="24492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b="1" dirty="0">
                <a:solidFill>
                  <a:srgbClr val="92D050"/>
                </a:solidFill>
                <a:latin typeface="Muli" panose="02000503000000000000" pitchFamily="2" charset="0"/>
              </a:rPr>
              <a:t>Created by:</a:t>
            </a:r>
          </a:p>
          <a:p>
            <a:pPr>
              <a:buClr>
                <a:schemeClr val="dk1"/>
              </a:buClr>
              <a:buSzPts val="1100"/>
            </a:pPr>
            <a:r>
              <a:rPr lang="en-US" sz="1200" b="1" dirty="0">
                <a:solidFill>
                  <a:srgbClr val="92D050"/>
                </a:solidFill>
                <a:latin typeface="Muli" panose="02000503000000000000" pitchFamily="2" charset="0"/>
              </a:rPr>
              <a:t>Muhammad Chosasih Mahendra</a:t>
            </a:r>
          </a:p>
          <a:p>
            <a:pPr>
              <a:buClr>
                <a:schemeClr val="dk1"/>
              </a:buClr>
              <a:buSzPts val="1100"/>
            </a:pPr>
            <a:endParaRPr lang="en-US" sz="1200" b="1" dirty="0">
              <a:solidFill>
                <a:srgbClr val="92D050"/>
              </a:solidFill>
              <a:latin typeface="Muli" panose="02000503000000000000" pitchFamily="2" charset="0"/>
            </a:endParaRPr>
          </a:p>
          <a:p>
            <a:pPr>
              <a:buClr>
                <a:schemeClr val="dk1"/>
              </a:buClr>
              <a:buSzPts val="1100"/>
            </a:pPr>
            <a:r>
              <a:rPr lang="en-US" sz="1200" b="1" dirty="0">
                <a:solidFill>
                  <a:srgbClr val="92D050"/>
                </a:solidFill>
                <a:latin typeface="Muli" panose="02000503000000000000" pitchFamily="2" charset="0"/>
              </a:rPr>
              <a:t>mchosasih@gmail.com </a:t>
            </a:r>
          </a:p>
          <a:p>
            <a:pPr>
              <a:buClr>
                <a:schemeClr val="dk1"/>
              </a:buClr>
              <a:buSzPts val="1100"/>
            </a:pPr>
            <a:r>
              <a:rPr lang="en-US" sz="1200" b="1" dirty="0">
                <a:solidFill>
                  <a:srgbClr val="92D050"/>
                </a:solidFill>
                <a:latin typeface="Muli" panose="02000503000000000000" pitchFamily="2" charset="0"/>
              </a:rPr>
              <a:t>Linkedin.com/in/mchosasih</a:t>
            </a:r>
          </a:p>
        </p:txBody>
      </p:sp>
      <p:sp>
        <p:nvSpPr>
          <p:cNvPr id="7" name="Google Shape;69;p1">
            <a:extLst>
              <a:ext uri="{FF2B5EF4-FFF2-40B4-BE49-F238E27FC236}">
                <a16:creationId xmlns:a16="http://schemas.microsoft.com/office/drawing/2014/main" id="{DEF9F0D3-3E95-9189-398F-E288AD027A63}"/>
              </a:ext>
            </a:extLst>
          </p:cNvPr>
          <p:cNvSpPr txBox="1"/>
          <p:nvPr/>
        </p:nvSpPr>
        <p:spPr>
          <a:xfrm>
            <a:off x="1229039" y="3801955"/>
            <a:ext cx="3310534" cy="355912"/>
          </a:xfrm>
          <a:prstGeom prst="rect">
            <a:avLst/>
          </a:prstGeom>
          <a:noFill/>
          <a:ln>
            <a:noFill/>
          </a:ln>
        </p:spPr>
        <p:txBody>
          <a:bodyPr spcFirstLastPara="1" wrap="square" lIns="121900" tIns="121900" rIns="121900" bIns="121900" anchor="t" anchorCtr="0">
            <a:noAutofit/>
          </a:bodyPr>
          <a:lstStyle/>
          <a:p>
            <a:pPr marL="0" marR="0" lvl="0" indent="0" algn="ctr" rtl="0">
              <a:lnSpc>
                <a:spcPct val="95000"/>
              </a:lnSpc>
              <a:spcBef>
                <a:spcPts val="0"/>
              </a:spcBef>
              <a:spcAft>
                <a:spcPts val="1600"/>
              </a:spcAft>
              <a:buClr>
                <a:srgbClr val="000000"/>
              </a:buClr>
              <a:buSzPts val="1018"/>
              <a:buFont typeface="Arial"/>
              <a:buNone/>
            </a:pPr>
            <a:r>
              <a:rPr lang="en" sz="1200" b="0" i="0" u="sng" strike="noStrike" cap="none" dirty="0">
                <a:solidFill>
                  <a:srgbClr val="92D050"/>
                </a:solidFill>
                <a:latin typeface="Arial"/>
                <a:ea typeface="Arial"/>
                <a:cs typeface="Arial"/>
                <a:sym typeface="Arial"/>
                <a:hlinkClick r:id="rId2">
                  <a:extLst>
                    <a:ext uri="{A12FA001-AC4F-418D-AE19-62706E023703}">
                      <ahyp:hlinkClr xmlns:ahyp="http://schemas.microsoft.com/office/drawing/2018/hyperlinkcolor" val="tx"/>
                    </a:ext>
                  </a:extLst>
                </a:hlinkClick>
              </a:rPr>
              <a:t>Click here to visit my portfolio.</a:t>
            </a:r>
            <a:endParaRPr sz="2800" b="0" i="0" u="none" strike="noStrike" cap="none" dirty="0">
              <a:solidFill>
                <a:srgbClr val="92D050"/>
              </a:solidFill>
              <a:latin typeface="Arial"/>
              <a:ea typeface="Arial"/>
              <a:cs typeface="Arial"/>
              <a:sym typeface="Arial"/>
            </a:endParaRPr>
          </a:p>
        </p:txBody>
      </p:sp>
      <p:pic>
        <p:nvPicPr>
          <p:cNvPr id="8" name="Google Shape;68;p1">
            <a:extLst>
              <a:ext uri="{FF2B5EF4-FFF2-40B4-BE49-F238E27FC236}">
                <a16:creationId xmlns:a16="http://schemas.microsoft.com/office/drawing/2014/main" id="{45424771-4F12-937E-3BF8-3E85B79AA900}"/>
              </a:ext>
            </a:extLst>
          </p:cNvPr>
          <p:cNvPicPr preferRelativeResize="0"/>
          <p:nvPr/>
        </p:nvPicPr>
        <p:blipFill rotWithShape="1">
          <a:blip r:embed="rId3">
            <a:alphaModFix/>
          </a:blip>
          <a:srcRect/>
          <a:stretch/>
        </p:blipFill>
        <p:spPr>
          <a:xfrm>
            <a:off x="1049575" y="1847441"/>
            <a:ext cx="1275926" cy="1275926"/>
          </a:xfrm>
          <a:prstGeom prst="roundRect">
            <a:avLst>
              <a:gd name="adj" fmla="val 50000"/>
            </a:avLst>
          </a:prstGeom>
          <a:noFill/>
          <a:ln w="9525" cap="flat" cmpd="sng">
            <a:noFill/>
            <a:prstDash val="solid"/>
            <a:round/>
            <a:headEnd type="none" w="sm" len="sm"/>
            <a:tailEnd type="none" w="sm" len="sm"/>
          </a:ln>
        </p:spPr>
      </p:pic>
      <p:sp>
        <p:nvSpPr>
          <p:cNvPr id="9" name="Google Shape;324;p36">
            <a:extLst>
              <a:ext uri="{FF2B5EF4-FFF2-40B4-BE49-F238E27FC236}">
                <a16:creationId xmlns:a16="http://schemas.microsoft.com/office/drawing/2014/main" id="{BC5800DF-3FD3-C6E5-7C79-804DBF8B8362}"/>
              </a:ext>
            </a:extLst>
          </p:cNvPr>
          <p:cNvSpPr txBox="1">
            <a:spLocks/>
          </p:cNvSpPr>
          <p:nvPr/>
        </p:nvSpPr>
        <p:spPr>
          <a:xfrm>
            <a:off x="685800" y="440350"/>
            <a:ext cx="4863900"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r>
              <a:rPr lang="en-GB" sz="6000" dirty="0"/>
              <a:t>Thanks!</a:t>
            </a:r>
          </a:p>
        </p:txBody>
      </p:sp>
    </p:spTree>
    <p:extLst>
      <p:ext uri="{BB962C8B-B14F-4D97-AF65-F5344CB8AC3E}">
        <p14:creationId xmlns:p14="http://schemas.microsoft.com/office/powerpoint/2010/main" val="125865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C4F91C5-9837-A745-41C9-6D1978CA3A7B}"/>
              </a:ext>
            </a:extLst>
          </p:cNvPr>
          <p:cNvSpPr>
            <a:spLocks noGrp="1"/>
          </p:cNvSpPr>
          <p:nvPr>
            <p:ph type="title"/>
          </p:nvPr>
        </p:nvSpPr>
        <p:spPr>
          <a:xfrm>
            <a:off x="2728984" y="385050"/>
            <a:ext cx="6300300" cy="857400"/>
          </a:xfrm>
        </p:spPr>
        <p:txBody>
          <a:bodyPr/>
          <a:lstStyle/>
          <a:p>
            <a:pPr algn="r"/>
            <a:r>
              <a:rPr lang="en-US" sz="4400" dirty="0"/>
              <a:t>Project Description</a:t>
            </a:r>
            <a:endParaRPr lang="en-GB" sz="4400" dirty="0"/>
          </a:p>
        </p:txBody>
      </p:sp>
      <p:sp>
        <p:nvSpPr>
          <p:cNvPr id="15" name="Text Placeholder 14">
            <a:extLst>
              <a:ext uri="{FF2B5EF4-FFF2-40B4-BE49-F238E27FC236}">
                <a16:creationId xmlns:a16="http://schemas.microsoft.com/office/drawing/2014/main" id="{C66E51FB-DDEE-795A-E95E-58B2F7C843B0}"/>
              </a:ext>
            </a:extLst>
          </p:cNvPr>
          <p:cNvSpPr>
            <a:spLocks noGrp="1"/>
          </p:cNvSpPr>
          <p:nvPr>
            <p:ph type="body" idx="1"/>
          </p:nvPr>
        </p:nvSpPr>
        <p:spPr>
          <a:xfrm>
            <a:off x="264334" y="1422220"/>
            <a:ext cx="4929300" cy="3266658"/>
          </a:xfrm>
        </p:spPr>
        <p:txBody>
          <a:bodyPr/>
          <a:lstStyle/>
          <a:p>
            <a:pPr marL="88900" indent="0" algn="just">
              <a:buNone/>
            </a:pPr>
            <a:r>
              <a:rPr lang="en-US" sz="1400" dirty="0"/>
              <a:t>Personality-based marketing is a strategy that has gained popularity in recent years and is currently shaping the marketing industry. By gaining a deeper understanding of the ways specific personality traits influence purchasing decisions, businesses can design and launch more effective campaigns and establish stronger connections with prospective and current customers (Indeed). In this project, customer response is predicted using historical marketing campaign data to improve performance and target consumers that are right for the company. </a:t>
            </a:r>
            <a:r>
              <a:rPr lang="en-US" sz="1400" b="1" i="1" dirty="0"/>
              <a:t>The focus of this project is to predict customers response.</a:t>
            </a:r>
          </a:p>
          <a:p>
            <a:pPr marL="88900" indent="0" algn="just">
              <a:buNone/>
            </a:pPr>
            <a:endParaRPr lang="en-GB" sz="1100" dirty="0"/>
          </a:p>
        </p:txBody>
      </p:sp>
      <p:sp>
        <p:nvSpPr>
          <p:cNvPr id="4" name="Slide Number Placeholder 3">
            <a:extLst>
              <a:ext uri="{FF2B5EF4-FFF2-40B4-BE49-F238E27FC236}">
                <a16:creationId xmlns:a16="http://schemas.microsoft.com/office/drawing/2014/main" id="{02810306-D246-A507-220D-A0802495DA4A}"/>
              </a:ext>
            </a:extLst>
          </p:cNvPr>
          <p:cNvSpPr>
            <a:spLocks noGrp="1"/>
          </p:cNvSpPr>
          <p:nvPr>
            <p:ph type="sldNum" idx="12"/>
          </p:nvPr>
        </p:nvSpPr>
        <p:spPr/>
        <p:txBody>
          <a:bodyPr/>
          <a:lstStyle/>
          <a:p>
            <a:fld id="{19B51A1E-902D-48AF-9020-955120F399B6}" type="slidenum">
              <a:rPr lang="en-US" noProof="0" smtClean="0"/>
              <a:pPr/>
              <a:t>2</a:t>
            </a:fld>
            <a:endParaRPr lang="en-US" noProof="0" dirty="0"/>
          </a:p>
        </p:txBody>
      </p:sp>
    </p:spTree>
    <p:extLst>
      <p:ext uri="{BB962C8B-B14F-4D97-AF65-F5344CB8AC3E}">
        <p14:creationId xmlns:p14="http://schemas.microsoft.com/office/powerpoint/2010/main" val="351584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5" name="Google Shape;75;p2"/>
          <p:cNvPicPr preferRelativeResize="0"/>
          <p:nvPr/>
        </p:nvPicPr>
        <p:blipFill rotWithShape="1">
          <a:blip r:embed="rId3">
            <a:alphaModFix/>
          </a:blip>
          <a:srcRect/>
          <a:stretch/>
        </p:blipFill>
        <p:spPr>
          <a:xfrm>
            <a:off x="5371884" y="2926596"/>
            <a:ext cx="3409424" cy="1920631"/>
          </a:xfrm>
          <a:prstGeom prst="rect">
            <a:avLst/>
          </a:prstGeom>
          <a:noFill/>
          <a:ln>
            <a:noFill/>
          </a:ln>
        </p:spPr>
      </p:pic>
      <p:sp>
        <p:nvSpPr>
          <p:cNvPr id="76" name="Google Shape;76;p2"/>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77" name="Google Shape;77;p2"/>
          <p:cNvSpPr txBox="1">
            <a:spLocks noGrp="1"/>
          </p:cNvSpPr>
          <p:nvPr>
            <p:ph type="body" idx="1"/>
          </p:nvPr>
        </p:nvSpPr>
        <p:spPr>
          <a:xfrm>
            <a:off x="457202" y="958605"/>
            <a:ext cx="3428997" cy="2843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 b="1" dirty="0">
                <a:solidFill>
                  <a:schemeClr val="accent6"/>
                </a:solidFill>
                <a:latin typeface="Poppins"/>
                <a:ea typeface="Poppins"/>
                <a:cs typeface="Poppins"/>
                <a:sym typeface="Poppins"/>
              </a:rPr>
              <a:t>Drop Unnecessary Columns</a:t>
            </a:r>
            <a:endParaRPr dirty="0"/>
          </a:p>
          <a:p>
            <a:pPr marL="285750" lvl="0" indent="-285750" algn="just" rtl="0">
              <a:lnSpc>
                <a:spcPct val="115000"/>
              </a:lnSpc>
              <a:spcBef>
                <a:spcPts val="600"/>
              </a:spcBef>
              <a:spcAft>
                <a:spcPts val="0"/>
              </a:spcAft>
              <a:buSzPts val="1600"/>
              <a:buChar char="●"/>
            </a:pPr>
            <a:r>
              <a:rPr lang="en" sz="1400" dirty="0"/>
              <a:t>'Unnamed: 0' is removed because it is the index.</a:t>
            </a:r>
            <a:endParaRPr dirty="0"/>
          </a:p>
          <a:p>
            <a:pPr marL="285750" lvl="0" indent="-285750" algn="just" rtl="0">
              <a:lnSpc>
                <a:spcPct val="115000"/>
              </a:lnSpc>
              <a:spcBef>
                <a:spcPts val="600"/>
              </a:spcBef>
              <a:spcAft>
                <a:spcPts val="0"/>
              </a:spcAft>
              <a:buSzPts val="1600"/>
              <a:buChar char="●"/>
            </a:pPr>
            <a:r>
              <a:rPr lang="en" sz="1400" dirty="0"/>
              <a:t>'ID' is removed because it is a unique value for consumers.</a:t>
            </a:r>
            <a:endParaRPr dirty="0"/>
          </a:p>
          <a:p>
            <a:pPr marL="285750" lvl="0" indent="-285750" algn="just" rtl="0">
              <a:lnSpc>
                <a:spcPct val="115000"/>
              </a:lnSpc>
              <a:spcBef>
                <a:spcPts val="600"/>
              </a:spcBef>
              <a:spcAft>
                <a:spcPts val="0"/>
              </a:spcAft>
              <a:buSzPts val="1600"/>
              <a:buChar char="●"/>
            </a:pPr>
            <a:r>
              <a:rPr lang="en" sz="1400" dirty="0"/>
              <a:t>'Z_CostContact' and 'Z_Revenue' are removed because they only have 1 unique value.</a:t>
            </a:r>
            <a:endParaRPr sz="1400" dirty="0"/>
          </a:p>
        </p:txBody>
      </p:sp>
      <p:sp>
        <p:nvSpPr>
          <p:cNvPr id="78" name="Google Shape;78;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pic>
        <p:nvPicPr>
          <p:cNvPr id="79" name="Google Shape;79;p2"/>
          <p:cNvPicPr preferRelativeResize="0"/>
          <p:nvPr/>
        </p:nvPicPr>
        <p:blipFill rotWithShape="1">
          <a:blip r:embed="rId4">
            <a:alphaModFix/>
          </a:blip>
          <a:srcRect/>
          <a:stretch/>
        </p:blipFill>
        <p:spPr>
          <a:xfrm>
            <a:off x="457200" y="3628683"/>
            <a:ext cx="3505689" cy="857370"/>
          </a:xfrm>
          <a:prstGeom prst="rect">
            <a:avLst/>
          </a:prstGeom>
          <a:noFill/>
          <a:ln>
            <a:noFill/>
          </a:ln>
        </p:spPr>
      </p:pic>
      <p:sp>
        <p:nvSpPr>
          <p:cNvPr id="80" name="Google Shape;80;p2"/>
          <p:cNvSpPr txBox="1"/>
          <p:nvPr/>
        </p:nvSpPr>
        <p:spPr>
          <a:xfrm>
            <a:off x="4571998" y="958605"/>
            <a:ext cx="4334610" cy="28434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600"/>
              </a:spcBef>
              <a:spcAft>
                <a:spcPts val="0"/>
              </a:spcAft>
              <a:buClr>
                <a:schemeClr val="dk2"/>
              </a:buClr>
              <a:buSzPts val="1600"/>
              <a:buFont typeface="Arial"/>
              <a:buNone/>
            </a:pPr>
            <a:r>
              <a:rPr lang="en" sz="1600" b="1" i="0" u="none" strike="noStrike" cap="none" dirty="0">
                <a:solidFill>
                  <a:schemeClr val="accent6"/>
                </a:solidFill>
                <a:latin typeface="Poppins"/>
                <a:ea typeface="Poppins"/>
                <a:cs typeface="Poppins"/>
                <a:sym typeface="Poppins"/>
              </a:rPr>
              <a:t>Handle Outliers</a:t>
            </a:r>
            <a:endParaRPr sz="1600" b="0" i="0" u="none" strike="noStrike" cap="none" dirty="0">
              <a:solidFill>
                <a:schemeClr val="dk1"/>
              </a:solidFill>
              <a:latin typeface="Arial"/>
              <a:ea typeface="Arial"/>
              <a:cs typeface="Arial"/>
              <a:sym typeface="Arial"/>
            </a:endParaRPr>
          </a:p>
          <a:p>
            <a:pPr marL="0" marR="0" lvl="0" indent="0" algn="just" rtl="0">
              <a:lnSpc>
                <a:spcPct val="115000"/>
              </a:lnSpc>
              <a:spcBef>
                <a:spcPts val="600"/>
              </a:spcBef>
              <a:spcAft>
                <a:spcPts val="0"/>
              </a:spcAft>
              <a:buClr>
                <a:schemeClr val="dk2"/>
              </a:buClr>
              <a:buSzPts val="1600"/>
              <a:buFont typeface="Arial"/>
              <a:buNone/>
            </a:pPr>
            <a:r>
              <a:rPr lang="en" sz="1400" b="0" i="0" u="none" strike="noStrike" cap="none" dirty="0">
                <a:solidFill>
                  <a:schemeClr val="dk1"/>
                </a:solidFill>
                <a:latin typeface="Arial"/>
                <a:ea typeface="Arial"/>
                <a:cs typeface="Arial"/>
                <a:sym typeface="Arial"/>
              </a:rPr>
              <a:t>The outliers in the Year of Birth column are manipulated. While outliers in the Income column are deleted, and the null value is filled in using the median value.</a:t>
            </a:r>
            <a:endParaRPr dirty="0"/>
          </a:p>
        </p:txBody>
      </p:sp>
      <p:pic>
        <p:nvPicPr>
          <p:cNvPr id="81" name="Google Shape;81;p2"/>
          <p:cNvPicPr preferRelativeResize="0"/>
          <p:nvPr/>
        </p:nvPicPr>
        <p:blipFill rotWithShape="1">
          <a:blip r:embed="rId5">
            <a:alphaModFix/>
          </a:blip>
          <a:srcRect/>
          <a:stretch/>
        </p:blipFill>
        <p:spPr>
          <a:xfrm>
            <a:off x="6736021" y="2362665"/>
            <a:ext cx="1744563" cy="1348291"/>
          </a:xfrm>
          <a:prstGeom prst="rect">
            <a:avLst/>
          </a:prstGeom>
          <a:noFill/>
          <a:ln>
            <a:noFill/>
          </a:ln>
        </p:spPr>
      </p:pic>
      <p:pic>
        <p:nvPicPr>
          <p:cNvPr id="82" name="Google Shape;82;p2"/>
          <p:cNvPicPr preferRelativeResize="0"/>
          <p:nvPr/>
        </p:nvPicPr>
        <p:blipFill rotWithShape="1">
          <a:blip r:embed="rId6">
            <a:alphaModFix/>
          </a:blip>
          <a:srcRect/>
          <a:stretch/>
        </p:blipFill>
        <p:spPr>
          <a:xfrm>
            <a:off x="4621382" y="2362329"/>
            <a:ext cx="1707188" cy="1348291"/>
          </a:xfrm>
          <a:prstGeom prst="rect">
            <a:avLst/>
          </a:prstGeom>
          <a:noFill/>
          <a:ln>
            <a:noFill/>
          </a:ln>
        </p:spPr>
      </p:pic>
      <p:pic>
        <p:nvPicPr>
          <p:cNvPr id="83" name="Google Shape;83;p2"/>
          <p:cNvPicPr preferRelativeResize="0"/>
          <p:nvPr/>
        </p:nvPicPr>
        <p:blipFill rotWithShape="1">
          <a:blip r:embed="rId7">
            <a:alphaModFix/>
          </a:blip>
          <a:srcRect/>
          <a:stretch/>
        </p:blipFill>
        <p:spPr>
          <a:xfrm>
            <a:off x="5042642" y="3689754"/>
            <a:ext cx="3180963" cy="1230948"/>
          </a:xfrm>
          <a:prstGeom prst="rect">
            <a:avLst/>
          </a:prstGeom>
          <a:noFill/>
          <a:ln>
            <a:noFill/>
          </a:ln>
        </p:spPr>
      </p:pic>
      <p:sp>
        <p:nvSpPr>
          <p:cNvPr id="13" name="Google Shape;125;p21">
            <a:extLst>
              <a:ext uri="{FF2B5EF4-FFF2-40B4-BE49-F238E27FC236}">
                <a16:creationId xmlns:a16="http://schemas.microsoft.com/office/drawing/2014/main" id="{E558D138-9E78-D553-3074-B12DA0DA4F39}"/>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8"/>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3"/>
          <p:cNvSpPr txBox="1"/>
          <p:nvPr/>
        </p:nvSpPr>
        <p:spPr>
          <a:xfrm>
            <a:off x="525338" y="3008410"/>
            <a:ext cx="3791685" cy="2055423"/>
          </a:xfrm>
          <a:prstGeom prst="rect">
            <a:avLst/>
          </a:prstGeom>
          <a:noFill/>
          <a:ln>
            <a:noFill/>
          </a:ln>
        </p:spPr>
        <p:txBody>
          <a:bodyPr spcFirstLastPara="1" wrap="square" lIns="0" tIns="0" rIns="0" bIns="0" anchor="t" anchorCtr="0">
            <a:noAutofit/>
          </a:bodyPr>
          <a:lstStyle/>
          <a:p>
            <a:pPr marL="285750" marR="0" lvl="0" indent="-285750" algn="just" rtl="0">
              <a:lnSpc>
                <a:spcPct val="115000"/>
              </a:lnSpc>
              <a:spcBef>
                <a:spcPts val="600"/>
              </a:spcBef>
              <a:spcAft>
                <a:spcPts val="0"/>
              </a:spcAft>
              <a:buClr>
                <a:schemeClr val="dk2"/>
              </a:buClr>
              <a:buSzPts val="1600"/>
              <a:buFont typeface="Arial"/>
              <a:buChar char="●"/>
            </a:pPr>
            <a:r>
              <a:rPr lang="en" sz="1400" b="0" i="0" u="none" strike="noStrike" cap="none">
                <a:solidFill>
                  <a:schemeClr val="dk1"/>
                </a:solidFill>
                <a:latin typeface="Arial"/>
                <a:ea typeface="Arial"/>
                <a:cs typeface="Arial"/>
                <a:sym typeface="Arial"/>
              </a:rPr>
              <a:t>Grouping Age</a:t>
            </a:r>
            <a:endParaRPr/>
          </a:p>
        </p:txBody>
      </p:sp>
      <p:sp>
        <p:nvSpPr>
          <p:cNvPr id="89" name="Google Shape;89;p3"/>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3"/>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91" name="Google Shape;91;p3"/>
          <p:cNvSpPr txBox="1">
            <a:spLocks noGrp="1"/>
          </p:cNvSpPr>
          <p:nvPr>
            <p:ph type="body" idx="1"/>
          </p:nvPr>
        </p:nvSpPr>
        <p:spPr>
          <a:xfrm>
            <a:off x="457202" y="958605"/>
            <a:ext cx="8229595" cy="2055423"/>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 b="1">
                <a:solidFill>
                  <a:schemeClr val="accent6"/>
                </a:solidFill>
                <a:latin typeface="Poppins"/>
                <a:ea typeface="Poppins"/>
                <a:cs typeface="Poppins"/>
                <a:sym typeface="Poppins"/>
              </a:rPr>
              <a:t>Extract Columns</a:t>
            </a:r>
            <a:endParaRPr/>
          </a:p>
          <a:p>
            <a:pPr marL="285750" lvl="0" indent="-285750" algn="just" rtl="0">
              <a:lnSpc>
                <a:spcPct val="115000"/>
              </a:lnSpc>
              <a:spcBef>
                <a:spcPts val="600"/>
              </a:spcBef>
              <a:spcAft>
                <a:spcPts val="0"/>
              </a:spcAft>
              <a:buSzPts val="1600"/>
              <a:buChar char="●"/>
            </a:pPr>
            <a:r>
              <a:rPr lang="en" sz="1400"/>
              <a:t>New Columns : Age, Kids, Total Transactions, Total Purchases, Total Campaign Accepted.</a:t>
            </a:r>
            <a:endParaRPr/>
          </a:p>
          <a:p>
            <a:pPr marL="285750" lvl="0" indent="-184150" algn="just" rtl="0">
              <a:lnSpc>
                <a:spcPct val="115000"/>
              </a:lnSpc>
              <a:spcBef>
                <a:spcPts val="600"/>
              </a:spcBef>
              <a:spcAft>
                <a:spcPts val="0"/>
              </a:spcAft>
              <a:buSzPts val="1600"/>
              <a:buNone/>
            </a:pPr>
            <a:endParaRPr sz="1400"/>
          </a:p>
          <a:p>
            <a:pPr marL="285750" lvl="0" indent="-184150" algn="just" rtl="0">
              <a:lnSpc>
                <a:spcPct val="115000"/>
              </a:lnSpc>
              <a:spcBef>
                <a:spcPts val="600"/>
              </a:spcBef>
              <a:spcAft>
                <a:spcPts val="0"/>
              </a:spcAft>
              <a:buSzPts val="1600"/>
              <a:buNone/>
            </a:pPr>
            <a:endParaRPr sz="1400"/>
          </a:p>
          <a:p>
            <a:pPr marL="285750" lvl="0" indent="-184150" algn="just" rtl="0">
              <a:lnSpc>
                <a:spcPct val="115000"/>
              </a:lnSpc>
              <a:spcBef>
                <a:spcPts val="600"/>
              </a:spcBef>
              <a:spcAft>
                <a:spcPts val="0"/>
              </a:spcAft>
              <a:buSzPts val="1600"/>
              <a:buNone/>
            </a:pPr>
            <a:endParaRPr sz="1400"/>
          </a:p>
          <a:p>
            <a:pPr marL="0" lvl="0" indent="0" algn="just" rtl="0">
              <a:lnSpc>
                <a:spcPct val="115000"/>
              </a:lnSpc>
              <a:spcBef>
                <a:spcPts val="600"/>
              </a:spcBef>
              <a:spcAft>
                <a:spcPts val="0"/>
              </a:spcAft>
              <a:buSzPts val="1600"/>
              <a:buNone/>
            </a:pPr>
            <a:endParaRPr sz="1400"/>
          </a:p>
        </p:txBody>
      </p:sp>
      <p:sp>
        <p:nvSpPr>
          <p:cNvPr id="92" name="Google Shape;92;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pic>
        <p:nvPicPr>
          <p:cNvPr id="93" name="Google Shape;93;p3"/>
          <p:cNvPicPr preferRelativeResize="0"/>
          <p:nvPr/>
        </p:nvPicPr>
        <p:blipFill rotWithShape="1">
          <a:blip r:embed="rId3">
            <a:alphaModFix/>
          </a:blip>
          <a:srcRect/>
          <a:stretch/>
        </p:blipFill>
        <p:spPr>
          <a:xfrm>
            <a:off x="457201" y="1741865"/>
            <a:ext cx="8229596" cy="1276879"/>
          </a:xfrm>
          <a:prstGeom prst="rect">
            <a:avLst/>
          </a:prstGeom>
          <a:noFill/>
          <a:ln>
            <a:noFill/>
          </a:ln>
        </p:spPr>
      </p:pic>
      <p:pic>
        <p:nvPicPr>
          <p:cNvPr id="94" name="Google Shape;94;p3"/>
          <p:cNvPicPr preferRelativeResize="0"/>
          <p:nvPr/>
        </p:nvPicPr>
        <p:blipFill rotWithShape="1">
          <a:blip r:embed="rId4">
            <a:alphaModFix/>
          </a:blip>
          <a:srcRect/>
          <a:stretch/>
        </p:blipFill>
        <p:spPr>
          <a:xfrm>
            <a:off x="525338" y="3473138"/>
            <a:ext cx="3676115" cy="1408382"/>
          </a:xfrm>
          <a:prstGeom prst="rect">
            <a:avLst/>
          </a:prstGeom>
          <a:noFill/>
          <a:ln>
            <a:noFill/>
          </a:ln>
        </p:spPr>
      </p:pic>
      <p:sp>
        <p:nvSpPr>
          <p:cNvPr id="95" name="Google Shape;95;p3"/>
          <p:cNvSpPr txBox="1"/>
          <p:nvPr/>
        </p:nvSpPr>
        <p:spPr>
          <a:xfrm>
            <a:off x="4826979" y="3018744"/>
            <a:ext cx="3791685" cy="2055423"/>
          </a:xfrm>
          <a:prstGeom prst="rect">
            <a:avLst/>
          </a:prstGeom>
          <a:noFill/>
          <a:ln>
            <a:noFill/>
          </a:ln>
        </p:spPr>
        <p:txBody>
          <a:bodyPr spcFirstLastPara="1" wrap="square" lIns="0" tIns="0" rIns="0" bIns="0" anchor="t" anchorCtr="0">
            <a:noAutofit/>
          </a:bodyPr>
          <a:lstStyle/>
          <a:p>
            <a:pPr marL="285750" marR="0" lvl="0" indent="-285750" algn="just" rtl="0">
              <a:lnSpc>
                <a:spcPct val="115000"/>
              </a:lnSpc>
              <a:spcBef>
                <a:spcPts val="600"/>
              </a:spcBef>
              <a:spcAft>
                <a:spcPts val="0"/>
              </a:spcAft>
              <a:buClr>
                <a:schemeClr val="dk2"/>
              </a:buClr>
              <a:buSzPts val="1600"/>
              <a:buFont typeface="Arial"/>
              <a:buChar char="●"/>
            </a:pPr>
            <a:r>
              <a:rPr lang="en" sz="1400" b="0" i="0" u="none" strike="noStrike" cap="none">
                <a:solidFill>
                  <a:schemeClr val="dk1"/>
                </a:solidFill>
                <a:latin typeface="Arial"/>
                <a:ea typeface="Arial"/>
                <a:cs typeface="Arial"/>
                <a:sym typeface="Arial"/>
              </a:rPr>
              <a:t>Extract Membership Column</a:t>
            </a:r>
            <a:endParaRPr/>
          </a:p>
        </p:txBody>
      </p:sp>
      <p:pic>
        <p:nvPicPr>
          <p:cNvPr id="96" name="Google Shape;96;p3"/>
          <p:cNvPicPr preferRelativeResize="0"/>
          <p:nvPr/>
        </p:nvPicPr>
        <p:blipFill rotWithShape="1">
          <a:blip r:embed="rId5">
            <a:alphaModFix/>
          </a:blip>
          <a:srcRect/>
          <a:stretch/>
        </p:blipFill>
        <p:spPr>
          <a:xfrm>
            <a:off x="4826979" y="3381683"/>
            <a:ext cx="3791685" cy="497898"/>
          </a:xfrm>
          <a:prstGeom prst="rect">
            <a:avLst/>
          </a:prstGeom>
          <a:noFill/>
          <a:ln>
            <a:noFill/>
          </a:ln>
        </p:spPr>
      </p:pic>
      <p:pic>
        <p:nvPicPr>
          <p:cNvPr id="97" name="Google Shape;97;p3"/>
          <p:cNvPicPr preferRelativeResize="0"/>
          <p:nvPr/>
        </p:nvPicPr>
        <p:blipFill rotWithShape="1">
          <a:blip r:embed="rId6">
            <a:alphaModFix/>
          </a:blip>
          <a:srcRect/>
          <a:stretch/>
        </p:blipFill>
        <p:spPr>
          <a:xfrm>
            <a:off x="4826979" y="4050029"/>
            <a:ext cx="3927013" cy="533370"/>
          </a:xfrm>
          <a:prstGeom prst="rect">
            <a:avLst/>
          </a:prstGeom>
          <a:noFill/>
          <a:ln>
            <a:noFill/>
          </a:ln>
        </p:spPr>
      </p:pic>
      <p:sp>
        <p:nvSpPr>
          <p:cNvPr id="14" name="Google Shape;125;p21">
            <a:extLst>
              <a:ext uri="{FF2B5EF4-FFF2-40B4-BE49-F238E27FC236}">
                <a16:creationId xmlns:a16="http://schemas.microsoft.com/office/drawing/2014/main" id="{B9B12947-8343-1683-2D8C-2A190001EDE9}"/>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7"/>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 name="Google Shape;103;p4"/>
          <p:cNvPicPr preferRelativeResize="0"/>
          <p:nvPr/>
        </p:nvPicPr>
        <p:blipFill rotWithShape="1">
          <a:blip r:embed="rId3">
            <a:alphaModFix/>
          </a:blip>
          <a:srcRect/>
          <a:stretch/>
        </p:blipFill>
        <p:spPr>
          <a:xfrm>
            <a:off x="5371884" y="2926596"/>
            <a:ext cx="3409424" cy="1920631"/>
          </a:xfrm>
          <a:prstGeom prst="rect">
            <a:avLst/>
          </a:prstGeom>
          <a:noFill/>
          <a:ln>
            <a:noFill/>
          </a:ln>
        </p:spPr>
      </p:pic>
      <p:sp>
        <p:nvSpPr>
          <p:cNvPr id="104" name="Google Shape;104;p4"/>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105" name="Google Shape;105;p4"/>
          <p:cNvSpPr txBox="1">
            <a:spLocks noGrp="1"/>
          </p:cNvSpPr>
          <p:nvPr>
            <p:ph type="body" idx="1"/>
          </p:nvPr>
        </p:nvSpPr>
        <p:spPr>
          <a:xfrm>
            <a:off x="457202" y="958605"/>
            <a:ext cx="8023382" cy="2843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 b="1">
                <a:solidFill>
                  <a:schemeClr val="accent6"/>
                </a:solidFill>
                <a:latin typeface="Poppins"/>
                <a:ea typeface="Poppins"/>
                <a:cs typeface="Poppins"/>
                <a:sym typeface="Poppins"/>
              </a:rPr>
              <a:t>Modify Marital Status</a:t>
            </a:r>
            <a:endParaRPr/>
          </a:p>
          <a:p>
            <a:pPr marL="0" lvl="0" indent="0" algn="just" rtl="0">
              <a:lnSpc>
                <a:spcPct val="115000"/>
              </a:lnSpc>
              <a:spcBef>
                <a:spcPts val="600"/>
              </a:spcBef>
              <a:spcAft>
                <a:spcPts val="0"/>
              </a:spcAft>
              <a:buSzPts val="1600"/>
              <a:buNone/>
            </a:pPr>
            <a:r>
              <a:rPr lang="en" sz="1400"/>
              <a:t>Change the value to only two categories to reduce complexity.</a:t>
            </a:r>
            <a:endParaRPr/>
          </a:p>
          <a:p>
            <a:pPr marL="0" lvl="0" indent="0" algn="just" rtl="0">
              <a:lnSpc>
                <a:spcPct val="115000"/>
              </a:lnSpc>
              <a:spcBef>
                <a:spcPts val="600"/>
              </a:spcBef>
              <a:spcAft>
                <a:spcPts val="0"/>
              </a:spcAft>
              <a:buSzPts val="1600"/>
              <a:buNone/>
            </a:pPr>
            <a:endParaRPr sz="1400"/>
          </a:p>
          <a:p>
            <a:pPr marL="0" lvl="0" indent="0" algn="just" rtl="0">
              <a:lnSpc>
                <a:spcPct val="115000"/>
              </a:lnSpc>
              <a:spcBef>
                <a:spcPts val="600"/>
              </a:spcBef>
              <a:spcAft>
                <a:spcPts val="0"/>
              </a:spcAft>
              <a:buSzPts val="1600"/>
              <a:buNone/>
            </a:pPr>
            <a:endParaRPr sz="1400"/>
          </a:p>
          <a:p>
            <a:pPr marL="0" lvl="0" indent="0" algn="just" rtl="0">
              <a:lnSpc>
                <a:spcPct val="115000"/>
              </a:lnSpc>
              <a:spcBef>
                <a:spcPts val="600"/>
              </a:spcBef>
              <a:spcAft>
                <a:spcPts val="0"/>
              </a:spcAft>
              <a:buSzPts val="1600"/>
              <a:buNone/>
            </a:pPr>
            <a:endParaRPr sz="1400"/>
          </a:p>
          <a:p>
            <a:pPr marL="0" lvl="0" indent="0" algn="just" rtl="0">
              <a:lnSpc>
                <a:spcPct val="115000"/>
              </a:lnSpc>
              <a:spcBef>
                <a:spcPts val="600"/>
              </a:spcBef>
              <a:spcAft>
                <a:spcPts val="0"/>
              </a:spcAft>
              <a:buSzPts val="1600"/>
              <a:buNone/>
            </a:pPr>
            <a:endParaRPr sz="1400"/>
          </a:p>
          <a:p>
            <a:pPr marL="0" lvl="0" indent="0" algn="just" rtl="0">
              <a:lnSpc>
                <a:spcPct val="115000"/>
              </a:lnSpc>
              <a:spcBef>
                <a:spcPts val="600"/>
              </a:spcBef>
              <a:spcAft>
                <a:spcPts val="0"/>
              </a:spcAft>
              <a:buSzPts val="1600"/>
              <a:buNone/>
            </a:pPr>
            <a:r>
              <a:rPr lang="en" sz="1400" b="1">
                <a:solidFill>
                  <a:schemeClr val="accent6"/>
                </a:solidFill>
                <a:latin typeface="Poppins"/>
                <a:ea typeface="Poppins"/>
                <a:cs typeface="Poppins"/>
                <a:sym typeface="Poppins"/>
              </a:rPr>
              <a:t>Delete Duplicate Value</a:t>
            </a:r>
            <a:endParaRPr/>
          </a:p>
          <a:p>
            <a:pPr marL="0" lvl="0" indent="0" algn="just" rtl="0">
              <a:lnSpc>
                <a:spcPct val="115000"/>
              </a:lnSpc>
              <a:spcBef>
                <a:spcPts val="600"/>
              </a:spcBef>
              <a:spcAft>
                <a:spcPts val="0"/>
              </a:spcAft>
              <a:buSzPts val="1600"/>
              <a:buNone/>
            </a:pPr>
            <a:endParaRPr sz="1400"/>
          </a:p>
        </p:txBody>
      </p:sp>
      <p:sp>
        <p:nvSpPr>
          <p:cNvPr id="106" name="Google Shape;106;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pic>
        <p:nvPicPr>
          <p:cNvPr id="107" name="Google Shape;107;p4"/>
          <p:cNvPicPr preferRelativeResize="0"/>
          <p:nvPr/>
        </p:nvPicPr>
        <p:blipFill rotWithShape="1">
          <a:blip r:embed="rId4">
            <a:alphaModFix/>
          </a:blip>
          <a:srcRect/>
          <a:stretch/>
        </p:blipFill>
        <p:spPr>
          <a:xfrm>
            <a:off x="457200" y="1642551"/>
            <a:ext cx="6944694" cy="1162212"/>
          </a:xfrm>
          <a:prstGeom prst="rect">
            <a:avLst/>
          </a:prstGeom>
          <a:noFill/>
          <a:ln>
            <a:noFill/>
          </a:ln>
        </p:spPr>
      </p:pic>
      <p:pic>
        <p:nvPicPr>
          <p:cNvPr id="108" name="Google Shape;108;p4"/>
          <p:cNvPicPr preferRelativeResize="0"/>
          <p:nvPr/>
        </p:nvPicPr>
        <p:blipFill rotWithShape="1">
          <a:blip r:embed="rId5">
            <a:alphaModFix/>
          </a:blip>
          <a:srcRect/>
          <a:stretch/>
        </p:blipFill>
        <p:spPr>
          <a:xfrm>
            <a:off x="457200" y="3327716"/>
            <a:ext cx="2705478" cy="1095528"/>
          </a:xfrm>
          <a:prstGeom prst="rect">
            <a:avLst/>
          </a:prstGeom>
          <a:noFill/>
          <a:ln>
            <a:noFill/>
          </a:ln>
        </p:spPr>
      </p:pic>
      <p:sp>
        <p:nvSpPr>
          <p:cNvPr id="11" name="Google Shape;125;p21">
            <a:extLst>
              <a:ext uri="{FF2B5EF4-FFF2-40B4-BE49-F238E27FC236}">
                <a16:creationId xmlns:a16="http://schemas.microsoft.com/office/drawing/2014/main" id="{F1AEDFF5-3737-553A-86F9-010C97F6DBEF}"/>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6"/>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343f7436af_0_0"/>
          <p:cNvSpPr/>
          <p:nvPr/>
        </p:nvSpPr>
        <p:spPr>
          <a:xfrm>
            <a:off x="0" y="0"/>
            <a:ext cx="9144000" cy="885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4" name="Google Shape;114;g1343f7436af_0_0"/>
          <p:cNvPicPr preferRelativeResize="0"/>
          <p:nvPr/>
        </p:nvPicPr>
        <p:blipFill rotWithShape="1">
          <a:blip r:embed="rId3">
            <a:alphaModFix/>
          </a:blip>
          <a:srcRect/>
          <a:stretch/>
        </p:blipFill>
        <p:spPr>
          <a:xfrm>
            <a:off x="5371884" y="2926596"/>
            <a:ext cx="3409425" cy="1920631"/>
          </a:xfrm>
          <a:prstGeom prst="rect">
            <a:avLst/>
          </a:prstGeom>
          <a:noFill/>
          <a:ln>
            <a:noFill/>
          </a:ln>
        </p:spPr>
      </p:pic>
      <p:sp>
        <p:nvSpPr>
          <p:cNvPr id="115" name="Google Shape;115;g1343f7436af_0_0"/>
          <p:cNvSpPr txBox="1">
            <a:spLocks noGrp="1"/>
          </p:cNvSpPr>
          <p:nvPr>
            <p:ph type="title"/>
          </p:nvPr>
        </p:nvSpPr>
        <p:spPr>
          <a:xfrm>
            <a:off x="457200" y="217775"/>
            <a:ext cx="8229600" cy="5865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116" name="Google Shape;116;g1343f7436af_0_0"/>
          <p:cNvSpPr txBox="1">
            <a:spLocks noGrp="1"/>
          </p:cNvSpPr>
          <p:nvPr>
            <p:ph type="body" idx="1"/>
          </p:nvPr>
        </p:nvSpPr>
        <p:spPr>
          <a:xfrm>
            <a:off x="457202" y="958605"/>
            <a:ext cx="3429000" cy="2843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 b="1">
                <a:solidFill>
                  <a:schemeClr val="accent6"/>
                </a:solidFill>
                <a:latin typeface="Poppins"/>
                <a:ea typeface="Poppins"/>
                <a:cs typeface="Poppins"/>
                <a:sym typeface="Poppins"/>
              </a:rPr>
              <a:t>Feature Encoding (Label)</a:t>
            </a:r>
            <a:endParaRPr/>
          </a:p>
          <a:p>
            <a:pPr marL="0" lvl="0" indent="0" algn="just" rtl="0">
              <a:lnSpc>
                <a:spcPct val="115000"/>
              </a:lnSpc>
              <a:spcBef>
                <a:spcPts val="600"/>
              </a:spcBef>
              <a:spcAft>
                <a:spcPts val="0"/>
              </a:spcAft>
              <a:buNone/>
            </a:pPr>
            <a:r>
              <a:rPr lang="en" sz="1400"/>
              <a:t>Label encoding for categorical features of type ordinal.</a:t>
            </a:r>
            <a:endParaRPr/>
          </a:p>
          <a:p>
            <a:pPr marL="457200" lvl="0" indent="0" algn="just" rtl="0">
              <a:lnSpc>
                <a:spcPct val="115000"/>
              </a:lnSpc>
              <a:spcBef>
                <a:spcPts val="600"/>
              </a:spcBef>
              <a:spcAft>
                <a:spcPts val="0"/>
              </a:spcAft>
              <a:buNone/>
            </a:pPr>
            <a:endParaRPr sz="1400"/>
          </a:p>
        </p:txBody>
      </p:sp>
      <p:sp>
        <p:nvSpPr>
          <p:cNvPr id="117" name="Google Shape;117;g1343f7436af_0_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118" name="Google Shape;118;g1343f7436af_0_0"/>
          <p:cNvSpPr txBox="1"/>
          <p:nvPr/>
        </p:nvSpPr>
        <p:spPr>
          <a:xfrm>
            <a:off x="4571998" y="958605"/>
            <a:ext cx="4334700" cy="28434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600"/>
              </a:spcBef>
              <a:spcAft>
                <a:spcPts val="0"/>
              </a:spcAft>
              <a:buClr>
                <a:schemeClr val="dk2"/>
              </a:buClr>
              <a:buSzPts val="1600"/>
              <a:buFont typeface="Arial"/>
              <a:buNone/>
            </a:pPr>
            <a:r>
              <a:rPr lang="en" sz="1600" b="1">
                <a:solidFill>
                  <a:schemeClr val="accent6"/>
                </a:solidFill>
                <a:latin typeface="Poppins"/>
                <a:ea typeface="Poppins"/>
                <a:cs typeface="Poppins"/>
                <a:sym typeface="Poppins"/>
              </a:rPr>
              <a:t>Feature Encoding (One Hot Encoding)</a:t>
            </a:r>
            <a:endParaRPr sz="1600" b="0" i="0" u="none" strike="noStrike" cap="none">
              <a:solidFill>
                <a:schemeClr val="dk1"/>
              </a:solidFill>
              <a:latin typeface="Arial"/>
              <a:ea typeface="Arial"/>
              <a:cs typeface="Arial"/>
              <a:sym typeface="Arial"/>
            </a:endParaRPr>
          </a:p>
          <a:p>
            <a:pPr marL="0" marR="0" lvl="0" indent="0" algn="just" rtl="0">
              <a:lnSpc>
                <a:spcPct val="115000"/>
              </a:lnSpc>
              <a:spcBef>
                <a:spcPts val="600"/>
              </a:spcBef>
              <a:spcAft>
                <a:spcPts val="0"/>
              </a:spcAft>
              <a:buClr>
                <a:schemeClr val="dk2"/>
              </a:buClr>
              <a:buSzPts val="1600"/>
              <a:buFont typeface="Arial"/>
              <a:buNone/>
            </a:pPr>
            <a:r>
              <a:rPr lang="en">
                <a:solidFill>
                  <a:schemeClr val="dk1"/>
                </a:solidFill>
              </a:rPr>
              <a:t>One Hot Encoding for nominal type categorical features.</a:t>
            </a:r>
            <a:endParaRPr/>
          </a:p>
        </p:txBody>
      </p:sp>
      <p:pic>
        <p:nvPicPr>
          <p:cNvPr id="119" name="Google Shape;119;g1343f7436af_0_0"/>
          <p:cNvPicPr preferRelativeResize="0"/>
          <p:nvPr/>
        </p:nvPicPr>
        <p:blipFill>
          <a:blip r:embed="rId4">
            <a:alphaModFix/>
          </a:blip>
          <a:stretch>
            <a:fillRect/>
          </a:stretch>
        </p:blipFill>
        <p:spPr>
          <a:xfrm>
            <a:off x="457201" y="2274000"/>
            <a:ext cx="3665449" cy="1415750"/>
          </a:xfrm>
          <a:prstGeom prst="rect">
            <a:avLst/>
          </a:prstGeom>
          <a:noFill/>
          <a:ln>
            <a:noFill/>
          </a:ln>
        </p:spPr>
      </p:pic>
      <p:pic>
        <p:nvPicPr>
          <p:cNvPr id="120" name="Google Shape;120;g1343f7436af_0_0"/>
          <p:cNvPicPr preferRelativeResize="0"/>
          <p:nvPr/>
        </p:nvPicPr>
        <p:blipFill>
          <a:blip r:embed="rId5">
            <a:alphaModFix/>
          </a:blip>
          <a:stretch>
            <a:fillRect/>
          </a:stretch>
        </p:blipFill>
        <p:spPr>
          <a:xfrm>
            <a:off x="4572000" y="2361850"/>
            <a:ext cx="4457275" cy="1208905"/>
          </a:xfrm>
          <a:prstGeom prst="rect">
            <a:avLst/>
          </a:prstGeom>
          <a:noFill/>
          <a:ln>
            <a:noFill/>
          </a:ln>
        </p:spPr>
      </p:pic>
      <p:sp>
        <p:nvSpPr>
          <p:cNvPr id="12" name="Google Shape;125;p21">
            <a:extLst>
              <a:ext uri="{FF2B5EF4-FFF2-40B4-BE49-F238E27FC236}">
                <a16:creationId xmlns:a16="http://schemas.microsoft.com/office/drawing/2014/main" id="{A24C72CD-245A-925F-B3B3-AE2D4F7155AA}"/>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6"/>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p:nvPr/>
        </p:nvSpPr>
        <p:spPr>
          <a:xfrm>
            <a:off x="0" y="0"/>
            <a:ext cx="9144000" cy="88513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 name="Google Shape;103;p4"/>
          <p:cNvPicPr preferRelativeResize="0"/>
          <p:nvPr/>
        </p:nvPicPr>
        <p:blipFill rotWithShape="1">
          <a:blip r:embed="rId3">
            <a:alphaModFix/>
          </a:blip>
          <a:srcRect/>
          <a:stretch/>
        </p:blipFill>
        <p:spPr>
          <a:xfrm>
            <a:off x="5437986" y="3222820"/>
            <a:ext cx="3409424" cy="1920631"/>
          </a:xfrm>
          <a:prstGeom prst="rect">
            <a:avLst/>
          </a:prstGeom>
          <a:noFill/>
          <a:ln>
            <a:noFill/>
          </a:ln>
        </p:spPr>
      </p:pic>
      <p:sp>
        <p:nvSpPr>
          <p:cNvPr id="104" name="Google Shape;104;p4"/>
          <p:cNvSpPr txBox="1">
            <a:spLocks noGrp="1"/>
          </p:cNvSpPr>
          <p:nvPr>
            <p:ph type="title"/>
          </p:nvPr>
        </p:nvSpPr>
        <p:spPr>
          <a:xfrm>
            <a:off x="457200" y="217775"/>
            <a:ext cx="8229597" cy="586456"/>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 sz="3600"/>
              <a:t>Data Cleaning &amp; Pre-processing</a:t>
            </a:r>
            <a:endParaRPr sz="3600"/>
          </a:p>
        </p:txBody>
      </p:sp>
      <p:sp>
        <p:nvSpPr>
          <p:cNvPr id="105" name="Google Shape;105;p4"/>
          <p:cNvSpPr txBox="1">
            <a:spLocks noGrp="1"/>
          </p:cNvSpPr>
          <p:nvPr>
            <p:ph type="body" idx="1"/>
          </p:nvPr>
        </p:nvSpPr>
        <p:spPr>
          <a:xfrm>
            <a:off x="457202" y="958605"/>
            <a:ext cx="8023382" cy="396712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600"/>
              </a:spcBef>
              <a:spcAft>
                <a:spcPts val="0"/>
              </a:spcAft>
              <a:buSzPts val="1600"/>
              <a:buNone/>
            </a:pPr>
            <a:r>
              <a:rPr lang="en-US" b="1" dirty="0">
                <a:solidFill>
                  <a:schemeClr val="accent6"/>
                </a:solidFill>
                <a:latin typeface="Poppins"/>
                <a:ea typeface="Poppins"/>
                <a:cs typeface="Poppins"/>
                <a:sym typeface="Poppins"/>
              </a:rPr>
              <a:t>Feature Selection</a:t>
            </a:r>
            <a:endParaRPr dirty="0"/>
          </a:p>
          <a:p>
            <a:pPr marL="0" lvl="0" indent="0" algn="just" rtl="0">
              <a:lnSpc>
                <a:spcPct val="115000"/>
              </a:lnSpc>
              <a:spcBef>
                <a:spcPts val="600"/>
              </a:spcBef>
              <a:spcAft>
                <a:spcPts val="0"/>
              </a:spcAft>
              <a:buSzPts val="1600"/>
              <a:buNone/>
            </a:pPr>
            <a:r>
              <a:rPr lang="en-US" sz="1400" dirty="0"/>
              <a:t>Delete high correlated feature ( &gt; 0.7 ).</a:t>
            </a:r>
            <a:endParaRPr dirty="0"/>
          </a:p>
          <a:p>
            <a:pPr marL="0" lvl="0" indent="0" algn="just" rtl="0">
              <a:lnSpc>
                <a:spcPct val="115000"/>
              </a:lnSpc>
              <a:spcBef>
                <a:spcPts val="600"/>
              </a:spcBef>
              <a:spcAft>
                <a:spcPts val="0"/>
              </a:spcAft>
              <a:buSzPts val="1600"/>
              <a:buNone/>
            </a:pPr>
            <a:endParaRPr sz="1400" dirty="0"/>
          </a:p>
          <a:p>
            <a:pPr marL="0" lvl="0" indent="0" algn="just" rtl="0">
              <a:lnSpc>
                <a:spcPct val="115000"/>
              </a:lnSpc>
              <a:spcBef>
                <a:spcPts val="600"/>
              </a:spcBef>
              <a:spcAft>
                <a:spcPts val="0"/>
              </a:spcAft>
              <a:buSzPts val="1600"/>
              <a:buNone/>
            </a:pPr>
            <a:endParaRPr sz="1400" dirty="0"/>
          </a:p>
          <a:p>
            <a:pPr marL="0" lvl="0" indent="0" algn="just" rtl="0">
              <a:lnSpc>
                <a:spcPct val="115000"/>
              </a:lnSpc>
              <a:spcBef>
                <a:spcPts val="600"/>
              </a:spcBef>
              <a:spcAft>
                <a:spcPts val="0"/>
              </a:spcAft>
              <a:buSzPts val="1600"/>
              <a:buNone/>
            </a:pPr>
            <a:endParaRPr lang="en" sz="1400" dirty="0">
              <a:ea typeface="Poppins"/>
            </a:endParaRPr>
          </a:p>
          <a:p>
            <a:pPr marL="0" lvl="0" indent="0" algn="just" rtl="0">
              <a:lnSpc>
                <a:spcPct val="115000"/>
              </a:lnSpc>
              <a:spcBef>
                <a:spcPts val="600"/>
              </a:spcBef>
              <a:spcAft>
                <a:spcPts val="0"/>
              </a:spcAft>
              <a:buSzPts val="1600"/>
              <a:buNone/>
            </a:pPr>
            <a:r>
              <a:rPr lang="en-US" sz="1400" b="1" dirty="0">
                <a:solidFill>
                  <a:schemeClr val="accent6"/>
                </a:solidFill>
                <a:latin typeface="Poppins"/>
                <a:ea typeface="Poppins"/>
                <a:cs typeface="Poppins"/>
                <a:sym typeface="Poppins"/>
              </a:rPr>
              <a:t>Standardization</a:t>
            </a:r>
          </a:p>
          <a:p>
            <a:pPr marL="0" lvl="0" indent="0" algn="just" rtl="0">
              <a:lnSpc>
                <a:spcPct val="115000"/>
              </a:lnSpc>
              <a:spcBef>
                <a:spcPts val="600"/>
              </a:spcBef>
              <a:spcAft>
                <a:spcPts val="0"/>
              </a:spcAft>
              <a:buSzPts val="1600"/>
              <a:buNone/>
            </a:pPr>
            <a:r>
              <a:rPr lang="en-US" sz="1400" dirty="0"/>
              <a:t>Standardize numeric value data using </a:t>
            </a:r>
            <a:r>
              <a:rPr lang="en-US" sz="1400" dirty="0" err="1"/>
              <a:t>MinMaxScaler</a:t>
            </a:r>
            <a:r>
              <a:rPr lang="en-US" sz="1400" dirty="0"/>
              <a:t>.</a:t>
            </a:r>
          </a:p>
          <a:p>
            <a:pPr marL="0" lvl="0" indent="0" algn="just" rtl="0">
              <a:lnSpc>
                <a:spcPct val="115000"/>
              </a:lnSpc>
              <a:spcBef>
                <a:spcPts val="600"/>
              </a:spcBef>
              <a:spcAft>
                <a:spcPts val="0"/>
              </a:spcAft>
              <a:buSzPts val="1600"/>
              <a:buNone/>
            </a:pPr>
            <a:endParaRPr lang="en-GB" sz="1400" dirty="0"/>
          </a:p>
          <a:p>
            <a:pPr marL="0" lvl="0" indent="0" algn="just" rtl="0">
              <a:lnSpc>
                <a:spcPct val="115000"/>
              </a:lnSpc>
              <a:spcBef>
                <a:spcPts val="600"/>
              </a:spcBef>
              <a:spcAft>
                <a:spcPts val="0"/>
              </a:spcAft>
              <a:buSzPts val="1600"/>
              <a:buNone/>
            </a:pPr>
            <a:endParaRPr sz="1400" dirty="0"/>
          </a:p>
        </p:txBody>
      </p:sp>
      <p:sp>
        <p:nvSpPr>
          <p:cNvPr id="106" name="Google Shape;106;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pic>
        <p:nvPicPr>
          <p:cNvPr id="3" name="Picture 2">
            <a:extLst>
              <a:ext uri="{FF2B5EF4-FFF2-40B4-BE49-F238E27FC236}">
                <a16:creationId xmlns:a16="http://schemas.microsoft.com/office/drawing/2014/main" id="{E64D06E6-9017-1D7D-750C-CD43500279F5}"/>
              </a:ext>
            </a:extLst>
          </p:cNvPr>
          <p:cNvPicPr>
            <a:picLocks noChangeAspect="1"/>
          </p:cNvPicPr>
          <p:nvPr/>
        </p:nvPicPr>
        <p:blipFill>
          <a:blip r:embed="rId4"/>
          <a:stretch>
            <a:fillRect/>
          </a:stretch>
        </p:blipFill>
        <p:spPr>
          <a:xfrm>
            <a:off x="457200" y="1629641"/>
            <a:ext cx="4453338" cy="983413"/>
          </a:xfrm>
          <a:prstGeom prst="rect">
            <a:avLst/>
          </a:prstGeom>
        </p:spPr>
      </p:pic>
      <p:pic>
        <p:nvPicPr>
          <p:cNvPr id="5" name="Picture 4">
            <a:extLst>
              <a:ext uri="{FF2B5EF4-FFF2-40B4-BE49-F238E27FC236}">
                <a16:creationId xmlns:a16="http://schemas.microsoft.com/office/drawing/2014/main" id="{F9963421-77E2-76B3-4B07-362A1E47BBCB}"/>
              </a:ext>
            </a:extLst>
          </p:cNvPr>
          <p:cNvPicPr>
            <a:picLocks noChangeAspect="1"/>
          </p:cNvPicPr>
          <p:nvPr/>
        </p:nvPicPr>
        <p:blipFill>
          <a:blip r:embed="rId5"/>
          <a:stretch>
            <a:fillRect/>
          </a:stretch>
        </p:blipFill>
        <p:spPr>
          <a:xfrm>
            <a:off x="457200" y="3291464"/>
            <a:ext cx="6979186" cy="1321752"/>
          </a:xfrm>
          <a:prstGeom prst="rect">
            <a:avLst/>
          </a:prstGeom>
        </p:spPr>
      </p:pic>
      <p:sp>
        <p:nvSpPr>
          <p:cNvPr id="10" name="Google Shape;125;p21">
            <a:extLst>
              <a:ext uri="{FF2B5EF4-FFF2-40B4-BE49-F238E27FC236}">
                <a16:creationId xmlns:a16="http://schemas.microsoft.com/office/drawing/2014/main" id="{83CFC88C-0311-C909-B112-2C0DF1FF732F}"/>
              </a:ext>
            </a:extLst>
          </p:cNvPr>
          <p:cNvSpPr txBox="1">
            <a:spLocks/>
          </p:cNvSpPr>
          <p:nvPr/>
        </p:nvSpPr>
        <p:spPr>
          <a:xfrm>
            <a:off x="364825" y="4793854"/>
            <a:ext cx="4323026" cy="2638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400" b="1" dirty="0">
                <a:solidFill>
                  <a:schemeClr val="bg2">
                    <a:lumMod val="50000"/>
                  </a:schemeClr>
                </a:solidFill>
                <a:hlinkClick r:id="rId6"/>
              </a:rPr>
              <a:t>To see IPYNB file click here</a:t>
            </a:r>
            <a:endParaRPr lang="en-US" sz="1400" b="1" dirty="0">
              <a:solidFill>
                <a:schemeClr val="bg2">
                  <a:lumMod val="50000"/>
                </a:schemeClr>
              </a:solidFill>
            </a:endParaRPr>
          </a:p>
          <a:p>
            <a:pPr marL="0" indent="0" algn="just">
              <a:buFont typeface="Muli"/>
              <a:buNone/>
            </a:pPr>
            <a:endParaRPr lang="en-US" sz="1400" b="1" dirty="0">
              <a:solidFill>
                <a:schemeClr val="bg2">
                  <a:lumMod val="50000"/>
                </a:schemeClr>
              </a:solidFill>
            </a:endParaRPr>
          </a:p>
        </p:txBody>
      </p:sp>
    </p:spTree>
    <p:extLst>
      <p:ext uri="{BB962C8B-B14F-4D97-AF65-F5344CB8AC3E}">
        <p14:creationId xmlns:p14="http://schemas.microsoft.com/office/powerpoint/2010/main" val="323299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20" name="Rectangle 19">
            <a:extLst>
              <a:ext uri="{FF2B5EF4-FFF2-40B4-BE49-F238E27FC236}">
                <a16:creationId xmlns:a16="http://schemas.microsoft.com/office/drawing/2014/main" id="{4917B887-F9CD-68A6-6646-310AB771E498}"/>
              </a:ext>
            </a:extLst>
          </p:cNvPr>
          <p:cNvSpPr/>
          <p:nvPr/>
        </p:nvSpPr>
        <p:spPr>
          <a:xfrm>
            <a:off x="511020" y="784586"/>
            <a:ext cx="2720317"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Google Shape;87;p17">
            <a:extLst>
              <a:ext uri="{FF2B5EF4-FFF2-40B4-BE49-F238E27FC236}">
                <a16:creationId xmlns:a16="http://schemas.microsoft.com/office/drawing/2014/main" id="{44E14CB8-C547-F0C4-8F04-773ABB80C6DB}"/>
              </a:ext>
            </a:extLst>
          </p:cNvPr>
          <p:cNvSpPr txBox="1">
            <a:spLocks/>
          </p:cNvSpPr>
          <p:nvPr/>
        </p:nvSpPr>
        <p:spPr>
          <a:xfrm>
            <a:off x="511021" y="784586"/>
            <a:ext cx="3751596"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GB" b="1" dirty="0">
                <a:solidFill>
                  <a:schemeClr val="tx1"/>
                </a:solidFill>
                <a:latin typeface="Muli" panose="02000503000000000000" pitchFamily="2" charset="0"/>
              </a:rPr>
              <a:t>Divide Feature &amp; Target</a:t>
            </a:r>
          </a:p>
        </p:txBody>
      </p:sp>
      <p:sp>
        <p:nvSpPr>
          <p:cNvPr id="2" name="Rectangle 1">
            <a:extLst>
              <a:ext uri="{FF2B5EF4-FFF2-40B4-BE49-F238E27FC236}">
                <a16:creationId xmlns:a16="http://schemas.microsoft.com/office/drawing/2014/main" id="{227CE986-A1FA-3ACC-B6B0-D1CD40B81A1D}"/>
              </a:ext>
            </a:extLst>
          </p:cNvPr>
          <p:cNvSpPr/>
          <p:nvPr/>
        </p:nvSpPr>
        <p:spPr>
          <a:xfrm>
            <a:off x="589083" y="-119951"/>
            <a:ext cx="4835769"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Google Shape;86;p17"/>
          <p:cNvSpPr txBox="1">
            <a:spLocks noGrp="1"/>
          </p:cNvSpPr>
          <p:nvPr>
            <p:ph type="ctrTitle"/>
          </p:nvPr>
        </p:nvSpPr>
        <p:spPr>
          <a:xfrm>
            <a:off x="685800" y="86018"/>
            <a:ext cx="4973100" cy="7302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Modeling</a:t>
            </a:r>
            <a:endParaRPr dirty="0"/>
          </a:p>
        </p:txBody>
      </p:sp>
      <p:sp>
        <p:nvSpPr>
          <p:cNvPr id="3" name="Rectangle 2">
            <a:extLst>
              <a:ext uri="{FF2B5EF4-FFF2-40B4-BE49-F238E27FC236}">
                <a16:creationId xmlns:a16="http://schemas.microsoft.com/office/drawing/2014/main" id="{C8EED4B6-DF7A-0639-EBCA-19E1DABDDDFA}"/>
              </a:ext>
            </a:extLst>
          </p:cNvPr>
          <p:cNvSpPr/>
          <p:nvPr/>
        </p:nvSpPr>
        <p:spPr>
          <a:xfrm>
            <a:off x="511020" y="2137404"/>
            <a:ext cx="1758462"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Google Shape;87;p17"/>
          <p:cNvSpPr txBox="1">
            <a:spLocks noGrp="1"/>
          </p:cNvSpPr>
          <p:nvPr>
            <p:ph type="subTitle" idx="1"/>
          </p:nvPr>
        </p:nvSpPr>
        <p:spPr>
          <a:xfrm>
            <a:off x="518744" y="2104145"/>
            <a:ext cx="24936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tx1"/>
                </a:solidFill>
                <a:latin typeface="Muli" panose="02000503000000000000" pitchFamily="2" charset="0"/>
              </a:rPr>
              <a:t>Split Train Test</a:t>
            </a:r>
            <a:endParaRPr b="1" dirty="0">
              <a:solidFill>
                <a:schemeClr val="tx1"/>
              </a:solidFill>
              <a:latin typeface="Muli" panose="02000503000000000000" pitchFamily="2" charset="0"/>
            </a:endParaRPr>
          </a:p>
        </p:txBody>
      </p:sp>
      <p:sp>
        <p:nvSpPr>
          <p:cNvPr id="7" name="Rectangle 6">
            <a:extLst>
              <a:ext uri="{FF2B5EF4-FFF2-40B4-BE49-F238E27FC236}">
                <a16:creationId xmlns:a16="http://schemas.microsoft.com/office/drawing/2014/main" id="{33CF4C14-74E7-EDE0-7A0C-BD75B4D3EE41}"/>
              </a:ext>
            </a:extLst>
          </p:cNvPr>
          <p:cNvSpPr/>
          <p:nvPr/>
        </p:nvSpPr>
        <p:spPr>
          <a:xfrm>
            <a:off x="5046785" y="1890291"/>
            <a:ext cx="4097215" cy="32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77;p2">
            <a:extLst>
              <a:ext uri="{FF2B5EF4-FFF2-40B4-BE49-F238E27FC236}">
                <a16:creationId xmlns:a16="http://schemas.microsoft.com/office/drawing/2014/main" id="{D441D4F7-89CB-82BC-F24F-6F1D8AC86162}"/>
              </a:ext>
            </a:extLst>
          </p:cNvPr>
          <p:cNvSpPr txBox="1">
            <a:spLocks/>
          </p:cNvSpPr>
          <p:nvPr/>
        </p:nvSpPr>
        <p:spPr>
          <a:xfrm>
            <a:off x="518744" y="2423560"/>
            <a:ext cx="7961840"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spcBef>
                <a:spcPts val="600"/>
              </a:spcBef>
              <a:buSzPts val="1600"/>
            </a:pPr>
            <a:r>
              <a:rPr lang="en-US" sz="1200" dirty="0">
                <a:solidFill>
                  <a:schemeClr val="accent6"/>
                </a:solidFill>
                <a:latin typeface="Muli" panose="02000503000000000000" pitchFamily="2" charset="0"/>
                <a:ea typeface="Poppins"/>
                <a:cs typeface="Poppins"/>
                <a:sym typeface="Poppins"/>
              </a:rPr>
              <a:t>The data has imbalanced target features, so resampling is performed to prevent the model from being overfitted. Resampling methods used are Random Oversampling and SMOTE.</a:t>
            </a:r>
            <a:endParaRPr lang="en-GB" sz="1200" dirty="0">
              <a:solidFill>
                <a:schemeClr val="accent6"/>
              </a:solidFill>
              <a:latin typeface="Muli" panose="02000503000000000000" pitchFamily="2" charset="0"/>
              <a:ea typeface="Poppins"/>
              <a:cs typeface="Poppins"/>
              <a:sym typeface="Poppins"/>
            </a:endParaRPr>
          </a:p>
        </p:txBody>
      </p:sp>
      <p:sp>
        <p:nvSpPr>
          <p:cNvPr id="18" name="Google Shape;78;p2">
            <a:extLst>
              <a:ext uri="{FF2B5EF4-FFF2-40B4-BE49-F238E27FC236}">
                <a16:creationId xmlns:a16="http://schemas.microsoft.com/office/drawing/2014/main" id="{88363752-1445-577E-53B2-3ED654A199E1}"/>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300"/>
            </a:pPr>
            <a:fld id="{00000000-1234-1234-1234-123412341234}" type="slidenum">
              <a:rPr lang="en" sz="1300" smtClean="0">
                <a:solidFill>
                  <a:schemeClr val="bg2"/>
                </a:solidFill>
                <a:latin typeface="Poppins" panose="00000800000000000000" pitchFamily="50" charset="0"/>
                <a:cs typeface="Poppins" panose="00000800000000000000" pitchFamily="50" charset="0"/>
              </a:rPr>
              <a:pPr algn="r">
                <a:buSzPts val="1300"/>
              </a:pPr>
              <a:t>8</a:t>
            </a:fld>
            <a:endParaRPr lang="en" sz="1300" dirty="0">
              <a:solidFill>
                <a:schemeClr val="bg2"/>
              </a:solidFill>
              <a:latin typeface="Poppins" panose="00000800000000000000" pitchFamily="50" charset="0"/>
              <a:cs typeface="Poppins" panose="00000800000000000000" pitchFamily="50" charset="0"/>
            </a:endParaRPr>
          </a:p>
        </p:txBody>
      </p:sp>
      <p:sp>
        <p:nvSpPr>
          <p:cNvPr id="19" name="Google Shape;125;p21">
            <a:extLst>
              <a:ext uri="{FF2B5EF4-FFF2-40B4-BE49-F238E27FC236}">
                <a16:creationId xmlns:a16="http://schemas.microsoft.com/office/drawing/2014/main" id="{CD10DDA3-7194-7ED0-8408-ED71029CAADA}"/>
              </a:ext>
            </a:extLst>
          </p:cNvPr>
          <p:cNvSpPr txBox="1">
            <a:spLocks/>
          </p:cNvSpPr>
          <p:nvPr/>
        </p:nvSpPr>
        <p:spPr>
          <a:xfrm>
            <a:off x="73591" y="4863434"/>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3">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pic>
        <p:nvPicPr>
          <p:cNvPr id="8" name="Picture 7">
            <a:extLst>
              <a:ext uri="{FF2B5EF4-FFF2-40B4-BE49-F238E27FC236}">
                <a16:creationId xmlns:a16="http://schemas.microsoft.com/office/drawing/2014/main" id="{78EF7D5C-478E-565D-097F-227B9B262F78}"/>
              </a:ext>
            </a:extLst>
          </p:cNvPr>
          <p:cNvPicPr>
            <a:picLocks noChangeAspect="1"/>
          </p:cNvPicPr>
          <p:nvPr/>
        </p:nvPicPr>
        <p:blipFill>
          <a:blip r:embed="rId4"/>
          <a:stretch>
            <a:fillRect/>
          </a:stretch>
        </p:blipFill>
        <p:spPr>
          <a:xfrm>
            <a:off x="511021" y="3035955"/>
            <a:ext cx="7037087" cy="1602505"/>
          </a:xfrm>
          <a:prstGeom prst="rect">
            <a:avLst/>
          </a:prstGeom>
        </p:spPr>
      </p:pic>
      <p:pic>
        <p:nvPicPr>
          <p:cNvPr id="10" name="Picture 9">
            <a:extLst>
              <a:ext uri="{FF2B5EF4-FFF2-40B4-BE49-F238E27FC236}">
                <a16:creationId xmlns:a16="http://schemas.microsoft.com/office/drawing/2014/main" id="{8B9BAE59-6A52-47C2-B542-4FE2C980965A}"/>
              </a:ext>
            </a:extLst>
          </p:cNvPr>
          <p:cNvPicPr>
            <a:picLocks noChangeAspect="1"/>
          </p:cNvPicPr>
          <p:nvPr/>
        </p:nvPicPr>
        <p:blipFill>
          <a:blip r:embed="rId5"/>
          <a:stretch>
            <a:fillRect/>
          </a:stretch>
        </p:blipFill>
        <p:spPr>
          <a:xfrm>
            <a:off x="511021" y="1176986"/>
            <a:ext cx="3299997" cy="6487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Rectangle 2">
            <a:extLst>
              <a:ext uri="{FF2B5EF4-FFF2-40B4-BE49-F238E27FC236}">
                <a16:creationId xmlns:a16="http://schemas.microsoft.com/office/drawing/2014/main" id="{C8EED4B6-DF7A-0639-EBCA-19E1DABDDDFA}"/>
              </a:ext>
            </a:extLst>
          </p:cNvPr>
          <p:cNvSpPr/>
          <p:nvPr/>
        </p:nvSpPr>
        <p:spPr>
          <a:xfrm>
            <a:off x="395653" y="981942"/>
            <a:ext cx="2780683"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Google Shape;87;p17"/>
          <p:cNvSpPr txBox="1">
            <a:spLocks noGrp="1"/>
          </p:cNvSpPr>
          <p:nvPr>
            <p:ph type="subTitle" idx="1"/>
          </p:nvPr>
        </p:nvSpPr>
        <p:spPr>
          <a:xfrm>
            <a:off x="395654" y="981942"/>
            <a:ext cx="3461326"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tx1"/>
                </a:solidFill>
                <a:latin typeface="Muli" panose="02000503000000000000" pitchFamily="2" charset="0"/>
              </a:rPr>
              <a:t>Random Forest Classifier</a:t>
            </a:r>
            <a:endParaRPr b="1" dirty="0">
              <a:solidFill>
                <a:schemeClr val="tx1"/>
              </a:solidFill>
              <a:latin typeface="Muli" panose="02000503000000000000" pitchFamily="2" charset="0"/>
            </a:endParaRPr>
          </a:p>
        </p:txBody>
      </p:sp>
      <p:sp>
        <p:nvSpPr>
          <p:cNvPr id="2" name="Rectangle 1">
            <a:extLst>
              <a:ext uri="{FF2B5EF4-FFF2-40B4-BE49-F238E27FC236}">
                <a16:creationId xmlns:a16="http://schemas.microsoft.com/office/drawing/2014/main" id="{227CE986-A1FA-3ACC-B6B0-D1CD40B81A1D}"/>
              </a:ext>
            </a:extLst>
          </p:cNvPr>
          <p:cNvSpPr/>
          <p:nvPr/>
        </p:nvSpPr>
        <p:spPr>
          <a:xfrm>
            <a:off x="589083" y="-119951"/>
            <a:ext cx="4835769" cy="78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Google Shape;86;p17"/>
          <p:cNvSpPr txBox="1">
            <a:spLocks noGrp="1"/>
          </p:cNvSpPr>
          <p:nvPr>
            <p:ph type="ctrTitle"/>
          </p:nvPr>
        </p:nvSpPr>
        <p:spPr>
          <a:xfrm>
            <a:off x="685800" y="86018"/>
            <a:ext cx="4973100" cy="73027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Modeling</a:t>
            </a:r>
            <a:endParaRPr dirty="0"/>
          </a:p>
        </p:txBody>
      </p:sp>
      <p:sp>
        <p:nvSpPr>
          <p:cNvPr id="7" name="Rectangle 6">
            <a:extLst>
              <a:ext uri="{FF2B5EF4-FFF2-40B4-BE49-F238E27FC236}">
                <a16:creationId xmlns:a16="http://schemas.microsoft.com/office/drawing/2014/main" id="{33CF4C14-74E7-EDE0-7A0C-BD75B4D3EE41}"/>
              </a:ext>
            </a:extLst>
          </p:cNvPr>
          <p:cNvSpPr/>
          <p:nvPr/>
        </p:nvSpPr>
        <p:spPr>
          <a:xfrm>
            <a:off x="5046785" y="1890291"/>
            <a:ext cx="4097215" cy="3253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Google Shape;78;p2">
            <a:extLst>
              <a:ext uri="{FF2B5EF4-FFF2-40B4-BE49-F238E27FC236}">
                <a16:creationId xmlns:a16="http://schemas.microsoft.com/office/drawing/2014/main" id="{88363752-1445-577E-53B2-3ED654A199E1}"/>
              </a:ext>
            </a:extLst>
          </p:cNvPr>
          <p:cNvSpPr txBox="1">
            <a:spLocks/>
          </p:cNvSpPr>
          <p:nvPr/>
        </p:nvSpPr>
        <p:spPr>
          <a:xfrm>
            <a:off x="8480584" y="47498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300"/>
            </a:pPr>
            <a:fld id="{00000000-1234-1234-1234-123412341234}" type="slidenum">
              <a:rPr lang="en" sz="1300" smtClean="0">
                <a:solidFill>
                  <a:schemeClr val="bg2"/>
                </a:solidFill>
                <a:latin typeface="Poppins" panose="00000800000000000000" pitchFamily="50" charset="0"/>
                <a:cs typeface="Poppins" panose="00000800000000000000" pitchFamily="50" charset="0"/>
              </a:rPr>
              <a:pPr algn="r">
                <a:buSzPts val="1300"/>
              </a:pPr>
              <a:t>9</a:t>
            </a:fld>
            <a:endParaRPr lang="en" sz="1300" dirty="0">
              <a:solidFill>
                <a:schemeClr val="bg2"/>
              </a:solidFill>
              <a:latin typeface="Poppins" panose="00000800000000000000" pitchFamily="50" charset="0"/>
              <a:cs typeface="Poppins" panose="00000800000000000000" pitchFamily="50" charset="0"/>
            </a:endParaRPr>
          </a:p>
        </p:txBody>
      </p:sp>
      <p:sp>
        <p:nvSpPr>
          <p:cNvPr id="6" name="Google Shape;77;p2">
            <a:extLst>
              <a:ext uri="{FF2B5EF4-FFF2-40B4-BE49-F238E27FC236}">
                <a16:creationId xmlns:a16="http://schemas.microsoft.com/office/drawing/2014/main" id="{D441D4F7-89CB-82BC-F24F-6F1D8AC86162}"/>
              </a:ext>
            </a:extLst>
          </p:cNvPr>
          <p:cNvSpPr txBox="1">
            <a:spLocks/>
          </p:cNvSpPr>
          <p:nvPr/>
        </p:nvSpPr>
        <p:spPr>
          <a:xfrm>
            <a:off x="395653" y="4002729"/>
            <a:ext cx="3719082" cy="13273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just">
              <a:spcBef>
                <a:spcPts val="600"/>
              </a:spcBef>
              <a:buSzPts val="1600"/>
            </a:pPr>
            <a:r>
              <a:rPr lang="en-US" sz="1400" dirty="0">
                <a:solidFill>
                  <a:schemeClr val="accent6"/>
                </a:solidFill>
                <a:latin typeface="Muli" panose="02000503000000000000" pitchFamily="2" charset="0"/>
                <a:ea typeface="Poppins"/>
                <a:cs typeface="Poppins"/>
                <a:sym typeface="Poppins"/>
              </a:rPr>
              <a:t>The model looks overfit without using hyperparameter tuning.</a:t>
            </a:r>
            <a:endParaRPr lang="en-GB" sz="1400" dirty="0">
              <a:solidFill>
                <a:schemeClr val="accent6"/>
              </a:solidFill>
              <a:latin typeface="Muli" panose="02000503000000000000" pitchFamily="2" charset="0"/>
              <a:ea typeface="Poppins"/>
              <a:cs typeface="Poppins"/>
              <a:sym typeface="Poppins"/>
            </a:endParaRPr>
          </a:p>
        </p:txBody>
      </p:sp>
      <p:sp>
        <p:nvSpPr>
          <p:cNvPr id="12" name="Google Shape;77;p2">
            <a:extLst>
              <a:ext uri="{FF2B5EF4-FFF2-40B4-BE49-F238E27FC236}">
                <a16:creationId xmlns:a16="http://schemas.microsoft.com/office/drawing/2014/main" id="{E5344864-5D28-3ADF-7714-65AD6812B8EF}"/>
              </a:ext>
            </a:extLst>
          </p:cNvPr>
          <p:cNvSpPr txBox="1">
            <a:spLocks/>
          </p:cNvSpPr>
          <p:nvPr/>
        </p:nvSpPr>
        <p:spPr>
          <a:xfrm>
            <a:off x="5046785" y="4001918"/>
            <a:ext cx="3595326" cy="10555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lgn="just">
              <a:spcBef>
                <a:spcPts val="600"/>
              </a:spcBef>
              <a:buSzPts val="1600"/>
            </a:pPr>
            <a:r>
              <a:rPr lang="en-US" sz="1200" dirty="0">
                <a:solidFill>
                  <a:schemeClr val="accent6"/>
                </a:solidFill>
                <a:latin typeface="Muli" panose="02000503000000000000" pitchFamily="2" charset="0"/>
                <a:ea typeface="Poppins"/>
                <a:cs typeface="Poppins"/>
                <a:sym typeface="Poppins"/>
              </a:rPr>
              <a:t>With hyperparameter tuning, data modelling uses the Random Forest Classifier algorithm, whose best performance is data resampling with the SMOTE method.</a:t>
            </a:r>
            <a:endParaRPr lang="en-GB" sz="1200" dirty="0">
              <a:solidFill>
                <a:schemeClr val="accent6"/>
              </a:solidFill>
              <a:latin typeface="Muli" panose="02000503000000000000" pitchFamily="2" charset="0"/>
              <a:ea typeface="Poppins"/>
              <a:cs typeface="Poppins"/>
              <a:sym typeface="Poppins"/>
            </a:endParaRPr>
          </a:p>
        </p:txBody>
      </p:sp>
      <p:pic>
        <p:nvPicPr>
          <p:cNvPr id="5" name="Picture 4">
            <a:extLst>
              <a:ext uri="{FF2B5EF4-FFF2-40B4-BE49-F238E27FC236}">
                <a16:creationId xmlns:a16="http://schemas.microsoft.com/office/drawing/2014/main" id="{9D43D10C-4CE2-3034-FAA3-49779D1E57D6}"/>
              </a:ext>
            </a:extLst>
          </p:cNvPr>
          <p:cNvPicPr>
            <a:picLocks noChangeAspect="1"/>
          </p:cNvPicPr>
          <p:nvPr/>
        </p:nvPicPr>
        <p:blipFill>
          <a:blip r:embed="rId3"/>
          <a:stretch>
            <a:fillRect/>
          </a:stretch>
        </p:blipFill>
        <p:spPr>
          <a:xfrm>
            <a:off x="906449" y="1374342"/>
            <a:ext cx="1759089" cy="2529542"/>
          </a:xfrm>
          <a:prstGeom prst="rect">
            <a:avLst/>
          </a:prstGeom>
        </p:spPr>
      </p:pic>
      <p:sp>
        <p:nvSpPr>
          <p:cNvPr id="16" name="Rectangle 15">
            <a:extLst>
              <a:ext uri="{FF2B5EF4-FFF2-40B4-BE49-F238E27FC236}">
                <a16:creationId xmlns:a16="http://schemas.microsoft.com/office/drawing/2014/main" id="{1AA4F25F-E64E-ABFC-91FF-077C4D8C0746}"/>
              </a:ext>
            </a:extLst>
          </p:cNvPr>
          <p:cNvSpPr/>
          <p:nvPr/>
        </p:nvSpPr>
        <p:spPr>
          <a:xfrm>
            <a:off x="5046785" y="981942"/>
            <a:ext cx="2780683" cy="2776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Google Shape;87;p17">
            <a:extLst>
              <a:ext uri="{FF2B5EF4-FFF2-40B4-BE49-F238E27FC236}">
                <a16:creationId xmlns:a16="http://schemas.microsoft.com/office/drawing/2014/main" id="{E8F3DA3F-5F30-6998-9D4D-06DA45479324}"/>
              </a:ext>
            </a:extLst>
          </p:cNvPr>
          <p:cNvSpPr txBox="1">
            <a:spLocks/>
          </p:cNvSpPr>
          <p:nvPr/>
        </p:nvSpPr>
        <p:spPr>
          <a:xfrm>
            <a:off x="5046786" y="981942"/>
            <a:ext cx="3461326"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2pPr>
            <a:lvl3pPr marL="1371600" marR="0" lvl="2"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3pPr>
            <a:lvl4pPr marL="1828800" marR="0" lvl="3"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4pPr>
            <a:lvl5pPr marL="2286000" marR="0" lvl="4"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5pPr>
            <a:lvl6pPr marL="2743200" marR="0" lvl="5"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6pPr>
            <a:lvl7pPr marL="3200400" marR="0" lvl="6"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7pPr>
            <a:lvl8pPr marL="3657600" marR="0" lvl="7"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8pPr>
            <a:lvl9pPr marL="4114800" marR="0" lvl="8" indent="-368300" algn="l" rtl="0">
              <a:lnSpc>
                <a:spcPct val="115000"/>
              </a:lnSpc>
              <a:spcBef>
                <a:spcPts val="0"/>
              </a:spcBef>
              <a:spcAft>
                <a:spcPts val="0"/>
              </a:spcAft>
              <a:buClr>
                <a:schemeClr val="accent5"/>
              </a:buClr>
              <a:buSzPts val="1800"/>
              <a:buFont typeface="Arial"/>
              <a:buNone/>
              <a:defRPr sz="1800" b="0" i="0" u="none" strike="noStrike" cap="none">
                <a:solidFill>
                  <a:schemeClr val="accent5"/>
                </a:solidFill>
                <a:latin typeface="Arial"/>
                <a:ea typeface="Arial"/>
                <a:cs typeface="Arial"/>
                <a:sym typeface="Arial"/>
              </a:defRPr>
            </a:lvl9pPr>
          </a:lstStyle>
          <a:p>
            <a:pPr marL="0" indent="0"/>
            <a:r>
              <a:rPr lang="en-US" b="1" dirty="0">
                <a:solidFill>
                  <a:schemeClr val="tx1"/>
                </a:solidFill>
                <a:latin typeface="Muli" panose="02000503000000000000" pitchFamily="2" charset="0"/>
              </a:rPr>
              <a:t>Hyperparameter Tuning</a:t>
            </a:r>
            <a:endParaRPr lang="en-GB" b="1" dirty="0">
              <a:solidFill>
                <a:schemeClr val="tx1"/>
              </a:solidFill>
              <a:latin typeface="Muli" panose="02000503000000000000" pitchFamily="2" charset="0"/>
            </a:endParaRPr>
          </a:p>
        </p:txBody>
      </p:sp>
      <p:pic>
        <p:nvPicPr>
          <p:cNvPr id="10" name="Picture 9">
            <a:extLst>
              <a:ext uri="{FF2B5EF4-FFF2-40B4-BE49-F238E27FC236}">
                <a16:creationId xmlns:a16="http://schemas.microsoft.com/office/drawing/2014/main" id="{8829F161-4CA5-ED09-4E6F-725951A28DE4}"/>
              </a:ext>
            </a:extLst>
          </p:cNvPr>
          <p:cNvPicPr>
            <a:picLocks noChangeAspect="1"/>
          </p:cNvPicPr>
          <p:nvPr/>
        </p:nvPicPr>
        <p:blipFill>
          <a:blip r:embed="rId4"/>
          <a:stretch>
            <a:fillRect/>
          </a:stretch>
        </p:blipFill>
        <p:spPr>
          <a:xfrm>
            <a:off x="5570672" y="1389342"/>
            <a:ext cx="1732907" cy="2507619"/>
          </a:xfrm>
          <a:prstGeom prst="rect">
            <a:avLst/>
          </a:prstGeom>
        </p:spPr>
      </p:pic>
      <p:sp>
        <p:nvSpPr>
          <p:cNvPr id="13" name="Rectangle: Rounded Corners 12">
            <a:extLst>
              <a:ext uri="{FF2B5EF4-FFF2-40B4-BE49-F238E27FC236}">
                <a16:creationId xmlns:a16="http://schemas.microsoft.com/office/drawing/2014/main" id="{24249E1B-D283-96F9-D82C-3FD9A447B224}"/>
              </a:ext>
            </a:extLst>
          </p:cNvPr>
          <p:cNvSpPr/>
          <p:nvPr/>
        </p:nvSpPr>
        <p:spPr>
          <a:xfrm>
            <a:off x="5754532" y="3080084"/>
            <a:ext cx="1549047" cy="798285"/>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Google Shape;125;p21">
            <a:extLst>
              <a:ext uri="{FF2B5EF4-FFF2-40B4-BE49-F238E27FC236}">
                <a16:creationId xmlns:a16="http://schemas.microsoft.com/office/drawing/2014/main" id="{177922AE-ADDC-9C02-2409-92BF5A2589E6}"/>
              </a:ext>
            </a:extLst>
          </p:cNvPr>
          <p:cNvSpPr txBox="1">
            <a:spLocks/>
          </p:cNvSpPr>
          <p:nvPr/>
        </p:nvSpPr>
        <p:spPr>
          <a:xfrm>
            <a:off x="73591" y="4863434"/>
            <a:ext cx="4323026" cy="367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600"/>
              </a:spcBef>
              <a:spcAft>
                <a:spcPts val="0"/>
              </a:spcAft>
              <a:buClr>
                <a:schemeClr val="dk2"/>
              </a:buClr>
              <a:buSzPts val="1600"/>
              <a:buFont typeface="Muli"/>
              <a:buChar char="●"/>
              <a:defRPr sz="1600" b="0" i="0" u="none" strike="noStrike" cap="none">
                <a:solidFill>
                  <a:schemeClr val="dk1"/>
                </a:solidFill>
                <a:latin typeface="Muli"/>
                <a:ea typeface="Muli"/>
                <a:cs typeface="Muli"/>
                <a:sym typeface="Muli"/>
              </a:defRPr>
            </a:lvl1pPr>
            <a:lvl2pPr marL="914400" marR="0" lvl="1" indent="-330200" algn="l" rtl="0">
              <a:lnSpc>
                <a:spcPct val="115000"/>
              </a:lnSpc>
              <a:spcBef>
                <a:spcPts val="0"/>
              </a:spcBef>
              <a:spcAft>
                <a:spcPts val="0"/>
              </a:spcAft>
              <a:buClr>
                <a:schemeClr val="accent5"/>
              </a:buClr>
              <a:buSzPts val="1600"/>
              <a:buFont typeface="Muli"/>
              <a:buChar char="○"/>
              <a:defRPr sz="1600" b="0" i="0" u="none" strike="noStrike" cap="none">
                <a:solidFill>
                  <a:schemeClr val="dk1"/>
                </a:solidFill>
                <a:latin typeface="Muli"/>
                <a:ea typeface="Muli"/>
                <a:cs typeface="Muli"/>
                <a:sym typeface="Muli"/>
              </a:defRPr>
            </a:lvl2pPr>
            <a:lvl3pPr marL="1371600" marR="0" lvl="2" indent="-330200" algn="l" rtl="0">
              <a:lnSpc>
                <a:spcPct val="115000"/>
              </a:lnSpc>
              <a:spcBef>
                <a:spcPts val="0"/>
              </a:spcBef>
              <a:spcAft>
                <a:spcPts val="0"/>
              </a:spcAft>
              <a:buClr>
                <a:schemeClr val="accent4"/>
              </a:buClr>
              <a:buSzPts val="1600"/>
              <a:buFont typeface="Muli"/>
              <a:buChar char="■"/>
              <a:defRPr sz="1600" b="0" i="0" u="none" strike="noStrike" cap="none">
                <a:solidFill>
                  <a:schemeClr val="dk1"/>
                </a:solidFill>
                <a:latin typeface="Muli"/>
                <a:ea typeface="Muli"/>
                <a:cs typeface="Muli"/>
                <a:sym typeface="Muli"/>
              </a:defRPr>
            </a:lvl3pPr>
            <a:lvl4pPr marL="1828800" marR="0" lvl="3"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4pPr>
            <a:lvl5pPr marL="2286000" marR="0" lvl="4"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5pPr>
            <a:lvl6pPr marL="2743200" marR="0" lvl="5"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6pPr>
            <a:lvl7pPr marL="3200400" marR="0" lvl="6"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7pPr>
            <a:lvl8pPr marL="3657600" marR="0" lvl="7"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8pPr>
            <a:lvl9pPr marL="4114800" marR="0" lvl="8" indent="-330200" algn="l" rtl="0">
              <a:lnSpc>
                <a:spcPct val="115000"/>
              </a:lnSpc>
              <a:spcBef>
                <a:spcPts val="0"/>
              </a:spcBef>
              <a:spcAft>
                <a:spcPts val="0"/>
              </a:spcAft>
              <a:buClr>
                <a:schemeClr val="dk1"/>
              </a:buClr>
              <a:buSzPts val="1600"/>
              <a:buFont typeface="Muli"/>
              <a:buChar char="■"/>
              <a:defRPr sz="1600" b="0" i="0" u="none" strike="noStrike" cap="none">
                <a:solidFill>
                  <a:schemeClr val="dk1"/>
                </a:solidFill>
                <a:latin typeface="Muli"/>
                <a:ea typeface="Muli"/>
                <a:cs typeface="Muli"/>
                <a:sym typeface="Muli"/>
              </a:defRPr>
            </a:lvl9pPr>
          </a:lstStyle>
          <a:p>
            <a:pPr marL="0" indent="0" algn="just">
              <a:buFont typeface="Muli"/>
              <a:buNone/>
            </a:pPr>
            <a:r>
              <a:rPr lang="en-US" sz="1100" b="1" dirty="0">
                <a:solidFill>
                  <a:schemeClr val="accent3"/>
                </a:solidFill>
                <a:hlinkClick r:id="rId5">
                  <a:extLst>
                    <a:ext uri="{A12FA001-AC4F-418D-AE19-62706E023703}">
                      <ahyp:hlinkClr xmlns:ahyp="http://schemas.microsoft.com/office/drawing/2018/hyperlinkcolor" val="tx"/>
                    </a:ext>
                  </a:extLst>
                </a:hlinkClick>
              </a:rPr>
              <a:t>To see IPYNB file click here</a:t>
            </a:r>
            <a:endParaRPr lang="en-US" sz="1100" b="1" dirty="0">
              <a:solidFill>
                <a:schemeClr val="accent3"/>
              </a:solidFill>
            </a:endParaRPr>
          </a:p>
          <a:p>
            <a:pPr marL="0" indent="0" algn="just">
              <a:buFont typeface="Muli"/>
              <a:buNone/>
            </a:pPr>
            <a:endParaRPr lang="en-US" sz="1100" b="1" dirty="0">
              <a:solidFill>
                <a:schemeClr val="accent3"/>
              </a:solidFill>
            </a:endParaRPr>
          </a:p>
        </p:txBody>
      </p:sp>
    </p:spTree>
    <p:extLst>
      <p:ext uri="{BB962C8B-B14F-4D97-AF65-F5344CB8AC3E}">
        <p14:creationId xmlns:p14="http://schemas.microsoft.com/office/powerpoint/2010/main" val="3506405749"/>
      </p:ext>
    </p:extLst>
  </p:cSld>
  <p:clrMapOvr>
    <a:masterClrMapping/>
  </p:clrMapOvr>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775</Words>
  <Application>Microsoft Office PowerPoint</Application>
  <PresentationFormat>On-screen Show (16:9)</PresentationFormat>
  <Paragraphs>113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Wingdings</vt:lpstr>
      <vt:lpstr>Garamond</vt:lpstr>
      <vt:lpstr>Arial</vt:lpstr>
      <vt:lpstr>Muli</vt:lpstr>
      <vt:lpstr>Poppins</vt:lpstr>
      <vt:lpstr>Gower template</vt:lpstr>
      <vt:lpstr>Predict Customer Response to Boost Marketing Campaign</vt:lpstr>
      <vt:lpstr>Project Description</vt:lpstr>
      <vt:lpstr>Data Cleaning &amp; Pre-processing</vt:lpstr>
      <vt:lpstr>Data Cleaning &amp; Pre-processing</vt:lpstr>
      <vt:lpstr>Data Cleaning &amp; Pre-processing</vt:lpstr>
      <vt:lpstr>Data Cleaning &amp; Pre-processing</vt:lpstr>
      <vt:lpstr>Data Cleaning &amp; Pre-processing</vt:lpstr>
      <vt:lpstr>Data Modeling</vt:lpstr>
      <vt:lpstr>Data Modeling</vt:lpstr>
      <vt:lpstr>Data Modeling</vt:lpstr>
      <vt:lpstr>Explain The Model With SHAP</vt:lpstr>
      <vt:lpstr>Explain The Model With SHAP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Personality to Boost Marketing Campaign</dc:title>
  <cp:lastModifiedBy>M Chosasih Mahendra</cp:lastModifiedBy>
  <cp:revision>4</cp:revision>
  <dcterms:modified xsi:type="dcterms:W3CDTF">2022-06-17T09:53:58Z</dcterms:modified>
</cp:coreProperties>
</file>