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2"/>
  </p:notesMasterIdLst>
  <p:sldIdLst>
    <p:sldId id="256" r:id="rId2"/>
    <p:sldId id="300" r:id="rId3"/>
    <p:sldId id="263" r:id="rId4"/>
    <p:sldId id="296" r:id="rId5"/>
    <p:sldId id="301" r:id="rId6"/>
    <p:sldId id="302" r:id="rId7"/>
    <p:sldId id="303" r:id="rId8"/>
    <p:sldId id="258" r:id="rId9"/>
    <p:sldId id="304" r:id="rId10"/>
    <p:sldId id="305" r:id="rId11"/>
    <p:sldId id="306" r:id="rId12"/>
    <p:sldId id="259" r:id="rId13"/>
    <p:sldId id="307" r:id="rId14"/>
    <p:sldId id="308" r:id="rId15"/>
    <p:sldId id="309" r:id="rId16"/>
    <p:sldId id="310" r:id="rId17"/>
    <p:sldId id="311" r:id="rId18"/>
    <p:sldId id="312" r:id="rId19"/>
    <p:sldId id="313" r:id="rId20"/>
    <p:sldId id="279"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19D22C-B41D-419E-8EE6-CB357360371A}">
  <a:tblStyle styleId="{7C19D22C-B41D-419E-8EE6-CB35736037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7025F7D-8389-4E44-8A5F-64B26341C6B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7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43886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5710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5691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653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03637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75101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63030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5710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202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0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653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77375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43298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1859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4581150" y="1759800"/>
            <a:ext cx="4371926" cy="3210074"/>
          </a:xfrm>
          <a:prstGeom prst="rect">
            <a:avLst/>
          </a:prstGeom>
          <a:noFill/>
          <a:ln>
            <a:noFill/>
          </a:ln>
        </p:spPr>
      </p:pic>
      <p:sp>
        <p:nvSpPr>
          <p:cNvPr id="11" name="Google Shape;11;p2"/>
          <p:cNvSpPr txBox="1">
            <a:spLocks noGrp="1"/>
          </p:cNvSpPr>
          <p:nvPr>
            <p:ph type="ctrTitle"/>
          </p:nvPr>
        </p:nvSpPr>
        <p:spPr>
          <a:xfrm>
            <a:off x="685800" y="696425"/>
            <a:ext cx="5391000" cy="29304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5289349" y="2301324"/>
            <a:ext cx="3702249" cy="2686125"/>
          </a:xfrm>
          <a:prstGeom prst="rect">
            <a:avLst/>
          </a:prstGeom>
          <a:noFill/>
          <a:ln>
            <a:noFill/>
          </a:ln>
        </p:spPr>
      </p:pic>
      <p:sp>
        <p:nvSpPr>
          <p:cNvPr id="23" name="Google Shape;23;p5"/>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4" name="Google Shape;24;p5"/>
          <p:cNvSpPr txBox="1">
            <a:spLocks noGrp="1"/>
          </p:cNvSpPr>
          <p:nvPr>
            <p:ph type="body" idx="1"/>
          </p:nvPr>
        </p:nvSpPr>
        <p:spPr>
          <a:xfrm>
            <a:off x="457200" y="2038350"/>
            <a:ext cx="4929300" cy="1862700"/>
          </a:xfrm>
          <a:prstGeom prst="rect">
            <a:avLst/>
          </a:prstGeom>
        </p:spPr>
        <p:txBody>
          <a:bodyPr spcFirstLastPara="1" wrap="square" lIns="0" tIns="0" rIns="0" bIns="0" anchor="t" anchorCtr="0">
            <a:noAutofit/>
          </a:bodyPr>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5458204" y="2372421"/>
            <a:ext cx="3533400" cy="2618625"/>
          </a:xfrm>
          <a:prstGeom prst="rect">
            <a:avLst/>
          </a:prstGeom>
          <a:noFill/>
          <a:ln>
            <a:noFill/>
          </a:ln>
        </p:spPr>
      </p:pic>
      <p:sp>
        <p:nvSpPr>
          <p:cNvPr id="35" name="Google Shape;35;p7"/>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6" name="Google Shape;36;p7"/>
          <p:cNvSpPr txBox="1">
            <a:spLocks noGrp="1"/>
          </p:cNvSpPr>
          <p:nvPr>
            <p:ph type="body" idx="1"/>
          </p:nvPr>
        </p:nvSpPr>
        <p:spPr>
          <a:xfrm>
            <a:off x="457200" y="2082325"/>
            <a:ext cx="2392500" cy="2767200"/>
          </a:xfrm>
          <a:prstGeom prst="rect">
            <a:avLst/>
          </a:prstGeom>
        </p:spPr>
        <p:txBody>
          <a:bodyPr spcFirstLastPara="1" wrap="square" lIns="0" tIns="0" rIns="0" bIns="0"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993928" y="2082325"/>
            <a:ext cx="2392500" cy="2767200"/>
          </a:xfrm>
          <a:prstGeom prst="rect">
            <a:avLst/>
          </a:prstGeom>
        </p:spPr>
        <p:txBody>
          <a:bodyPr spcFirstLastPara="1" wrap="square" lIns="0" tIns="0" rIns="0" bIns="0"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2"/>
        <p:cNvGrpSpPr/>
        <p:nvPr/>
      </p:nvGrpSpPr>
      <p:grpSpPr>
        <a:xfrm>
          <a:off x="0" y="0"/>
          <a:ext cx="0" cy="0"/>
          <a:chOff x="0" y="0"/>
          <a:chExt cx="0" cy="0"/>
        </a:xfrm>
      </p:grpSpPr>
      <p:sp>
        <p:nvSpPr>
          <p:cNvPr id="13" name="Google Shape;13;p45"/>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14" name="Google Shape;14;p45"/>
          <p:cNvSpPr txBox="1">
            <a:spLocks noGrp="1"/>
          </p:cNvSpPr>
          <p:nvPr>
            <p:ph type="body" idx="1"/>
          </p:nvPr>
        </p:nvSpPr>
        <p:spPr>
          <a:xfrm>
            <a:off x="457200" y="2082325"/>
            <a:ext cx="2359800" cy="2843400"/>
          </a:xfrm>
          <a:prstGeom prst="rect">
            <a:avLst/>
          </a:prstGeom>
          <a:noFill/>
          <a:ln>
            <a:noFill/>
          </a:ln>
        </p:spPr>
        <p:txBody>
          <a:bodyPr spcFirstLastPara="1" wrap="square" lIns="0" tIns="0" rIns="0" bIns="0" anchor="t" anchorCtr="0">
            <a:noAutofit/>
          </a:bodyPr>
          <a:lstStyle>
            <a:lvl1pPr marL="457200" lvl="0" indent="-330200" algn="l">
              <a:lnSpc>
                <a:spcPct val="115000"/>
              </a:lnSpc>
              <a:spcBef>
                <a:spcPts val="60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15" name="Google Shape;15;p45"/>
          <p:cNvSpPr txBox="1">
            <a:spLocks noGrp="1"/>
          </p:cNvSpPr>
          <p:nvPr>
            <p:ph type="body" idx="2"/>
          </p:nvPr>
        </p:nvSpPr>
        <p:spPr>
          <a:xfrm>
            <a:off x="3392100" y="2082325"/>
            <a:ext cx="2359800" cy="2843400"/>
          </a:xfrm>
          <a:prstGeom prst="rect">
            <a:avLst/>
          </a:prstGeom>
          <a:noFill/>
          <a:ln>
            <a:noFill/>
          </a:ln>
        </p:spPr>
        <p:txBody>
          <a:bodyPr spcFirstLastPara="1" wrap="square" lIns="0" tIns="0" rIns="0" bIns="0" anchor="t" anchorCtr="0">
            <a:noAutofit/>
          </a:bodyPr>
          <a:lstStyle>
            <a:lvl1pPr marL="457200" lvl="0" indent="-330200" algn="l">
              <a:lnSpc>
                <a:spcPct val="115000"/>
              </a:lnSpc>
              <a:spcBef>
                <a:spcPts val="60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16" name="Google Shape;16;p45"/>
          <p:cNvSpPr txBox="1">
            <a:spLocks noGrp="1"/>
          </p:cNvSpPr>
          <p:nvPr>
            <p:ph type="body" idx="3"/>
          </p:nvPr>
        </p:nvSpPr>
        <p:spPr>
          <a:xfrm>
            <a:off x="6326997" y="2082325"/>
            <a:ext cx="2359800" cy="2843400"/>
          </a:xfrm>
          <a:prstGeom prst="rect">
            <a:avLst/>
          </a:prstGeom>
          <a:noFill/>
          <a:ln>
            <a:noFill/>
          </a:ln>
        </p:spPr>
        <p:txBody>
          <a:bodyPr spcFirstLastPara="1" wrap="square" lIns="0" tIns="0" rIns="0" bIns="0" anchor="t" anchorCtr="0">
            <a:noAutofit/>
          </a:bodyPr>
          <a:lstStyle>
            <a:lvl1pPr marL="457200" lvl="0" indent="-330200" algn="l">
              <a:lnSpc>
                <a:spcPct val="115000"/>
              </a:lnSpc>
              <a:spcBef>
                <a:spcPts val="60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17" name="Google Shape;17;p4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6455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5150275" y="2175625"/>
            <a:ext cx="3879000" cy="2870460"/>
          </a:xfrm>
          <a:prstGeom prst="rect">
            <a:avLst/>
          </a:prstGeom>
          <a:noFill/>
          <a:ln>
            <a:noFill/>
          </a:ln>
        </p:spPr>
      </p:pic>
      <p:sp>
        <p:nvSpPr>
          <p:cNvPr id="14" name="Google Shape;14;p3"/>
          <p:cNvSpPr txBox="1">
            <a:spLocks noGrp="1"/>
          </p:cNvSpPr>
          <p:nvPr>
            <p:ph type="ctrTitle"/>
          </p:nvPr>
        </p:nvSpPr>
        <p:spPr>
          <a:xfrm>
            <a:off x="685800" y="1811950"/>
            <a:ext cx="49731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144850"/>
            <a:ext cx="2493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1800"/>
              <a:buNone/>
              <a:defRPr sz="1800">
                <a:solidFill>
                  <a:schemeClr val="accent5"/>
                </a:solidFill>
              </a:defRPr>
            </a:lvl1pPr>
            <a:lvl2pPr lvl="1" rtl="0">
              <a:spcBef>
                <a:spcPts val="0"/>
              </a:spcBef>
              <a:spcAft>
                <a:spcPts val="0"/>
              </a:spcAft>
              <a:buSzPts val="1800"/>
              <a:buNone/>
              <a:defRPr sz="1800">
                <a:solidFill>
                  <a:schemeClr val="accent5"/>
                </a:solidFill>
              </a:defRPr>
            </a:lvl2pPr>
            <a:lvl3pPr lvl="2" rtl="0">
              <a:spcBef>
                <a:spcPts val="0"/>
              </a:spcBef>
              <a:spcAft>
                <a:spcPts val="0"/>
              </a:spcAft>
              <a:buClr>
                <a:schemeClr val="accent5"/>
              </a:buClr>
              <a:buSzPts val="1800"/>
              <a:buNone/>
              <a:defRPr sz="1800">
                <a:solidFill>
                  <a:schemeClr val="accent5"/>
                </a:solidFill>
              </a:defRPr>
            </a:lvl3pPr>
            <a:lvl4pPr lvl="3" rtl="0">
              <a:spcBef>
                <a:spcPts val="0"/>
              </a:spcBef>
              <a:spcAft>
                <a:spcPts val="0"/>
              </a:spcAft>
              <a:buClr>
                <a:schemeClr val="accent5"/>
              </a:buClr>
              <a:buSzPts val="1800"/>
              <a:buNone/>
              <a:defRPr sz="1800">
                <a:solidFill>
                  <a:schemeClr val="accent5"/>
                </a:solidFill>
              </a:defRPr>
            </a:lvl4pPr>
            <a:lvl5pPr lvl="4" rtl="0">
              <a:spcBef>
                <a:spcPts val="0"/>
              </a:spcBef>
              <a:spcAft>
                <a:spcPts val="0"/>
              </a:spcAft>
              <a:buClr>
                <a:schemeClr val="accent5"/>
              </a:buClr>
              <a:buSzPts val="1800"/>
              <a:buNone/>
              <a:defRPr sz="1800">
                <a:solidFill>
                  <a:schemeClr val="accent5"/>
                </a:solidFill>
              </a:defRPr>
            </a:lvl5pPr>
            <a:lvl6pPr lvl="5" rtl="0">
              <a:spcBef>
                <a:spcPts val="0"/>
              </a:spcBef>
              <a:spcAft>
                <a:spcPts val="0"/>
              </a:spcAft>
              <a:buClr>
                <a:schemeClr val="accent5"/>
              </a:buClr>
              <a:buSzPts val="1800"/>
              <a:buNone/>
              <a:defRPr sz="1800">
                <a:solidFill>
                  <a:schemeClr val="accent5"/>
                </a:solidFill>
              </a:defRPr>
            </a:lvl6pPr>
            <a:lvl7pPr lvl="6" rtl="0">
              <a:spcBef>
                <a:spcPts val="0"/>
              </a:spcBef>
              <a:spcAft>
                <a:spcPts val="0"/>
              </a:spcAft>
              <a:buClr>
                <a:schemeClr val="accent5"/>
              </a:buClr>
              <a:buSzPts val="1800"/>
              <a:buNone/>
              <a:defRPr sz="1800">
                <a:solidFill>
                  <a:schemeClr val="accent5"/>
                </a:solidFill>
              </a:defRPr>
            </a:lvl7pPr>
            <a:lvl8pPr lvl="7" rtl="0">
              <a:spcBef>
                <a:spcPts val="0"/>
              </a:spcBef>
              <a:spcAft>
                <a:spcPts val="0"/>
              </a:spcAft>
              <a:buClr>
                <a:schemeClr val="accent5"/>
              </a:buClr>
              <a:buSzPts val="1800"/>
              <a:buNone/>
              <a:defRPr sz="1800">
                <a:solidFill>
                  <a:schemeClr val="accent5"/>
                </a:solidFill>
              </a:defRPr>
            </a:lvl8pPr>
            <a:lvl9pPr lvl="8" rtl="0">
              <a:spcBef>
                <a:spcPts val="0"/>
              </a:spcBef>
              <a:spcAft>
                <a:spcPts val="0"/>
              </a:spcAft>
              <a:buClr>
                <a:schemeClr val="accent5"/>
              </a:buClr>
              <a:buSzPts val="1800"/>
              <a:buNone/>
              <a:defRPr sz="1800">
                <a:solidFill>
                  <a:schemeClr val="accent5"/>
                </a:solidFill>
              </a:defRPr>
            </a:lvl9pPr>
          </a:lstStyle>
          <a:p>
            <a:endParaRPr/>
          </a:p>
        </p:txBody>
      </p:sp>
    </p:spTree>
    <p:extLst>
      <p:ext uri="{BB962C8B-B14F-4D97-AF65-F5344CB8AC3E}">
        <p14:creationId xmlns:p14="http://schemas.microsoft.com/office/powerpoint/2010/main" val="4130655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1pPr>
            <a:lvl2pPr lvl="1">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2pPr>
            <a:lvl3pPr lvl="2">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3pPr>
            <a:lvl4pPr lvl="3">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4pPr>
            <a:lvl5pPr lvl="4">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5pPr>
            <a:lvl6pPr lvl="5">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6pPr>
            <a:lvl7pPr lvl="6">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7pPr>
            <a:lvl8pPr lvl="7">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8pPr>
            <a:lvl9pPr lvl="8">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457200" y="2038350"/>
            <a:ext cx="4929300" cy="1862700"/>
          </a:xfrm>
          <a:prstGeom prst="rect">
            <a:avLst/>
          </a:prstGeom>
          <a:noFill/>
          <a:ln>
            <a:noFill/>
          </a:ln>
        </p:spPr>
        <p:txBody>
          <a:bodyPr spcFirstLastPara="1" wrap="square" lIns="0" tIns="0" rIns="0" bIns="0" anchor="t" anchorCtr="0">
            <a:noAutofit/>
          </a:bodyPr>
          <a:lstStyle>
            <a:lvl1pPr marL="457200" lvl="0" indent="-368300">
              <a:lnSpc>
                <a:spcPct val="115000"/>
              </a:lnSpc>
              <a:spcBef>
                <a:spcPts val="600"/>
              </a:spcBef>
              <a:spcAft>
                <a:spcPts val="0"/>
              </a:spcAft>
              <a:buClr>
                <a:schemeClr val="dk2"/>
              </a:buClr>
              <a:buSzPts val="2200"/>
              <a:buFont typeface="Muli"/>
              <a:buChar char="●"/>
              <a:defRPr sz="2200">
                <a:solidFill>
                  <a:schemeClr val="dk1"/>
                </a:solidFill>
                <a:latin typeface="Muli"/>
                <a:ea typeface="Muli"/>
                <a:cs typeface="Muli"/>
                <a:sym typeface="Muli"/>
              </a:defRPr>
            </a:lvl1pPr>
            <a:lvl2pPr marL="914400" lvl="1" indent="-368300">
              <a:lnSpc>
                <a:spcPct val="115000"/>
              </a:lnSpc>
              <a:spcBef>
                <a:spcPts val="0"/>
              </a:spcBef>
              <a:spcAft>
                <a:spcPts val="0"/>
              </a:spcAft>
              <a:buClr>
                <a:schemeClr val="accent5"/>
              </a:buClr>
              <a:buSzPts val="2200"/>
              <a:buFont typeface="Muli"/>
              <a:buChar char="○"/>
              <a:defRPr sz="2200">
                <a:solidFill>
                  <a:schemeClr val="dk1"/>
                </a:solidFill>
                <a:latin typeface="Muli"/>
                <a:ea typeface="Muli"/>
                <a:cs typeface="Muli"/>
                <a:sym typeface="Muli"/>
              </a:defRPr>
            </a:lvl2pPr>
            <a:lvl3pPr marL="1371600" lvl="2" indent="-368300">
              <a:lnSpc>
                <a:spcPct val="115000"/>
              </a:lnSpc>
              <a:spcBef>
                <a:spcPts val="0"/>
              </a:spcBef>
              <a:spcAft>
                <a:spcPts val="0"/>
              </a:spcAft>
              <a:buClr>
                <a:schemeClr val="accent4"/>
              </a:buClr>
              <a:buSzPts val="2200"/>
              <a:buFont typeface="Muli"/>
              <a:buChar char="■"/>
              <a:defRPr sz="2200">
                <a:solidFill>
                  <a:schemeClr val="dk1"/>
                </a:solidFill>
                <a:latin typeface="Muli"/>
                <a:ea typeface="Muli"/>
                <a:cs typeface="Muli"/>
                <a:sym typeface="Muli"/>
              </a:defRPr>
            </a:lvl3pPr>
            <a:lvl4pPr marL="1828800" lvl="3"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4pPr>
            <a:lvl5pPr marL="2286000" lvl="4"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5pPr>
            <a:lvl6pPr marL="2743200" lvl="5"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6pPr>
            <a:lvl7pPr marL="3200400" lvl="6"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7pPr>
            <a:lvl8pPr marL="3657600" lvl="7"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8pPr>
            <a:lvl9pPr marL="4114800" lvl="8"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dk2"/>
                </a:solidFill>
                <a:latin typeface="Poppins"/>
                <a:ea typeface="Poppins"/>
                <a:cs typeface="Poppins"/>
                <a:sym typeface="Poppins"/>
              </a:defRPr>
            </a:lvl1pPr>
            <a:lvl2pPr lvl="1" algn="r">
              <a:buNone/>
              <a:defRPr sz="1300">
                <a:solidFill>
                  <a:schemeClr val="dk2"/>
                </a:solidFill>
                <a:latin typeface="Poppins"/>
                <a:ea typeface="Poppins"/>
                <a:cs typeface="Poppins"/>
                <a:sym typeface="Poppins"/>
              </a:defRPr>
            </a:lvl2pPr>
            <a:lvl3pPr lvl="2" algn="r">
              <a:buNone/>
              <a:defRPr sz="1300">
                <a:solidFill>
                  <a:schemeClr val="dk2"/>
                </a:solidFill>
                <a:latin typeface="Poppins"/>
                <a:ea typeface="Poppins"/>
                <a:cs typeface="Poppins"/>
                <a:sym typeface="Poppins"/>
              </a:defRPr>
            </a:lvl3pPr>
            <a:lvl4pPr lvl="3" algn="r">
              <a:buNone/>
              <a:defRPr sz="1300">
                <a:solidFill>
                  <a:schemeClr val="dk2"/>
                </a:solidFill>
                <a:latin typeface="Poppins"/>
                <a:ea typeface="Poppins"/>
                <a:cs typeface="Poppins"/>
                <a:sym typeface="Poppins"/>
              </a:defRPr>
            </a:lvl4pPr>
            <a:lvl5pPr lvl="4" algn="r">
              <a:buNone/>
              <a:defRPr sz="1300">
                <a:solidFill>
                  <a:schemeClr val="dk2"/>
                </a:solidFill>
                <a:latin typeface="Poppins"/>
                <a:ea typeface="Poppins"/>
                <a:cs typeface="Poppins"/>
                <a:sym typeface="Poppins"/>
              </a:defRPr>
            </a:lvl5pPr>
            <a:lvl6pPr lvl="5" algn="r">
              <a:buNone/>
              <a:defRPr sz="1300">
                <a:solidFill>
                  <a:schemeClr val="dk2"/>
                </a:solidFill>
                <a:latin typeface="Poppins"/>
                <a:ea typeface="Poppins"/>
                <a:cs typeface="Poppins"/>
                <a:sym typeface="Poppins"/>
              </a:defRPr>
            </a:lvl6pPr>
            <a:lvl7pPr lvl="6" algn="r">
              <a:buNone/>
              <a:defRPr sz="1300">
                <a:solidFill>
                  <a:schemeClr val="dk2"/>
                </a:solidFill>
                <a:latin typeface="Poppins"/>
                <a:ea typeface="Poppins"/>
                <a:cs typeface="Poppins"/>
                <a:sym typeface="Poppins"/>
              </a:defRPr>
            </a:lvl7pPr>
            <a:lvl8pPr lvl="7" algn="r">
              <a:buNone/>
              <a:defRPr sz="1300">
                <a:solidFill>
                  <a:schemeClr val="dk2"/>
                </a:solidFill>
                <a:latin typeface="Poppins"/>
                <a:ea typeface="Poppins"/>
                <a:cs typeface="Poppins"/>
                <a:sym typeface="Poppins"/>
              </a:defRPr>
            </a:lvl8pPr>
            <a:lvl9pPr lvl="8" algn="r">
              <a:buNone/>
              <a:defRPr sz="1300">
                <a:solidFill>
                  <a:schemeClr val="dk2"/>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61" r:id="rId4"/>
    <p:sldLayoutId id="2147483662"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linktr.ee/mchosasih"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hyperlink" Target="https://github.com/mchosasih99/Mini-Project/blob/main/Predict%20Customer%20Personality%20to%20Boost%20Marketing%20Campaign%20by%20Using%20Machine%20Learning/2%20Data%20Cleaning%20%26%20Preprocessing%20(Clustering).ipynb" TargetMode="Externa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s://github.com/mchosasih99/Mini-Project/blob/main/Predict%20Customer%20Personality%20to%20Boost%20Marketing%20Campaign%20by%20Using%20Machine%20Learning/2%20Data%20Cleaning%20%26%20Preprocessing%20(Clustering).ipynb"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hyperlink" Target="https://github.com/mchosasih99/Mini-Project/blob/main/Predict%20Customer%20Personality%20to%20Boost%20Marketing%20Campaign%20by%20Using%20Machine%20Learning/3%20Data%20Modeling%20(Clustering).ipynb"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hyperlink" Target="https://github.com/mchosasih99/Mini-Project/blob/main/Predict%20Customer%20Personality%20to%20Boost%20Marketing%20Campaign%20by%20Using%20Machine%20Learning/3%20Data%20Modeling%20(Clustering).ipynb" TargetMode="Externa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hyperlink" Target="https://github.com/mchosasih99/Mini-Project/blob/main/Predict%20Customer%20Personality%20to%20Boost%20Marketing%20Campaign%20by%20Using%20Machine%20Learning/3%20Data%20Modeling%20(Clustering).ipynb" TargetMode="Externa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chosasih99/Mini-Project/blob/main/Predict%20Customer%20Personality%20to%20Boost%20Marketing%20Campaign%20by%20Using%20Machine%20Learning/4%20Marketing%20Retargeting%20(Clustering).ipynb"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hyperlink" Target="https://github.com/mchosasih99/Mini-Project/blob/main/Predict%20Customer%20Personality%20to%20Boost%20Marketing%20Campaign%20by%20Using%20Machine%20Learning/4%20Marketing%20Retargeting%20(Clustering).ipynb" TargetMode="External"/><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hyperlink" Target="https://github.com/mchosasih99/Mini-Project/blob/main/Predict%20Customer%20Personality%20to%20Boost%20Marketing%20Campaign%20by%20Using%20Machine%20Learning/4%20Marketing%20Retargeting%20(Clustering).ipynb"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https://github.com/mchosasih99/Mini-Project/blob/main/Predict%20Customer%20Personality%20to%20Boost%20Marketing%20Campaign%20by%20Using%20Machine%20Learning/4%20Marketing%20Retargeting%20(Clustering).ipynb" TargetMode="External"/><Relationship Id="rId5" Type="http://schemas.openxmlformats.org/officeDocument/2006/relationships/image" Target="../media/image3.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chosasih99/Mini-Project/blob/main/Predict%20Customer%20Personality%20to%20Boost%20Marketing%20Campaign%20by%20Using%20Machine%20Learning/4%20Marketing%20Retargeting%20(Clustering).ipynb"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chosasih99/Mini-Project/blob/main/Predict%20Customer%20Personality%20to%20Boost%20Marketing%20Campaign%20by%20Using%20Machine%20Learning/4%20Marketing%20Retargeting%20(Clustering).ipynb"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chosasih99/Mini-Project/blob/main/Predict%20Customer%20Personality%20to%20Boost%20Marketing%20Campaign%20by%20Using%20Machine%20Learning/1%20Conversion%20Rate.ipynb"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github.com/mchosasih99/Mini-Project/blob/main/Predict%20Customer%20Personality%20to%20Boost%20Marketing%20Campaign%20by%20Using%20Machine%20Learning/1%20Conversion%20Rate.ipynb"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github.com/mchosasih99/Mini-Project/blob/main/Predict%20Customer%20Personality%20to%20Boost%20Marketing%20Campaign%20by%20Using%20Machine%20Learning/1%20Conversion%20Rate.ipyn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hyperlink" Target="https://github.com/mchosasih99/Mini-Project/blob/main/Predict%20Customer%20Personality%20to%20Boost%20Marketing%20Campaign%20by%20Using%20Machine%20Learning/2%20Data%20Cleaning%20%26%20Preprocessing%20(Clustering).ipynb"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github.com/mchosasih99/Mini-Project/blob/main/Predict%20Customer%20Personality%20to%20Boost%20Marketing%20Campaign%20by%20Using%20Machine%20Learning/2%20Data%20Cleaning%20%26%20Preprocessing%20(Clustering).ipynb"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s://github.com/mchosasih99/Mini-Project/blob/main/Predict%20Customer%20Personality%20to%20Boost%20Marketing%20Campaign%20by%20Using%20Machine%20Learning/2%20Data%20Cleaning%20%26%20Preprocessing%20(Clustering).ipynb"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hyperlink" Target="https://github.com/mchosasih99/Mini-Project/blob/main/Predict%20Customer%20Personality%20to%20Boost%20Marketing%20Campaign%20by%20Using%20Machine%20Learning/2%20Data%20Cleaning%20%26%20Preprocessing%20(Clustering).ipynb" TargetMode="External"/><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685800" y="696425"/>
            <a:ext cx="5391000" cy="293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a:t>Predict Customer Personality to Boost Marketing Campaign</a:t>
            </a:r>
            <a:endParaRPr sz="3200" dirty="0"/>
          </a:p>
        </p:txBody>
      </p:sp>
      <p:grpSp>
        <p:nvGrpSpPr>
          <p:cNvPr id="3" name="Group 2">
            <a:extLst>
              <a:ext uri="{FF2B5EF4-FFF2-40B4-BE49-F238E27FC236}">
                <a16:creationId xmlns:a16="http://schemas.microsoft.com/office/drawing/2014/main" id="{187C0CCC-F05F-CAD6-6870-C42F4A536D31}"/>
              </a:ext>
            </a:extLst>
          </p:cNvPr>
          <p:cNvGrpSpPr/>
          <p:nvPr/>
        </p:nvGrpSpPr>
        <p:grpSpPr>
          <a:xfrm>
            <a:off x="685800" y="2485078"/>
            <a:ext cx="5150109" cy="1479697"/>
            <a:chOff x="4904074" y="786410"/>
            <a:chExt cx="6232498" cy="1790682"/>
          </a:xfrm>
        </p:grpSpPr>
        <p:sp>
          <p:nvSpPr>
            <p:cNvPr id="4" name="Google Shape;100;p25">
              <a:extLst>
                <a:ext uri="{FF2B5EF4-FFF2-40B4-BE49-F238E27FC236}">
                  <a16:creationId xmlns:a16="http://schemas.microsoft.com/office/drawing/2014/main" id="{6EDAD824-FBF6-9CBB-3311-6C2DE74A3AEC}"/>
                </a:ext>
              </a:extLst>
            </p:cNvPr>
            <p:cNvSpPr txBox="1"/>
            <p:nvPr/>
          </p:nvSpPr>
          <p:spPr>
            <a:xfrm>
              <a:off x="7009999" y="1018218"/>
              <a:ext cx="4126573" cy="1327066"/>
            </a:xfrm>
            <a:prstGeom prst="rect">
              <a:avLst/>
            </a:prstGeom>
            <a:noFill/>
            <a:ln>
              <a:solidFill>
                <a:schemeClr val="accent1"/>
              </a:solidFill>
            </a:ln>
          </p:spPr>
          <p:txBody>
            <a:bodyPr spcFirstLastPara="1" wrap="square" lIns="91433" tIns="45700" rIns="91433" bIns="45700" anchor="t" anchorCtr="0">
              <a:noAutofit/>
            </a:bodyPr>
            <a:lstStyle/>
            <a:p>
              <a:pPr>
                <a:buClr>
                  <a:srgbClr val="000000"/>
                </a:buClr>
                <a:buSzPts val="1100"/>
              </a:pPr>
              <a:r>
                <a:rPr lang="en" b="1" dirty="0">
                  <a:solidFill>
                    <a:schemeClr val="bg2">
                      <a:lumMod val="50000"/>
                    </a:schemeClr>
                  </a:solidFill>
                  <a:latin typeface="Garamond" panose="02020404030301010803" pitchFamily="18" charset="0"/>
                  <a:ea typeface="Dosis"/>
                  <a:cs typeface="Dosis"/>
                  <a:sym typeface="Dosis"/>
                </a:rPr>
                <a:t>Created by: </a:t>
              </a:r>
              <a:endParaRPr b="1" dirty="0">
                <a:solidFill>
                  <a:schemeClr val="bg2">
                    <a:lumMod val="50000"/>
                  </a:schemeClr>
                </a:solidFill>
                <a:latin typeface="Garamond" panose="02020404030301010803" pitchFamily="18" charset="0"/>
                <a:ea typeface="Dosis"/>
                <a:cs typeface="Dosis"/>
                <a:sym typeface="Dosis"/>
              </a:endParaRPr>
            </a:p>
            <a:p>
              <a:pPr>
                <a:buClr>
                  <a:srgbClr val="000000"/>
                </a:buClr>
                <a:buSzPts val="1100"/>
              </a:pPr>
              <a:r>
                <a:rPr lang="en-US" b="1" dirty="0">
                  <a:solidFill>
                    <a:schemeClr val="bg2">
                      <a:lumMod val="50000"/>
                    </a:schemeClr>
                  </a:solidFill>
                  <a:latin typeface="Garamond" panose="02020404030301010803" pitchFamily="18" charset="0"/>
                  <a:ea typeface="Dosis"/>
                  <a:cs typeface="Dosis"/>
                  <a:sym typeface="Dosis"/>
                </a:rPr>
                <a:t>Muhammad Chosasih Mahendra</a:t>
              </a:r>
              <a:endParaRPr b="1" dirty="0">
                <a:solidFill>
                  <a:schemeClr val="bg2">
                    <a:lumMod val="50000"/>
                  </a:schemeClr>
                </a:solidFill>
                <a:latin typeface="Garamond" panose="02020404030301010803" pitchFamily="18" charset="0"/>
                <a:ea typeface="Dosis"/>
                <a:cs typeface="Dosis"/>
                <a:sym typeface="Dosis"/>
              </a:endParaRPr>
            </a:p>
            <a:p>
              <a:pPr>
                <a:buClr>
                  <a:srgbClr val="000000"/>
                </a:buClr>
                <a:buSzPts val="1100"/>
              </a:pPr>
              <a:r>
                <a:rPr lang="en" dirty="0">
                  <a:solidFill>
                    <a:schemeClr val="bg2">
                      <a:lumMod val="50000"/>
                    </a:schemeClr>
                  </a:solidFill>
                  <a:latin typeface="Garamond" panose="02020404030301010803" pitchFamily="18" charset="0"/>
                  <a:ea typeface="Dosis"/>
                  <a:cs typeface="Dosis"/>
                  <a:sym typeface="Dosis"/>
                </a:rPr>
                <a:t>mchosasih@gmail.com</a:t>
              </a:r>
              <a:endParaRPr dirty="0">
                <a:solidFill>
                  <a:schemeClr val="bg2">
                    <a:lumMod val="50000"/>
                  </a:schemeClr>
                </a:solidFill>
                <a:latin typeface="Garamond" panose="02020404030301010803" pitchFamily="18" charset="0"/>
                <a:ea typeface="Dosis"/>
                <a:cs typeface="Dosis"/>
                <a:sym typeface="Dosis"/>
              </a:endParaRPr>
            </a:p>
            <a:p>
              <a:pPr>
                <a:buClr>
                  <a:srgbClr val="000000"/>
                </a:buClr>
                <a:buSzPts val="1100"/>
              </a:pPr>
              <a:r>
                <a:rPr lang="en-US" dirty="0">
                  <a:solidFill>
                    <a:schemeClr val="bg2">
                      <a:lumMod val="50000"/>
                    </a:schemeClr>
                  </a:solidFill>
                  <a:latin typeface="Garamond" panose="02020404030301010803" pitchFamily="18" charset="0"/>
                  <a:ea typeface="Dosis"/>
                  <a:cs typeface="Dosis"/>
                  <a:sym typeface="Dosis"/>
                </a:rPr>
                <a:t>linkedin.com/in/mchosasih/</a:t>
              </a:r>
              <a:endParaRPr dirty="0">
                <a:solidFill>
                  <a:schemeClr val="bg2">
                    <a:lumMod val="50000"/>
                  </a:schemeClr>
                </a:solidFill>
                <a:latin typeface="Garamond" panose="02020404030301010803" pitchFamily="18" charset="0"/>
                <a:ea typeface="Dosis"/>
                <a:cs typeface="Dosis"/>
                <a:sym typeface="Dosis"/>
              </a:endParaRPr>
            </a:p>
          </p:txBody>
        </p:sp>
        <p:pic>
          <p:nvPicPr>
            <p:cNvPr id="5" name="Google Shape;101;p25">
              <a:extLst>
                <a:ext uri="{FF2B5EF4-FFF2-40B4-BE49-F238E27FC236}">
                  <a16:creationId xmlns:a16="http://schemas.microsoft.com/office/drawing/2014/main" id="{9719123D-9BBC-81CD-551B-6B5145BEFDCB}"/>
                </a:ext>
              </a:extLst>
            </p:cNvPr>
            <p:cNvPicPr preferRelativeResize="0"/>
            <p:nvPr/>
          </p:nvPicPr>
          <p:blipFill>
            <a:blip r:embed="rId3"/>
            <a:srcRect/>
            <a:stretch/>
          </p:blipFill>
          <p:spPr>
            <a:xfrm>
              <a:off x="4904074" y="786410"/>
              <a:ext cx="1790682" cy="1790682"/>
            </a:xfrm>
            <a:prstGeom prst="roundRect">
              <a:avLst>
                <a:gd name="adj" fmla="val 50000"/>
              </a:avLst>
            </a:prstGeom>
            <a:noFill/>
            <a:ln w="9525" cap="flat" cmpd="sng">
              <a:solidFill>
                <a:schemeClr val="accent1"/>
              </a:solidFill>
              <a:prstDash val="solid"/>
              <a:round/>
              <a:headEnd type="none" w="sm" len="sm"/>
              <a:tailEnd type="none" w="sm" len="sm"/>
            </a:ln>
          </p:spPr>
        </p:pic>
      </p:grpSp>
      <p:sp>
        <p:nvSpPr>
          <p:cNvPr id="6" name="Google Shape;102;p25">
            <a:extLst>
              <a:ext uri="{FF2B5EF4-FFF2-40B4-BE49-F238E27FC236}">
                <a16:creationId xmlns:a16="http://schemas.microsoft.com/office/drawing/2014/main" id="{E45E3CEA-D2E1-4B75-66C1-29B3F087CC93}"/>
              </a:ext>
            </a:extLst>
          </p:cNvPr>
          <p:cNvSpPr txBox="1">
            <a:spLocks/>
          </p:cNvSpPr>
          <p:nvPr/>
        </p:nvSpPr>
        <p:spPr>
          <a:xfrm>
            <a:off x="2025780" y="3773224"/>
            <a:ext cx="3310534" cy="355912"/>
          </a:xfrm>
          <a:prstGeom prst="rect">
            <a:avLst/>
          </a:prstGeom>
        </p:spPr>
        <p:txBody>
          <a:bodyPr spcFirstLastPara="1" vert="horz" wrap="square" lIns="121900" tIns="121900" rIns="121900" bIns="121900" rtlCol="0" anchor="t" anchorCtr="0">
            <a:noAutofit/>
          </a:bodyPr>
          <a:lstStyle>
            <a:lvl1pPr marL="228606" indent="-228606" algn="l" defTabSz="914422"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7" indent="-228606" algn="l" defTabSz="91442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6" algn="l" defTabSz="91442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6" algn="l" defTabSz="91442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1" indent="-228606" algn="l" defTabSz="91442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4" indent="-228606" algn="l" defTabSz="91442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4" indent="-228606" algn="l" defTabSz="91442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7" indent="-228606" algn="l" defTabSz="91442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indent="0" algn="ctr">
              <a:lnSpc>
                <a:spcPct val="95000"/>
              </a:lnSpc>
              <a:spcBef>
                <a:spcPts val="0"/>
              </a:spcBef>
              <a:spcAft>
                <a:spcPts val="1600"/>
              </a:spcAft>
              <a:buSzPts val="1018"/>
              <a:buNone/>
            </a:pPr>
            <a:r>
              <a:rPr lang="en-US" sz="1200" dirty="0">
                <a:solidFill>
                  <a:schemeClr val="bg2">
                    <a:lumMod val="50000"/>
                  </a:schemeClr>
                </a:solidFill>
                <a:ea typeface="Nunito"/>
                <a:cs typeface="Nunito"/>
                <a:sym typeface="Nunito"/>
                <a:hlinkClick r:id="rId4">
                  <a:extLst>
                    <a:ext uri="{A12FA001-AC4F-418D-AE19-62706E023703}">
                      <ahyp:hlinkClr xmlns:ahyp="http://schemas.microsoft.com/office/drawing/2018/hyperlinkcolor" val="tx"/>
                    </a:ext>
                  </a:extLst>
                </a:hlinkClick>
              </a:rPr>
              <a:t>Click here to visit my portfolio.</a:t>
            </a:r>
            <a:endParaRPr lang="en-US" dirty="0">
              <a:solidFill>
                <a:schemeClr val="bg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p:nvPr/>
        </p:nvSpPr>
        <p:spPr>
          <a:xfrm>
            <a:off x="0" y="0"/>
            <a:ext cx="9144000" cy="88513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6" name="Google Shape;76;p2"/>
          <p:cNvSpPr txBox="1">
            <a:spLocks noGrp="1"/>
          </p:cNvSpPr>
          <p:nvPr>
            <p:ph type="title"/>
          </p:nvPr>
        </p:nvSpPr>
        <p:spPr>
          <a:xfrm>
            <a:off x="457200" y="217775"/>
            <a:ext cx="8229597" cy="586456"/>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 sz="3600"/>
              <a:t>Data Cleaning &amp; Pre-processing</a:t>
            </a:r>
            <a:endParaRPr sz="3600"/>
          </a:p>
        </p:txBody>
      </p:sp>
      <p:sp>
        <p:nvSpPr>
          <p:cNvPr id="77" name="Google Shape;77;p2"/>
          <p:cNvSpPr txBox="1">
            <a:spLocks noGrp="1"/>
          </p:cNvSpPr>
          <p:nvPr>
            <p:ph type="body" idx="1"/>
          </p:nvPr>
        </p:nvSpPr>
        <p:spPr>
          <a:xfrm>
            <a:off x="457202" y="958605"/>
            <a:ext cx="8572082" cy="1327395"/>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SzPts val="1600"/>
              <a:buNone/>
            </a:pPr>
            <a:r>
              <a:rPr lang="en-GB" b="1" dirty="0">
                <a:solidFill>
                  <a:schemeClr val="accent6"/>
                </a:solidFill>
                <a:latin typeface="Poppins"/>
                <a:ea typeface="Poppins"/>
                <a:cs typeface="Poppins"/>
                <a:sym typeface="Poppins"/>
              </a:rPr>
              <a:t>Selecting Features (RFM Analysis)(2)</a:t>
            </a:r>
          </a:p>
          <a:p>
            <a:pPr marL="0" indent="0">
              <a:buNone/>
            </a:pPr>
            <a:r>
              <a:rPr lang="en-US" sz="1400" dirty="0">
                <a:solidFill>
                  <a:schemeClr val="accent6"/>
                </a:solidFill>
                <a:latin typeface="Muli" panose="02000503000000000000" pitchFamily="2" charset="0"/>
                <a:ea typeface="Poppins"/>
                <a:cs typeface="Poppins"/>
                <a:sym typeface="Poppins"/>
              </a:rPr>
              <a:t>Join recency, frequency, and monetary column into new </a:t>
            </a:r>
            <a:r>
              <a:rPr lang="en-US" sz="1400" dirty="0" err="1">
                <a:solidFill>
                  <a:schemeClr val="accent6"/>
                </a:solidFill>
                <a:latin typeface="Muli" panose="02000503000000000000" pitchFamily="2" charset="0"/>
                <a:ea typeface="Poppins"/>
                <a:cs typeface="Poppins"/>
                <a:sym typeface="Poppins"/>
              </a:rPr>
              <a:t>dataframe</a:t>
            </a:r>
            <a:r>
              <a:rPr lang="en-US" sz="1400" dirty="0">
                <a:solidFill>
                  <a:schemeClr val="accent6"/>
                </a:solidFill>
                <a:latin typeface="Muli" panose="02000503000000000000" pitchFamily="2" charset="0"/>
                <a:ea typeface="Poppins"/>
                <a:cs typeface="Poppins"/>
                <a:sym typeface="Poppins"/>
              </a:rPr>
              <a:t>.</a:t>
            </a:r>
            <a:endParaRPr lang="en-GB" sz="1400" dirty="0">
              <a:solidFill>
                <a:schemeClr val="accent6"/>
              </a:solidFill>
              <a:latin typeface="Muli" panose="02000503000000000000" pitchFamily="2" charset="0"/>
              <a:ea typeface="Poppins"/>
              <a:cs typeface="Poppins"/>
              <a:sym typeface="Poppins"/>
            </a:endParaRPr>
          </a:p>
          <a:p>
            <a:pPr marL="0" lvl="0" indent="0" algn="l" rtl="0">
              <a:lnSpc>
                <a:spcPct val="115000"/>
              </a:lnSpc>
              <a:spcBef>
                <a:spcPts val="600"/>
              </a:spcBef>
              <a:spcAft>
                <a:spcPts val="0"/>
              </a:spcAft>
              <a:buSzPts val="1600"/>
              <a:buNone/>
            </a:pPr>
            <a:endParaRPr lang="en-GB" b="1" dirty="0">
              <a:solidFill>
                <a:schemeClr val="accent6"/>
              </a:solidFill>
              <a:latin typeface="Poppins"/>
              <a:ea typeface="Poppins"/>
              <a:cs typeface="Poppins"/>
              <a:sym typeface="Poppins"/>
            </a:endParaRPr>
          </a:p>
        </p:txBody>
      </p:sp>
      <p:sp>
        <p:nvSpPr>
          <p:cNvPr id="78" name="Google Shape;78;p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10</a:t>
            </a:fld>
            <a:endParaRPr/>
          </a:p>
        </p:txBody>
      </p:sp>
      <p:pic>
        <p:nvPicPr>
          <p:cNvPr id="6" name="Picture 5">
            <a:extLst>
              <a:ext uri="{FF2B5EF4-FFF2-40B4-BE49-F238E27FC236}">
                <a16:creationId xmlns:a16="http://schemas.microsoft.com/office/drawing/2014/main" id="{9AC1782A-C12B-88B7-8C51-69091F5A7FAD}"/>
              </a:ext>
            </a:extLst>
          </p:cNvPr>
          <p:cNvPicPr>
            <a:picLocks noChangeAspect="1"/>
          </p:cNvPicPr>
          <p:nvPr/>
        </p:nvPicPr>
        <p:blipFill>
          <a:blip r:embed="rId3"/>
          <a:stretch>
            <a:fillRect/>
          </a:stretch>
        </p:blipFill>
        <p:spPr>
          <a:xfrm>
            <a:off x="457200" y="1756313"/>
            <a:ext cx="2591162" cy="828791"/>
          </a:xfrm>
          <a:prstGeom prst="rect">
            <a:avLst/>
          </a:prstGeom>
        </p:spPr>
      </p:pic>
      <p:sp>
        <p:nvSpPr>
          <p:cNvPr id="18" name="Google Shape;91;p3">
            <a:extLst>
              <a:ext uri="{FF2B5EF4-FFF2-40B4-BE49-F238E27FC236}">
                <a16:creationId xmlns:a16="http://schemas.microsoft.com/office/drawing/2014/main" id="{86AD8F34-5F21-714B-2BF9-F98BA9AD3A8D}"/>
              </a:ext>
            </a:extLst>
          </p:cNvPr>
          <p:cNvSpPr txBox="1">
            <a:spLocks/>
          </p:cNvSpPr>
          <p:nvPr/>
        </p:nvSpPr>
        <p:spPr>
          <a:xfrm>
            <a:off x="457200" y="2694428"/>
            <a:ext cx="8229595" cy="205542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15000"/>
              </a:lnSpc>
              <a:spcBef>
                <a:spcPts val="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15000"/>
              </a:lnSpc>
              <a:spcBef>
                <a:spcPts val="0"/>
              </a:spcBef>
              <a:spcAft>
                <a:spcPts val="0"/>
              </a:spcAft>
              <a:buClr>
                <a:schemeClr val="accent4"/>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marL="0" indent="0">
              <a:buFont typeface="Arial"/>
              <a:buNone/>
            </a:pPr>
            <a:r>
              <a:rPr lang="en-US" b="1" dirty="0">
                <a:solidFill>
                  <a:schemeClr val="accent6"/>
                </a:solidFill>
                <a:latin typeface="Poppins"/>
                <a:ea typeface="Poppins"/>
                <a:cs typeface="Poppins"/>
                <a:sym typeface="Poppins"/>
              </a:rPr>
              <a:t>Standardization</a:t>
            </a:r>
          </a:p>
          <a:p>
            <a:pPr marL="0" indent="0">
              <a:buFont typeface="Arial"/>
              <a:buNone/>
            </a:pPr>
            <a:r>
              <a:rPr lang="en-US" sz="1400" dirty="0">
                <a:solidFill>
                  <a:schemeClr val="accent6"/>
                </a:solidFill>
                <a:latin typeface="Muli" panose="02000503000000000000" pitchFamily="2" charset="0"/>
                <a:ea typeface="Poppins"/>
                <a:cs typeface="Poppins"/>
                <a:sym typeface="Poppins"/>
              </a:rPr>
              <a:t>Standardize numeric value data using </a:t>
            </a:r>
            <a:r>
              <a:rPr lang="en-US" sz="1400" dirty="0" err="1">
                <a:solidFill>
                  <a:schemeClr val="accent6"/>
                </a:solidFill>
                <a:latin typeface="Muli" panose="02000503000000000000" pitchFamily="2" charset="0"/>
                <a:ea typeface="Poppins"/>
                <a:cs typeface="Poppins"/>
                <a:sym typeface="Poppins"/>
              </a:rPr>
              <a:t>StandardScaler</a:t>
            </a:r>
            <a:r>
              <a:rPr lang="en-US" sz="1400" dirty="0">
                <a:solidFill>
                  <a:schemeClr val="accent6"/>
                </a:solidFill>
                <a:latin typeface="Muli" panose="02000503000000000000" pitchFamily="2" charset="0"/>
                <a:ea typeface="Poppins"/>
                <a:cs typeface="Poppins"/>
                <a:sym typeface="Poppins"/>
              </a:rPr>
              <a:t>.</a:t>
            </a:r>
          </a:p>
          <a:p>
            <a:pPr marL="0" indent="0">
              <a:buFont typeface="Arial"/>
              <a:buNone/>
            </a:pPr>
            <a:endParaRPr lang="en-US" sz="1400" dirty="0">
              <a:solidFill>
                <a:schemeClr val="accent6"/>
              </a:solidFill>
              <a:latin typeface="Muli" panose="02000503000000000000" pitchFamily="2" charset="0"/>
              <a:ea typeface="Poppins"/>
              <a:cs typeface="Poppins"/>
              <a:sym typeface="Poppins"/>
            </a:endParaRPr>
          </a:p>
          <a:p>
            <a:pPr marL="0" indent="0">
              <a:buFont typeface="Arial"/>
              <a:buNone/>
            </a:pPr>
            <a:endParaRPr lang="en-US" sz="1400" dirty="0">
              <a:solidFill>
                <a:schemeClr val="accent6"/>
              </a:solidFill>
              <a:latin typeface="Muli" panose="02000503000000000000" pitchFamily="2" charset="0"/>
              <a:ea typeface="Poppins"/>
              <a:cs typeface="Poppins"/>
              <a:sym typeface="Poppins"/>
            </a:endParaRPr>
          </a:p>
          <a:p>
            <a:pPr marL="0" indent="0">
              <a:buFont typeface="Arial"/>
              <a:buNone/>
            </a:pPr>
            <a:endParaRPr lang="en-US" sz="1400" dirty="0">
              <a:solidFill>
                <a:schemeClr val="accent6"/>
              </a:solidFill>
              <a:latin typeface="Muli" panose="02000503000000000000" pitchFamily="2" charset="0"/>
              <a:ea typeface="Poppins"/>
              <a:cs typeface="Poppins"/>
              <a:sym typeface="Poppins"/>
            </a:endParaRPr>
          </a:p>
          <a:p>
            <a:pPr marL="0" indent="0">
              <a:buFont typeface="Arial"/>
              <a:buNone/>
            </a:pPr>
            <a:endParaRPr lang="en-US" sz="1400" dirty="0">
              <a:solidFill>
                <a:schemeClr val="accent6"/>
              </a:solidFill>
              <a:latin typeface="Muli" panose="02000503000000000000" pitchFamily="2" charset="0"/>
              <a:ea typeface="Poppins"/>
              <a:cs typeface="Poppins"/>
              <a:sym typeface="Poppins"/>
            </a:endParaRPr>
          </a:p>
          <a:p>
            <a:pPr marL="0" indent="0">
              <a:buFont typeface="Arial"/>
              <a:buNone/>
            </a:pPr>
            <a:endParaRPr lang="en-US" sz="1400" dirty="0">
              <a:solidFill>
                <a:schemeClr val="accent6"/>
              </a:solidFill>
              <a:latin typeface="Muli" panose="02000503000000000000" pitchFamily="2" charset="0"/>
              <a:ea typeface="Poppins"/>
              <a:cs typeface="Poppins"/>
              <a:sym typeface="Poppins"/>
            </a:endParaRPr>
          </a:p>
          <a:p>
            <a:pPr marL="0" indent="0">
              <a:buFont typeface="Arial"/>
              <a:buNone/>
            </a:pPr>
            <a:endParaRPr lang="en-US" sz="1400" dirty="0">
              <a:solidFill>
                <a:schemeClr val="accent6"/>
              </a:solidFill>
              <a:latin typeface="Muli" panose="02000503000000000000" pitchFamily="2" charset="0"/>
              <a:ea typeface="Poppins"/>
              <a:cs typeface="Poppins"/>
              <a:sym typeface="Poppins"/>
            </a:endParaRPr>
          </a:p>
          <a:p>
            <a:pPr marL="0" indent="0">
              <a:buFont typeface="Arial"/>
              <a:buNone/>
            </a:pPr>
            <a:endParaRPr lang="en-US" sz="1400" dirty="0">
              <a:solidFill>
                <a:schemeClr val="accent6"/>
              </a:solidFill>
              <a:latin typeface="Muli" panose="02000503000000000000" pitchFamily="2" charset="0"/>
              <a:ea typeface="Poppins"/>
              <a:cs typeface="Poppins"/>
              <a:sym typeface="Poppins"/>
            </a:endParaRPr>
          </a:p>
          <a:p>
            <a:pPr marL="0" indent="0">
              <a:buFont typeface="Arial"/>
              <a:buNone/>
            </a:pPr>
            <a:endParaRPr lang="en-US" sz="1400" dirty="0"/>
          </a:p>
          <a:p>
            <a:pPr marL="285750" indent="-184150" algn="just">
              <a:buFont typeface="Arial"/>
              <a:buNone/>
            </a:pPr>
            <a:endParaRPr lang="en-US" sz="1400" dirty="0"/>
          </a:p>
          <a:p>
            <a:pPr marL="285750" indent="-184150" algn="just">
              <a:buFont typeface="Arial"/>
              <a:buNone/>
            </a:pPr>
            <a:endParaRPr lang="en-US" sz="1400" dirty="0"/>
          </a:p>
          <a:p>
            <a:pPr marL="0" indent="0" algn="just">
              <a:buFont typeface="Arial"/>
              <a:buNone/>
            </a:pPr>
            <a:endParaRPr lang="en-US" sz="1400" dirty="0"/>
          </a:p>
        </p:txBody>
      </p:sp>
      <p:pic>
        <p:nvPicPr>
          <p:cNvPr id="8" name="Picture 7">
            <a:extLst>
              <a:ext uri="{FF2B5EF4-FFF2-40B4-BE49-F238E27FC236}">
                <a16:creationId xmlns:a16="http://schemas.microsoft.com/office/drawing/2014/main" id="{4B284814-74F7-B807-D709-37206E4AB2AF}"/>
              </a:ext>
            </a:extLst>
          </p:cNvPr>
          <p:cNvPicPr>
            <a:picLocks noChangeAspect="1"/>
          </p:cNvPicPr>
          <p:nvPr/>
        </p:nvPicPr>
        <p:blipFill>
          <a:blip r:embed="rId4"/>
          <a:stretch>
            <a:fillRect/>
          </a:stretch>
        </p:blipFill>
        <p:spPr>
          <a:xfrm>
            <a:off x="457200" y="3526521"/>
            <a:ext cx="7964011" cy="1133633"/>
          </a:xfrm>
          <a:prstGeom prst="rect">
            <a:avLst/>
          </a:prstGeom>
        </p:spPr>
      </p:pic>
      <p:sp>
        <p:nvSpPr>
          <p:cNvPr id="21" name="Google Shape;125;p21">
            <a:extLst>
              <a:ext uri="{FF2B5EF4-FFF2-40B4-BE49-F238E27FC236}">
                <a16:creationId xmlns:a16="http://schemas.microsoft.com/office/drawing/2014/main" id="{914C4519-3943-413B-CD2F-E28DBA84EA84}"/>
              </a:ext>
            </a:extLst>
          </p:cNvPr>
          <p:cNvSpPr txBox="1">
            <a:spLocks/>
          </p:cNvSpPr>
          <p:nvPr/>
        </p:nvSpPr>
        <p:spPr>
          <a:xfrm>
            <a:off x="73591" y="4863434"/>
            <a:ext cx="4323026" cy="1320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100" b="1" dirty="0">
                <a:solidFill>
                  <a:schemeClr val="bg2">
                    <a:lumMod val="50000"/>
                  </a:schemeClr>
                </a:solidFill>
                <a:hlinkClick r:id="rId5"/>
              </a:rPr>
              <a:t>To see IPYNB file click here</a:t>
            </a:r>
            <a:endParaRPr lang="en-US" sz="1100" b="1" dirty="0">
              <a:solidFill>
                <a:schemeClr val="bg2">
                  <a:lumMod val="50000"/>
                </a:schemeClr>
              </a:solidFill>
            </a:endParaRPr>
          </a:p>
          <a:p>
            <a:pPr marL="0" indent="0" algn="just">
              <a:buFont typeface="Muli"/>
              <a:buNone/>
            </a:pPr>
            <a:endParaRPr lang="en-US" sz="1100" b="1" dirty="0">
              <a:solidFill>
                <a:schemeClr val="bg2">
                  <a:lumMod val="50000"/>
                </a:schemeClr>
              </a:solidFill>
            </a:endParaRPr>
          </a:p>
        </p:txBody>
      </p:sp>
    </p:spTree>
    <p:extLst>
      <p:ext uri="{BB962C8B-B14F-4D97-AF65-F5344CB8AC3E}">
        <p14:creationId xmlns:p14="http://schemas.microsoft.com/office/powerpoint/2010/main" val="3163638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p:nvPr/>
        </p:nvSpPr>
        <p:spPr>
          <a:xfrm>
            <a:off x="0" y="0"/>
            <a:ext cx="9144000" cy="88513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6" name="Google Shape;76;p2"/>
          <p:cNvSpPr txBox="1">
            <a:spLocks noGrp="1"/>
          </p:cNvSpPr>
          <p:nvPr>
            <p:ph type="title"/>
          </p:nvPr>
        </p:nvSpPr>
        <p:spPr>
          <a:xfrm>
            <a:off x="457200" y="217775"/>
            <a:ext cx="8229597" cy="586456"/>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 sz="3600" dirty="0"/>
              <a:t>Data Cleaning &amp; Pre-processing</a:t>
            </a:r>
            <a:endParaRPr sz="3600" dirty="0"/>
          </a:p>
        </p:txBody>
      </p:sp>
      <p:sp>
        <p:nvSpPr>
          <p:cNvPr id="77" name="Google Shape;77;p2"/>
          <p:cNvSpPr txBox="1">
            <a:spLocks noGrp="1"/>
          </p:cNvSpPr>
          <p:nvPr>
            <p:ph type="body" idx="1"/>
          </p:nvPr>
        </p:nvSpPr>
        <p:spPr>
          <a:xfrm>
            <a:off x="457202" y="958605"/>
            <a:ext cx="8572082" cy="1327395"/>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SzPts val="1600"/>
              <a:buNone/>
            </a:pPr>
            <a:r>
              <a:rPr lang="en-US" b="1" dirty="0">
                <a:solidFill>
                  <a:schemeClr val="accent6"/>
                </a:solidFill>
                <a:latin typeface="Poppins"/>
                <a:ea typeface="Poppins"/>
                <a:cs typeface="Poppins"/>
                <a:sym typeface="Poppins"/>
              </a:rPr>
              <a:t>Final </a:t>
            </a:r>
            <a:r>
              <a:rPr lang="en-US" b="1" dirty="0" err="1">
                <a:solidFill>
                  <a:schemeClr val="accent6"/>
                </a:solidFill>
                <a:latin typeface="Poppins"/>
                <a:ea typeface="Poppins"/>
                <a:cs typeface="Poppins"/>
                <a:sym typeface="Poppins"/>
              </a:rPr>
              <a:t>Dataframe</a:t>
            </a:r>
            <a:endParaRPr lang="en-US" b="1" dirty="0">
              <a:solidFill>
                <a:schemeClr val="accent6"/>
              </a:solidFill>
              <a:latin typeface="Poppins"/>
              <a:ea typeface="Poppins"/>
              <a:cs typeface="Poppins"/>
              <a:sym typeface="Poppins"/>
            </a:endParaRPr>
          </a:p>
          <a:p>
            <a:pPr marL="0" lvl="0" indent="0" algn="l" rtl="0">
              <a:lnSpc>
                <a:spcPct val="115000"/>
              </a:lnSpc>
              <a:spcBef>
                <a:spcPts val="600"/>
              </a:spcBef>
              <a:spcAft>
                <a:spcPts val="0"/>
              </a:spcAft>
              <a:buSzPts val="1600"/>
              <a:buNone/>
            </a:pPr>
            <a:r>
              <a:rPr lang="en-US" sz="1400" dirty="0">
                <a:solidFill>
                  <a:schemeClr val="accent6"/>
                </a:solidFill>
                <a:latin typeface="Muli" panose="02000503000000000000" pitchFamily="2" charset="0"/>
                <a:ea typeface="Poppins"/>
                <a:cs typeface="Poppins"/>
                <a:sym typeface="Poppins"/>
              </a:rPr>
              <a:t>Final </a:t>
            </a:r>
            <a:r>
              <a:rPr lang="en-US" sz="1400" dirty="0" err="1">
                <a:solidFill>
                  <a:schemeClr val="accent6"/>
                </a:solidFill>
                <a:latin typeface="Muli" panose="02000503000000000000" pitchFamily="2" charset="0"/>
                <a:ea typeface="Poppins"/>
                <a:cs typeface="Poppins"/>
                <a:sym typeface="Poppins"/>
              </a:rPr>
              <a:t>dataframe</a:t>
            </a:r>
            <a:r>
              <a:rPr lang="en-US" sz="1400" dirty="0">
                <a:solidFill>
                  <a:schemeClr val="accent6"/>
                </a:solidFill>
                <a:latin typeface="Muli" panose="02000503000000000000" pitchFamily="2" charset="0"/>
                <a:ea typeface="Poppins"/>
                <a:cs typeface="Poppins"/>
                <a:sym typeface="Poppins"/>
              </a:rPr>
              <a:t> used for modeling using </a:t>
            </a:r>
            <a:r>
              <a:rPr lang="en-US" sz="1400" dirty="0" err="1">
                <a:solidFill>
                  <a:schemeClr val="accent6"/>
                </a:solidFill>
                <a:latin typeface="Muli" panose="02000503000000000000" pitchFamily="2" charset="0"/>
                <a:ea typeface="Poppins"/>
                <a:cs typeface="Poppins"/>
                <a:sym typeface="Poppins"/>
              </a:rPr>
              <a:t>KMeans</a:t>
            </a:r>
            <a:r>
              <a:rPr lang="en-US" sz="1400" dirty="0">
                <a:solidFill>
                  <a:schemeClr val="accent6"/>
                </a:solidFill>
                <a:latin typeface="Muli" panose="02000503000000000000" pitchFamily="2" charset="0"/>
                <a:ea typeface="Poppins"/>
                <a:cs typeface="Poppins"/>
                <a:sym typeface="Poppins"/>
              </a:rPr>
              <a:t>.</a:t>
            </a:r>
            <a:endParaRPr lang="en-GB" sz="1400" dirty="0">
              <a:solidFill>
                <a:schemeClr val="accent6"/>
              </a:solidFill>
              <a:latin typeface="Muli" panose="02000503000000000000" pitchFamily="2" charset="0"/>
              <a:ea typeface="Poppins"/>
              <a:cs typeface="Poppins"/>
              <a:sym typeface="Poppins"/>
            </a:endParaRPr>
          </a:p>
        </p:txBody>
      </p:sp>
      <p:sp>
        <p:nvSpPr>
          <p:cNvPr id="78" name="Google Shape;78;p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11</a:t>
            </a:fld>
            <a:endParaRPr/>
          </a:p>
        </p:txBody>
      </p:sp>
      <p:pic>
        <p:nvPicPr>
          <p:cNvPr id="3" name="Picture 2">
            <a:extLst>
              <a:ext uri="{FF2B5EF4-FFF2-40B4-BE49-F238E27FC236}">
                <a16:creationId xmlns:a16="http://schemas.microsoft.com/office/drawing/2014/main" id="{0289E791-7E62-D68C-1D5E-926C536B72DB}"/>
              </a:ext>
            </a:extLst>
          </p:cNvPr>
          <p:cNvPicPr>
            <a:picLocks noChangeAspect="1"/>
          </p:cNvPicPr>
          <p:nvPr/>
        </p:nvPicPr>
        <p:blipFill>
          <a:blip r:embed="rId3"/>
          <a:stretch>
            <a:fillRect/>
          </a:stretch>
        </p:blipFill>
        <p:spPr>
          <a:xfrm>
            <a:off x="3495294" y="1622302"/>
            <a:ext cx="2495898" cy="3429479"/>
          </a:xfrm>
          <a:prstGeom prst="rect">
            <a:avLst/>
          </a:prstGeom>
        </p:spPr>
      </p:pic>
      <p:sp>
        <p:nvSpPr>
          <p:cNvPr id="12" name="Google Shape;125;p21">
            <a:extLst>
              <a:ext uri="{FF2B5EF4-FFF2-40B4-BE49-F238E27FC236}">
                <a16:creationId xmlns:a16="http://schemas.microsoft.com/office/drawing/2014/main" id="{4F1053D7-CE15-7EA9-E32D-DEDFEA486184}"/>
              </a:ext>
            </a:extLst>
          </p:cNvPr>
          <p:cNvSpPr txBox="1">
            <a:spLocks/>
          </p:cNvSpPr>
          <p:nvPr/>
        </p:nvSpPr>
        <p:spPr>
          <a:xfrm>
            <a:off x="73591" y="4863434"/>
            <a:ext cx="4323026" cy="1320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100" b="1" dirty="0">
                <a:solidFill>
                  <a:schemeClr val="bg2">
                    <a:lumMod val="50000"/>
                  </a:schemeClr>
                </a:solidFill>
                <a:hlinkClick r:id="rId4"/>
              </a:rPr>
              <a:t>To see IPYNB file click here</a:t>
            </a:r>
            <a:endParaRPr lang="en-US" sz="1100" b="1" dirty="0">
              <a:solidFill>
                <a:schemeClr val="bg2">
                  <a:lumMod val="50000"/>
                </a:schemeClr>
              </a:solidFill>
            </a:endParaRPr>
          </a:p>
          <a:p>
            <a:pPr marL="0" indent="0" algn="just">
              <a:buFont typeface="Muli"/>
              <a:buNone/>
            </a:pPr>
            <a:endParaRPr lang="en-US" sz="1100" b="1" dirty="0">
              <a:solidFill>
                <a:schemeClr val="bg2">
                  <a:lumMod val="50000"/>
                </a:schemeClr>
              </a:solidFill>
            </a:endParaRPr>
          </a:p>
        </p:txBody>
      </p:sp>
    </p:spTree>
    <p:extLst>
      <p:ext uri="{BB962C8B-B14F-4D97-AF65-F5344CB8AC3E}">
        <p14:creationId xmlns:p14="http://schemas.microsoft.com/office/powerpoint/2010/main" val="2170788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2" name="Rectangle 1">
            <a:extLst>
              <a:ext uri="{FF2B5EF4-FFF2-40B4-BE49-F238E27FC236}">
                <a16:creationId xmlns:a16="http://schemas.microsoft.com/office/drawing/2014/main" id="{227CE986-A1FA-3ACC-B6B0-D1CD40B81A1D}"/>
              </a:ext>
            </a:extLst>
          </p:cNvPr>
          <p:cNvSpPr/>
          <p:nvPr/>
        </p:nvSpPr>
        <p:spPr>
          <a:xfrm>
            <a:off x="589083" y="-119951"/>
            <a:ext cx="4835769" cy="78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Google Shape;86;p17"/>
          <p:cNvSpPr txBox="1">
            <a:spLocks noGrp="1"/>
          </p:cNvSpPr>
          <p:nvPr>
            <p:ph type="ctrTitle"/>
          </p:nvPr>
        </p:nvSpPr>
        <p:spPr>
          <a:xfrm>
            <a:off x="685800" y="86018"/>
            <a:ext cx="4973100" cy="73027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Data Modeling</a:t>
            </a:r>
            <a:endParaRPr dirty="0"/>
          </a:p>
        </p:txBody>
      </p:sp>
      <p:sp>
        <p:nvSpPr>
          <p:cNvPr id="3" name="Rectangle 2">
            <a:extLst>
              <a:ext uri="{FF2B5EF4-FFF2-40B4-BE49-F238E27FC236}">
                <a16:creationId xmlns:a16="http://schemas.microsoft.com/office/drawing/2014/main" id="{C8EED4B6-DF7A-0639-EBCA-19E1DABDDDFA}"/>
              </a:ext>
            </a:extLst>
          </p:cNvPr>
          <p:cNvSpPr/>
          <p:nvPr/>
        </p:nvSpPr>
        <p:spPr>
          <a:xfrm>
            <a:off x="518744" y="946772"/>
            <a:ext cx="1758462" cy="27764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Google Shape;87;p17"/>
          <p:cNvSpPr txBox="1">
            <a:spLocks noGrp="1"/>
          </p:cNvSpPr>
          <p:nvPr>
            <p:ph type="subTitle" idx="1"/>
          </p:nvPr>
        </p:nvSpPr>
        <p:spPr>
          <a:xfrm>
            <a:off x="518744" y="946772"/>
            <a:ext cx="24936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tx1"/>
                </a:solidFill>
                <a:latin typeface="Muli" panose="02000503000000000000" pitchFamily="2" charset="0"/>
              </a:rPr>
              <a:t>Elbow Method</a:t>
            </a:r>
            <a:endParaRPr b="1" dirty="0">
              <a:solidFill>
                <a:schemeClr val="tx1"/>
              </a:solidFill>
              <a:latin typeface="Muli" panose="02000503000000000000" pitchFamily="2" charset="0"/>
            </a:endParaRPr>
          </a:p>
        </p:txBody>
      </p:sp>
      <p:sp>
        <p:nvSpPr>
          <p:cNvPr id="6" name="Google Shape;77;p2">
            <a:extLst>
              <a:ext uri="{FF2B5EF4-FFF2-40B4-BE49-F238E27FC236}">
                <a16:creationId xmlns:a16="http://schemas.microsoft.com/office/drawing/2014/main" id="{D441D4F7-89CB-82BC-F24F-6F1D8AC86162}"/>
              </a:ext>
            </a:extLst>
          </p:cNvPr>
          <p:cNvSpPr txBox="1">
            <a:spLocks/>
          </p:cNvSpPr>
          <p:nvPr/>
        </p:nvSpPr>
        <p:spPr>
          <a:xfrm>
            <a:off x="518744" y="1344152"/>
            <a:ext cx="3886200" cy="132739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0" indent="0">
              <a:spcBef>
                <a:spcPts val="600"/>
              </a:spcBef>
              <a:buSzPts val="1600"/>
            </a:pPr>
            <a:r>
              <a:rPr lang="en-US" sz="1400" dirty="0">
                <a:solidFill>
                  <a:schemeClr val="accent6"/>
                </a:solidFill>
                <a:latin typeface="Muli" panose="02000503000000000000" pitchFamily="2" charset="0"/>
                <a:ea typeface="Poppins"/>
                <a:cs typeface="Poppins"/>
                <a:sym typeface="Poppins"/>
              </a:rPr>
              <a:t>Using elbow method to find numbers of clusters to make.</a:t>
            </a:r>
            <a:endParaRPr lang="en-GB" sz="1400" dirty="0">
              <a:solidFill>
                <a:schemeClr val="accent6"/>
              </a:solidFill>
              <a:latin typeface="Muli" panose="02000503000000000000" pitchFamily="2" charset="0"/>
              <a:ea typeface="Poppins"/>
              <a:cs typeface="Poppins"/>
              <a:sym typeface="Poppins"/>
            </a:endParaRPr>
          </a:p>
        </p:txBody>
      </p:sp>
      <p:pic>
        <p:nvPicPr>
          <p:cNvPr id="5" name="Picture 4">
            <a:extLst>
              <a:ext uri="{FF2B5EF4-FFF2-40B4-BE49-F238E27FC236}">
                <a16:creationId xmlns:a16="http://schemas.microsoft.com/office/drawing/2014/main" id="{EF2E9A6E-6499-FA9E-80E1-A3F914039A5F}"/>
              </a:ext>
            </a:extLst>
          </p:cNvPr>
          <p:cNvPicPr>
            <a:picLocks noChangeAspect="1"/>
          </p:cNvPicPr>
          <p:nvPr/>
        </p:nvPicPr>
        <p:blipFill>
          <a:blip r:embed="rId3"/>
          <a:stretch>
            <a:fillRect/>
          </a:stretch>
        </p:blipFill>
        <p:spPr>
          <a:xfrm>
            <a:off x="518744" y="2002869"/>
            <a:ext cx="3750965" cy="1057090"/>
          </a:xfrm>
          <a:prstGeom prst="rect">
            <a:avLst/>
          </a:prstGeom>
        </p:spPr>
      </p:pic>
      <p:sp>
        <p:nvSpPr>
          <p:cNvPr id="7" name="Rectangle 6">
            <a:extLst>
              <a:ext uri="{FF2B5EF4-FFF2-40B4-BE49-F238E27FC236}">
                <a16:creationId xmlns:a16="http://schemas.microsoft.com/office/drawing/2014/main" id="{33CF4C14-74E7-EDE0-7A0C-BD75B4D3EE41}"/>
              </a:ext>
            </a:extLst>
          </p:cNvPr>
          <p:cNvSpPr/>
          <p:nvPr/>
        </p:nvSpPr>
        <p:spPr>
          <a:xfrm>
            <a:off x="5046785" y="1890291"/>
            <a:ext cx="4097215" cy="3253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a:extLst>
              <a:ext uri="{FF2B5EF4-FFF2-40B4-BE49-F238E27FC236}">
                <a16:creationId xmlns:a16="http://schemas.microsoft.com/office/drawing/2014/main" id="{42D68F05-8947-6EC0-D0CC-2A525AFF9B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755" y="3105151"/>
            <a:ext cx="2722177" cy="1796437"/>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7;p2">
            <a:extLst>
              <a:ext uri="{FF2B5EF4-FFF2-40B4-BE49-F238E27FC236}">
                <a16:creationId xmlns:a16="http://schemas.microsoft.com/office/drawing/2014/main" id="{92FBC59E-8EC2-2780-E51A-C3589923D2A4}"/>
              </a:ext>
            </a:extLst>
          </p:cNvPr>
          <p:cNvSpPr txBox="1">
            <a:spLocks/>
          </p:cNvSpPr>
          <p:nvPr/>
        </p:nvSpPr>
        <p:spPr>
          <a:xfrm>
            <a:off x="4495173" y="1344152"/>
            <a:ext cx="3886200" cy="132739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0" indent="0">
              <a:spcBef>
                <a:spcPts val="600"/>
              </a:spcBef>
              <a:buSzPts val="1600"/>
            </a:pPr>
            <a:r>
              <a:rPr lang="en-US" sz="1400" dirty="0">
                <a:solidFill>
                  <a:schemeClr val="accent6"/>
                </a:solidFill>
                <a:latin typeface="Muli" panose="02000503000000000000" pitchFamily="2" charset="0"/>
                <a:ea typeface="Poppins"/>
                <a:cs typeface="Poppins"/>
                <a:sym typeface="Poppins"/>
              </a:rPr>
              <a:t>Clustering using k means with the number of clusters of 4.</a:t>
            </a:r>
            <a:endParaRPr lang="en-GB" sz="1400" dirty="0">
              <a:solidFill>
                <a:schemeClr val="accent6"/>
              </a:solidFill>
              <a:latin typeface="Muli" panose="02000503000000000000" pitchFamily="2" charset="0"/>
              <a:ea typeface="Poppins"/>
              <a:cs typeface="Poppins"/>
              <a:sym typeface="Poppins"/>
            </a:endParaRPr>
          </a:p>
        </p:txBody>
      </p:sp>
      <p:sp>
        <p:nvSpPr>
          <p:cNvPr id="15" name="Rectangle 14">
            <a:extLst>
              <a:ext uri="{FF2B5EF4-FFF2-40B4-BE49-F238E27FC236}">
                <a16:creationId xmlns:a16="http://schemas.microsoft.com/office/drawing/2014/main" id="{591520A3-0079-DDDE-E760-5F7C1582444B}"/>
              </a:ext>
            </a:extLst>
          </p:cNvPr>
          <p:cNvSpPr/>
          <p:nvPr/>
        </p:nvSpPr>
        <p:spPr>
          <a:xfrm>
            <a:off x="4495173" y="981015"/>
            <a:ext cx="1302373" cy="27764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Google Shape;87;p17">
            <a:extLst>
              <a:ext uri="{FF2B5EF4-FFF2-40B4-BE49-F238E27FC236}">
                <a16:creationId xmlns:a16="http://schemas.microsoft.com/office/drawing/2014/main" id="{408AF46E-1F14-D698-F103-93CF379FE2A2}"/>
              </a:ext>
            </a:extLst>
          </p:cNvPr>
          <p:cNvSpPr txBox="1">
            <a:spLocks/>
          </p:cNvSpPr>
          <p:nvPr/>
        </p:nvSpPr>
        <p:spPr>
          <a:xfrm>
            <a:off x="4540180" y="946772"/>
            <a:ext cx="2493600" cy="7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0" indent="0"/>
            <a:r>
              <a:rPr lang="en-GB" b="1" dirty="0">
                <a:solidFill>
                  <a:schemeClr val="tx1"/>
                </a:solidFill>
                <a:latin typeface="Muli" panose="02000503000000000000" pitchFamily="2" charset="0"/>
              </a:rPr>
              <a:t>Clustering</a:t>
            </a:r>
          </a:p>
        </p:txBody>
      </p:sp>
      <p:pic>
        <p:nvPicPr>
          <p:cNvPr id="16" name="Picture 15">
            <a:extLst>
              <a:ext uri="{FF2B5EF4-FFF2-40B4-BE49-F238E27FC236}">
                <a16:creationId xmlns:a16="http://schemas.microsoft.com/office/drawing/2014/main" id="{739AB90F-C59B-ADE1-C3FD-66F60AA96138}"/>
              </a:ext>
            </a:extLst>
          </p:cNvPr>
          <p:cNvPicPr>
            <a:picLocks noChangeAspect="1"/>
          </p:cNvPicPr>
          <p:nvPr/>
        </p:nvPicPr>
        <p:blipFill>
          <a:blip r:embed="rId5"/>
          <a:stretch>
            <a:fillRect/>
          </a:stretch>
        </p:blipFill>
        <p:spPr>
          <a:xfrm>
            <a:off x="4609258" y="1992175"/>
            <a:ext cx="3476314" cy="825711"/>
          </a:xfrm>
          <a:prstGeom prst="rect">
            <a:avLst/>
          </a:prstGeom>
        </p:spPr>
      </p:pic>
      <p:pic>
        <p:nvPicPr>
          <p:cNvPr id="17" name="Picture 16">
            <a:extLst>
              <a:ext uri="{FF2B5EF4-FFF2-40B4-BE49-F238E27FC236}">
                <a16:creationId xmlns:a16="http://schemas.microsoft.com/office/drawing/2014/main" id="{E8D7CED5-C972-4071-9F72-05B3AC4CC605}"/>
              </a:ext>
            </a:extLst>
          </p:cNvPr>
          <p:cNvPicPr>
            <a:picLocks noChangeAspect="1"/>
          </p:cNvPicPr>
          <p:nvPr/>
        </p:nvPicPr>
        <p:blipFill>
          <a:blip r:embed="rId6"/>
          <a:stretch>
            <a:fillRect/>
          </a:stretch>
        </p:blipFill>
        <p:spPr>
          <a:xfrm>
            <a:off x="5419898" y="2806828"/>
            <a:ext cx="1855033" cy="2094760"/>
          </a:xfrm>
          <a:prstGeom prst="rect">
            <a:avLst/>
          </a:prstGeom>
        </p:spPr>
      </p:pic>
      <p:sp>
        <p:nvSpPr>
          <p:cNvPr id="18" name="Google Shape;78;p2">
            <a:extLst>
              <a:ext uri="{FF2B5EF4-FFF2-40B4-BE49-F238E27FC236}">
                <a16:creationId xmlns:a16="http://schemas.microsoft.com/office/drawing/2014/main" id="{88363752-1445-577E-53B2-3ED654A199E1}"/>
              </a:ext>
            </a:extLst>
          </p:cNvPr>
          <p:cNvSpPr txBox="1">
            <a:spLocks/>
          </p:cNvSpPr>
          <p:nvPr/>
        </p:nvSpPr>
        <p:spPr>
          <a:xfrm>
            <a:off x="8480584" y="4749851"/>
            <a:ext cx="548700" cy="39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SzPts val="1300"/>
            </a:pPr>
            <a:fld id="{00000000-1234-1234-1234-123412341234}" type="slidenum">
              <a:rPr lang="en" sz="1300" smtClean="0">
                <a:solidFill>
                  <a:schemeClr val="bg2"/>
                </a:solidFill>
                <a:latin typeface="Poppins" panose="00000800000000000000" pitchFamily="50" charset="0"/>
                <a:cs typeface="Poppins" panose="00000800000000000000" pitchFamily="50" charset="0"/>
              </a:rPr>
              <a:pPr algn="r">
                <a:buSzPts val="1300"/>
              </a:pPr>
              <a:t>12</a:t>
            </a:fld>
            <a:endParaRPr lang="en" sz="1300" dirty="0">
              <a:solidFill>
                <a:schemeClr val="bg2"/>
              </a:solidFill>
              <a:latin typeface="Poppins" panose="00000800000000000000" pitchFamily="50" charset="0"/>
              <a:cs typeface="Poppins" panose="00000800000000000000" pitchFamily="50" charset="0"/>
            </a:endParaRPr>
          </a:p>
        </p:txBody>
      </p:sp>
      <p:sp>
        <p:nvSpPr>
          <p:cNvPr id="19" name="Google Shape;125;p21">
            <a:extLst>
              <a:ext uri="{FF2B5EF4-FFF2-40B4-BE49-F238E27FC236}">
                <a16:creationId xmlns:a16="http://schemas.microsoft.com/office/drawing/2014/main" id="{CD10DDA3-7194-7ED0-8408-ED71029CAADA}"/>
              </a:ext>
            </a:extLst>
          </p:cNvPr>
          <p:cNvSpPr txBox="1">
            <a:spLocks/>
          </p:cNvSpPr>
          <p:nvPr/>
        </p:nvSpPr>
        <p:spPr>
          <a:xfrm>
            <a:off x="73591" y="4863434"/>
            <a:ext cx="4323026" cy="3679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100" b="1" dirty="0">
                <a:solidFill>
                  <a:schemeClr val="accent3"/>
                </a:solidFill>
                <a:hlinkClick r:id="rId7">
                  <a:extLst>
                    <a:ext uri="{A12FA001-AC4F-418D-AE19-62706E023703}">
                      <ahyp:hlinkClr xmlns:ahyp="http://schemas.microsoft.com/office/drawing/2018/hyperlinkcolor" val="tx"/>
                    </a:ext>
                  </a:extLst>
                </a:hlinkClick>
              </a:rPr>
              <a:t>To see IPYNB file click here</a:t>
            </a:r>
            <a:endParaRPr lang="en-US" sz="1100" b="1" dirty="0">
              <a:solidFill>
                <a:schemeClr val="accent3"/>
              </a:solidFill>
            </a:endParaRPr>
          </a:p>
          <a:p>
            <a:pPr marL="0" indent="0" algn="just">
              <a:buFont typeface="Muli"/>
              <a:buNone/>
            </a:pPr>
            <a:endParaRPr lang="en-US" sz="1100" b="1" dirty="0">
              <a:solidFill>
                <a:schemeClr val="accent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Rectangle 2">
            <a:extLst>
              <a:ext uri="{FF2B5EF4-FFF2-40B4-BE49-F238E27FC236}">
                <a16:creationId xmlns:a16="http://schemas.microsoft.com/office/drawing/2014/main" id="{C8EED4B6-DF7A-0639-EBCA-19E1DABDDDFA}"/>
              </a:ext>
            </a:extLst>
          </p:cNvPr>
          <p:cNvSpPr/>
          <p:nvPr/>
        </p:nvSpPr>
        <p:spPr>
          <a:xfrm>
            <a:off x="395654" y="981942"/>
            <a:ext cx="1987062" cy="27764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Google Shape;87;p17"/>
          <p:cNvSpPr txBox="1">
            <a:spLocks noGrp="1"/>
          </p:cNvSpPr>
          <p:nvPr>
            <p:ph type="subTitle" idx="1"/>
          </p:nvPr>
        </p:nvSpPr>
        <p:spPr>
          <a:xfrm>
            <a:off x="395654" y="981942"/>
            <a:ext cx="24936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tx1"/>
                </a:solidFill>
                <a:latin typeface="Muli" panose="02000503000000000000" pitchFamily="2" charset="0"/>
              </a:rPr>
              <a:t>Silhouette Score</a:t>
            </a:r>
            <a:endParaRPr b="1" dirty="0">
              <a:solidFill>
                <a:schemeClr val="tx1"/>
              </a:solidFill>
              <a:latin typeface="Muli" panose="02000503000000000000" pitchFamily="2" charset="0"/>
            </a:endParaRPr>
          </a:p>
        </p:txBody>
      </p:sp>
      <p:sp>
        <p:nvSpPr>
          <p:cNvPr id="2" name="Rectangle 1">
            <a:extLst>
              <a:ext uri="{FF2B5EF4-FFF2-40B4-BE49-F238E27FC236}">
                <a16:creationId xmlns:a16="http://schemas.microsoft.com/office/drawing/2014/main" id="{227CE986-A1FA-3ACC-B6B0-D1CD40B81A1D}"/>
              </a:ext>
            </a:extLst>
          </p:cNvPr>
          <p:cNvSpPr/>
          <p:nvPr/>
        </p:nvSpPr>
        <p:spPr>
          <a:xfrm>
            <a:off x="589083" y="-119951"/>
            <a:ext cx="4835769" cy="78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Google Shape;86;p17"/>
          <p:cNvSpPr txBox="1">
            <a:spLocks noGrp="1"/>
          </p:cNvSpPr>
          <p:nvPr>
            <p:ph type="ctrTitle"/>
          </p:nvPr>
        </p:nvSpPr>
        <p:spPr>
          <a:xfrm>
            <a:off x="685800" y="86018"/>
            <a:ext cx="4973100" cy="73027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Data Modeling</a:t>
            </a:r>
            <a:endParaRPr dirty="0"/>
          </a:p>
        </p:txBody>
      </p:sp>
      <p:sp>
        <p:nvSpPr>
          <p:cNvPr id="7" name="Rectangle 6">
            <a:extLst>
              <a:ext uri="{FF2B5EF4-FFF2-40B4-BE49-F238E27FC236}">
                <a16:creationId xmlns:a16="http://schemas.microsoft.com/office/drawing/2014/main" id="{33CF4C14-74E7-EDE0-7A0C-BD75B4D3EE41}"/>
              </a:ext>
            </a:extLst>
          </p:cNvPr>
          <p:cNvSpPr/>
          <p:nvPr/>
        </p:nvSpPr>
        <p:spPr>
          <a:xfrm>
            <a:off x="5046785" y="1890291"/>
            <a:ext cx="4097215" cy="3253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Google Shape;78;p2">
            <a:extLst>
              <a:ext uri="{FF2B5EF4-FFF2-40B4-BE49-F238E27FC236}">
                <a16:creationId xmlns:a16="http://schemas.microsoft.com/office/drawing/2014/main" id="{88363752-1445-577E-53B2-3ED654A199E1}"/>
              </a:ext>
            </a:extLst>
          </p:cNvPr>
          <p:cNvSpPr txBox="1">
            <a:spLocks/>
          </p:cNvSpPr>
          <p:nvPr/>
        </p:nvSpPr>
        <p:spPr>
          <a:xfrm>
            <a:off x="8480584" y="4749851"/>
            <a:ext cx="548700" cy="39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SzPts val="1300"/>
            </a:pPr>
            <a:fld id="{00000000-1234-1234-1234-123412341234}" type="slidenum">
              <a:rPr lang="en" sz="1300" smtClean="0">
                <a:solidFill>
                  <a:schemeClr val="bg2"/>
                </a:solidFill>
                <a:latin typeface="Poppins" panose="00000800000000000000" pitchFamily="50" charset="0"/>
                <a:cs typeface="Poppins" panose="00000800000000000000" pitchFamily="50" charset="0"/>
              </a:rPr>
              <a:pPr algn="r">
                <a:buSzPts val="1300"/>
              </a:pPr>
              <a:t>13</a:t>
            </a:fld>
            <a:endParaRPr lang="en" sz="1300" dirty="0">
              <a:solidFill>
                <a:schemeClr val="bg2"/>
              </a:solidFill>
              <a:latin typeface="Poppins" panose="00000800000000000000" pitchFamily="50" charset="0"/>
              <a:cs typeface="Poppins" panose="00000800000000000000" pitchFamily="50" charset="0"/>
            </a:endParaRPr>
          </a:p>
        </p:txBody>
      </p:sp>
      <p:pic>
        <p:nvPicPr>
          <p:cNvPr id="8" name="Picture 7">
            <a:extLst>
              <a:ext uri="{FF2B5EF4-FFF2-40B4-BE49-F238E27FC236}">
                <a16:creationId xmlns:a16="http://schemas.microsoft.com/office/drawing/2014/main" id="{8F3DF22F-5DF6-F74D-D7D4-5969768CBDAF}"/>
              </a:ext>
            </a:extLst>
          </p:cNvPr>
          <p:cNvPicPr>
            <a:picLocks noChangeAspect="1"/>
          </p:cNvPicPr>
          <p:nvPr/>
        </p:nvPicPr>
        <p:blipFill>
          <a:blip r:embed="rId3"/>
          <a:stretch>
            <a:fillRect/>
          </a:stretch>
        </p:blipFill>
        <p:spPr>
          <a:xfrm>
            <a:off x="395654" y="1374342"/>
            <a:ext cx="4396297" cy="1881268"/>
          </a:xfrm>
          <a:prstGeom prst="rect">
            <a:avLst/>
          </a:prstGeom>
        </p:spPr>
      </p:pic>
      <p:sp>
        <p:nvSpPr>
          <p:cNvPr id="6" name="Google Shape;77;p2">
            <a:extLst>
              <a:ext uri="{FF2B5EF4-FFF2-40B4-BE49-F238E27FC236}">
                <a16:creationId xmlns:a16="http://schemas.microsoft.com/office/drawing/2014/main" id="{D441D4F7-89CB-82BC-F24F-6F1D8AC86162}"/>
              </a:ext>
            </a:extLst>
          </p:cNvPr>
          <p:cNvSpPr txBox="1">
            <a:spLocks/>
          </p:cNvSpPr>
          <p:nvPr/>
        </p:nvSpPr>
        <p:spPr>
          <a:xfrm>
            <a:off x="395654" y="3339033"/>
            <a:ext cx="8141936" cy="132739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0" indent="0" algn="just">
              <a:spcBef>
                <a:spcPts val="600"/>
              </a:spcBef>
              <a:buSzPts val="1600"/>
            </a:pPr>
            <a:r>
              <a:rPr lang="en-US" sz="1400" dirty="0">
                <a:solidFill>
                  <a:schemeClr val="accent6"/>
                </a:solidFill>
                <a:latin typeface="Muli" panose="02000503000000000000" pitchFamily="2" charset="0"/>
                <a:ea typeface="Poppins"/>
                <a:cs typeface="Poppins"/>
                <a:sym typeface="Poppins"/>
              </a:rPr>
              <a:t>From the silhouette score, the optimum number of clusters is 4. The average coefficient is about 0.5, there is no cluster that has a silhouette score value below the average and the thickness of the four clusters is not too much different. This indicates that the clustering model can distinguish cluster classes from one another.</a:t>
            </a:r>
            <a:endParaRPr lang="en-GB" sz="1400" dirty="0">
              <a:solidFill>
                <a:schemeClr val="accent6"/>
              </a:solidFill>
              <a:latin typeface="Muli" panose="02000503000000000000" pitchFamily="2" charset="0"/>
              <a:ea typeface="Poppins"/>
              <a:cs typeface="Poppins"/>
              <a:sym typeface="Poppins"/>
            </a:endParaRPr>
          </a:p>
        </p:txBody>
      </p:sp>
      <p:pic>
        <p:nvPicPr>
          <p:cNvPr id="2050" name="Picture 2">
            <a:extLst>
              <a:ext uri="{FF2B5EF4-FFF2-40B4-BE49-F238E27FC236}">
                <a16:creationId xmlns:a16="http://schemas.microsoft.com/office/drawing/2014/main" id="{5847C71E-F5FC-21D4-13D6-1A748F97CC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8941" y="1374342"/>
            <a:ext cx="3552610" cy="1881268"/>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125;p21">
            <a:extLst>
              <a:ext uri="{FF2B5EF4-FFF2-40B4-BE49-F238E27FC236}">
                <a16:creationId xmlns:a16="http://schemas.microsoft.com/office/drawing/2014/main" id="{22E7D3EF-A93E-92E4-9CF9-E668983405E2}"/>
              </a:ext>
            </a:extLst>
          </p:cNvPr>
          <p:cNvSpPr txBox="1">
            <a:spLocks/>
          </p:cNvSpPr>
          <p:nvPr/>
        </p:nvSpPr>
        <p:spPr>
          <a:xfrm>
            <a:off x="73591" y="4863434"/>
            <a:ext cx="4323026" cy="3679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100" b="1" dirty="0">
                <a:solidFill>
                  <a:schemeClr val="accent3"/>
                </a:solidFill>
                <a:hlinkClick r:id="rId5">
                  <a:extLst>
                    <a:ext uri="{A12FA001-AC4F-418D-AE19-62706E023703}">
                      <ahyp:hlinkClr xmlns:ahyp="http://schemas.microsoft.com/office/drawing/2018/hyperlinkcolor" val="tx"/>
                    </a:ext>
                  </a:extLst>
                </a:hlinkClick>
              </a:rPr>
              <a:t>To see IPYNB file click here</a:t>
            </a:r>
            <a:endParaRPr lang="en-US" sz="1100" b="1" dirty="0">
              <a:solidFill>
                <a:schemeClr val="accent3"/>
              </a:solidFill>
            </a:endParaRPr>
          </a:p>
          <a:p>
            <a:pPr marL="0" indent="0" algn="just">
              <a:buFont typeface="Muli"/>
              <a:buNone/>
            </a:pPr>
            <a:endParaRPr lang="en-US" sz="1100" b="1" dirty="0">
              <a:solidFill>
                <a:schemeClr val="accent3"/>
              </a:solidFill>
            </a:endParaRPr>
          </a:p>
        </p:txBody>
      </p:sp>
    </p:spTree>
    <p:extLst>
      <p:ext uri="{BB962C8B-B14F-4D97-AF65-F5344CB8AC3E}">
        <p14:creationId xmlns:p14="http://schemas.microsoft.com/office/powerpoint/2010/main" val="350640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Rectangle 2">
            <a:extLst>
              <a:ext uri="{FF2B5EF4-FFF2-40B4-BE49-F238E27FC236}">
                <a16:creationId xmlns:a16="http://schemas.microsoft.com/office/drawing/2014/main" id="{C8EED4B6-DF7A-0639-EBCA-19E1DABDDDFA}"/>
              </a:ext>
            </a:extLst>
          </p:cNvPr>
          <p:cNvSpPr/>
          <p:nvPr/>
        </p:nvSpPr>
        <p:spPr>
          <a:xfrm>
            <a:off x="395653" y="981942"/>
            <a:ext cx="2101361" cy="27764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Google Shape;87;p17"/>
          <p:cNvSpPr txBox="1">
            <a:spLocks noGrp="1"/>
          </p:cNvSpPr>
          <p:nvPr>
            <p:ph type="subTitle" idx="1"/>
          </p:nvPr>
        </p:nvSpPr>
        <p:spPr>
          <a:xfrm>
            <a:off x="395654" y="981942"/>
            <a:ext cx="24936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tx1"/>
                </a:solidFill>
                <a:latin typeface="Muli" panose="02000503000000000000" pitchFamily="2" charset="0"/>
              </a:rPr>
              <a:t>Visualize Clusters</a:t>
            </a:r>
            <a:endParaRPr b="1" dirty="0">
              <a:solidFill>
                <a:schemeClr val="tx1"/>
              </a:solidFill>
              <a:latin typeface="Muli" panose="02000503000000000000" pitchFamily="2" charset="0"/>
            </a:endParaRPr>
          </a:p>
        </p:txBody>
      </p:sp>
      <p:sp>
        <p:nvSpPr>
          <p:cNvPr id="2" name="Rectangle 1">
            <a:extLst>
              <a:ext uri="{FF2B5EF4-FFF2-40B4-BE49-F238E27FC236}">
                <a16:creationId xmlns:a16="http://schemas.microsoft.com/office/drawing/2014/main" id="{227CE986-A1FA-3ACC-B6B0-D1CD40B81A1D}"/>
              </a:ext>
            </a:extLst>
          </p:cNvPr>
          <p:cNvSpPr/>
          <p:nvPr/>
        </p:nvSpPr>
        <p:spPr>
          <a:xfrm>
            <a:off x="589083" y="-119951"/>
            <a:ext cx="4835769" cy="78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Google Shape;86;p17"/>
          <p:cNvSpPr txBox="1">
            <a:spLocks noGrp="1"/>
          </p:cNvSpPr>
          <p:nvPr>
            <p:ph type="ctrTitle"/>
          </p:nvPr>
        </p:nvSpPr>
        <p:spPr>
          <a:xfrm>
            <a:off x="685800" y="86018"/>
            <a:ext cx="4973100" cy="73027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Data Modeling</a:t>
            </a:r>
            <a:endParaRPr dirty="0"/>
          </a:p>
        </p:txBody>
      </p:sp>
      <p:sp>
        <p:nvSpPr>
          <p:cNvPr id="7" name="Rectangle 6">
            <a:extLst>
              <a:ext uri="{FF2B5EF4-FFF2-40B4-BE49-F238E27FC236}">
                <a16:creationId xmlns:a16="http://schemas.microsoft.com/office/drawing/2014/main" id="{33CF4C14-74E7-EDE0-7A0C-BD75B4D3EE41}"/>
              </a:ext>
            </a:extLst>
          </p:cNvPr>
          <p:cNvSpPr/>
          <p:nvPr/>
        </p:nvSpPr>
        <p:spPr>
          <a:xfrm>
            <a:off x="5046785" y="1890291"/>
            <a:ext cx="4097215" cy="3253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Google Shape;78;p2">
            <a:extLst>
              <a:ext uri="{FF2B5EF4-FFF2-40B4-BE49-F238E27FC236}">
                <a16:creationId xmlns:a16="http://schemas.microsoft.com/office/drawing/2014/main" id="{88363752-1445-577E-53B2-3ED654A199E1}"/>
              </a:ext>
            </a:extLst>
          </p:cNvPr>
          <p:cNvSpPr txBox="1">
            <a:spLocks/>
          </p:cNvSpPr>
          <p:nvPr/>
        </p:nvSpPr>
        <p:spPr>
          <a:xfrm>
            <a:off x="8480584" y="4749851"/>
            <a:ext cx="548700" cy="39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SzPts val="1300"/>
            </a:pPr>
            <a:fld id="{00000000-1234-1234-1234-123412341234}" type="slidenum">
              <a:rPr lang="en" sz="1300" smtClean="0">
                <a:solidFill>
                  <a:schemeClr val="bg2"/>
                </a:solidFill>
                <a:latin typeface="Poppins" panose="00000800000000000000" pitchFamily="50" charset="0"/>
                <a:cs typeface="Poppins" panose="00000800000000000000" pitchFamily="50" charset="0"/>
              </a:rPr>
              <a:pPr algn="r">
                <a:buSzPts val="1300"/>
              </a:pPr>
              <a:t>14</a:t>
            </a:fld>
            <a:endParaRPr lang="en" sz="1300" dirty="0">
              <a:solidFill>
                <a:schemeClr val="bg2"/>
              </a:solidFill>
              <a:latin typeface="Poppins" panose="00000800000000000000" pitchFamily="50" charset="0"/>
              <a:cs typeface="Poppins" panose="00000800000000000000" pitchFamily="50" charset="0"/>
            </a:endParaRPr>
          </a:p>
        </p:txBody>
      </p:sp>
      <p:pic>
        <p:nvPicPr>
          <p:cNvPr id="3074" name="Picture 2">
            <a:extLst>
              <a:ext uri="{FF2B5EF4-FFF2-40B4-BE49-F238E27FC236}">
                <a16:creationId xmlns:a16="http://schemas.microsoft.com/office/drawing/2014/main" id="{7EC6F2EC-6A14-4F8C-ADCA-FF3F66216B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115"/>
          <a:stretch/>
        </p:blipFill>
        <p:spPr bwMode="auto">
          <a:xfrm>
            <a:off x="395653" y="1410035"/>
            <a:ext cx="4097215" cy="2802009"/>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7;p2">
            <a:extLst>
              <a:ext uri="{FF2B5EF4-FFF2-40B4-BE49-F238E27FC236}">
                <a16:creationId xmlns:a16="http://schemas.microsoft.com/office/drawing/2014/main" id="{F3EFA115-3370-CB92-A2AC-4D87FA98E946}"/>
              </a:ext>
            </a:extLst>
          </p:cNvPr>
          <p:cNvSpPr txBox="1">
            <a:spLocks/>
          </p:cNvSpPr>
          <p:nvPr/>
        </p:nvSpPr>
        <p:spPr>
          <a:xfrm>
            <a:off x="2259623" y="4303899"/>
            <a:ext cx="545123" cy="44595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0" indent="0" algn="just">
              <a:spcBef>
                <a:spcPts val="600"/>
              </a:spcBef>
              <a:buSzPts val="1600"/>
            </a:pPr>
            <a:r>
              <a:rPr lang="en-US" sz="1400" dirty="0">
                <a:solidFill>
                  <a:schemeClr val="accent6"/>
                </a:solidFill>
                <a:latin typeface="Muli" panose="02000503000000000000" pitchFamily="2" charset="0"/>
                <a:ea typeface="Poppins"/>
                <a:cs typeface="Poppins"/>
                <a:sym typeface="Poppins"/>
              </a:rPr>
              <a:t>Static</a:t>
            </a:r>
            <a:endParaRPr lang="en-GB" sz="1400" dirty="0">
              <a:solidFill>
                <a:schemeClr val="accent6"/>
              </a:solidFill>
              <a:latin typeface="Muli" panose="02000503000000000000" pitchFamily="2" charset="0"/>
              <a:ea typeface="Poppins"/>
              <a:cs typeface="Poppins"/>
              <a:sym typeface="Poppins"/>
            </a:endParaRPr>
          </a:p>
        </p:txBody>
      </p:sp>
      <p:sp>
        <p:nvSpPr>
          <p:cNvPr id="15" name="Google Shape;77;p2">
            <a:extLst>
              <a:ext uri="{FF2B5EF4-FFF2-40B4-BE49-F238E27FC236}">
                <a16:creationId xmlns:a16="http://schemas.microsoft.com/office/drawing/2014/main" id="{9FB00C31-ED8D-9501-93E7-44B05F3CD26E}"/>
              </a:ext>
            </a:extLst>
          </p:cNvPr>
          <p:cNvSpPr txBox="1">
            <a:spLocks/>
          </p:cNvSpPr>
          <p:nvPr/>
        </p:nvSpPr>
        <p:spPr>
          <a:xfrm>
            <a:off x="5956788" y="4303899"/>
            <a:ext cx="1556239" cy="44595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0" indent="0" algn="ctr">
              <a:spcBef>
                <a:spcPts val="600"/>
              </a:spcBef>
              <a:buSzPts val="1600"/>
            </a:pPr>
            <a:r>
              <a:rPr lang="en-US" sz="1400" dirty="0">
                <a:solidFill>
                  <a:schemeClr val="accent6"/>
                </a:solidFill>
                <a:latin typeface="Muli" panose="02000503000000000000" pitchFamily="2" charset="0"/>
                <a:ea typeface="Poppins"/>
                <a:cs typeface="Poppins"/>
                <a:sym typeface="Poppins"/>
              </a:rPr>
              <a:t>Interactive</a:t>
            </a:r>
            <a:endParaRPr lang="en-GB" sz="1400" dirty="0">
              <a:solidFill>
                <a:schemeClr val="accent6"/>
              </a:solidFill>
              <a:latin typeface="Muli" panose="02000503000000000000" pitchFamily="2" charset="0"/>
              <a:ea typeface="Poppins"/>
              <a:cs typeface="Poppins"/>
              <a:sym typeface="Poppins"/>
            </a:endParaRPr>
          </a:p>
        </p:txBody>
      </p:sp>
      <p:grpSp>
        <p:nvGrpSpPr>
          <p:cNvPr id="11" name="Group 10">
            <a:extLst>
              <a:ext uri="{FF2B5EF4-FFF2-40B4-BE49-F238E27FC236}">
                <a16:creationId xmlns:a16="http://schemas.microsoft.com/office/drawing/2014/main" id="{61E41DD3-3AC0-6E89-7659-0744B151F7D3}"/>
              </a:ext>
            </a:extLst>
          </p:cNvPr>
          <p:cNvGrpSpPr/>
          <p:nvPr/>
        </p:nvGrpSpPr>
        <p:grpSpPr>
          <a:xfrm>
            <a:off x="5288572" y="1364061"/>
            <a:ext cx="3400651" cy="2893957"/>
            <a:chOff x="5288572" y="1364061"/>
            <a:chExt cx="3400651" cy="2893957"/>
          </a:xfrm>
        </p:grpSpPr>
        <p:pic>
          <p:nvPicPr>
            <p:cNvPr id="5" name="Picture 4" descr="Chart&#10;&#10;Description automatically generated">
              <a:extLst>
                <a:ext uri="{FF2B5EF4-FFF2-40B4-BE49-F238E27FC236}">
                  <a16:creationId xmlns:a16="http://schemas.microsoft.com/office/drawing/2014/main" id="{66E8527F-06B1-2EFD-69F5-8C27F511D08A}"/>
                </a:ext>
              </a:extLst>
            </p:cNvPr>
            <p:cNvPicPr>
              <a:picLocks noChangeAspect="1"/>
            </p:cNvPicPr>
            <p:nvPr/>
          </p:nvPicPr>
          <p:blipFill rotWithShape="1">
            <a:blip r:embed="rId4"/>
            <a:srcRect l="28366" t="12936" r="43883" b="15355"/>
            <a:stretch/>
          </p:blipFill>
          <p:spPr>
            <a:xfrm>
              <a:off x="5288572" y="1364061"/>
              <a:ext cx="2892670" cy="2893957"/>
            </a:xfrm>
            <a:prstGeom prst="rect">
              <a:avLst/>
            </a:prstGeom>
          </p:spPr>
        </p:pic>
        <p:pic>
          <p:nvPicPr>
            <p:cNvPr id="10" name="Picture 9" descr="Chart&#10;&#10;Description automatically generated">
              <a:extLst>
                <a:ext uri="{FF2B5EF4-FFF2-40B4-BE49-F238E27FC236}">
                  <a16:creationId xmlns:a16="http://schemas.microsoft.com/office/drawing/2014/main" id="{CC89ACEC-B655-AB00-9064-81B44D9475FF}"/>
                </a:ext>
              </a:extLst>
            </p:cNvPr>
            <p:cNvPicPr>
              <a:picLocks noChangeAspect="1"/>
            </p:cNvPicPr>
            <p:nvPr/>
          </p:nvPicPr>
          <p:blipFill rotWithShape="1">
            <a:blip r:embed="rId4"/>
            <a:srcRect l="92115" t="11133" b="13865"/>
            <a:stretch/>
          </p:blipFill>
          <p:spPr>
            <a:xfrm>
              <a:off x="8156835" y="1591380"/>
              <a:ext cx="532388" cy="1960740"/>
            </a:xfrm>
            <a:prstGeom prst="rect">
              <a:avLst/>
            </a:prstGeom>
          </p:spPr>
        </p:pic>
      </p:grpSp>
      <p:sp>
        <p:nvSpPr>
          <p:cNvPr id="19" name="Google Shape;125;p21">
            <a:extLst>
              <a:ext uri="{FF2B5EF4-FFF2-40B4-BE49-F238E27FC236}">
                <a16:creationId xmlns:a16="http://schemas.microsoft.com/office/drawing/2014/main" id="{A9B8CC55-BF02-31D2-3CCE-0CE0721A580B}"/>
              </a:ext>
            </a:extLst>
          </p:cNvPr>
          <p:cNvSpPr txBox="1">
            <a:spLocks/>
          </p:cNvSpPr>
          <p:nvPr/>
        </p:nvSpPr>
        <p:spPr>
          <a:xfrm>
            <a:off x="73591" y="4863434"/>
            <a:ext cx="4323026" cy="3679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100" b="1" dirty="0">
                <a:solidFill>
                  <a:schemeClr val="accent3"/>
                </a:solidFill>
                <a:hlinkClick r:id="rId5">
                  <a:extLst>
                    <a:ext uri="{A12FA001-AC4F-418D-AE19-62706E023703}">
                      <ahyp:hlinkClr xmlns:ahyp="http://schemas.microsoft.com/office/drawing/2018/hyperlinkcolor" val="tx"/>
                    </a:ext>
                  </a:extLst>
                </a:hlinkClick>
              </a:rPr>
              <a:t>To see IPYNB file click here</a:t>
            </a:r>
            <a:endParaRPr lang="en-US" sz="1100" b="1" dirty="0">
              <a:solidFill>
                <a:schemeClr val="accent3"/>
              </a:solidFill>
            </a:endParaRPr>
          </a:p>
          <a:p>
            <a:pPr marL="0" indent="0" algn="just">
              <a:buFont typeface="Muli"/>
              <a:buNone/>
            </a:pPr>
            <a:endParaRPr lang="en-US" sz="1100" b="1" dirty="0">
              <a:solidFill>
                <a:schemeClr val="accent3"/>
              </a:solidFill>
            </a:endParaRPr>
          </a:p>
        </p:txBody>
      </p:sp>
    </p:spTree>
    <p:extLst>
      <p:ext uri="{BB962C8B-B14F-4D97-AF65-F5344CB8AC3E}">
        <p14:creationId xmlns:p14="http://schemas.microsoft.com/office/powerpoint/2010/main" val="2057118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p:nvPr/>
        </p:nvSpPr>
        <p:spPr>
          <a:xfrm>
            <a:off x="0" y="0"/>
            <a:ext cx="9144000" cy="88513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6" name="Google Shape;76;p2"/>
          <p:cNvSpPr txBox="1">
            <a:spLocks noGrp="1"/>
          </p:cNvSpPr>
          <p:nvPr>
            <p:ph type="title"/>
          </p:nvPr>
        </p:nvSpPr>
        <p:spPr>
          <a:xfrm>
            <a:off x="457200" y="217775"/>
            <a:ext cx="8229597" cy="586456"/>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 sz="3600" dirty="0"/>
              <a:t>Marketing Retargeting</a:t>
            </a:r>
            <a:endParaRPr sz="3600" dirty="0"/>
          </a:p>
        </p:txBody>
      </p:sp>
      <p:sp>
        <p:nvSpPr>
          <p:cNvPr id="77" name="Google Shape;77;p2"/>
          <p:cNvSpPr txBox="1">
            <a:spLocks noGrp="1"/>
          </p:cNvSpPr>
          <p:nvPr>
            <p:ph type="body" idx="1"/>
          </p:nvPr>
        </p:nvSpPr>
        <p:spPr>
          <a:xfrm>
            <a:off x="457202" y="958606"/>
            <a:ext cx="8572082" cy="393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SzPts val="1600"/>
              <a:buNone/>
            </a:pPr>
            <a:r>
              <a:rPr lang="en-US" b="1" dirty="0">
                <a:solidFill>
                  <a:schemeClr val="accent6"/>
                </a:solidFill>
                <a:latin typeface="Poppins"/>
                <a:cs typeface="Poppins"/>
                <a:sym typeface="Poppins"/>
              </a:rPr>
              <a:t>Average Recency, Frequency, Monetary Each Segments</a:t>
            </a:r>
            <a:endParaRPr dirty="0"/>
          </a:p>
        </p:txBody>
      </p:sp>
      <p:sp>
        <p:nvSpPr>
          <p:cNvPr id="78" name="Google Shape;78;p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15</a:t>
            </a:fld>
            <a:endParaRPr/>
          </a:p>
        </p:txBody>
      </p:sp>
      <p:sp>
        <p:nvSpPr>
          <p:cNvPr id="13" name="Google Shape;125;p21">
            <a:extLst>
              <a:ext uri="{FF2B5EF4-FFF2-40B4-BE49-F238E27FC236}">
                <a16:creationId xmlns:a16="http://schemas.microsoft.com/office/drawing/2014/main" id="{E558D138-9E78-D553-3074-B12DA0DA4F39}"/>
              </a:ext>
            </a:extLst>
          </p:cNvPr>
          <p:cNvSpPr txBox="1">
            <a:spLocks/>
          </p:cNvSpPr>
          <p:nvPr/>
        </p:nvSpPr>
        <p:spPr>
          <a:xfrm>
            <a:off x="73591" y="4863434"/>
            <a:ext cx="4323026" cy="1320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100" b="1" dirty="0">
                <a:solidFill>
                  <a:schemeClr val="bg2">
                    <a:lumMod val="50000"/>
                  </a:schemeClr>
                </a:solidFill>
                <a:hlinkClick r:id="rId3"/>
              </a:rPr>
              <a:t>To see IPYNB file click here</a:t>
            </a:r>
            <a:endParaRPr lang="en-US" sz="1100" b="1" dirty="0">
              <a:solidFill>
                <a:schemeClr val="bg2">
                  <a:lumMod val="50000"/>
                </a:schemeClr>
              </a:solidFill>
            </a:endParaRPr>
          </a:p>
          <a:p>
            <a:pPr marL="0" indent="0" algn="just">
              <a:buFont typeface="Muli"/>
              <a:buNone/>
            </a:pPr>
            <a:endParaRPr lang="en-US" sz="1100" b="1" dirty="0">
              <a:solidFill>
                <a:schemeClr val="bg2">
                  <a:lumMod val="50000"/>
                </a:schemeClr>
              </a:solidFill>
            </a:endParaRPr>
          </a:p>
        </p:txBody>
      </p:sp>
      <p:pic>
        <p:nvPicPr>
          <p:cNvPr id="3" name="Picture 2">
            <a:extLst>
              <a:ext uri="{FF2B5EF4-FFF2-40B4-BE49-F238E27FC236}">
                <a16:creationId xmlns:a16="http://schemas.microsoft.com/office/drawing/2014/main" id="{7177FAF0-73F1-8E22-D472-C43545C33966}"/>
              </a:ext>
            </a:extLst>
          </p:cNvPr>
          <p:cNvPicPr>
            <a:picLocks noChangeAspect="1"/>
          </p:cNvPicPr>
          <p:nvPr/>
        </p:nvPicPr>
        <p:blipFill>
          <a:blip r:embed="rId4"/>
          <a:stretch>
            <a:fillRect/>
          </a:stretch>
        </p:blipFill>
        <p:spPr>
          <a:xfrm>
            <a:off x="4396617" y="2166048"/>
            <a:ext cx="3626661" cy="766693"/>
          </a:xfrm>
          <a:prstGeom prst="rect">
            <a:avLst/>
          </a:prstGeom>
        </p:spPr>
      </p:pic>
      <p:pic>
        <p:nvPicPr>
          <p:cNvPr id="1026" name="Picture 2">
            <a:extLst>
              <a:ext uri="{FF2B5EF4-FFF2-40B4-BE49-F238E27FC236}">
                <a16:creationId xmlns:a16="http://schemas.microsoft.com/office/drawing/2014/main" id="{A788E242-AC6C-1B70-F9B7-900E5F6DDE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428" y="1381796"/>
            <a:ext cx="3809690" cy="17260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FAF991C-2AB7-8357-96DD-C589BD92C2CF}"/>
              </a:ext>
            </a:extLst>
          </p:cNvPr>
          <p:cNvPicPr>
            <a:picLocks noChangeAspect="1"/>
          </p:cNvPicPr>
          <p:nvPr/>
        </p:nvPicPr>
        <p:blipFill>
          <a:blip r:embed="rId6"/>
          <a:stretch>
            <a:fillRect/>
          </a:stretch>
        </p:blipFill>
        <p:spPr>
          <a:xfrm>
            <a:off x="4396617" y="1520106"/>
            <a:ext cx="3246130" cy="645942"/>
          </a:xfrm>
          <a:prstGeom prst="rect">
            <a:avLst/>
          </a:prstGeom>
        </p:spPr>
      </p:pic>
      <p:sp>
        <p:nvSpPr>
          <p:cNvPr id="16" name="Google Shape;77;p2">
            <a:extLst>
              <a:ext uri="{FF2B5EF4-FFF2-40B4-BE49-F238E27FC236}">
                <a16:creationId xmlns:a16="http://schemas.microsoft.com/office/drawing/2014/main" id="{1134AF19-E64C-460E-25A8-C1DDA93951DB}"/>
              </a:ext>
            </a:extLst>
          </p:cNvPr>
          <p:cNvSpPr txBox="1">
            <a:spLocks/>
          </p:cNvSpPr>
          <p:nvPr/>
        </p:nvSpPr>
        <p:spPr>
          <a:xfrm>
            <a:off x="577191" y="3127597"/>
            <a:ext cx="8141936" cy="132739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285750" indent="-285750" algn="just">
              <a:spcBef>
                <a:spcPts val="600"/>
              </a:spcBef>
              <a:buSzPts val="1600"/>
              <a:buFont typeface="Arial" panose="020B0604020202020204" pitchFamily="34" charset="0"/>
              <a:buChar char="•"/>
            </a:pPr>
            <a:r>
              <a:rPr lang="en-US" sz="1400" b="1" dirty="0">
                <a:solidFill>
                  <a:schemeClr val="accent6"/>
                </a:solidFill>
                <a:latin typeface="Muli" panose="02000503000000000000" pitchFamily="2" charset="0"/>
                <a:ea typeface="Poppins"/>
                <a:cs typeface="Poppins"/>
                <a:sym typeface="Poppins"/>
              </a:rPr>
              <a:t>Segment 0 </a:t>
            </a:r>
            <a:r>
              <a:rPr lang="en-US" sz="1400" dirty="0">
                <a:solidFill>
                  <a:schemeClr val="accent6"/>
                </a:solidFill>
                <a:latin typeface="Muli" panose="02000503000000000000" pitchFamily="2" charset="0"/>
                <a:ea typeface="Poppins"/>
                <a:cs typeface="Poppins"/>
                <a:sym typeface="Poppins"/>
              </a:rPr>
              <a:t>: Recency high, frequency and monetary low.</a:t>
            </a:r>
          </a:p>
          <a:p>
            <a:pPr marL="285750" indent="-285750" algn="just">
              <a:spcBef>
                <a:spcPts val="600"/>
              </a:spcBef>
              <a:buSzPts val="1600"/>
              <a:buFont typeface="Arial" panose="020B0604020202020204" pitchFamily="34" charset="0"/>
              <a:buChar char="•"/>
            </a:pPr>
            <a:r>
              <a:rPr lang="en-US" sz="1400" b="1" dirty="0">
                <a:solidFill>
                  <a:schemeClr val="accent6"/>
                </a:solidFill>
                <a:latin typeface="Muli" panose="02000503000000000000" pitchFamily="2" charset="0"/>
                <a:ea typeface="Poppins"/>
                <a:cs typeface="Poppins"/>
                <a:sym typeface="Poppins"/>
              </a:rPr>
              <a:t>Segment 1 </a:t>
            </a:r>
            <a:r>
              <a:rPr lang="en-US" sz="1400" dirty="0">
                <a:solidFill>
                  <a:schemeClr val="accent6"/>
                </a:solidFill>
                <a:latin typeface="Muli" panose="02000503000000000000" pitchFamily="2" charset="0"/>
                <a:ea typeface="Poppins"/>
                <a:cs typeface="Poppins"/>
                <a:sym typeface="Poppins"/>
              </a:rPr>
              <a:t>: Recency, frequency and monetary low.</a:t>
            </a:r>
          </a:p>
          <a:p>
            <a:pPr marL="285750" indent="-285750" algn="just">
              <a:spcBef>
                <a:spcPts val="600"/>
              </a:spcBef>
              <a:buSzPts val="1600"/>
              <a:buFont typeface="Arial" panose="020B0604020202020204" pitchFamily="34" charset="0"/>
              <a:buChar char="•"/>
            </a:pPr>
            <a:r>
              <a:rPr lang="en-US" sz="1400" b="1" dirty="0">
                <a:solidFill>
                  <a:schemeClr val="accent6"/>
                </a:solidFill>
                <a:latin typeface="Muli" panose="02000503000000000000" pitchFamily="2" charset="0"/>
                <a:ea typeface="Poppins"/>
                <a:cs typeface="Poppins"/>
                <a:sym typeface="Poppins"/>
              </a:rPr>
              <a:t>Segment 2 </a:t>
            </a:r>
            <a:r>
              <a:rPr lang="en-US" sz="1400" dirty="0">
                <a:solidFill>
                  <a:schemeClr val="accent6"/>
                </a:solidFill>
                <a:latin typeface="Muli" panose="02000503000000000000" pitchFamily="2" charset="0"/>
                <a:ea typeface="Poppins"/>
                <a:cs typeface="Poppins"/>
                <a:sym typeface="Poppins"/>
              </a:rPr>
              <a:t>: Recency, frequency and monetary high.</a:t>
            </a:r>
          </a:p>
          <a:p>
            <a:pPr marL="285750" indent="-285750" algn="just">
              <a:spcBef>
                <a:spcPts val="600"/>
              </a:spcBef>
              <a:buSzPts val="1600"/>
              <a:buFont typeface="Arial" panose="020B0604020202020204" pitchFamily="34" charset="0"/>
              <a:buChar char="•"/>
            </a:pPr>
            <a:r>
              <a:rPr lang="en-US" sz="1400" b="1" dirty="0">
                <a:solidFill>
                  <a:schemeClr val="accent6"/>
                </a:solidFill>
                <a:latin typeface="Muli" panose="02000503000000000000" pitchFamily="2" charset="0"/>
                <a:ea typeface="Poppins"/>
                <a:cs typeface="Poppins"/>
                <a:sym typeface="Poppins"/>
              </a:rPr>
              <a:t>Segment 3 </a:t>
            </a:r>
            <a:r>
              <a:rPr lang="en-US" sz="1400" dirty="0">
                <a:solidFill>
                  <a:schemeClr val="accent6"/>
                </a:solidFill>
                <a:latin typeface="Muli" panose="02000503000000000000" pitchFamily="2" charset="0"/>
                <a:ea typeface="Poppins"/>
                <a:cs typeface="Poppins"/>
                <a:sym typeface="Poppins"/>
              </a:rPr>
              <a:t>: Recency low, frequency and monetary high.</a:t>
            </a:r>
            <a:endParaRPr lang="en-GB" sz="1400" dirty="0">
              <a:solidFill>
                <a:schemeClr val="accent6"/>
              </a:solidFill>
              <a:latin typeface="Muli" panose="02000503000000000000" pitchFamily="2" charset="0"/>
              <a:ea typeface="Poppins"/>
              <a:cs typeface="Poppins"/>
              <a:sym typeface="Poppins"/>
            </a:endParaRPr>
          </a:p>
        </p:txBody>
      </p:sp>
    </p:spTree>
    <p:extLst>
      <p:ext uri="{BB962C8B-B14F-4D97-AF65-F5344CB8AC3E}">
        <p14:creationId xmlns:p14="http://schemas.microsoft.com/office/powerpoint/2010/main" val="2421783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p:nvPr/>
        </p:nvSpPr>
        <p:spPr>
          <a:xfrm>
            <a:off x="0" y="0"/>
            <a:ext cx="9144000" cy="88513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6" name="Google Shape;76;p2"/>
          <p:cNvSpPr txBox="1">
            <a:spLocks noGrp="1"/>
          </p:cNvSpPr>
          <p:nvPr>
            <p:ph type="title"/>
          </p:nvPr>
        </p:nvSpPr>
        <p:spPr>
          <a:xfrm>
            <a:off x="457200" y="217775"/>
            <a:ext cx="8229597" cy="586456"/>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 sz="3600" dirty="0"/>
              <a:t>Marketing Retargeting</a:t>
            </a:r>
            <a:endParaRPr sz="3600" dirty="0"/>
          </a:p>
        </p:txBody>
      </p:sp>
      <p:sp>
        <p:nvSpPr>
          <p:cNvPr id="78" name="Google Shape;78;p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16</a:t>
            </a:fld>
            <a:endParaRPr/>
          </a:p>
        </p:txBody>
      </p:sp>
      <p:sp>
        <p:nvSpPr>
          <p:cNvPr id="14" name="Google Shape;134;p22">
            <a:extLst>
              <a:ext uri="{FF2B5EF4-FFF2-40B4-BE49-F238E27FC236}">
                <a16:creationId xmlns:a16="http://schemas.microsoft.com/office/drawing/2014/main" id="{37A15A6F-81B0-A83B-2C00-440E356E6D3B}"/>
              </a:ext>
            </a:extLst>
          </p:cNvPr>
          <p:cNvSpPr txBox="1">
            <a:spLocks noGrp="1"/>
          </p:cNvSpPr>
          <p:nvPr>
            <p:ph type="body" idx="1"/>
          </p:nvPr>
        </p:nvSpPr>
        <p:spPr>
          <a:xfrm>
            <a:off x="457200" y="3161728"/>
            <a:ext cx="2359800" cy="1588123"/>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US" sz="1100" dirty="0">
                <a:latin typeface="Muli" panose="02000503000000000000" pitchFamily="2" charset="0"/>
              </a:rPr>
              <a:t>There is no big difference in the number of segments per consumer.</a:t>
            </a:r>
            <a:endParaRPr sz="1100" dirty="0">
              <a:latin typeface="Muli" panose="02000503000000000000" pitchFamily="2" charset="0"/>
            </a:endParaRPr>
          </a:p>
        </p:txBody>
      </p:sp>
      <p:sp>
        <p:nvSpPr>
          <p:cNvPr id="15" name="Google Shape;135;p22">
            <a:extLst>
              <a:ext uri="{FF2B5EF4-FFF2-40B4-BE49-F238E27FC236}">
                <a16:creationId xmlns:a16="http://schemas.microsoft.com/office/drawing/2014/main" id="{6E4C85AF-9F7B-9F2D-5070-B96A1BFE32E2}"/>
              </a:ext>
            </a:extLst>
          </p:cNvPr>
          <p:cNvSpPr txBox="1">
            <a:spLocks noGrp="1"/>
          </p:cNvSpPr>
          <p:nvPr>
            <p:ph type="body" idx="2"/>
          </p:nvPr>
        </p:nvSpPr>
        <p:spPr>
          <a:xfrm>
            <a:off x="3392098" y="3192004"/>
            <a:ext cx="2359800" cy="1665513"/>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US" sz="1100" dirty="0">
                <a:latin typeface="Muli" panose="02000503000000000000" pitchFamily="2" charset="0"/>
              </a:rPr>
              <a:t>Most of the consumers in the four segments still did not participate at all in the campaign. And only a few consumers in segment 2 and segment 3 always respond to the campaign.</a:t>
            </a:r>
          </a:p>
        </p:txBody>
      </p:sp>
      <p:sp>
        <p:nvSpPr>
          <p:cNvPr id="17" name="Google Shape;136;p22">
            <a:extLst>
              <a:ext uri="{FF2B5EF4-FFF2-40B4-BE49-F238E27FC236}">
                <a16:creationId xmlns:a16="http://schemas.microsoft.com/office/drawing/2014/main" id="{B262A4AD-877C-3F43-B245-43F2084E76A9}"/>
              </a:ext>
            </a:extLst>
          </p:cNvPr>
          <p:cNvSpPr txBox="1">
            <a:spLocks noGrp="1"/>
          </p:cNvSpPr>
          <p:nvPr>
            <p:ph type="body" idx="3"/>
          </p:nvPr>
        </p:nvSpPr>
        <p:spPr>
          <a:xfrm>
            <a:off x="6326997" y="3161728"/>
            <a:ext cx="2359800" cy="1884660"/>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US" sz="1100" dirty="0">
                <a:latin typeface="Muli" panose="02000503000000000000" pitchFamily="2" charset="0"/>
              </a:rPr>
              <a:t>- Segment 0 : Responsiveness to the campaign is very low.</a:t>
            </a:r>
          </a:p>
          <a:p>
            <a:pPr marL="0" lvl="0" indent="0" algn="just" rtl="0">
              <a:spcBef>
                <a:spcPts val="600"/>
              </a:spcBef>
              <a:spcAft>
                <a:spcPts val="0"/>
              </a:spcAft>
              <a:buNone/>
            </a:pPr>
            <a:r>
              <a:rPr lang="en-US" sz="1100" dirty="0">
                <a:latin typeface="Muli" panose="02000503000000000000" pitchFamily="2" charset="0"/>
              </a:rPr>
              <a:t>- Segment 1 and Segment 2: Low responsiveness to campaigns.</a:t>
            </a:r>
          </a:p>
          <a:p>
            <a:pPr marL="0" lvl="0" indent="0" algn="just" rtl="0">
              <a:spcBef>
                <a:spcPts val="600"/>
              </a:spcBef>
              <a:spcAft>
                <a:spcPts val="0"/>
              </a:spcAft>
              <a:buNone/>
            </a:pPr>
            <a:r>
              <a:rPr lang="en-US" sz="1100" dirty="0">
                <a:latin typeface="Muli" panose="02000503000000000000" pitchFamily="2" charset="0"/>
              </a:rPr>
              <a:t>- Segment 3: Slightly responsive to campaigns.</a:t>
            </a:r>
            <a:endParaRPr sz="1100" dirty="0">
              <a:latin typeface="Muli" panose="02000503000000000000" pitchFamily="2" charset="0"/>
            </a:endParaRPr>
          </a:p>
        </p:txBody>
      </p:sp>
      <p:sp>
        <p:nvSpPr>
          <p:cNvPr id="18" name="Google Shape;77;p2">
            <a:extLst>
              <a:ext uri="{FF2B5EF4-FFF2-40B4-BE49-F238E27FC236}">
                <a16:creationId xmlns:a16="http://schemas.microsoft.com/office/drawing/2014/main" id="{D1FDD1C8-525F-BDE1-0E9F-6F3F63249B8B}"/>
              </a:ext>
            </a:extLst>
          </p:cNvPr>
          <p:cNvSpPr txBox="1">
            <a:spLocks/>
          </p:cNvSpPr>
          <p:nvPr/>
        </p:nvSpPr>
        <p:spPr>
          <a:xfrm>
            <a:off x="457202" y="958606"/>
            <a:ext cx="8572082" cy="393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15000"/>
              </a:lnSpc>
              <a:spcBef>
                <a:spcPts val="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15000"/>
              </a:lnSpc>
              <a:spcBef>
                <a:spcPts val="0"/>
              </a:spcBef>
              <a:spcAft>
                <a:spcPts val="0"/>
              </a:spcAft>
              <a:buClr>
                <a:schemeClr val="accent4"/>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marL="0" indent="0">
              <a:buFont typeface="Arial"/>
              <a:buNone/>
            </a:pPr>
            <a:r>
              <a:rPr lang="en-US" b="1" dirty="0">
                <a:solidFill>
                  <a:schemeClr val="accent6"/>
                </a:solidFill>
                <a:latin typeface="Poppins"/>
                <a:cs typeface="Poppins"/>
                <a:sym typeface="Poppins"/>
              </a:rPr>
              <a:t>Demographics</a:t>
            </a:r>
            <a:endParaRPr lang="en-US" dirty="0"/>
          </a:p>
        </p:txBody>
      </p:sp>
      <p:pic>
        <p:nvPicPr>
          <p:cNvPr id="2050" name="Picture 2">
            <a:extLst>
              <a:ext uri="{FF2B5EF4-FFF2-40B4-BE49-F238E27FC236}">
                <a16:creationId xmlns:a16="http://schemas.microsoft.com/office/drawing/2014/main" id="{7C6FFBCD-B376-FE1E-59B2-5F331B55E9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375" y="1492706"/>
            <a:ext cx="2511450" cy="15881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9942D5A-0361-03D8-8D1F-4A0BA1383C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916" y="1454010"/>
            <a:ext cx="2614169" cy="166551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865A777-7A85-A630-C1D3-AA42919BDF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2962" y="1457520"/>
            <a:ext cx="2633835" cy="1665513"/>
          </a:xfrm>
          <a:prstGeom prst="rect">
            <a:avLst/>
          </a:prstGeom>
          <a:noFill/>
          <a:extLst>
            <a:ext uri="{909E8E84-426E-40DD-AFC4-6F175D3DCCD1}">
              <a14:hiddenFill xmlns:a14="http://schemas.microsoft.com/office/drawing/2010/main">
                <a:solidFill>
                  <a:srgbClr val="FFFFFF"/>
                </a:solidFill>
              </a14:hiddenFill>
            </a:ext>
          </a:extLst>
        </p:spPr>
      </p:pic>
      <p:sp>
        <p:nvSpPr>
          <p:cNvPr id="23" name="Google Shape;125;p21">
            <a:extLst>
              <a:ext uri="{FF2B5EF4-FFF2-40B4-BE49-F238E27FC236}">
                <a16:creationId xmlns:a16="http://schemas.microsoft.com/office/drawing/2014/main" id="{E046C64A-EFEC-0CBE-8E75-552AB3AD8EDD}"/>
              </a:ext>
            </a:extLst>
          </p:cNvPr>
          <p:cNvSpPr txBox="1">
            <a:spLocks/>
          </p:cNvSpPr>
          <p:nvPr/>
        </p:nvSpPr>
        <p:spPr>
          <a:xfrm>
            <a:off x="73591" y="4863434"/>
            <a:ext cx="4323026" cy="1320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100" b="1" dirty="0">
                <a:solidFill>
                  <a:schemeClr val="bg2">
                    <a:lumMod val="50000"/>
                  </a:schemeClr>
                </a:solidFill>
                <a:hlinkClick r:id="rId6"/>
              </a:rPr>
              <a:t>To see IPYNB file click here</a:t>
            </a:r>
            <a:endParaRPr lang="en-US" sz="1100" b="1" dirty="0">
              <a:solidFill>
                <a:schemeClr val="bg2">
                  <a:lumMod val="50000"/>
                </a:schemeClr>
              </a:solidFill>
            </a:endParaRPr>
          </a:p>
          <a:p>
            <a:pPr marL="0" indent="0" algn="just">
              <a:buFont typeface="Muli"/>
              <a:buNone/>
            </a:pPr>
            <a:endParaRPr lang="en-US" sz="1100" b="1" dirty="0">
              <a:solidFill>
                <a:schemeClr val="bg2">
                  <a:lumMod val="50000"/>
                </a:schemeClr>
              </a:solidFill>
            </a:endParaRPr>
          </a:p>
        </p:txBody>
      </p:sp>
    </p:spTree>
    <p:extLst>
      <p:ext uri="{BB962C8B-B14F-4D97-AF65-F5344CB8AC3E}">
        <p14:creationId xmlns:p14="http://schemas.microsoft.com/office/powerpoint/2010/main" val="1446616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p:nvPr/>
        </p:nvSpPr>
        <p:spPr>
          <a:xfrm>
            <a:off x="0" y="0"/>
            <a:ext cx="9144000" cy="88513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6" name="Google Shape;76;p2"/>
          <p:cNvSpPr txBox="1">
            <a:spLocks noGrp="1"/>
          </p:cNvSpPr>
          <p:nvPr>
            <p:ph type="title"/>
          </p:nvPr>
        </p:nvSpPr>
        <p:spPr>
          <a:xfrm>
            <a:off x="457200" y="217775"/>
            <a:ext cx="8229597" cy="586456"/>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 sz="3600" dirty="0"/>
              <a:t>Marketing Retargeting</a:t>
            </a:r>
            <a:endParaRPr sz="3600" dirty="0"/>
          </a:p>
        </p:txBody>
      </p:sp>
      <p:sp>
        <p:nvSpPr>
          <p:cNvPr id="78" name="Google Shape;78;p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17</a:t>
            </a:fld>
            <a:endParaRPr/>
          </a:p>
        </p:txBody>
      </p:sp>
      <p:sp>
        <p:nvSpPr>
          <p:cNvPr id="18" name="Google Shape;77;p2">
            <a:extLst>
              <a:ext uri="{FF2B5EF4-FFF2-40B4-BE49-F238E27FC236}">
                <a16:creationId xmlns:a16="http://schemas.microsoft.com/office/drawing/2014/main" id="{D1FDD1C8-525F-BDE1-0E9F-6F3F63249B8B}"/>
              </a:ext>
            </a:extLst>
          </p:cNvPr>
          <p:cNvSpPr txBox="1">
            <a:spLocks/>
          </p:cNvSpPr>
          <p:nvPr/>
        </p:nvSpPr>
        <p:spPr>
          <a:xfrm>
            <a:off x="457202" y="958606"/>
            <a:ext cx="8572082" cy="393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15000"/>
              </a:lnSpc>
              <a:spcBef>
                <a:spcPts val="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15000"/>
              </a:lnSpc>
              <a:spcBef>
                <a:spcPts val="0"/>
              </a:spcBef>
              <a:spcAft>
                <a:spcPts val="0"/>
              </a:spcAft>
              <a:buClr>
                <a:schemeClr val="accent4"/>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marL="0" indent="0">
              <a:buFont typeface="Arial"/>
              <a:buNone/>
            </a:pPr>
            <a:r>
              <a:rPr lang="en-US" b="1" dirty="0">
                <a:solidFill>
                  <a:schemeClr val="accent6"/>
                </a:solidFill>
                <a:latin typeface="Poppins"/>
                <a:cs typeface="Poppins"/>
                <a:sym typeface="Poppins"/>
              </a:rPr>
              <a:t>Demographics</a:t>
            </a:r>
            <a:endParaRPr lang="en-US" dirty="0"/>
          </a:p>
        </p:txBody>
      </p:sp>
      <p:pic>
        <p:nvPicPr>
          <p:cNvPr id="3074" name="Picture 2">
            <a:extLst>
              <a:ext uri="{FF2B5EF4-FFF2-40B4-BE49-F238E27FC236}">
                <a16:creationId xmlns:a16="http://schemas.microsoft.com/office/drawing/2014/main" id="{A5CDB5DA-8F28-6382-A09B-29708DF8F1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85854"/>
            <a:ext cx="1743780" cy="17437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0C309FF-5C1C-4B42-490B-D4EA33466B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104" y="1485854"/>
            <a:ext cx="1743780" cy="1743780"/>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134;p22">
            <a:extLst>
              <a:ext uri="{FF2B5EF4-FFF2-40B4-BE49-F238E27FC236}">
                <a16:creationId xmlns:a16="http://schemas.microsoft.com/office/drawing/2014/main" id="{14BFA408-17CC-2C2B-3966-07682293D5AB}"/>
              </a:ext>
            </a:extLst>
          </p:cNvPr>
          <p:cNvSpPr txBox="1">
            <a:spLocks noGrp="1"/>
          </p:cNvSpPr>
          <p:nvPr>
            <p:ph type="body" idx="1"/>
          </p:nvPr>
        </p:nvSpPr>
        <p:spPr>
          <a:xfrm>
            <a:off x="474262" y="3417370"/>
            <a:ext cx="3521684" cy="452499"/>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US" sz="1100" dirty="0">
                <a:latin typeface="Muli" panose="02000503000000000000" pitchFamily="2" charset="0"/>
              </a:rPr>
              <a:t>There is no difference between segments in terms of age demographics and marital status.</a:t>
            </a:r>
          </a:p>
        </p:txBody>
      </p:sp>
      <p:sp>
        <p:nvSpPr>
          <p:cNvPr id="20" name="Google Shape;134;p22">
            <a:extLst>
              <a:ext uri="{FF2B5EF4-FFF2-40B4-BE49-F238E27FC236}">
                <a16:creationId xmlns:a16="http://schemas.microsoft.com/office/drawing/2014/main" id="{B3B1D83E-F666-36F7-974E-FE5F259EC56E}"/>
              </a:ext>
            </a:extLst>
          </p:cNvPr>
          <p:cNvSpPr txBox="1">
            <a:spLocks/>
          </p:cNvSpPr>
          <p:nvPr/>
        </p:nvSpPr>
        <p:spPr>
          <a:xfrm>
            <a:off x="4743242" y="3406875"/>
            <a:ext cx="3773723" cy="76883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15000"/>
              </a:lnSpc>
              <a:spcBef>
                <a:spcPts val="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15000"/>
              </a:lnSpc>
              <a:spcBef>
                <a:spcPts val="0"/>
              </a:spcBef>
              <a:spcAft>
                <a:spcPts val="0"/>
              </a:spcAft>
              <a:buClr>
                <a:schemeClr val="accent4"/>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marL="0" indent="0" algn="just">
              <a:buFont typeface="Arial"/>
              <a:buNone/>
            </a:pPr>
            <a:r>
              <a:rPr lang="en-US" sz="1100" dirty="0">
                <a:latin typeface="Muli" panose="02000503000000000000" pitchFamily="2" charset="0"/>
              </a:rPr>
              <a:t>Segment 2 and Segment 3 have a maximum number of 3. With fewer children, the total transaction tends to increase.</a:t>
            </a:r>
          </a:p>
        </p:txBody>
      </p:sp>
      <p:pic>
        <p:nvPicPr>
          <p:cNvPr id="3080" name="Picture 8">
            <a:extLst>
              <a:ext uri="{FF2B5EF4-FFF2-40B4-BE49-F238E27FC236}">
                <a16:creationId xmlns:a16="http://schemas.microsoft.com/office/drawing/2014/main" id="{AC1B59EC-AC02-5785-EAC6-50529FE96E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1364" y="1512240"/>
            <a:ext cx="1743781" cy="174378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DA98AB0D-A4E5-2537-FF3A-6DCBC398C4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9771" y="1667687"/>
            <a:ext cx="2197195" cy="1588334"/>
          </a:xfrm>
          <a:prstGeom prst="rect">
            <a:avLst/>
          </a:prstGeom>
          <a:noFill/>
          <a:extLst>
            <a:ext uri="{909E8E84-426E-40DD-AFC4-6F175D3DCCD1}">
              <a14:hiddenFill xmlns:a14="http://schemas.microsoft.com/office/drawing/2010/main">
                <a:solidFill>
                  <a:srgbClr val="FFFFFF"/>
                </a:solidFill>
              </a14:hiddenFill>
            </a:ext>
          </a:extLst>
        </p:spPr>
      </p:pic>
      <p:sp>
        <p:nvSpPr>
          <p:cNvPr id="25" name="Google Shape;125;p21">
            <a:extLst>
              <a:ext uri="{FF2B5EF4-FFF2-40B4-BE49-F238E27FC236}">
                <a16:creationId xmlns:a16="http://schemas.microsoft.com/office/drawing/2014/main" id="{6F575A09-F8E5-E5AF-50B3-B56BE55EC13E}"/>
              </a:ext>
            </a:extLst>
          </p:cNvPr>
          <p:cNvSpPr txBox="1">
            <a:spLocks/>
          </p:cNvSpPr>
          <p:nvPr/>
        </p:nvSpPr>
        <p:spPr>
          <a:xfrm>
            <a:off x="73591" y="4863434"/>
            <a:ext cx="4323026" cy="1320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100" b="1" dirty="0">
                <a:solidFill>
                  <a:schemeClr val="bg2">
                    <a:lumMod val="50000"/>
                  </a:schemeClr>
                </a:solidFill>
                <a:hlinkClick r:id="rId7"/>
              </a:rPr>
              <a:t>To see IPYNB file click here</a:t>
            </a:r>
            <a:endParaRPr lang="en-US" sz="1100" b="1" dirty="0">
              <a:solidFill>
                <a:schemeClr val="bg2">
                  <a:lumMod val="50000"/>
                </a:schemeClr>
              </a:solidFill>
            </a:endParaRPr>
          </a:p>
          <a:p>
            <a:pPr marL="0" indent="0" algn="just">
              <a:buFont typeface="Muli"/>
              <a:buNone/>
            </a:pPr>
            <a:endParaRPr lang="en-US" sz="1100" b="1" dirty="0">
              <a:solidFill>
                <a:schemeClr val="bg2">
                  <a:lumMod val="50000"/>
                </a:schemeClr>
              </a:solidFill>
            </a:endParaRPr>
          </a:p>
        </p:txBody>
      </p:sp>
    </p:spTree>
    <p:extLst>
      <p:ext uri="{BB962C8B-B14F-4D97-AF65-F5344CB8AC3E}">
        <p14:creationId xmlns:p14="http://schemas.microsoft.com/office/powerpoint/2010/main" val="1570674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p:nvPr/>
        </p:nvSpPr>
        <p:spPr>
          <a:xfrm>
            <a:off x="0" y="0"/>
            <a:ext cx="9144000" cy="88513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6" name="Google Shape;76;p2"/>
          <p:cNvSpPr txBox="1">
            <a:spLocks noGrp="1"/>
          </p:cNvSpPr>
          <p:nvPr>
            <p:ph type="title"/>
          </p:nvPr>
        </p:nvSpPr>
        <p:spPr>
          <a:xfrm>
            <a:off x="457200" y="217775"/>
            <a:ext cx="8229597" cy="586456"/>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 sz="3600" dirty="0"/>
              <a:t>Marketing Retargeting</a:t>
            </a:r>
            <a:endParaRPr sz="3600" dirty="0"/>
          </a:p>
        </p:txBody>
      </p:sp>
      <p:sp>
        <p:nvSpPr>
          <p:cNvPr id="78" name="Google Shape;78;p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18</a:t>
            </a:fld>
            <a:endParaRPr/>
          </a:p>
        </p:txBody>
      </p:sp>
      <p:sp>
        <p:nvSpPr>
          <p:cNvPr id="18" name="Google Shape;77;p2">
            <a:extLst>
              <a:ext uri="{FF2B5EF4-FFF2-40B4-BE49-F238E27FC236}">
                <a16:creationId xmlns:a16="http://schemas.microsoft.com/office/drawing/2014/main" id="{D1FDD1C8-525F-BDE1-0E9F-6F3F63249B8B}"/>
              </a:ext>
            </a:extLst>
          </p:cNvPr>
          <p:cNvSpPr txBox="1">
            <a:spLocks/>
          </p:cNvSpPr>
          <p:nvPr/>
        </p:nvSpPr>
        <p:spPr>
          <a:xfrm>
            <a:off x="457202" y="958606"/>
            <a:ext cx="8572082" cy="393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15000"/>
              </a:lnSpc>
              <a:spcBef>
                <a:spcPts val="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15000"/>
              </a:lnSpc>
              <a:spcBef>
                <a:spcPts val="0"/>
              </a:spcBef>
              <a:spcAft>
                <a:spcPts val="0"/>
              </a:spcAft>
              <a:buClr>
                <a:schemeClr val="accent4"/>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marL="0" indent="0">
              <a:buFont typeface="Arial"/>
              <a:buNone/>
            </a:pPr>
            <a:r>
              <a:rPr lang="en-US" b="1" dirty="0">
                <a:solidFill>
                  <a:schemeClr val="accent6"/>
                </a:solidFill>
                <a:latin typeface="Poppins"/>
                <a:cs typeface="Poppins"/>
                <a:sym typeface="Poppins"/>
              </a:rPr>
              <a:t>Demographics</a:t>
            </a:r>
            <a:endParaRPr lang="en-US" dirty="0"/>
          </a:p>
        </p:txBody>
      </p:sp>
      <p:sp>
        <p:nvSpPr>
          <p:cNvPr id="19" name="Google Shape;134;p22">
            <a:extLst>
              <a:ext uri="{FF2B5EF4-FFF2-40B4-BE49-F238E27FC236}">
                <a16:creationId xmlns:a16="http://schemas.microsoft.com/office/drawing/2014/main" id="{14BFA408-17CC-2C2B-3966-07682293D5AB}"/>
              </a:ext>
            </a:extLst>
          </p:cNvPr>
          <p:cNvSpPr txBox="1">
            <a:spLocks noGrp="1"/>
          </p:cNvSpPr>
          <p:nvPr>
            <p:ph type="body" idx="1"/>
          </p:nvPr>
        </p:nvSpPr>
        <p:spPr>
          <a:xfrm>
            <a:off x="467387" y="3502886"/>
            <a:ext cx="2317064" cy="452499"/>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US" sz="1100" dirty="0">
                <a:latin typeface="Muli" panose="02000503000000000000" pitchFamily="2" charset="0"/>
              </a:rPr>
              <a:t>Segment 2 and Segment 3 are not high school graduates.</a:t>
            </a:r>
          </a:p>
        </p:txBody>
      </p:sp>
      <p:pic>
        <p:nvPicPr>
          <p:cNvPr id="3082" name="Picture 10">
            <a:extLst>
              <a:ext uri="{FF2B5EF4-FFF2-40B4-BE49-F238E27FC236}">
                <a16:creationId xmlns:a16="http://schemas.microsoft.com/office/drawing/2014/main" id="{6695F30F-CE95-7180-0C99-3096C18E4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25" y="1735663"/>
            <a:ext cx="1743780" cy="174378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D7E6CFB3-80D9-7175-9C4E-CF58219907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407" y="1735663"/>
            <a:ext cx="1743780" cy="1743780"/>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134;p22">
            <a:extLst>
              <a:ext uri="{FF2B5EF4-FFF2-40B4-BE49-F238E27FC236}">
                <a16:creationId xmlns:a16="http://schemas.microsoft.com/office/drawing/2014/main" id="{0927680D-746B-4A4A-E17A-CDA4F84F58F9}"/>
              </a:ext>
            </a:extLst>
          </p:cNvPr>
          <p:cNvSpPr txBox="1">
            <a:spLocks/>
          </p:cNvSpPr>
          <p:nvPr/>
        </p:nvSpPr>
        <p:spPr>
          <a:xfrm>
            <a:off x="3057407" y="3502886"/>
            <a:ext cx="2317064" cy="45249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15000"/>
              </a:lnSpc>
              <a:spcBef>
                <a:spcPts val="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15000"/>
              </a:lnSpc>
              <a:spcBef>
                <a:spcPts val="0"/>
              </a:spcBef>
              <a:spcAft>
                <a:spcPts val="0"/>
              </a:spcAft>
              <a:buClr>
                <a:schemeClr val="accent4"/>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marL="0" indent="0" algn="just">
              <a:buFont typeface="Arial"/>
              <a:buNone/>
            </a:pPr>
            <a:r>
              <a:rPr lang="en-US" sz="1100" dirty="0">
                <a:latin typeface="Muli" panose="02000503000000000000" pitchFamily="2" charset="0"/>
              </a:rPr>
              <a:t>Segment 2 and Segment 3 are loyal consumers (&gt; 9.4 years per 2022).</a:t>
            </a:r>
          </a:p>
        </p:txBody>
      </p:sp>
      <p:pic>
        <p:nvPicPr>
          <p:cNvPr id="16" name="Google Shape;638;p49">
            <a:extLst>
              <a:ext uri="{FF2B5EF4-FFF2-40B4-BE49-F238E27FC236}">
                <a16:creationId xmlns:a16="http://schemas.microsoft.com/office/drawing/2014/main" id="{13E1ABE8-F887-CCEB-78E8-F453870D04C3}"/>
              </a:ext>
            </a:extLst>
          </p:cNvPr>
          <p:cNvPicPr preferRelativeResize="0"/>
          <p:nvPr/>
        </p:nvPicPr>
        <p:blipFill>
          <a:blip r:embed="rId5">
            <a:alphaModFix/>
          </a:blip>
          <a:stretch>
            <a:fillRect/>
          </a:stretch>
        </p:blipFill>
        <p:spPr>
          <a:xfrm>
            <a:off x="5758899" y="2326142"/>
            <a:ext cx="3270385" cy="2423709"/>
          </a:xfrm>
          <a:prstGeom prst="rect">
            <a:avLst/>
          </a:prstGeom>
          <a:noFill/>
          <a:ln>
            <a:noFill/>
          </a:ln>
        </p:spPr>
      </p:pic>
      <p:sp>
        <p:nvSpPr>
          <p:cNvPr id="22" name="Google Shape;125;p21">
            <a:extLst>
              <a:ext uri="{FF2B5EF4-FFF2-40B4-BE49-F238E27FC236}">
                <a16:creationId xmlns:a16="http://schemas.microsoft.com/office/drawing/2014/main" id="{2C2A9EE4-09A5-E310-D199-F0EF7338EE08}"/>
              </a:ext>
            </a:extLst>
          </p:cNvPr>
          <p:cNvSpPr txBox="1">
            <a:spLocks/>
          </p:cNvSpPr>
          <p:nvPr/>
        </p:nvSpPr>
        <p:spPr>
          <a:xfrm>
            <a:off x="73591" y="4863434"/>
            <a:ext cx="4323026" cy="1320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100" b="1" dirty="0">
                <a:solidFill>
                  <a:schemeClr val="bg2">
                    <a:lumMod val="50000"/>
                  </a:schemeClr>
                </a:solidFill>
                <a:hlinkClick r:id="rId6"/>
              </a:rPr>
              <a:t>To see IPYNB file click here</a:t>
            </a:r>
            <a:endParaRPr lang="en-US" sz="1100" b="1" dirty="0">
              <a:solidFill>
                <a:schemeClr val="bg2">
                  <a:lumMod val="50000"/>
                </a:schemeClr>
              </a:solidFill>
            </a:endParaRPr>
          </a:p>
          <a:p>
            <a:pPr marL="0" indent="0" algn="just">
              <a:buFont typeface="Muli"/>
              <a:buNone/>
            </a:pPr>
            <a:endParaRPr lang="en-US" sz="1100" b="1" dirty="0">
              <a:solidFill>
                <a:schemeClr val="bg2">
                  <a:lumMod val="50000"/>
                </a:schemeClr>
              </a:solidFill>
            </a:endParaRPr>
          </a:p>
        </p:txBody>
      </p:sp>
    </p:spTree>
    <p:extLst>
      <p:ext uri="{BB962C8B-B14F-4D97-AF65-F5344CB8AC3E}">
        <p14:creationId xmlns:p14="http://schemas.microsoft.com/office/powerpoint/2010/main" val="323719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Rectangle 2">
            <a:extLst>
              <a:ext uri="{FF2B5EF4-FFF2-40B4-BE49-F238E27FC236}">
                <a16:creationId xmlns:a16="http://schemas.microsoft.com/office/drawing/2014/main" id="{C8EED4B6-DF7A-0639-EBCA-19E1DABDDDFA}"/>
              </a:ext>
            </a:extLst>
          </p:cNvPr>
          <p:cNvSpPr/>
          <p:nvPr/>
        </p:nvSpPr>
        <p:spPr>
          <a:xfrm>
            <a:off x="395654" y="892567"/>
            <a:ext cx="1254391" cy="27764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Google Shape;87;p17"/>
          <p:cNvSpPr txBox="1">
            <a:spLocks noGrp="1"/>
          </p:cNvSpPr>
          <p:nvPr>
            <p:ph type="subTitle" idx="1"/>
          </p:nvPr>
        </p:nvSpPr>
        <p:spPr>
          <a:xfrm>
            <a:off x="395654" y="892567"/>
            <a:ext cx="1254391" cy="27764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tx1"/>
                </a:solidFill>
                <a:latin typeface="Muli" panose="02000503000000000000" pitchFamily="2" charset="0"/>
              </a:rPr>
              <a:t>Segment 0</a:t>
            </a:r>
            <a:endParaRPr b="1" dirty="0">
              <a:solidFill>
                <a:schemeClr val="tx1"/>
              </a:solidFill>
              <a:latin typeface="Muli" panose="02000503000000000000" pitchFamily="2" charset="0"/>
            </a:endParaRPr>
          </a:p>
        </p:txBody>
      </p:sp>
      <p:sp>
        <p:nvSpPr>
          <p:cNvPr id="2" name="Rectangle 1">
            <a:extLst>
              <a:ext uri="{FF2B5EF4-FFF2-40B4-BE49-F238E27FC236}">
                <a16:creationId xmlns:a16="http://schemas.microsoft.com/office/drawing/2014/main" id="{227CE986-A1FA-3ACC-B6B0-D1CD40B81A1D}"/>
              </a:ext>
            </a:extLst>
          </p:cNvPr>
          <p:cNvSpPr/>
          <p:nvPr/>
        </p:nvSpPr>
        <p:spPr>
          <a:xfrm>
            <a:off x="589083" y="-119951"/>
            <a:ext cx="4835769" cy="78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Google Shape;86;p17"/>
          <p:cNvSpPr txBox="1">
            <a:spLocks noGrp="1"/>
          </p:cNvSpPr>
          <p:nvPr>
            <p:ph type="ctrTitle"/>
          </p:nvPr>
        </p:nvSpPr>
        <p:spPr>
          <a:xfrm>
            <a:off x="685800" y="86018"/>
            <a:ext cx="4973100" cy="73027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conclusion</a:t>
            </a:r>
            <a:endParaRPr dirty="0"/>
          </a:p>
        </p:txBody>
      </p:sp>
      <p:sp>
        <p:nvSpPr>
          <p:cNvPr id="7" name="Rectangle 6">
            <a:extLst>
              <a:ext uri="{FF2B5EF4-FFF2-40B4-BE49-F238E27FC236}">
                <a16:creationId xmlns:a16="http://schemas.microsoft.com/office/drawing/2014/main" id="{33CF4C14-74E7-EDE0-7A0C-BD75B4D3EE41}"/>
              </a:ext>
            </a:extLst>
          </p:cNvPr>
          <p:cNvSpPr/>
          <p:nvPr/>
        </p:nvSpPr>
        <p:spPr>
          <a:xfrm>
            <a:off x="4881782" y="1890291"/>
            <a:ext cx="4097215" cy="3253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Google Shape;78;p2">
            <a:extLst>
              <a:ext uri="{FF2B5EF4-FFF2-40B4-BE49-F238E27FC236}">
                <a16:creationId xmlns:a16="http://schemas.microsoft.com/office/drawing/2014/main" id="{88363752-1445-577E-53B2-3ED654A199E1}"/>
              </a:ext>
            </a:extLst>
          </p:cNvPr>
          <p:cNvSpPr txBox="1">
            <a:spLocks/>
          </p:cNvSpPr>
          <p:nvPr/>
        </p:nvSpPr>
        <p:spPr>
          <a:xfrm>
            <a:off x="8315581" y="4454215"/>
            <a:ext cx="548700" cy="39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SzPts val="1300"/>
            </a:pPr>
            <a:fld id="{00000000-1234-1234-1234-123412341234}" type="slidenum">
              <a:rPr lang="en" sz="1300" smtClean="0">
                <a:solidFill>
                  <a:schemeClr val="bg2"/>
                </a:solidFill>
                <a:latin typeface="Poppins" panose="00000800000000000000" pitchFamily="50" charset="0"/>
                <a:cs typeface="Poppins" panose="00000800000000000000" pitchFamily="50" charset="0"/>
              </a:rPr>
              <a:pPr algn="r">
                <a:buSzPts val="1300"/>
              </a:pPr>
              <a:t>19</a:t>
            </a:fld>
            <a:endParaRPr lang="en" sz="1300" dirty="0">
              <a:solidFill>
                <a:schemeClr val="bg2"/>
              </a:solidFill>
              <a:latin typeface="Poppins" panose="00000800000000000000" pitchFamily="50" charset="0"/>
              <a:cs typeface="Poppins" panose="00000800000000000000" pitchFamily="50" charset="0"/>
            </a:endParaRPr>
          </a:p>
        </p:txBody>
      </p:sp>
      <p:sp>
        <p:nvSpPr>
          <p:cNvPr id="6" name="Google Shape;77;p2">
            <a:extLst>
              <a:ext uri="{FF2B5EF4-FFF2-40B4-BE49-F238E27FC236}">
                <a16:creationId xmlns:a16="http://schemas.microsoft.com/office/drawing/2014/main" id="{D441D4F7-89CB-82BC-F24F-6F1D8AC86162}"/>
              </a:ext>
            </a:extLst>
          </p:cNvPr>
          <p:cNvSpPr txBox="1">
            <a:spLocks/>
          </p:cNvSpPr>
          <p:nvPr/>
        </p:nvSpPr>
        <p:spPr>
          <a:xfrm>
            <a:off x="384323" y="1271650"/>
            <a:ext cx="3701562" cy="132739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171450" indent="-171450" algn="just">
              <a:spcBef>
                <a:spcPts val="600"/>
              </a:spcBef>
              <a:buSzPts val="1600"/>
              <a:buFont typeface="Wingdings" panose="05000000000000000000" pitchFamily="2" charset="2"/>
              <a:buChar char="q"/>
            </a:pPr>
            <a:r>
              <a:rPr lang="en-US" sz="1100" dirty="0">
                <a:solidFill>
                  <a:schemeClr val="accent6"/>
                </a:solidFill>
                <a:latin typeface="Muli" panose="02000503000000000000" pitchFamily="2" charset="0"/>
                <a:ea typeface="Poppins"/>
                <a:cs typeface="Poppins"/>
                <a:sym typeface="Poppins"/>
              </a:rPr>
              <a:t>Recency high.</a:t>
            </a:r>
          </a:p>
          <a:p>
            <a:pPr marL="171450" indent="-171450" algn="just">
              <a:spcBef>
                <a:spcPts val="600"/>
              </a:spcBef>
              <a:buSzPts val="1600"/>
              <a:buFont typeface="Wingdings" panose="05000000000000000000" pitchFamily="2" charset="2"/>
              <a:buChar char="q"/>
            </a:pPr>
            <a:r>
              <a:rPr lang="en-US" sz="1100" dirty="0">
                <a:solidFill>
                  <a:schemeClr val="accent6"/>
                </a:solidFill>
                <a:latin typeface="Muli" panose="02000503000000000000" pitchFamily="2" charset="0"/>
                <a:ea typeface="Poppins"/>
                <a:cs typeface="Poppins"/>
                <a:sym typeface="Poppins"/>
              </a:rPr>
              <a:t>Low to medium income and low total transactions.</a:t>
            </a:r>
          </a:p>
          <a:p>
            <a:pPr marL="171450" indent="-171450" algn="just">
              <a:spcBef>
                <a:spcPts val="600"/>
              </a:spcBef>
              <a:buSzPts val="1600"/>
              <a:buFont typeface="Wingdings" panose="05000000000000000000" pitchFamily="2" charset="2"/>
              <a:buChar char="q"/>
            </a:pPr>
            <a:r>
              <a:rPr lang="en-US" sz="1100" dirty="0">
                <a:solidFill>
                  <a:schemeClr val="accent6"/>
                </a:solidFill>
                <a:latin typeface="Muli" panose="02000503000000000000" pitchFamily="2" charset="0"/>
                <a:ea typeface="Poppins"/>
                <a:cs typeface="Poppins"/>
                <a:sym typeface="Poppins"/>
              </a:rPr>
              <a:t>Non-responsive to campaigns.</a:t>
            </a:r>
          </a:p>
          <a:p>
            <a:pPr marL="171450" indent="-171450" algn="just">
              <a:spcBef>
                <a:spcPts val="600"/>
              </a:spcBef>
              <a:buSzPts val="1600"/>
              <a:buFont typeface="Wingdings" panose="05000000000000000000" pitchFamily="2" charset="2"/>
              <a:buChar char="q"/>
            </a:pPr>
            <a:r>
              <a:rPr lang="en-US" sz="1100" dirty="0">
                <a:solidFill>
                  <a:schemeClr val="accent6"/>
                </a:solidFill>
                <a:latin typeface="Muli" panose="02000503000000000000" pitchFamily="2" charset="0"/>
                <a:ea typeface="Poppins"/>
                <a:cs typeface="Poppins"/>
                <a:sym typeface="Poppins"/>
              </a:rPr>
              <a:t>New and Average member category of customers ( &lt; 9.4 years per 2022).</a:t>
            </a:r>
            <a:endParaRPr lang="en-GB" sz="1100" dirty="0">
              <a:solidFill>
                <a:schemeClr val="accent6"/>
              </a:solidFill>
              <a:latin typeface="Muli" panose="02000503000000000000" pitchFamily="2" charset="0"/>
              <a:ea typeface="Poppins"/>
              <a:cs typeface="Poppins"/>
              <a:sym typeface="Poppins"/>
            </a:endParaRPr>
          </a:p>
        </p:txBody>
      </p:sp>
      <p:sp>
        <p:nvSpPr>
          <p:cNvPr id="12" name="Rectangle 11">
            <a:extLst>
              <a:ext uri="{FF2B5EF4-FFF2-40B4-BE49-F238E27FC236}">
                <a16:creationId xmlns:a16="http://schemas.microsoft.com/office/drawing/2014/main" id="{D17F7471-27D2-CC09-174B-82706A99A9AB}"/>
              </a:ext>
            </a:extLst>
          </p:cNvPr>
          <p:cNvSpPr/>
          <p:nvPr/>
        </p:nvSpPr>
        <p:spPr>
          <a:xfrm>
            <a:off x="4632653" y="892567"/>
            <a:ext cx="1254391" cy="27764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Google Shape;87;p17">
            <a:extLst>
              <a:ext uri="{FF2B5EF4-FFF2-40B4-BE49-F238E27FC236}">
                <a16:creationId xmlns:a16="http://schemas.microsoft.com/office/drawing/2014/main" id="{EA0B0439-B7D2-D705-5466-10BACA6C5F54}"/>
              </a:ext>
            </a:extLst>
          </p:cNvPr>
          <p:cNvSpPr txBox="1">
            <a:spLocks/>
          </p:cNvSpPr>
          <p:nvPr/>
        </p:nvSpPr>
        <p:spPr>
          <a:xfrm>
            <a:off x="4632653" y="892567"/>
            <a:ext cx="1254391" cy="27764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0" indent="0"/>
            <a:r>
              <a:rPr lang="en-GB" b="1" dirty="0">
                <a:solidFill>
                  <a:schemeClr val="tx1"/>
                </a:solidFill>
                <a:latin typeface="Muli" panose="02000503000000000000" pitchFamily="2" charset="0"/>
              </a:rPr>
              <a:t>Segment 1</a:t>
            </a:r>
          </a:p>
        </p:txBody>
      </p:sp>
      <p:sp>
        <p:nvSpPr>
          <p:cNvPr id="14" name="Google Shape;77;p2">
            <a:extLst>
              <a:ext uri="{FF2B5EF4-FFF2-40B4-BE49-F238E27FC236}">
                <a16:creationId xmlns:a16="http://schemas.microsoft.com/office/drawing/2014/main" id="{F1662F4B-5E59-D5DF-4390-D8289B114725}"/>
              </a:ext>
            </a:extLst>
          </p:cNvPr>
          <p:cNvSpPr txBox="1">
            <a:spLocks/>
          </p:cNvSpPr>
          <p:nvPr/>
        </p:nvSpPr>
        <p:spPr>
          <a:xfrm>
            <a:off x="4632653" y="1271650"/>
            <a:ext cx="3701562" cy="132739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171450" indent="-171450" algn="just">
              <a:spcBef>
                <a:spcPts val="600"/>
              </a:spcBef>
              <a:buSzPts val="1600"/>
              <a:buFont typeface="Wingdings" panose="05000000000000000000" pitchFamily="2" charset="2"/>
              <a:buChar char="q"/>
            </a:pPr>
            <a:r>
              <a:rPr lang="en-US" sz="1100" dirty="0">
                <a:solidFill>
                  <a:schemeClr val="accent6"/>
                </a:solidFill>
                <a:latin typeface="Muli" panose="02000503000000000000" pitchFamily="2" charset="0"/>
                <a:ea typeface="Poppins"/>
                <a:cs typeface="Poppins"/>
                <a:sym typeface="Poppins"/>
              </a:rPr>
              <a:t>Recency low</a:t>
            </a:r>
          </a:p>
          <a:p>
            <a:pPr marL="171450" indent="-171450" algn="just">
              <a:spcBef>
                <a:spcPts val="600"/>
              </a:spcBef>
              <a:buSzPts val="1600"/>
              <a:buFont typeface="Wingdings" panose="05000000000000000000" pitchFamily="2" charset="2"/>
              <a:buChar char="q"/>
            </a:pPr>
            <a:r>
              <a:rPr lang="en-US" sz="1100" dirty="0">
                <a:solidFill>
                  <a:schemeClr val="accent6"/>
                </a:solidFill>
                <a:latin typeface="Muli" panose="02000503000000000000" pitchFamily="2" charset="0"/>
                <a:ea typeface="Poppins"/>
                <a:cs typeface="Poppins"/>
                <a:sym typeface="Poppins"/>
              </a:rPr>
              <a:t>Low to medium income and low total transactions</a:t>
            </a:r>
          </a:p>
          <a:p>
            <a:pPr marL="171450" indent="-171450" algn="just">
              <a:spcBef>
                <a:spcPts val="600"/>
              </a:spcBef>
              <a:buSzPts val="1600"/>
              <a:buFont typeface="Wingdings" panose="05000000000000000000" pitchFamily="2" charset="2"/>
              <a:buChar char="q"/>
            </a:pPr>
            <a:r>
              <a:rPr lang="en-US" sz="1100" dirty="0">
                <a:solidFill>
                  <a:schemeClr val="accent6"/>
                </a:solidFill>
                <a:latin typeface="Muli" panose="02000503000000000000" pitchFamily="2" charset="0"/>
                <a:ea typeface="Poppins"/>
                <a:cs typeface="Poppins"/>
                <a:sym typeface="Poppins"/>
              </a:rPr>
              <a:t>Low responsiveness to campaigns</a:t>
            </a:r>
          </a:p>
          <a:p>
            <a:pPr marL="171450" indent="-171450" algn="just">
              <a:spcBef>
                <a:spcPts val="600"/>
              </a:spcBef>
              <a:buSzPts val="1600"/>
              <a:buFont typeface="Wingdings" panose="05000000000000000000" pitchFamily="2" charset="2"/>
              <a:buChar char="q"/>
            </a:pPr>
            <a:r>
              <a:rPr lang="en-US" sz="1100" dirty="0">
                <a:solidFill>
                  <a:schemeClr val="accent6"/>
                </a:solidFill>
                <a:latin typeface="Muli" panose="02000503000000000000" pitchFamily="2" charset="0"/>
                <a:ea typeface="Poppins"/>
                <a:cs typeface="Poppins"/>
                <a:sym typeface="Poppins"/>
              </a:rPr>
              <a:t>New and Average member category of customers ( &lt; 9.4 years per 2022)</a:t>
            </a:r>
            <a:endParaRPr lang="en-GB" sz="1100" dirty="0">
              <a:solidFill>
                <a:schemeClr val="accent6"/>
              </a:solidFill>
              <a:latin typeface="Muli" panose="02000503000000000000" pitchFamily="2" charset="0"/>
              <a:ea typeface="Poppins"/>
              <a:cs typeface="Poppins"/>
              <a:sym typeface="Poppins"/>
            </a:endParaRPr>
          </a:p>
        </p:txBody>
      </p:sp>
      <p:sp>
        <p:nvSpPr>
          <p:cNvPr id="15" name="Rectangle 14">
            <a:extLst>
              <a:ext uri="{FF2B5EF4-FFF2-40B4-BE49-F238E27FC236}">
                <a16:creationId xmlns:a16="http://schemas.microsoft.com/office/drawing/2014/main" id="{F163133A-89BA-C9A8-A9F2-08A9F888CA1E}"/>
              </a:ext>
            </a:extLst>
          </p:cNvPr>
          <p:cNvSpPr/>
          <p:nvPr/>
        </p:nvSpPr>
        <p:spPr>
          <a:xfrm>
            <a:off x="406985" y="2709878"/>
            <a:ext cx="1254391" cy="27764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Google Shape;87;p17">
            <a:extLst>
              <a:ext uri="{FF2B5EF4-FFF2-40B4-BE49-F238E27FC236}">
                <a16:creationId xmlns:a16="http://schemas.microsoft.com/office/drawing/2014/main" id="{9ECF8E36-3438-E24C-278A-A185E74837AD}"/>
              </a:ext>
            </a:extLst>
          </p:cNvPr>
          <p:cNvSpPr txBox="1">
            <a:spLocks/>
          </p:cNvSpPr>
          <p:nvPr/>
        </p:nvSpPr>
        <p:spPr>
          <a:xfrm>
            <a:off x="406985" y="2709878"/>
            <a:ext cx="1254391" cy="27764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0" indent="0"/>
            <a:r>
              <a:rPr lang="en-GB" b="1" dirty="0">
                <a:solidFill>
                  <a:schemeClr val="tx1"/>
                </a:solidFill>
                <a:latin typeface="Muli" panose="02000503000000000000" pitchFamily="2" charset="0"/>
              </a:rPr>
              <a:t>Segment 2</a:t>
            </a:r>
          </a:p>
        </p:txBody>
      </p:sp>
      <p:sp>
        <p:nvSpPr>
          <p:cNvPr id="17" name="Google Shape;77;p2">
            <a:extLst>
              <a:ext uri="{FF2B5EF4-FFF2-40B4-BE49-F238E27FC236}">
                <a16:creationId xmlns:a16="http://schemas.microsoft.com/office/drawing/2014/main" id="{AAF438CE-E1CA-70B5-A315-6B2C0F938832}"/>
              </a:ext>
            </a:extLst>
          </p:cNvPr>
          <p:cNvSpPr txBox="1">
            <a:spLocks/>
          </p:cNvSpPr>
          <p:nvPr/>
        </p:nvSpPr>
        <p:spPr>
          <a:xfrm>
            <a:off x="395654" y="3088961"/>
            <a:ext cx="3701562" cy="132739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171450" indent="-171450" algn="just">
              <a:spcBef>
                <a:spcPts val="600"/>
              </a:spcBef>
              <a:buSzPts val="1600"/>
              <a:buFont typeface="Wingdings" panose="05000000000000000000" pitchFamily="2" charset="2"/>
              <a:buChar char="q"/>
            </a:pPr>
            <a:r>
              <a:rPr lang="en-US" sz="1100" dirty="0">
                <a:solidFill>
                  <a:schemeClr val="accent6"/>
                </a:solidFill>
                <a:latin typeface="Muli" panose="02000503000000000000" pitchFamily="2" charset="0"/>
                <a:ea typeface="Poppins"/>
                <a:cs typeface="Poppins"/>
                <a:sym typeface="Poppins"/>
              </a:rPr>
              <a:t>Recency high</a:t>
            </a:r>
          </a:p>
          <a:p>
            <a:pPr marL="171450" indent="-171450" algn="just">
              <a:spcBef>
                <a:spcPts val="600"/>
              </a:spcBef>
              <a:buSzPts val="1600"/>
              <a:buFont typeface="Wingdings" panose="05000000000000000000" pitchFamily="2" charset="2"/>
              <a:buChar char="q"/>
            </a:pPr>
            <a:r>
              <a:rPr lang="en-US" sz="1100" dirty="0">
                <a:solidFill>
                  <a:schemeClr val="accent6"/>
                </a:solidFill>
                <a:latin typeface="Muli" panose="02000503000000000000" pitchFamily="2" charset="0"/>
                <a:ea typeface="Poppins"/>
                <a:cs typeface="Poppins"/>
                <a:sym typeface="Poppins"/>
              </a:rPr>
              <a:t>Medium to high income and total transactions</a:t>
            </a:r>
          </a:p>
          <a:p>
            <a:pPr marL="171450" indent="-171450" algn="just">
              <a:spcBef>
                <a:spcPts val="600"/>
              </a:spcBef>
              <a:buSzPts val="1600"/>
              <a:buFont typeface="Wingdings" panose="05000000000000000000" pitchFamily="2" charset="2"/>
              <a:buChar char="q"/>
            </a:pPr>
            <a:r>
              <a:rPr lang="en-US" sz="1100" dirty="0">
                <a:solidFill>
                  <a:schemeClr val="accent6"/>
                </a:solidFill>
                <a:latin typeface="Muli" panose="02000503000000000000" pitchFamily="2" charset="0"/>
                <a:ea typeface="Poppins"/>
                <a:cs typeface="Poppins"/>
                <a:sym typeface="Poppins"/>
              </a:rPr>
              <a:t>Low responsiveness to campaigns</a:t>
            </a:r>
          </a:p>
          <a:p>
            <a:pPr marL="171450" indent="-171450" algn="just">
              <a:spcBef>
                <a:spcPts val="600"/>
              </a:spcBef>
              <a:buSzPts val="1600"/>
              <a:buFont typeface="Wingdings" panose="05000000000000000000" pitchFamily="2" charset="2"/>
              <a:buChar char="q"/>
            </a:pPr>
            <a:r>
              <a:rPr lang="en-US" sz="1100" dirty="0">
                <a:solidFill>
                  <a:schemeClr val="accent6"/>
                </a:solidFill>
                <a:latin typeface="Muli" panose="02000503000000000000" pitchFamily="2" charset="0"/>
                <a:ea typeface="Poppins"/>
                <a:cs typeface="Poppins"/>
                <a:sym typeface="Poppins"/>
              </a:rPr>
              <a:t>Not SMA (High School) graduates</a:t>
            </a:r>
          </a:p>
          <a:p>
            <a:pPr marL="171450" indent="-171450" algn="just">
              <a:spcBef>
                <a:spcPts val="600"/>
              </a:spcBef>
              <a:buSzPts val="1600"/>
              <a:buFont typeface="Wingdings" panose="05000000000000000000" pitchFamily="2" charset="2"/>
              <a:buChar char="q"/>
            </a:pPr>
            <a:r>
              <a:rPr lang="en-US" sz="1100" dirty="0">
                <a:solidFill>
                  <a:schemeClr val="accent6"/>
                </a:solidFill>
                <a:latin typeface="Muli" panose="02000503000000000000" pitchFamily="2" charset="0"/>
                <a:ea typeface="Poppins"/>
                <a:cs typeface="Poppins"/>
                <a:sym typeface="Poppins"/>
              </a:rPr>
              <a:t>Maximum number of kids are 2, fewer children total transactions tends to increase.</a:t>
            </a:r>
          </a:p>
          <a:p>
            <a:pPr marL="171450" indent="-171450" algn="just">
              <a:spcBef>
                <a:spcPts val="600"/>
              </a:spcBef>
              <a:buSzPts val="1600"/>
              <a:buFont typeface="Wingdings" panose="05000000000000000000" pitchFamily="2" charset="2"/>
              <a:buChar char="q"/>
            </a:pPr>
            <a:r>
              <a:rPr lang="en-US" sz="1100" dirty="0">
                <a:solidFill>
                  <a:schemeClr val="accent6"/>
                </a:solidFill>
                <a:latin typeface="Muli" panose="02000503000000000000" pitchFamily="2" charset="0"/>
                <a:ea typeface="Poppins"/>
                <a:cs typeface="Poppins"/>
                <a:sym typeface="Poppins"/>
              </a:rPr>
              <a:t>Loyal member category of customers ( &gt; 9.4 years per 2022)</a:t>
            </a:r>
            <a:endParaRPr lang="en-GB" sz="1100" dirty="0">
              <a:solidFill>
                <a:schemeClr val="accent6"/>
              </a:solidFill>
              <a:latin typeface="Muli" panose="02000503000000000000" pitchFamily="2" charset="0"/>
              <a:ea typeface="Poppins"/>
              <a:cs typeface="Poppins"/>
              <a:sym typeface="Poppins"/>
            </a:endParaRPr>
          </a:p>
        </p:txBody>
      </p:sp>
      <p:sp>
        <p:nvSpPr>
          <p:cNvPr id="20" name="Rectangle 19">
            <a:extLst>
              <a:ext uri="{FF2B5EF4-FFF2-40B4-BE49-F238E27FC236}">
                <a16:creationId xmlns:a16="http://schemas.microsoft.com/office/drawing/2014/main" id="{C6580BCA-33E7-DA1E-049C-DCEBAA0BF7AD}"/>
              </a:ext>
            </a:extLst>
          </p:cNvPr>
          <p:cNvSpPr/>
          <p:nvPr/>
        </p:nvSpPr>
        <p:spPr>
          <a:xfrm>
            <a:off x="4643984" y="2709878"/>
            <a:ext cx="1254391" cy="27764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Google Shape;87;p17">
            <a:extLst>
              <a:ext uri="{FF2B5EF4-FFF2-40B4-BE49-F238E27FC236}">
                <a16:creationId xmlns:a16="http://schemas.microsoft.com/office/drawing/2014/main" id="{6FA18FF7-FD6A-BCBA-68BA-E8450F1F5C7F}"/>
              </a:ext>
            </a:extLst>
          </p:cNvPr>
          <p:cNvSpPr txBox="1">
            <a:spLocks/>
          </p:cNvSpPr>
          <p:nvPr/>
        </p:nvSpPr>
        <p:spPr>
          <a:xfrm>
            <a:off x="4643984" y="2709878"/>
            <a:ext cx="1254391" cy="27764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0" indent="0"/>
            <a:r>
              <a:rPr lang="en-GB" b="1" dirty="0">
                <a:solidFill>
                  <a:schemeClr val="tx1"/>
                </a:solidFill>
                <a:latin typeface="Muli" panose="02000503000000000000" pitchFamily="2" charset="0"/>
              </a:rPr>
              <a:t>Segment 3</a:t>
            </a:r>
          </a:p>
        </p:txBody>
      </p:sp>
      <p:sp>
        <p:nvSpPr>
          <p:cNvPr id="22" name="Google Shape;77;p2">
            <a:extLst>
              <a:ext uri="{FF2B5EF4-FFF2-40B4-BE49-F238E27FC236}">
                <a16:creationId xmlns:a16="http://schemas.microsoft.com/office/drawing/2014/main" id="{5A32F5D0-290B-C773-1E5E-D8596E2D0B5D}"/>
              </a:ext>
            </a:extLst>
          </p:cNvPr>
          <p:cNvSpPr txBox="1">
            <a:spLocks/>
          </p:cNvSpPr>
          <p:nvPr/>
        </p:nvSpPr>
        <p:spPr>
          <a:xfrm>
            <a:off x="4632653" y="3088961"/>
            <a:ext cx="3701562" cy="132739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171450" indent="-171450" algn="just">
              <a:spcBef>
                <a:spcPts val="600"/>
              </a:spcBef>
              <a:buSzPts val="1600"/>
              <a:buFont typeface="Wingdings" panose="05000000000000000000" pitchFamily="2" charset="2"/>
              <a:buChar char="q"/>
            </a:pPr>
            <a:r>
              <a:rPr lang="en-US" sz="1100" dirty="0">
                <a:solidFill>
                  <a:schemeClr val="accent6"/>
                </a:solidFill>
                <a:latin typeface="Muli" panose="02000503000000000000" pitchFamily="2" charset="0"/>
                <a:ea typeface="Poppins"/>
                <a:cs typeface="Poppins"/>
                <a:sym typeface="Poppins"/>
              </a:rPr>
              <a:t>Recency low</a:t>
            </a:r>
          </a:p>
          <a:p>
            <a:pPr marL="171450" indent="-171450" algn="just">
              <a:spcBef>
                <a:spcPts val="600"/>
              </a:spcBef>
              <a:buSzPts val="1600"/>
              <a:buFont typeface="Wingdings" panose="05000000000000000000" pitchFamily="2" charset="2"/>
              <a:buChar char="q"/>
            </a:pPr>
            <a:r>
              <a:rPr lang="en-US" sz="1100" dirty="0">
                <a:solidFill>
                  <a:schemeClr val="accent6"/>
                </a:solidFill>
                <a:latin typeface="Muli" panose="02000503000000000000" pitchFamily="2" charset="0"/>
                <a:ea typeface="Poppins"/>
                <a:cs typeface="Poppins"/>
                <a:sym typeface="Poppins"/>
              </a:rPr>
              <a:t>Medium to high income and total transactions</a:t>
            </a:r>
          </a:p>
          <a:p>
            <a:pPr marL="171450" indent="-171450" algn="just">
              <a:spcBef>
                <a:spcPts val="600"/>
              </a:spcBef>
              <a:buSzPts val="1600"/>
              <a:buFont typeface="Wingdings" panose="05000000000000000000" pitchFamily="2" charset="2"/>
              <a:buChar char="q"/>
            </a:pPr>
            <a:r>
              <a:rPr lang="en-US" sz="1100" dirty="0">
                <a:solidFill>
                  <a:schemeClr val="accent6"/>
                </a:solidFill>
                <a:latin typeface="Muli" panose="02000503000000000000" pitchFamily="2" charset="0"/>
                <a:ea typeface="Poppins"/>
                <a:cs typeface="Poppins"/>
                <a:sym typeface="Poppins"/>
              </a:rPr>
              <a:t>Slightly responsive to campaigns</a:t>
            </a:r>
          </a:p>
          <a:p>
            <a:pPr marL="171450" indent="-171450" algn="just">
              <a:spcBef>
                <a:spcPts val="600"/>
              </a:spcBef>
              <a:buSzPts val="1600"/>
              <a:buFont typeface="Wingdings" panose="05000000000000000000" pitchFamily="2" charset="2"/>
              <a:buChar char="q"/>
            </a:pPr>
            <a:r>
              <a:rPr lang="en-US" sz="1100" dirty="0">
                <a:solidFill>
                  <a:schemeClr val="accent6"/>
                </a:solidFill>
                <a:latin typeface="Muli" panose="02000503000000000000" pitchFamily="2" charset="0"/>
                <a:ea typeface="Poppins"/>
                <a:cs typeface="Poppins"/>
                <a:sym typeface="Poppins"/>
              </a:rPr>
              <a:t>Not SMA (High School) graduates</a:t>
            </a:r>
          </a:p>
          <a:p>
            <a:pPr marL="171450" indent="-171450" algn="just">
              <a:spcBef>
                <a:spcPts val="600"/>
              </a:spcBef>
              <a:buSzPts val="1600"/>
              <a:buFont typeface="Wingdings" panose="05000000000000000000" pitchFamily="2" charset="2"/>
              <a:buChar char="q"/>
            </a:pPr>
            <a:r>
              <a:rPr lang="en-US" sz="1100" dirty="0">
                <a:solidFill>
                  <a:schemeClr val="accent6"/>
                </a:solidFill>
                <a:latin typeface="Muli" panose="02000503000000000000" pitchFamily="2" charset="0"/>
                <a:ea typeface="Poppins"/>
                <a:cs typeface="Poppins"/>
                <a:sym typeface="Poppins"/>
              </a:rPr>
              <a:t>Maximum number of kids are 2, fewer children total transactions tends to increase.</a:t>
            </a:r>
          </a:p>
          <a:p>
            <a:pPr marL="171450" indent="-171450" algn="just">
              <a:spcBef>
                <a:spcPts val="600"/>
              </a:spcBef>
              <a:buSzPts val="1600"/>
              <a:buFont typeface="Wingdings" panose="05000000000000000000" pitchFamily="2" charset="2"/>
              <a:buChar char="q"/>
            </a:pPr>
            <a:r>
              <a:rPr lang="en-US" sz="1100" dirty="0">
                <a:solidFill>
                  <a:schemeClr val="accent6"/>
                </a:solidFill>
                <a:latin typeface="Muli" panose="02000503000000000000" pitchFamily="2" charset="0"/>
                <a:ea typeface="Poppins"/>
                <a:cs typeface="Poppins"/>
                <a:sym typeface="Poppins"/>
              </a:rPr>
              <a:t>Loyal member category of customers ( &gt; 9.4 years per 2022)</a:t>
            </a:r>
            <a:endParaRPr lang="en-GB" sz="1100" dirty="0">
              <a:solidFill>
                <a:schemeClr val="accent6"/>
              </a:solidFill>
              <a:latin typeface="Muli" panose="02000503000000000000" pitchFamily="2" charset="0"/>
              <a:ea typeface="Poppins"/>
              <a:cs typeface="Poppins"/>
              <a:sym typeface="Poppins"/>
            </a:endParaRPr>
          </a:p>
        </p:txBody>
      </p:sp>
      <p:sp>
        <p:nvSpPr>
          <p:cNvPr id="23" name="Google Shape;125;p21">
            <a:extLst>
              <a:ext uri="{FF2B5EF4-FFF2-40B4-BE49-F238E27FC236}">
                <a16:creationId xmlns:a16="http://schemas.microsoft.com/office/drawing/2014/main" id="{5C6DA412-DCD7-764E-C558-8DC81606F923}"/>
              </a:ext>
            </a:extLst>
          </p:cNvPr>
          <p:cNvSpPr txBox="1">
            <a:spLocks/>
          </p:cNvSpPr>
          <p:nvPr/>
        </p:nvSpPr>
        <p:spPr>
          <a:xfrm rot="16200000">
            <a:off x="6768781" y="2181519"/>
            <a:ext cx="4323026" cy="1320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100" b="1" dirty="0">
                <a:solidFill>
                  <a:schemeClr val="bg2">
                    <a:lumMod val="50000"/>
                  </a:schemeClr>
                </a:solidFill>
                <a:hlinkClick r:id="rId3"/>
              </a:rPr>
              <a:t>To see IPYNB file click here</a:t>
            </a:r>
            <a:endParaRPr lang="en-US" sz="1100" b="1" dirty="0">
              <a:solidFill>
                <a:schemeClr val="bg2">
                  <a:lumMod val="50000"/>
                </a:schemeClr>
              </a:solidFill>
            </a:endParaRPr>
          </a:p>
          <a:p>
            <a:pPr marL="0" indent="0" algn="just">
              <a:buFont typeface="Muli"/>
              <a:buNone/>
            </a:pPr>
            <a:endParaRPr lang="en-US" sz="1100" b="1" dirty="0">
              <a:solidFill>
                <a:schemeClr val="bg2">
                  <a:lumMod val="50000"/>
                </a:schemeClr>
              </a:solidFill>
            </a:endParaRPr>
          </a:p>
        </p:txBody>
      </p:sp>
    </p:spTree>
    <p:extLst>
      <p:ext uri="{BB962C8B-B14F-4D97-AF65-F5344CB8AC3E}">
        <p14:creationId xmlns:p14="http://schemas.microsoft.com/office/powerpoint/2010/main" val="137778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C4F91C5-9837-A745-41C9-6D1978CA3A7B}"/>
              </a:ext>
            </a:extLst>
          </p:cNvPr>
          <p:cNvSpPr>
            <a:spLocks noGrp="1"/>
          </p:cNvSpPr>
          <p:nvPr>
            <p:ph type="title"/>
          </p:nvPr>
        </p:nvSpPr>
        <p:spPr>
          <a:xfrm>
            <a:off x="2728984" y="385050"/>
            <a:ext cx="6300300" cy="857400"/>
          </a:xfrm>
        </p:spPr>
        <p:txBody>
          <a:bodyPr/>
          <a:lstStyle/>
          <a:p>
            <a:pPr algn="r"/>
            <a:r>
              <a:rPr lang="en-US" sz="4400" dirty="0"/>
              <a:t>Project Description</a:t>
            </a:r>
            <a:endParaRPr lang="en-GB" sz="4400" dirty="0"/>
          </a:p>
        </p:txBody>
      </p:sp>
      <p:sp>
        <p:nvSpPr>
          <p:cNvPr id="15" name="Text Placeholder 14">
            <a:extLst>
              <a:ext uri="{FF2B5EF4-FFF2-40B4-BE49-F238E27FC236}">
                <a16:creationId xmlns:a16="http://schemas.microsoft.com/office/drawing/2014/main" id="{C66E51FB-DDEE-795A-E95E-58B2F7C843B0}"/>
              </a:ext>
            </a:extLst>
          </p:cNvPr>
          <p:cNvSpPr>
            <a:spLocks noGrp="1"/>
          </p:cNvSpPr>
          <p:nvPr>
            <p:ph type="body" idx="1"/>
          </p:nvPr>
        </p:nvSpPr>
        <p:spPr>
          <a:xfrm>
            <a:off x="264334" y="1422220"/>
            <a:ext cx="4929300" cy="1862700"/>
          </a:xfrm>
        </p:spPr>
        <p:txBody>
          <a:bodyPr/>
          <a:lstStyle/>
          <a:p>
            <a:pPr marL="88900" indent="0" algn="just">
              <a:buNone/>
            </a:pPr>
            <a:r>
              <a:rPr lang="en-US" sz="1400" dirty="0"/>
              <a:t>Personality-based marketing is a strategy that has gained popularity in recent years and is currently shaping the marketing industry. By gaining a deeper understanding of the ways specific personality traits influence purchasing decisions, businesses can design and launch more effective campaigns and establish stronger connections with prospective and current customers (Indeed). In this project, customer personality is analyzed using historical marketing campaign data to improve performance and target consumers that are right for the company. </a:t>
            </a:r>
            <a:r>
              <a:rPr lang="en-US" sz="1400" b="1" i="1" dirty="0"/>
              <a:t>The focus of this project is to make consumer clustering. </a:t>
            </a:r>
          </a:p>
          <a:p>
            <a:pPr marL="88900" indent="0" algn="just">
              <a:buNone/>
            </a:pPr>
            <a:endParaRPr lang="en-GB" sz="1100" dirty="0"/>
          </a:p>
        </p:txBody>
      </p:sp>
      <p:sp>
        <p:nvSpPr>
          <p:cNvPr id="4" name="Slide Number Placeholder 3">
            <a:extLst>
              <a:ext uri="{FF2B5EF4-FFF2-40B4-BE49-F238E27FC236}">
                <a16:creationId xmlns:a16="http://schemas.microsoft.com/office/drawing/2014/main" id="{02810306-D246-A507-220D-A0802495DA4A}"/>
              </a:ext>
            </a:extLst>
          </p:cNvPr>
          <p:cNvSpPr>
            <a:spLocks noGrp="1"/>
          </p:cNvSpPr>
          <p:nvPr>
            <p:ph type="sldNum" idx="12"/>
          </p:nvPr>
        </p:nvSpPr>
        <p:spPr/>
        <p:txBody>
          <a:bodyPr/>
          <a:lstStyle/>
          <a:p>
            <a:fld id="{19B51A1E-902D-48AF-9020-955120F399B6}" type="slidenum">
              <a:rPr lang="en-US" noProof="0" smtClean="0"/>
              <a:pPr/>
              <a:t>2</a:t>
            </a:fld>
            <a:endParaRPr lang="en-US" noProof="0" dirty="0"/>
          </a:p>
        </p:txBody>
      </p:sp>
    </p:spTree>
    <p:extLst>
      <p:ext uri="{BB962C8B-B14F-4D97-AF65-F5344CB8AC3E}">
        <p14:creationId xmlns:p14="http://schemas.microsoft.com/office/powerpoint/2010/main" val="3515846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5" name="Rectangle 4">
            <a:extLst>
              <a:ext uri="{FF2B5EF4-FFF2-40B4-BE49-F238E27FC236}">
                <a16:creationId xmlns:a16="http://schemas.microsoft.com/office/drawing/2014/main" id="{1E439BAA-82E0-B78F-3FD2-F8C027CE659F}"/>
              </a:ext>
            </a:extLst>
          </p:cNvPr>
          <p:cNvSpPr/>
          <p:nvPr/>
        </p:nvSpPr>
        <p:spPr>
          <a:xfrm>
            <a:off x="389704" y="792763"/>
            <a:ext cx="4072294" cy="78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2" name="Google Shape;332;p37"/>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conclusion</a:t>
            </a:r>
            <a:endParaRPr dirty="0"/>
          </a:p>
        </p:txBody>
      </p:sp>
      <p:sp>
        <p:nvSpPr>
          <p:cNvPr id="333" name="Google Shape;333;p37"/>
          <p:cNvSpPr txBox="1">
            <a:spLocks noGrp="1"/>
          </p:cNvSpPr>
          <p:nvPr>
            <p:ph type="body" idx="1"/>
          </p:nvPr>
        </p:nvSpPr>
        <p:spPr>
          <a:xfrm>
            <a:off x="457200" y="2038350"/>
            <a:ext cx="4929300" cy="2243504"/>
          </a:xfrm>
          <a:prstGeom prst="rect">
            <a:avLst/>
          </a:prstGeom>
        </p:spPr>
        <p:txBody>
          <a:bodyPr spcFirstLastPara="1" wrap="square" lIns="0" tIns="0" rIns="0" bIns="0" anchor="t" anchorCtr="0">
            <a:noAutofit/>
          </a:bodyPr>
          <a:lstStyle/>
          <a:p>
            <a:pPr marL="0" lvl="0" indent="0" algn="l" rtl="0">
              <a:lnSpc>
                <a:spcPct val="150000"/>
              </a:lnSpc>
              <a:spcBef>
                <a:spcPts val="600"/>
              </a:spcBef>
              <a:spcAft>
                <a:spcPts val="0"/>
              </a:spcAft>
              <a:buNone/>
            </a:pPr>
            <a:r>
              <a:rPr lang="en-US" sz="1800" dirty="0">
                <a:latin typeface="Muli" panose="02000503000000000000" pitchFamily="2" charset="0"/>
              </a:rPr>
              <a:t>In conclusion, consumers who are suitable to be used as marketing retargeting are consumers who fall into the segment 2 and 3 categories</a:t>
            </a:r>
            <a:endParaRPr lang="en-US" sz="1800" dirty="0">
              <a:solidFill>
                <a:srgbClr val="52A551"/>
              </a:solidFill>
              <a:latin typeface="Muli" panose="02000503000000000000" pitchFamily="2" charset="0"/>
            </a:endParaRPr>
          </a:p>
        </p:txBody>
      </p:sp>
      <p:sp>
        <p:nvSpPr>
          <p:cNvPr id="334" name="Google Shape;334;p3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6" name="Google Shape;125;p21">
            <a:extLst>
              <a:ext uri="{FF2B5EF4-FFF2-40B4-BE49-F238E27FC236}">
                <a16:creationId xmlns:a16="http://schemas.microsoft.com/office/drawing/2014/main" id="{E1653B0A-2B63-4B02-9871-8E0DD4EBDF3B}"/>
              </a:ext>
            </a:extLst>
          </p:cNvPr>
          <p:cNvSpPr txBox="1">
            <a:spLocks/>
          </p:cNvSpPr>
          <p:nvPr/>
        </p:nvSpPr>
        <p:spPr>
          <a:xfrm>
            <a:off x="73591" y="4863434"/>
            <a:ext cx="4323026" cy="1320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100" b="1" dirty="0">
                <a:solidFill>
                  <a:schemeClr val="bg2">
                    <a:lumMod val="50000"/>
                  </a:schemeClr>
                </a:solidFill>
                <a:hlinkClick r:id="rId3"/>
              </a:rPr>
              <a:t>To see IPYNB file click here</a:t>
            </a:r>
            <a:endParaRPr lang="en-US" sz="1100" b="1" dirty="0">
              <a:solidFill>
                <a:schemeClr val="bg2">
                  <a:lumMod val="50000"/>
                </a:schemeClr>
              </a:solidFill>
            </a:endParaRPr>
          </a:p>
          <a:p>
            <a:pPr marL="0" indent="0" algn="just">
              <a:buFont typeface="Muli"/>
              <a:buNone/>
            </a:pPr>
            <a:endParaRPr lang="en-US" sz="1100" b="1" dirty="0">
              <a:solidFill>
                <a:schemeClr val="bg2">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body" idx="1"/>
          </p:nvPr>
        </p:nvSpPr>
        <p:spPr>
          <a:xfrm>
            <a:off x="457200" y="1127633"/>
            <a:ext cx="2392500" cy="1909383"/>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Outliers</a:t>
            </a:r>
          </a:p>
          <a:p>
            <a:pPr marL="0" lvl="0" indent="0" algn="just" rtl="0">
              <a:spcBef>
                <a:spcPts val="600"/>
              </a:spcBef>
              <a:spcAft>
                <a:spcPts val="0"/>
              </a:spcAft>
              <a:buNone/>
            </a:pPr>
            <a:r>
              <a:rPr lang="en-US" sz="1400" dirty="0"/>
              <a:t>Delete outliers in the Income column where Income is more than 150,000,000. The total deleted outliers are 8.</a:t>
            </a:r>
          </a:p>
        </p:txBody>
      </p:sp>
      <p:sp>
        <p:nvSpPr>
          <p:cNvPr id="126" name="Google Shape;126;p21"/>
          <p:cNvSpPr txBox="1">
            <a:spLocks noGrp="1"/>
          </p:cNvSpPr>
          <p:nvPr>
            <p:ph type="title"/>
          </p:nvPr>
        </p:nvSpPr>
        <p:spPr>
          <a:xfrm>
            <a:off x="2843700" y="168696"/>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Conversion Rate</a:t>
            </a:r>
            <a:endParaRPr sz="4000" dirty="0"/>
          </a:p>
        </p:txBody>
      </p:sp>
      <p:sp>
        <p:nvSpPr>
          <p:cNvPr id="127" name="Google Shape;127;p21"/>
          <p:cNvSpPr txBox="1">
            <a:spLocks noGrp="1"/>
          </p:cNvSpPr>
          <p:nvPr>
            <p:ph type="body" idx="2"/>
          </p:nvPr>
        </p:nvSpPr>
        <p:spPr>
          <a:xfrm>
            <a:off x="3240113" y="1127633"/>
            <a:ext cx="2392500" cy="1909383"/>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Null and Odd Value</a:t>
            </a:r>
          </a:p>
          <a:p>
            <a:pPr marL="0" lvl="0" indent="0" algn="just" rtl="0">
              <a:spcBef>
                <a:spcPts val="600"/>
              </a:spcBef>
              <a:spcAft>
                <a:spcPts val="0"/>
              </a:spcAft>
              <a:buNone/>
            </a:pPr>
            <a:r>
              <a:rPr lang="en-US" sz="1400" dirty="0"/>
              <a:t>Fill null value in the Income column with median. Replace Year Birth 1893, 1899, and 1900 with mean.</a:t>
            </a:r>
          </a:p>
        </p:txBody>
      </p:sp>
      <p:sp>
        <p:nvSpPr>
          <p:cNvPr id="128" name="Google Shape;128;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14" name="Google Shape;125;p21">
            <a:extLst>
              <a:ext uri="{FF2B5EF4-FFF2-40B4-BE49-F238E27FC236}">
                <a16:creationId xmlns:a16="http://schemas.microsoft.com/office/drawing/2014/main" id="{361102EF-3FDE-9250-85E3-B87F28F2952A}"/>
              </a:ext>
            </a:extLst>
          </p:cNvPr>
          <p:cNvSpPr txBox="1">
            <a:spLocks/>
          </p:cNvSpPr>
          <p:nvPr/>
        </p:nvSpPr>
        <p:spPr>
          <a:xfrm>
            <a:off x="457200" y="2924195"/>
            <a:ext cx="2392500" cy="190938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buFont typeface="Muli"/>
              <a:buNone/>
            </a:pPr>
            <a:r>
              <a:rPr lang="en-US" b="1" dirty="0"/>
              <a:t>Extract Columns</a:t>
            </a:r>
          </a:p>
          <a:p>
            <a:pPr marL="0" indent="0" algn="just">
              <a:buNone/>
            </a:pPr>
            <a:r>
              <a:rPr lang="en-US" sz="1400" dirty="0"/>
              <a:t>Extract new columns; </a:t>
            </a:r>
            <a:r>
              <a:rPr lang="en-US" sz="1400" dirty="0" err="1"/>
              <a:t>conversion_rate</a:t>
            </a:r>
            <a:r>
              <a:rPr lang="en-US" sz="1400" dirty="0"/>
              <a:t>, age, kids, </a:t>
            </a:r>
            <a:r>
              <a:rPr lang="en-US" sz="1400" dirty="0" err="1"/>
              <a:t>total_transactions</a:t>
            </a:r>
            <a:r>
              <a:rPr lang="en-US" sz="1400" dirty="0"/>
              <a:t>, </a:t>
            </a:r>
            <a:r>
              <a:rPr lang="en-US" sz="1400" dirty="0" err="1"/>
              <a:t>group_age</a:t>
            </a:r>
            <a:r>
              <a:rPr lang="en-US" sz="1400" dirty="0"/>
              <a:t>, </a:t>
            </a:r>
            <a:r>
              <a:rPr lang="en-US" sz="1400" dirty="0" err="1"/>
              <a:t>total_purchases</a:t>
            </a:r>
            <a:endParaRPr lang="en-US" sz="1400" dirty="0"/>
          </a:p>
          <a:p>
            <a:pPr marL="0" indent="0" algn="just">
              <a:buFont typeface="Muli"/>
              <a:buNone/>
            </a:pPr>
            <a:r>
              <a:rPr lang="en-US" sz="1400" dirty="0"/>
              <a:t> </a:t>
            </a:r>
          </a:p>
        </p:txBody>
      </p:sp>
      <p:sp>
        <p:nvSpPr>
          <p:cNvPr id="15" name="Google Shape;127;p21">
            <a:extLst>
              <a:ext uri="{FF2B5EF4-FFF2-40B4-BE49-F238E27FC236}">
                <a16:creationId xmlns:a16="http://schemas.microsoft.com/office/drawing/2014/main" id="{FBBBA226-E350-06C2-6CB7-81E225BD79E9}"/>
              </a:ext>
            </a:extLst>
          </p:cNvPr>
          <p:cNvSpPr txBox="1">
            <a:spLocks/>
          </p:cNvSpPr>
          <p:nvPr/>
        </p:nvSpPr>
        <p:spPr>
          <a:xfrm>
            <a:off x="3240113" y="2924194"/>
            <a:ext cx="2392500" cy="200160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lvl="0" indent="0" algn="l" rtl="0">
              <a:spcBef>
                <a:spcPts val="600"/>
              </a:spcBef>
              <a:spcAft>
                <a:spcPts val="0"/>
              </a:spcAft>
              <a:buNone/>
            </a:pPr>
            <a:r>
              <a:rPr lang="en-US" b="1" dirty="0"/>
              <a:t>Grouping Age</a:t>
            </a:r>
          </a:p>
          <a:p>
            <a:pPr marL="0" lvl="0" indent="0" algn="l" rtl="0">
              <a:spcBef>
                <a:spcPts val="0"/>
              </a:spcBef>
              <a:spcAft>
                <a:spcPts val="0"/>
              </a:spcAft>
              <a:buNone/>
            </a:pPr>
            <a:r>
              <a:rPr lang="en-US" sz="1400" dirty="0"/>
              <a:t>Grouping age into five different class;</a:t>
            </a:r>
          </a:p>
          <a:p>
            <a:pPr marL="0" lvl="0" indent="0" algn="l" rtl="0">
              <a:spcBef>
                <a:spcPts val="0"/>
              </a:spcBef>
              <a:spcAft>
                <a:spcPts val="0"/>
              </a:spcAft>
              <a:buNone/>
            </a:pPr>
            <a:endParaRPr lang="en-US" sz="1600" dirty="0"/>
          </a:p>
        </p:txBody>
      </p:sp>
      <p:sp>
        <p:nvSpPr>
          <p:cNvPr id="16" name="Google Shape;127;p21">
            <a:extLst>
              <a:ext uri="{FF2B5EF4-FFF2-40B4-BE49-F238E27FC236}">
                <a16:creationId xmlns:a16="http://schemas.microsoft.com/office/drawing/2014/main" id="{110521C4-CC03-F24C-AD7F-69143311FBE1}"/>
              </a:ext>
            </a:extLst>
          </p:cNvPr>
          <p:cNvSpPr txBox="1">
            <a:spLocks/>
          </p:cNvSpPr>
          <p:nvPr/>
        </p:nvSpPr>
        <p:spPr>
          <a:xfrm>
            <a:off x="3240113" y="3778786"/>
            <a:ext cx="2392500" cy="700895"/>
          </a:xfrm>
          <a:prstGeom prst="rect">
            <a:avLst/>
          </a:prstGeom>
          <a:noFill/>
          <a:ln>
            <a:noFill/>
          </a:ln>
        </p:spPr>
        <p:txBody>
          <a:bodyPr spcFirstLastPara="1" wrap="square" lIns="0" tIns="0" rIns="0" bIns="0" numCol="2"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171450" indent="-171450">
              <a:spcBef>
                <a:spcPts val="0"/>
              </a:spcBef>
            </a:pPr>
            <a:r>
              <a:rPr lang="en-US" sz="1400" dirty="0"/>
              <a:t>25 – 34</a:t>
            </a:r>
          </a:p>
          <a:p>
            <a:pPr marL="171450" indent="-171450">
              <a:spcBef>
                <a:spcPts val="0"/>
              </a:spcBef>
            </a:pPr>
            <a:r>
              <a:rPr lang="en-US" sz="1400" dirty="0"/>
              <a:t>35 – 44</a:t>
            </a:r>
          </a:p>
          <a:p>
            <a:pPr marL="171450" indent="-171450">
              <a:spcBef>
                <a:spcPts val="0"/>
              </a:spcBef>
            </a:pPr>
            <a:r>
              <a:rPr lang="en-US" sz="1400" dirty="0"/>
              <a:t>45 – 54</a:t>
            </a:r>
          </a:p>
          <a:p>
            <a:pPr marL="171450" indent="-171450">
              <a:spcBef>
                <a:spcPts val="0"/>
              </a:spcBef>
            </a:pPr>
            <a:r>
              <a:rPr lang="en-US" sz="1400" dirty="0"/>
              <a:t>55 – 64</a:t>
            </a:r>
          </a:p>
          <a:p>
            <a:pPr marL="171450" indent="-171450">
              <a:spcBef>
                <a:spcPts val="0"/>
              </a:spcBef>
            </a:pPr>
            <a:r>
              <a:rPr lang="en-US" sz="1400" dirty="0"/>
              <a:t>65+</a:t>
            </a:r>
            <a:endParaRPr lang="en-US" sz="1600" dirty="0"/>
          </a:p>
        </p:txBody>
      </p:sp>
      <p:sp>
        <p:nvSpPr>
          <p:cNvPr id="18" name="Google Shape;125;p21">
            <a:extLst>
              <a:ext uri="{FF2B5EF4-FFF2-40B4-BE49-F238E27FC236}">
                <a16:creationId xmlns:a16="http://schemas.microsoft.com/office/drawing/2014/main" id="{2200EA73-2449-49E9-524A-EDA1360496F9}"/>
              </a:ext>
            </a:extLst>
          </p:cNvPr>
          <p:cNvSpPr txBox="1">
            <a:spLocks/>
          </p:cNvSpPr>
          <p:nvPr/>
        </p:nvSpPr>
        <p:spPr>
          <a:xfrm>
            <a:off x="364825" y="4793854"/>
            <a:ext cx="4323026" cy="2638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400" b="1" dirty="0">
                <a:solidFill>
                  <a:schemeClr val="bg2">
                    <a:lumMod val="50000"/>
                  </a:schemeClr>
                </a:solidFill>
                <a:hlinkClick r:id="rId3"/>
              </a:rPr>
              <a:t>To see IPYNB file click here</a:t>
            </a:r>
            <a:endParaRPr lang="en-US" sz="1400" b="1" dirty="0">
              <a:solidFill>
                <a:schemeClr val="bg2">
                  <a:lumMod val="50000"/>
                </a:schemeClr>
              </a:solidFill>
            </a:endParaRPr>
          </a:p>
          <a:p>
            <a:pPr marL="0" indent="0" algn="just">
              <a:buFont typeface="Muli"/>
              <a:buNone/>
            </a:pPr>
            <a:endParaRPr lang="en-US" sz="1400" b="1" dirty="0">
              <a:solidFill>
                <a:schemeClr val="bg2">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body" idx="1"/>
          </p:nvPr>
        </p:nvSpPr>
        <p:spPr>
          <a:xfrm>
            <a:off x="457200" y="895363"/>
            <a:ext cx="4323026" cy="660875"/>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US" sz="1400" b="1" dirty="0">
                <a:solidFill>
                  <a:schemeClr val="bg2">
                    <a:lumMod val="50000"/>
                  </a:schemeClr>
                </a:solidFill>
              </a:rPr>
              <a:t>Conversion Rate is calculated with Response divided by Number of Web Visit.</a:t>
            </a:r>
          </a:p>
        </p:txBody>
      </p:sp>
      <p:sp>
        <p:nvSpPr>
          <p:cNvPr id="126" name="Google Shape;126;p21"/>
          <p:cNvSpPr txBox="1">
            <a:spLocks noGrp="1"/>
          </p:cNvSpPr>
          <p:nvPr>
            <p:ph type="title"/>
          </p:nvPr>
        </p:nvSpPr>
        <p:spPr>
          <a:xfrm>
            <a:off x="457200" y="217698"/>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Conversion Rate</a:t>
            </a:r>
            <a:endParaRPr dirty="0"/>
          </a:p>
        </p:txBody>
      </p:sp>
      <p:sp>
        <p:nvSpPr>
          <p:cNvPr id="128" name="Google Shape;128;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4" name="Rectangle 3">
            <a:extLst>
              <a:ext uri="{FF2B5EF4-FFF2-40B4-BE49-F238E27FC236}">
                <a16:creationId xmlns:a16="http://schemas.microsoft.com/office/drawing/2014/main" id="{3B512375-AB73-49FE-F237-CAF11A64391B}"/>
              </a:ext>
            </a:extLst>
          </p:cNvPr>
          <p:cNvSpPr/>
          <p:nvPr/>
        </p:nvSpPr>
        <p:spPr>
          <a:xfrm>
            <a:off x="4964977" y="1075098"/>
            <a:ext cx="3537072" cy="377442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8" name="Picture 4">
            <a:extLst>
              <a:ext uri="{FF2B5EF4-FFF2-40B4-BE49-F238E27FC236}">
                <a16:creationId xmlns:a16="http://schemas.microsoft.com/office/drawing/2014/main" id="{8C552A43-9E6F-5EB3-6E5B-D5A844574D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0226" y="1041523"/>
            <a:ext cx="3721823" cy="38415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125;p21">
            <a:extLst>
              <a:ext uri="{FF2B5EF4-FFF2-40B4-BE49-F238E27FC236}">
                <a16:creationId xmlns:a16="http://schemas.microsoft.com/office/drawing/2014/main" id="{DDF43B86-CFED-7C75-370F-A52603B1E533}"/>
              </a:ext>
            </a:extLst>
          </p:cNvPr>
          <p:cNvSpPr txBox="1">
            <a:spLocks/>
          </p:cNvSpPr>
          <p:nvPr/>
        </p:nvSpPr>
        <p:spPr>
          <a:xfrm>
            <a:off x="457200" y="1752763"/>
            <a:ext cx="4323026" cy="139096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400" dirty="0">
                <a:solidFill>
                  <a:schemeClr val="tx1"/>
                </a:solidFill>
              </a:rPr>
              <a:t>The selected features are features that have been extracted and some features that are representative of consumer demographics. </a:t>
            </a:r>
            <a:r>
              <a:rPr lang="en-US" sz="1400" b="1" i="1" dirty="0">
                <a:solidFill>
                  <a:schemeClr val="tx1"/>
                </a:solidFill>
              </a:rPr>
              <a:t>Income, kids, total purchases, and total transactions have a direct correlation to conversion rates.</a:t>
            </a:r>
          </a:p>
        </p:txBody>
      </p:sp>
      <p:pic>
        <p:nvPicPr>
          <p:cNvPr id="14" name="Google Shape;642;p49">
            <a:extLst>
              <a:ext uri="{FF2B5EF4-FFF2-40B4-BE49-F238E27FC236}">
                <a16:creationId xmlns:a16="http://schemas.microsoft.com/office/drawing/2014/main" id="{3D55F875-6ECF-8C64-6CC4-66E01F6AF4D5}"/>
              </a:ext>
            </a:extLst>
          </p:cNvPr>
          <p:cNvPicPr preferRelativeResize="0"/>
          <p:nvPr/>
        </p:nvPicPr>
        <p:blipFill>
          <a:blip r:embed="rId4">
            <a:alphaModFix/>
          </a:blip>
          <a:stretch>
            <a:fillRect/>
          </a:stretch>
        </p:blipFill>
        <p:spPr>
          <a:xfrm>
            <a:off x="240492" y="3507300"/>
            <a:ext cx="1579498" cy="1242551"/>
          </a:xfrm>
          <a:prstGeom prst="rect">
            <a:avLst/>
          </a:prstGeom>
          <a:noFill/>
          <a:ln>
            <a:noFill/>
          </a:ln>
        </p:spPr>
      </p:pic>
      <p:sp>
        <p:nvSpPr>
          <p:cNvPr id="10" name="Google Shape;125;p21">
            <a:extLst>
              <a:ext uri="{FF2B5EF4-FFF2-40B4-BE49-F238E27FC236}">
                <a16:creationId xmlns:a16="http://schemas.microsoft.com/office/drawing/2014/main" id="{571B3EDE-85F9-F1CE-3BDA-8A40CC9614EE}"/>
              </a:ext>
            </a:extLst>
          </p:cNvPr>
          <p:cNvSpPr txBox="1">
            <a:spLocks/>
          </p:cNvSpPr>
          <p:nvPr/>
        </p:nvSpPr>
        <p:spPr>
          <a:xfrm>
            <a:off x="364825" y="4793854"/>
            <a:ext cx="4323026" cy="2638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400" b="1" dirty="0">
                <a:solidFill>
                  <a:schemeClr val="bg2">
                    <a:lumMod val="50000"/>
                  </a:schemeClr>
                </a:solidFill>
                <a:hlinkClick r:id="rId5"/>
              </a:rPr>
              <a:t>To see IPYNB file click here</a:t>
            </a:r>
            <a:endParaRPr lang="en-US" sz="1400" b="1" dirty="0">
              <a:solidFill>
                <a:schemeClr val="bg2">
                  <a:lumMod val="50000"/>
                </a:schemeClr>
              </a:solidFill>
            </a:endParaRPr>
          </a:p>
          <a:p>
            <a:pPr marL="0" indent="0" algn="just">
              <a:buFont typeface="Muli"/>
              <a:buNone/>
            </a:pPr>
            <a:endParaRPr lang="en-US" sz="1400" b="1" dirty="0">
              <a:solidFill>
                <a:schemeClr val="bg2">
                  <a:lumMod val="50000"/>
                </a:schemeClr>
              </a:solidFill>
            </a:endParaRPr>
          </a:p>
        </p:txBody>
      </p:sp>
    </p:spTree>
    <p:extLst>
      <p:ext uri="{BB962C8B-B14F-4D97-AF65-F5344CB8AC3E}">
        <p14:creationId xmlns:p14="http://schemas.microsoft.com/office/powerpoint/2010/main" val="1058728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21"/>
          <p:cNvSpPr txBox="1">
            <a:spLocks noGrp="1"/>
          </p:cNvSpPr>
          <p:nvPr>
            <p:ph type="title"/>
          </p:nvPr>
        </p:nvSpPr>
        <p:spPr>
          <a:xfrm>
            <a:off x="457200" y="217698"/>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Conversion Rate</a:t>
            </a:r>
            <a:endParaRPr dirty="0"/>
          </a:p>
        </p:txBody>
      </p:sp>
      <p:sp>
        <p:nvSpPr>
          <p:cNvPr id="128" name="Google Shape;128;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4" name="Rectangle 3">
            <a:extLst>
              <a:ext uri="{FF2B5EF4-FFF2-40B4-BE49-F238E27FC236}">
                <a16:creationId xmlns:a16="http://schemas.microsoft.com/office/drawing/2014/main" id="{3B512375-AB73-49FE-F237-CAF11A64391B}"/>
              </a:ext>
            </a:extLst>
          </p:cNvPr>
          <p:cNvSpPr/>
          <p:nvPr/>
        </p:nvSpPr>
        <p:spPr>
          <a:xfrm>
            <a:off x="5316405" y="1369073"/>
            <a:ext cx="3537072" cy="377442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2" name="Google Shape;125;p21">
            <a:extLst>
              <a:ext uri="{FF2B5EF4-FFF2-40B4-BE49-F238E27FC236}">
                <a16:creationId xmlns:a16="http://schemas.microsoft.com/office/drawing/2014/main" id="{DDF43B86-CFED-7C75-370F-A52603B1E533}"/>
              </a:ext>
            </a:extLst>
          </p:cNvPr>
          <p:cNvSpPr txBox="1">
            <a:spLocks/>
          </p:cNvSpPr>
          <p:nvPr/>
        </p:nvSpPr>
        <p:spPr>
          <a:xfrm>
            <a:off x="5109286" y="1075099"/>
            <a:ext cx="3537072" cy="385070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285750" indent="-285750" algn="just"/>
            <a:r>
              <a:rPr lang="en-US" sz="1400" dirty="0">
                <a:solidFill>
                  <a:schemeClr val="tx1"/>
                </a:solidFill>
              </a:rPr>
              <a:t>The fewer the number of kids, the greater the variation in the conversion rate. And consumers with 3 children have low conversion rates.</a:t>
            </a:r>
          </a:p>
          <a:p>
            <a:pPr marL="285750" indent="-285750" algn="just"/>
            <a:r>
              <a:rPr lang="en-US" sz="1400" dirty="0">
                <a:solidFill>
                  <a:schemeClr val="tx1"/>
                </a:solidFill>
              </a:rPr>
              <a:t>Consumers who make less than 10 and more than 30 purchases have a low conversion rate.</a:t>
            </a:r>
          </a:p>
          <a:p>
            <a:pPr marL="285750" indent="-285750" algn="just"/>
            <a:r>
              <a:rPr lang="en-US" sz="1400" dirty="0">
                <a:solidFill>
                  <a:schemeClr val="tx1"/>
                </a:solidFill>
              </a:rPr>
              <a:t>Consumers with incomes less than 60,000,000 and more than 100,000,000 have a low potential conversion rate (conversion rate &lt; 0.3)</a:t>
            </a:r>
          </a:p>
          <a:p>
            <a:pPr marL="285750" indent="-285750" algn="just"/>
            <a:r>
              <a:rPr lang="en-US" sz="1400" dirty="0">
                <a:solidFill>
                  <a:schemeClr val="tx1"/>
                </a:solidFill>
              </a:rPr>
              <a:t>Consumers with less than 700,000 total transactions only had the highest conversion rate of 0.25.</a:t>
            </a:r>
          </a:p>
          <a:p>
            <a:pPr marL="285750" indent="-285750" algn="just"/>
            <a:endParaRPr lang="en-US" sz="1400" dirty="0">
              <a:solidFill>
                <a:schemeClr val="tx1"/>
              </a:solidFill>
            </a:endParaRPr>
          </a:p>
          <a:p>
            <a:pPr marL="0" indent="0" algn="just">
              <a:buFont typeface="Muli"/>
              <a:buNone/>
            </a:pPr>
            <a:endParaRPr lang="en-US" sz="1400" b="1" i="1" dirty="0">
              <a:solidFill>
                <a:schemeClr val="tx1"/>
              </a:solidFill>
            </a:endParaRPr>
          </a:p>
        </p:txBody>
      </p:sp>
      <p:pic>
        <p:nvPicPr>
          <p:cNvPr id="2052" name="Picture 4">
            <a:extLst>
              <a:ext uri="{FF2B5EF4-FFF2-40B4-BE49-F238E27FC236}">
                <a16:creationId xmlns:a16="http://schemas.microsoft.com/office/drawing/2014/main" id="{21882571-E802-479E-B959-D286FE9D1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820" y="1130857"/>
            <a:ext cx="4033720" cy="366290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25;p21">
            <a:extLst>
              <a:ext uri="{FF2B5EF4-FFF2-40B4-BE49-F238E27FC236}">
                <a16:creationId xmlns:a16="http://schemas.microsoft.com/office/drawing/2014/main" id="{9B51EE01-A3A2-D647-8A16-D1CDA85CD2BB}"/>
              </a:ext>
            </a:extLst>
          </p:cNvPr>
          <p:cNvSpPr txBox="1">
            <a:spLocks/>
          </p:cNvSpPr>
          <p:nvPr/>
        </p:nvSpPr>
        <p:spPr>
          <a:xfrm>
            <a:off x="364825" y="4793854"/>
            <a:ext cx="4323026" cy="2638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400" b="1" dirty="0">
                <a:solidFill>
                  <a:schemeClr val="bg2">
                    <a:lumMod val="50000"/>
                  </a:schemeClr>
                </a:solidFill>
                <a:hlinkClick r:id="rId4"/>
              </a:rPr>
              <a:t>To see IPYNB file click here</a:t>
            </a:r>
            <a:endParaRPr lang="en-US" sz="1400" b="1" dirty="0">
              <a:solidFill>
                <a:schemeClr val="bg2">
                  <a:lumMod val="50000"/>
                </a:schemeClr>
              </a:solidFill>
            </a:endParaRPr>
          </a:p>
          <a:p>
            <a:pPr marL="0" indent="0" algn="just">
              <a:buFont typeface="Muli"/>
              <a:buNone/>
            </a:pPr>
            <a:endParaRPr lang="en-US" sz="1400" b="1" dirty="0">
              <a:solidFill>
                <a:schemeClr val="bg2">
                  <a:lumMod val="50000"/>
                </a:schemeClr>
              </a:solidFill>
            </a:endParaRPr>
          </a:p>
        </p:txBody>
      </p:sp>
    </p:spTree>
    <p:extLst>
      <p:ext uri="{BB962C8B-B14F-4D97-AF65-F5344CB8AC3E}">
        <p14:creationId xmlns:p14="http://schemas.microsoft.com/office/powerpoint/2010/main" val="150150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p:nvPr/>
        </p:nvSpPr>
        <p:spPr>
          <a:xfrm>
            <a:off x="0" y="0"/>
            <a:ext cx="9144000" cy="88513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6" name="Google Shape;76;p2"/>
          <p:cNvSpPr txBox="1">
            <a:spLocks noGrp="1"/>
          </p:cNvSpPr>
          <p:nvPr>
            <p:ph type="title"/>
          </p:nvPr>
        </p:nvSpPr>
        <p:spPr>
          <a:xfrm>
            <a:off x="457200" y="217775"/>
            <a:ext cx="8229597" cy="586456"/>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 sz="3600"/>
              <a:t>Data Cleaning &amp; Pre-processing</a:t>
            </a:r>
            <a:endParaRPr sz="3600"/>
          </a:p>
        </p:txBody>
      </p:sp>
      <p:sp>
        <p:nvSpPr>
          <p:cNvPr id="77" name="Google Shape;77;p2"/>
          <p:cNvSpPr txBox="1">
            <a:spLocks noGrp="1"/>
          </p:cNvSpPr>
          <p:nvPr>
            <p:ph type="body" idx="1"/>
          </p:nvPr>
        </p:nvSpPr>
        <p:spPr>
          <a:xfrm>
            <a:off x="457202" y="958605"/>
            <a:ext cx="8572082" cy="1327395"/>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SzPts val="1600"/>
              <a:buNone/>
            </a:pPr>
            <a:r>
              <a:rPr lang="en" b="1" dirty="0">
                <a:solidFill>
                  <a:schemeClr val="accent6"/>
                </a:solidFill>
                <a:latin typeface="Poppins"/>
                <a:ea typeface="Poppins"/>
                <a:cs typeface="Poppins"/>
                <a:sym typeface="Poppins"/>
              </a:rPr>
              <a:t>Drop Unnecessary Columns</a:t>
            </a:r>
            <a:endParaRPr dirty="0"/>
          </a:p>
          <a:p>
            <a:pPr marL="285750" lvl="0" indent="-285750" algn="just" rtl="0">
              <a:lnSpc>
                <a:spcPct val="115000"/>
              </a:lnSpc>
              <a:spcBef>
                <a:spcPts val="600"/>
              </a:spcBef>
              <a:spcAft>
                <a:spcPts val="0"/>
              </a:spcAft>
              <a:buSzPts val="1600"/>
              <a:buChar char="●"/>
            </a:pPr>
            <a:r>
              <a:rPr lang="en" sz="1400" dirty="0">
                <a:latin typeface="Muli" panose="02000503000000000000" pitchFamily="2" charset="0"/>
              </a:rPr>
              <a:t>'Unnamed: 0' is removed because it is the index.</a:t>
            </a:r>
            <a:endParaRPr dirty="0">
              <a:latin typeface="Muli" panose="02000503000000000000" pitchFamily="2" charset="0"/>
            </a:endParaRPr>
          </a:p>
          <a:p>
            <a:pPr marL="285750" lvl="0" indent="-285750" algn="just" rtl="0">
              <a:lnSpc>
                <a:spcPct val="115000"/>
              </a:lnSpc>
              <a:spcBef>
                <a:spcPts val="600"/>
              </a:spcBef>
              <a:spcAft>
                <a:spcPts val="0"/>
              </a:spcAft>
              <a:buSzPts val="1600"/>
              <a:buChar char="●"/>
            </a:pPr>
            <a:r>
              <a:rPr lang="en" sz="1400" dirty="0">
                <a:latin typeface="Muli" panose="02000503000000000000" pitchFamily="2" charset="0"/>
              </a:rPr>
              <a:t>'ID' is removed because it is a unique value for consumers.</a:t>
            </a:r>
            <a:endParaRPr dirty="0">
              <a:latin typeface="Muli" panose="02000503000000000000" pitchFamily="2" charset="0"/>
            </a:endParaRPr>
          </a:p>
          <a:p>
            <a:pPr marL="285750" lvl="0" indent="-285750" algn="just" rtl="0">
              <a:lnSpc>
                <a:spcPct val="115000"/>
              </a:lnSpc>
              <a:spcBef>
                <a:spcPts val="600"/>
              </a:spcBef>
              <a:spcAft>
                <a:spcPts val="0"/>
              </a:spcAft>
              <a:buSzPts val="1600"/>
              <a:buChar char="●"/>
            </a:pPr>
            <a:r>
              <a:rPr lang="en" sz="1400" dirty="0">
                <a:latin typeface="Muli" panose="02000503000000000000" pitchFamily="2" charset="0"/>
              </a:rPr>
              <a:t>'Z_CostContact' and 'Z_Revenue' are removed because they only have 1 unique value.</a:t>
            </a:r>
            <a:endParaRPr sz="1400" dirty="0">
              <a:latin typeface="Muli" panose="02000503000000000000" pitchFamily="2" charset="0"/>
            </a:endParaRPr>
          </a:p>
        </p:txBody>
      </p:sp>
      <p:sp>
        <p:nvSpPr>
          <p:cNvPr id="78" name="Google Shape;78;p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6</a:t>
            </a:fld>
            <a:endParaRPr/>
          </a:p>
        </p:txBody>
      </p:sp>
      <p:pic>
        <p:nvPicPr>
          <p:cNvPr id="79" name="Google Shape;79;p2"/>
          <p:cNvPicPr preferRelativeResize="0"/>
          <p:nvPr/>
        </p:nvPicPr>
        <p:blipFill rotWithShape="1">
          <a:blip r:embed="rId3">
            <a:alphaModFix/>
          </a:blip>
          <a:srcRect/>
          <a:stretch/>
        </p:blipFill>
        <p:spPr>
          <a:xfrm>
            <a:off x="709524" y="2286000"/>
            <a:ext cx="3051161" cy="746208"/>
          </a:xfrm>
          <a:prstGeom prst="rect">
            <a:avLst/>
          </a:prstGeom>
          <a:noFill/>
          <a:ln>
            <a:noFill/>
          </a:ln>
        </p:spPr>
      </p:pic>
      <p:sp>
        <p:nvSpPr>
          <p:cNvPr id="13" name="Google Shape;125;p21">
            <a:extLst>
              <a:ext uri="{FF2B5EF4-FFF2-40B4-BE49-F238E27FC236}">
                <a16:creationId xmlns:a16="http://schemas.microsoft.com/office/drawing/2014/main" id="{E558D138-9E78-D553-3074-B12DA0DA4F39}"/>
              </a:ext>
            </a:extLst>
          </p:cNvPr>
          <p:cNvSpPr txBox="1">
            <a:spLocks/>
          </p:cNvSpPr>
          <p:nvPr/>
        </p:nvSpPr>
        <p:spPr>
          <a:xfrm>
            <a:off x="73591" y="4863434"/>
            <a:ext cx="4323026" cy="1320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100" b="1" dirty="0">
                <a:solidFill>
                  <a:schemeClr val="bg2">
                    <a:lumMod val="50000"/>
                  </a:schemeClr>
                </a:solidFill>
                <a:hlinkClick r:id="rId4"/>
              </a:rPr>
              <a:t>To see IPYNB file click here</a:t>
            </a:r>
            <a:endParaRPr lang="en-US" sz="1100" b="1" dirty="0">
              <a:solidFill>
                <a:schemeClr val="bg2">
                  <a:lumMod val="50000"/>
                </a:schemeClr>
              </a:solidFill>
            </a:endParaRPr>
          </a:p>
          <a:p>
            <a:pPr marL="0" indent="0" algn="just">
              <a:buFont typeface="Muli"/>
              <a:buNone/>
            </a:pPr>
            <a:endParaRPr lang="en-US" sz="1100" b="1" dirty="0">
              <a:solidFill>
                <a:schemeClr val="bg2">
                  <a:lumMod val="50000"/>
                </a:schemeClr>
              </a:solidFill>
            </a:endParaRPr>
          </a:p>
        </p:txBody>
      </p:sp>
      <p:sp>
        <p:nvSpPr>
          <p:cNvPr id="14" name="Google Shape;91;p3">
            <a:extLst>
              <a:ext uri="{FF2B5EF4-FFF2-40B4-BE49-F238E27FC236}">
                <a16:creationId xmlns:a16="http://schemas.microsoft.com/office/drawing/2014/main" id="{A6547437-016E-FEEC-35AA-133DBEA144E9}"/>
              </a:ext>
            </a:extLst>
          </p:cNvPr>
          <p:cNvSpPr txBox="1">
            <a:spLocks/>
          </p:cNvSpPr>
          <p:nvPr/>
        </p:nvSpPr>
        <p:spPr>
          <a:xfrm>
            <a:off x="457202" y="3032208"/>
            <a:ext cx="8229595" cy="205542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15000"/>
              </a:lnSpc>
              <a:spcBef>
                <a:spcPts val="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15000"/>
              </a:lnSpc>
              <a:spcBef>
                <a:spcPts val="0"/>
              </a:spcBef>
              <a:spcAft>
                <a:spcPts val="0"/>
              </a:spcAft>
              <a:buClr>
                <a:schemeClr val="accent4"/>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marL="0" indent="0">
              <a:buFont typeface="Arial"/>
              <a:buNone/>
            </a:pPr>
            <a:r>
              <a:rPr lang="en-US" b="1" dirty="0">
                <a:solidFill>
                  <a:schemeClr val="accent6"/>
                </a:solidFill>
                <a:latin typeface="Poppins"/>
                <a:ea typeface="Poppins"/>
                <a:cs typeface="Poppins"/>
                <a:sym typeface="Poppins"/>
              </a:rPr>
              <a:t>Extract Columns</a:t>
            </a:r>
            <a:endParaRPr lang="en-US" dirty="0"/>
          </a:p>
          <a:p>
            <a:pPr marL="285750" indent="-285750" algn="just"/>
            <a:r>
              <a:rPr lang="en-US" sz="1400" dirty="0">
                <a:latin typeface="Muli" panose="02000503000000000000" pitchFamily="2" charset="0"/>
              </a:rPr>
              <a:t>New Columns : Age, Kids, Total Transactions, Total Purchases, Total Campaign Accepted.</a:t>
            </a:r>
          </a:p>
          <a:p>
            <a:pPr marL="285750" indent="-184150" algn="just">
              <a:buFont typeface="Arial"/>
              <a:buNone/>
            </a:pPr>
            <a:endParaRPr lang="en-US" sz="1400" dirty="0"/>
          </a:p>
          <a:p>
            <a:pPr marL="285750" indent="-184150" algn="just">
              <a:buFont typeface="Arial"/>
              <a:buNone/>
            </a:pPr>
            <a:endParaRPr lang="en-US" sz="1400" dirty="0"/>
          </a:p>
          <a:p>
            <a:pPr marL="285750" indent="-184150" algn="just">
              <a:buFont typeface="Arial"/>
              <a:buNone/>
            </a:pPr>
            <a:endParaRPr lang="en-US" sz="1400" dirty="0"/>
          </a:p>
          <a:p>
            <a:pPr marL="0" indent="0" algn="just">
              <a:buFont typeface="Arial"/>
              <a:buNone/>
            </a:pPr>
            <a:endParaRPr lang="en-US" sz="1400" dirty="0"/>
          </a:p>
        </p:txBody>
      </p:sp>
      <p:pic>
        <p:nvPicPr>
          <p:cNvPr id="15" name="Google Shape;93;p3">
            <a:extLst>
              <a:ext uri="{FF2B5EF4-FFF2-40B4-BE49-F238E27FC236}">
                <a16:creationId xmlns:a16="http://schemas.microsoft.com/office/drawing/2014/main" id="{F9FCD7F0-FA6D-B116-F5B0-AE5A72381CF1}"/>
              </a:ext>
            </a:extLst>
          </p:cNvPr>
          <p:cNvPicPr preferRelativeResize="0"/>
          <p:nvPr/>
        </p:nvPicPr>
        <p:blipFill rotWithShape="1">
          <a:blip r:embed="rId5">
            <a:alphaModFix/>
          </a:blip>
          <a:srcRect/>
          <a:stretch/>
        </p:blipFill>
        <p:spPr>
          <a:xfrm>
            <a:off x="709524" y="3751209"/>
            <a:ext cx="7168384" cy="1112225"/>
          </a:xfrm>
          <a:prstGeom prst="rect">
            <a:avLst/>
          </a:prstGeom>
          <a:noFill/>
          <a:ln>
            <a:noFill/>
          </a:ln>
        </p:spPr>
      </p:pic>
    </p:spTree>
    <p:extLst>
      <p:ext uri="{BB962C8B-B14F-4D97-AF65-F5344CB8AC3E}">
        <p14:creationId xmlns:p14="http://schemas.microsoft.com/office/powerpoint/2010/main" val="1759566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p:nvPr/>
        </p:nvSpPr>
        <p:spPr>
          <a:xfrm>
            <a:off x="0" y="0"/>
            <a:ext cx="9144000" cy="88513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6" name="Google Shape;76;p2"/>
          <p:cNvSpPr txBox="1">
            <a:spLocks noGrp="1"/>
          </p:cNvSpPr>
          <p:nvPr>
            <p:ph type="title"/>
          </p:nvPr>
        </p:nvSpPr>
        <p:spPr>
          <a:xfrm>
            <a:off x="457200" y="217775"/>
            <a:ext cx="8229597" cy="586456"/>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 sz="3600"/>
              <a:t>Data Cleaning &amp; Pre-processing</a:t>
            </a:r>
            <a:endParaRPr sz="3600"/>
          </a:p>
        </p:txBody>
      </p:sp>
      <p:sp>
        <p:nvSpPr>
          <p:cNvPr id="77" name="Google Shape;77;p2"/>
          <p:cNvSpPr txBox="1">
            <a:spLocks noGrp="1"/>
          </p:cNvSpPr>
          <p:nvPr>
            <p:ph type="body" idx="1"/>
          </p:nvPr>
        </p:nvSpPr>
        <p:spPr>
          <a:xfrm>
            <a:off x="457202" y="958605"/>
            <a:ext cx="3939415" cy="746209"/>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SzPts val="1600"/>
              <a:buNone/>
            </a:pPr>
            <a:r>
              <a:rPr lang="en-US" b="1" dirty="0">
                <a:solidFill>
                  <a:schemeClr val="accent6"/>
                </a:solidFill>
                <a:latin typeface="Poppins"/>
                <a:ea typeface="Poppins"/>
                <a:cs typeface="Poppins"/>
                <a:sym typeface="Poppins"/>
              </a:rPr>
              <a:t>Extract Membership Column</a:t>
            </a:r>
          </a:p>
          <a:p>
            <a:pPr marL="0" lvl="0" indent="0" algn="just" rtl="0">
              <a:lnSpc>
                <a:spcPct val="115000"/>
              </a:lnSpc>
              <a:spcBef>
                <a:spcPts val="600"/>
              </a:spcBef>
              <a:spcAft>
                <a:spcPts val="0"/>
              </a:spcAft>
              <a:buSzPts val="1600"/>
              <a:buNone/>
            </a:pPr>
            <a:r>
              <a:rPr lang="en-US" sz="1400" dirty="0">
                <a:latin typeface="Muli" panose="02000503000000000000" pitchFamily="2" charset="0"/>
              </a:rPr>
              <a:t>Extract the customer membership from the </a:t>
            </a:r>
            <a:r>
              <a:rPr lang="en-US" sz="1400" dirty="0" err="1">
                <a:latin typeface="Muli" panose="02000503000000000000" pitchFamily="2" charset="0"/>
              </a:rPr>
              <a:t>Dt_Customer</a:t>
            </a:r>
            <a:r>
              <a:rPr lang="en-US" sz="1400" dirty="0">
                <a:latin typeface="Muli" panose="02000503000000000000" pitchFamily="2" charset="0"/>
              </a:rPr>
              <a:t> column and divide it into three categories</a:t>
            </a:r>
          </a:p>
        </p:txBody>
      </p:sp>
      <p:sp>
        <p:nvSpPr>
          <p:cNvPr id="78" name="Google Shape;78;p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7</a:t>
            </a:fld>
            <a:endParaRPr/>
          </a:p>
        </p:txBody>
      </p:sp>
      <p:pic>
        <p:nvPicPr>
          <p:cNvPr id="10" name="Google Shape;96;p3">
            <a:extLst>
              <a:ext uri="{FF2B5EF4-FFF2-40B4-BE49-F238E27FC236}">
                <a16:creationId xmlns:a16="http://schemas.microsoft.com/office/drawing/2014/main" id="{D7350B80-8AB2-3A92-4229-69FA45A1F5F4}"/>
              </a:ext>
            </a:extLst>
          </p:cNvPr>
          <p:cNvPicPr preferRelativeResize="0"/>
          <p:nvPr/>
        </p:nvPicPr>
        <p:blipFill rotWithShape="1">
          <a:blip r:embed="rId3">
            <a:alphaModFix/>
          </a:blip>
          <a:srcRect/>
          <a:stretch/>
        </p:blipFill>
        <p:spPr>
          <a:xfrm>
            <a:off x="457200" y="2313101"/>
            <a:ext cx="3939417" cy="517297"/>
          </a:xfrm>
          <a:prstGeom prst="rect">
            <a:avLst/>
          </a:prstGeom>
          <a:noFill/>
          <a:ln>
            <a:noFill/>
          </a:ln>
        </p:spPr>
      </p:pic>
      <p:pic>
        <p:nvPicPr>
          <p:cNvPr id="11" name="Google Shape;97;p3">
            <a:extLst>
              <a:ext uri="{FF2B5EF4-FFF2-40B4-BE49-F238E27FC236}">
                <a16:creationId xmlns:a16="http://schemas.microsoft.com/office/drawing/2014/main" id="{62B026F0-6083-B109-DB73-FE00DB3F2589}"/>
              </a:ext>
            </a:extLst>
          </p:cNvPr>
          <p:cNvPicPr preferRelativeResize="0"/>
          <p:nvPr/>
        </p:nvPicPr>
        <p:blipFill rotWithShape="1">
          <a:blip r:embed="rId4">
            <a:alphaModFix/>
          </a:blip>
          <a:srcRect/>
          <a:stretch/>
        </p:blipFill>
        <p:spPr>
          <a:xfrm>
            <a:off x="464376" y="3005661"/>
            <a:ext cx="3932241" cy="534080"/>
          </a:xfrm>
          <a:prstGeom prst="rect">
            <a:avLst/>
          </a:prstGeom>
          <a:noFill/>
          <a:ln>
            <a:noFill/>
          </a:ln>
        </p:spPr>
      </p:pic>
      <p:sp>
        <p:nvSpPr>
          <p:cNvPr id="12" name="Google Shape;105;p4">
            <a:extLst>
              <a:ext uri="{FF2B5EF4-FFF2-40B4-BE49-F238E27FC236}">
                <a16:creationId xmlns:a16="http://schemas.microsoft.com/office/drawing/2014/main" id="{AD421E9F-758C-AAE5-BD76-A61EF6F153BB}"/>
              </a:ext>
            </a:extLst>
          </p:cNvPr>
          <p:cNvSpPr txBox="1">
            <a:spLocks/>
          </p:cNvSpPr>
          <p:nvPr/>
        </p:nvSpPr>
        <p:spPr>
          <a:xfrm>
            <a:off x="4571998" y="958605"/>
            <a:ext cx="3908586" cy="2843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15000"/>
              </a:lnSpc>
              <a:spcBef>
                <a:spcPts val="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15000"/>
              </a:lnSpc>
              <a:spcBef>
                <a:spcPts val="0"/>
              </a:spcBef>
              <a:spcAft>
                <a:spcPts val="0"/>
              </a:spcAft>
              <a:buClr>
                <a:schemeClr val="accent4"/>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marL="0" indent="0">
              <a:buFont typeface="Arial"/>
              <a:buNone/>
            </a:pPr>
            <a:r>
              <a:rPr lang="en-US" b="1" dirty="0">
                <a:solidFill>
                  <a:schemeClr val="accent6"/>
                </a:solidFill>
                <a:latin typeface="Poppins"/>
                <a:ea typeface="Poppins"/>
                <a:cs typeface="Poppins"/>
                <a:sym typeface="Poppins"/>
              </a:rPr>
              <a:t>Modify Marital Status</a:t>
            </a:r>
            <a:endParaRPr lang="en-US" dirty="0"/>
          </a:p>
          <a:p>
            <a:pPr marL="0" indent="0" algn="just">
              <a:buFont typeface="Arial"/>
              <a:buNone/>
            </a:pPr>
            <a:r>
              <a:rPr lang="en-US" sz="1400" dirty="0">
                <a:latin typeface="Muli" panose="02000503000000000000" pitchFamily="2" charset="0"/>
              </a:rPr>
              <a:t>Change the value to only two categories to reduce complexity.</a:t>
            </a:r>
          </a:p>
          <a:p>
            <a:pPr marL="0" indent="0" algn="just">
              <a:buFont typeface="Arial"/>
              <a:buNone/>
            </a:pPr>
            <a:endParaRPr lang="en-US" sz="1400" dirty="0">
              <a:latin typeface="Muli" panose="02000503000000000000" pitchFamily="2" charset="0"/>
            </a:endParaRPr>
          </a:p>
          <a:p>
            <a:pPr marL="0" indent="0" algn="just">
              <a:buFont typeface="Arial"/>
              <a:buNone/>
            </a:pPr>
            <a:endParaRPr lang="en-US" sz="1400" dirty="0"/>
          </a:p>
          <a:p>
            <a:pPr marL="0" indent="0" algn="just">
              <a:buFont typeface="Arial"/>
              <a:buNone/>
            </a:pPr>
            <a:endParaRPr lang="en-US" sz="1400" dirty="0"/>
          </a:p>
          <a:p>
            <a:pPr marL="0" indent="0" algn="just">
              <a:buFont typeface="Arial"/>
              <a:buNone/>
            </a:pPr>
            <a:endParaRPr lang="en-US" sz="1400" dirty="0"/>
          </a:p>
        </p:txBody>
      </p:sp>
      <p:pic>
        <p:nvPicPr>
          <p:cNvPr id="16" name="Google Shape;107;p4">
            <a:extLst>
              <a:ext uri="{FF2B5EF4-FFF2-40B4-BE49-F238E27FC236}">
                <a16:creationId xmlns:a16="http://schemas.microsoft.com/office/drawing/2014/main" id="{BAF08527-519E-65A8-FAF9-883C7C6E3E72}"/>
              </a:ext>
            </a:extLst>
          </p:cNvPr>
          <p:cNvPicPr preferRelativeResize="0"/>
          <p:nvPr/>
        </p:nvPicPr>
        <p:blipFill rotWithShape="1">
          <a:blip r:embed="rId5">
            <a:alphaModFix/>
          </a:blip>
          <a:srcRect/>
          <a:stretch/>
        </p:blipFill>
        <p:spPr>
          <a:xfrm>
            <a:off x="4575748" y="2270864"/>
            <a:ext cx="4191002" cy="701374"/>
          </a:xfrm>
          <a:prstGeom prst="rect">
            <a:avLst/>
          </a:prstGeom>
          <a:noFill/>
          <a:ln>
            <a:noFill/>
          </a:ln>
        </p:spPr>
      </p:pic>
      <p:pic>
        <p:nvPicPr>
          <p:cNvPr id="17" name="Google Shape;638;p49">
            <a:extLst>
              <a:ext uri="{FF2B5EF4-FFF2-40B4-BE49-F238E27FC236}">
                <a16:creationId xmlns:a16="http://schemas.microsoft.com/office/drawing/2014/main" id="{3EFE9EDA-9C45-24A9-7F48-E53DCC9A9A3C}"/>
              </a:ext>
            </a:extLst>
          </p:cNvPr>
          <p:cNvPicPr preferRelativeResize="0"/>
          <p:nvPr/>
        </p:nvPicPr>
        <p:blipFill>
          <a:blip r:embed="rId6">
            <a:alphaModFix/>
          </a:blip>
          <a:stretch>
            <a:fillRect/>
          </a:stretch>
        </p:blipFill>
        <p:spPr>
          <a:xfrm>
            <a:off x="5971091" y="3005661"/>
            <a:ext cx="2879568" cy="2134072"/>
          </a:xfrm>
          <a:prstGeom prst="rect">
            <a:avLst/>
          </a:prstGeom>
          <a:noFill/>
          <a:ln>
            <a:noFill/>
          </a:ln>
        </p:spPr>
      </p:pic>
      <p:sp>
        <p:nvSpPr>
          <p:cNvPr id="18" name="Google Shape;125;p21">
            <a:extLst>
              <a:ext uri="{FF2B5EF4-FFF2-40B4-BE49-F238E27FC236}">
                <a16:creationId xmlns:a16="http://schemas.microsoft.com/office/drawing/2014/main" id="{69A25AA0-9E0F-2362-696E-0E1CC6CF6AEC}"/>
              </a:ext>
            </a:extLst>
          </p:cNvPr>
          <p:cNvSpPr txBox="1">
            <a:spLocks/>
          </p:cNvSpPr>
          <p:nvPr/>
        </p:nvSpPr>
        <p:spPr>
          <a:xfrm>
            <a:off x="73591" y="4863434"/>
            <a:ext cx="4323026" cy="1320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100" b="1" dirty="0">
                <a:solidFill>
                  <a:schemeClr val="bg2">
                    <a:lumMod val="50000"/>
                  </a:schemeClr>
                </a:solidFill>
                <a:hlinkClick r:id="rId7"/>
              </a:rPr>
              <a:t>To see IPYNB file click here</a:t>
            </a:r>
            <a:endParaRPr lang="en-US" sz="1100" b="1" dirty="0">
              <a:solidFill>
                <a:schemeClr val="bg2">
                  <a:lumMod val="50000"/>
                </a:schemeClr>
              </a:solidFill>
            </a:endParaRPr>
          </a:p>
          <a:p>
            <a:pPr marL="0" indent="0" algn="just">
              <a:buFont typeface="Muli"/>
              <a:buNone/>
            </a:pPr>
            <a:endParaRPr lang="en-US" sz="1100" b="1" dirty="0">
              <a:solidFill>
                <a:schemeClr val="bg2">
                  <a:lumMod val="50000"/>
                </a:schemeClr>
              </a:solidFill>
            </a:endParaRPr>
          </a:p>
        </p:txBody>
      </p:sp>
    </p:spTree>
    <p:extLst>
      <p:ext uri="{BB962C8B-B14F-4D97-AF65-F5344CB8AC3E}">
        <p14:creationId xmlns:p14="http://schemas.microsoft.com/office/powerpoint/2010/main" val="2522624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3"/>
          <p:cNvSpPr/>
          <p:nvPr/>
        </p:nvSpPr>
        <p:spPr>
          <a:xfrm>
            <a:off x="0" y="0"/>
            <a:ext cx="9144000" cy="88513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0" name="Google Shape;90;p3"/>
          <p:cNvSpPr txBox="1">
            <a:spLocks noGrp="1"/>
          </p:cNvSpPr>
          <p:nvPr>
            <p:ph type="title"/>
          </p:nvPr>
        </p:nvSpPr>
        <p:spPr>
          <a:xfrm>
            <a:off x="457200" y="217775"/>
            <a:ext cx="8229597" cy="586456"/>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 sz="3600"/>
              <a:t>Data Cleaning &amp; Pre-processing</a:t>
            </a:r>
            <a:endParaRPr sz="3600"/>
          </a:p>
        </p:txBody>
      </p:sp>
      <p:sp>
        <p:nvSpPr>
          <p:cNvPr id="91" name="Google Shape;91;p3"/>
          <p:cNvSpPr txBox="1">
            <a:spLocks noGrp="1"/>
          </p:cNvSpPr>
          <p:nvPr>
            <p:ph type="body" idx="1"/>
          </p:nvPr>
        </p:nvSpPr>
        <p:spPr>
          <a:xfrm>
            <a:off x="457202" y="958605"/>
            <a:ext cx="8229595" cy="2055423"/>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SzPts val="1600"/>
              <a:buNone/>
            </a:pPr>
            <a:r>
              <a:rPr lang="en-GB" b="1" dirty="0">
                <a:solidFill>
                  <a:schemeClr val="accent6"/>
                </a:solidFill>
                <a:latin typeface="Poppins"/>
                <a:ea typeface="Poppins"/>
                <a:cs typeface="Poppins"/>
                <a:sym typeface="Poppins"/>
              </a:rPr>
              <a:t>Handle Outliers</a:t>
            </a:r>
          </a:p>
          <a:p>
            <a:pPr marL="0" lvl="0" indent="0" algn="l" rtl="0">
              <a:lnSpc>
                <a:spcPct val="115000"/>
              </a:lnSpc>
              <a:spcBef>
                <a:spcPts val="600"/>
              </a:spcBef>
              <a:spcAft>
                <a:spcPts val="0"/>
              </a:spcAft>
              <a:buSzPts val="1600"/>
              <a:buNone/>
            </a:pPr>
            <a:r>
              <a:rPr lang="en-US" sz="1400" dirty="0">
                <a:solidFill>
                  <a:schemeClr val="accent6"/>
                </a:solidFill>
                <a:latin typeface="Muli" panose="02000503000000000000" pitchFamily="2" charset="0"/>
                <a:ea typeface="Poppins"/>
                <a:cs typeface="Poppins"/>
                <a:sym typeface="Poppins"/>
              </a:rPr>
              <a:t>Visualize outliers in numeric columns with boxplot. We will handle outliers only in Income and Age columns, because the value seems unusual.</a:t>
            </a:r>
          </a:p>
          <a:p>
            <a:pPr marL="0" lvl="0" indent="0" algn="l" rtl="0">
              <a:lnSpc>
                <a:spcPct val="115000"/>
              </a:lnSpc>
              <a:spcBef>
                <a:spcPts val="600"/>
              </a:spcBef>
              <a:spcAft>
                <a:spcPts val="0"/>
              </a:spcAft>
              <a:buSzPts val="1600"/>
              <a:buNone/>
            </a:pPr>
            <a:endParaRPr lang="en-US" sz="1400" dirty="0">
              <a:solidFill>
                <a:schemeClr val="accent6"/>
              </a:solidFill>
              <a:latin typeface="Muli" panose="02000503000000000000" pitchFamily="2" charset="0"/>
              <a:ea typeface="Poppins"/>
              <a:cs typeface="Poppins"/>
              <a:sym typeface="Poppins"/>
            </a:endParaRPr>
          </a:p>
          <a:p>
            <a:pPr marL="0" lvl="0" indent="0" algn="l" rtl="0">
              <a:lnSpc>
                <a:spcPct val="115000"/>
              </a:lnSpc>
              <a:spcBef>
                <a:spcPts val="600"/>
              </a:spcBef>
              <a:spcAft>
                <a:spcPts val="0"/>
              </a:spcAft>
              <a:buSzPts val="1600"/>
              <a:buNone/>
            </a:pPr>
            <a:endParaRPr lang="en-US" sz="1400" dirty="0">
              <a:solidFill>
                <a:schemeClr val="accent6"/>
              </a:solidFill>
              <a:latin typeface="Muli" panose="02000503000000000000" pitchFamily="2" charset="0"/>
              <a:ea typeface="Poppins"/>
              <a:cs typeface="Poppins"/>
              <a:sym typeface="Poppins"/>
            </a:endParaRPr>
          </a:p>
          <a:p>
            <a:pPr marL="0" lvl="0" indent="0" algn="l" rtl="0">
              <a:lnSpc>
                <a:spcPct val="115000"/>
              </a:lnSpc>
              <a:spcBef>
                <a:spcPts val="600"/>
              </a:spcBef>
              <a:spcAft>
                <a:spcPts val="0"/>
              </a:spcAft>
              <a:buSzPts val="1600"/>
              <a:buNone/>
            </a:pPr>
            <a:endParaRPr lang="en-US" sz="1400" dirty="0">
              <a:solidFill>
                <a:schemeClr val="accent6"/>
              </a:solidFill>
              <a:latin typeface="Muli" panose="02000503000000000000" pitchFamily="2" charset="0"/>
              <a:ea typeface="Poppins"/>
              <a:cs typeface="Poppins"/>
              <a:sym typeface="Poppins"/>
            </a:endParaRPr>
          </a:p>
          <a:p>
            <a:pPr marL="0" lvl="0" indent="0" algn="l" rtl="0">
              <a:lnSpc>
                <a:spcPct val="115000"/>
              </a:lnSpc>
              <a:spcBef>
                <a:spcPts val="600"/>
              </a:spcBef>
              <a:spcAft>
                <a:spcPts val="0"/>
              </a:spcAft>
              <a:buSzPts val="1600"/>
              <a:buNone/>
            </a:pPr>
            <a:endParaRPr lang="en-US" sz="1400" dirty="0">
              <a:solidFill>
                <a:schemeClr val="accent6"/>
              </a:solidFill>
              <a:latin typeface="Muli" panose="02000503000000000000" pitchFamily="2" charset="0"/>
              <a:ea typeface="Poppins"/>
              <a:cs typeface="Poppins"/>
              <a:sym typeface="Poppins"/>
            </a:endParaRPr>
          </a:p>
          <a:p>
            <a:pPr marL="0" lvl="0" indent="0" algn="l" rtl="0">
              <a:lnSpc>
                <a:spcPct val="115000"/>
              </a:lnSpc>
              <a:spcBef>
                <a:spcPts val="600"/>
              </a:spcBef>
              <a:spcAft>
                <a:spcPts val="0"/>
              </a:spcAft>
              <a:buSzPts val="1600"/>
              <a:buNone/>
            </a:pPr>
            <a:endParaRPr lang="en-US" sz="1400" dirty="0">
              <a:solidFill>
                <a:schemeClr val="accent6"/>
              </a:solidFill>
              <a:latin typeface="Muli" panose="02000503000000000000" pitchFamily="2" charset="0"/>
              <a:ea typeface="Poppins"/>
              <a:cs typeface="Poppins"/>
              <a:sym typeface="Poppins"/>
            </a:endParaRPr>
          </a:p>
          <a:p>
            <a:pPr marL="0" lvl="0" indent="0" algn="l" rtl="0">
              <a:lnSpc>
                <a:spcPct val="115000"/>
              </a:lnSpc>
              <a:spcBef>
                <a:spcPts val="600"/>
              </a:spcBef>
              <a:spcAft>
                <a:spcPts val="0"/>
              </a:spcAft>
              <a:buSzPts val="1600"/>
              <a:buNone/>
            </a:pPr>
            <a:endParaRPr lang="en-US" sz="1400" dirty="0">
              <a:solidFill>
                <a:schemeClr val="accent6"/>
              </a:solidFill>
              <a:latin typeface="Muli" panose="02000503000000000000" pitchFamily="2" charset="0"/>
              <a:ea typeface="Poppins"/>
              <a:cs typeface="Poppins"/>
              <a:sym typeface="Poppins"/>
            </a:endParaRPr>
          </a:p>
          <a:p>
            <a:pPr marL="0" lvl="0" indent="0" algn="l" rtl="0">
              <a:lnSpc>
                <a:spcPct val="115000"/>
              </a:lnSpc>
              <a:spcBef>
                <a:spcPts val="600"/>
              </a:spcBef>
              <a:spcAft>
                <a:spcPts val="0"/>
              </a:spcAft>
              <a:buSzPts val="1600"/>
              <a:buNone/>
            </a:pPr>
            <a:endParaRPr lang="en-GB" sz="1400" dirty="0">
              <a:solidFill>
                <a:schemeClr val="accent6"/>
              </a:solidFill>
              <a:latin typeface="Muli" panose="02000503000000000000" pitchFamily="2" charset="0"/>
              <a:ea typeface="Poppins"/>
              <a:cs typeface="Poppins"/>
              <a:sym typeface="Poppins"/>
            </a:endParaRPr>
          </a:p>
          <a:p>
            <a:pPr marL="0" lvl="0" indent="0" algn="l" rtl="0">
              <a:lnSpc>
                <a:spcPct val="115000"/>
              </a:lnSpc>
              <a:spcBef>
                <a:spcPts val="600"/>
              </a:spcBef>
              <a:spcAft>
                <a:spcPts val="0"/>
              </a:spcAft>
              <a:buSzPts val="1600"/>
              <a:buNone/>
            </a:pPr>
            <a:endParaRPr sz="1400" dirty="0"/>
          </a:p>
          <a:p>
            <a:pPr marL="285750" lvl="0" indent="-184150" algn="just" rtl="0">
              <a:lnSpc>
                <a:spcPct val="115000"/>
              </a:lnSpc>
              <a:spcBef>
                <a:spcPts val="600"/>
              </a:spcBef>
              <a:spcAft>
                <a:spcPts val="0"/>
              </a:spcAft>
              <a:buSzPts val="1600"/>
              <a:buNone/>
            </a:pPr>
            <a:endParaRPr sz="1400" dirty="0"/>
          </a:p>
          <a:p>
            <a:pPr marL="285750" lvl="0" indent="-184150" algn="just" rtl="0">
              <a:lnSpc>
                <a:spcPct val="115000"/>
              </a:lnSpc>
              <a:spcBef>
                <a:spcPts val="600"/>
              </a:spcBef>
              <a:spcAft>
                <a:spcPts val="0"/>
              </a:spcAft>
              <a:buSzPts val="1600"/>
              <a:buNone/>
            </a:pPr>
            <a:endParaRPr sz="1400" dirty="0"/>
          </a:p>
          <a:p>
            <a:pPr marL="0" lvl="0" indent="0" algn="just" rtl="0">
              <a:lnSpc>
                <a:spcPct val="115000"/>
              </a:lnSpc>
              <a:spcBef>
                <a:spcPts val="600"/>
              </a:spcBef>
              <a:spcAft>
                <a:spcPts val="0"/>
              </a:spcAft>
              <a:buSzPts val="1600"/>
              <a:buNone/>
            </a:pPr>
            <a:endParaRPr sz="1400" dirty="0"/>
          </a:p>
        </p:txBody>
      </p:sp>
      <p:sp>
        <p:nvSpPr>
          <p:cNvPr id="92" name="Google Shape;92;p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8</a:t>
            </a:fld>
            <a:endParaRPr/>
          </a:p>
        </p:txBody>
      </p:sp>
      <p:pic>
        <p:nvPicPr>
          <p:cNvPr id="7" name="Picture 6">
            <a:extLst>
              <a:ext uri="{FF2B5EF4-FFF2-40B4-BE49-F238E27FC236}">
                <a16:creationId xmlns:a16="http://schemas.microsoft.com/office/drawing/2014/main" id="{68CA176A-FD00-C2FF-A447-6DA6799AEEAD}"/>
              </a:ext>
            </a:extLst>
          </p:cNvPr>
          <p:cNvPicPr>
            <a:picLocks noChangeAspect="1"/>
          </p:cNvPicPr>
          <p:nvPr/>
        </p:nvPicPr>
        <p:blipFill>
          <a:blip r:embed="rId3"/>
          <a:stretch>
            <a:fillRect/>
          </a:stretch>
        </p:blipFill>
        <p:spPr>
          <a:xfrm>
            <a:off x="457200" y="1929188"/>
            <a:ext cx="1397679" cy="1757969"/>
          </a:xfrm>
          <a:prstGeom prst="rect">
            <a:avLst/>
          </a:prstGeom>
        </p:spPr>
      </p:pic>
      <p:pic>
        <p:nvPicPr>
          <p:cNvPr id="9" name="Picture 8">
            <a:extLst>
              <a:ext uri="{FF2B5EF4-FFF2-40B4-BE49-F238E27FC236}">
                <a16:creationId xmlns:a16="http://schemas.microsoft.com/office/drawing/2014/main" id="{38A8882F-B141-0730-8105-A3133A85ADE1}"/>
              </a:ext>
            </a:extLst>
          </p:cNvPr>
          <p:cNvPicPr>
            <a:picLocks noChangeAspect="1"/>
          </p:cNvPicPr>
          <p:nvPr/>
        </p:nvPicPr>
        <p:blipFill>
          <a:blip r:embed="rId4"/>
          <a:stretch>
            <a:fillRect/>
          </a:stretch>
        </p:blipFill>
        <p:spPr>
          <a:xfrm>
            <a:off x="2123927" y="1929188"/>
            <a:ext cx="1379043" cy="1776605"/>
          </a:xfrm>
          <a:prstGeom prst="rect">
            <a:avLst/>
          </a:prstGeom>
        </p:spPr>
      </p:pic>
      <p:sp>
        <p:nvSpPr>
          <p:cNvPr id="21" name="Google Shape;91;p3">
            <a:extLst>
              <a:ext uri="{FF2B5EF4-FFF2-40B4-BE49-F238E27FC236}">
                <a16:creationId xmlns:a16="http://schemas.microsoft.com/office/drawing/2014/main" id="{B6AF702D-6E61-4661-B47A-33BA9E1FA640}"/>
              </a:ext>
            </a:extLst>
          </p:cNvPr>
          <p:cNvSpPr txBox="1">
            <a:spLocks/>
          </p:cNvSpPr>
          <p:nvPr/>
        </p:nvSpPr>
        <p:spPr>
          <a:xfrm>
            <a:off x="3781217" y="2571750"/>
            <a:ext cx="4752971" cy="205542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15000"/>
              </a:lnSpc>
              <a:spcBef>
                <a:spcPts val="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15000"/>
              </a:lnSpc>
              <a:spcBef>
                <a:spcPts val="0"/>
              </a:spcBef>
              <a:spcAft>
                <a:spcPts val="0"/>
              </a:spcAft>
              <a:buClr>
                <a:schemeClr val="accent4"/>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marL="0" marR="0" indent="0" algn="just" rtl="0">
              <a:lnSpc>
                <a:spcPct val="115000"/>
              </a:lnSpc>
              <a:spcBef>
                <a:spcPts val="600"/>
              </a:spcBef>
              <a:spcAft>
                <a:spcPts val="0"/>
              </a:spcAft>
              <a:buNone/>
            </a:pPr>
            <a:r>
              <a:rPr lang="en-US" sz="1400" b="0" i="0" dirty="0">
                <a:solidFill>
                  <a:srgbClr val="65617D"/>
                </a:solidFill>
                <a:effectLst/>
                <a:latin typeface="Muli" panose="02000503000000000000" pitchFamily="2" charset="0"/>
                <a:ea typeface="Arial" panose="020B0604020202020204" pitchFamily="34" charset="0"/>
                <a:cs typeface="Arial" panose="020B0604020202020204" pitchFamily="34" charset="0"/>
              </a:rPr>
              <a:t>The outliers in the Age column are manipulated. While outliers in the Income column are deleted, and the null value is filled in using the median value.</a:t>
            </a:r>
            <a:endParaRPr lang="en-GB" sz="1200" dirty="0">
              <a:effectLst/>
              <a:latin typeface="Muli" panose="02000503000000000000" pitchFamily="2" charset="0"/>
            </a:endParaRPr>
          </a:p>
        </p:txBody>
      </p:sp>
      <p:pic>
        <p:nvPicPr>
          <p:cNvPr id="11" name="Picture 10">
            <a:extLst>
              <a:ext uri="{FF2B5EF4-FFF2-40B4-BE49-F238E27FC236}">
                <a16:creationId xmlns:a16="http://schemas.microsoft.com/office/drawing/2014/main" id="{F8FC430A-14FA-3669-C59B-51BD9554F4AB}"/>
              </a:ext>
            </a:extLst>
          </p:cNvPr>
          <p:cNvPicPr>
            <a:picLocks noChangeAspect="1"/>
          </p:cNvPicPr>
          <p:nvPr/>
        </p:nvPicPr>
        <p:blipFill rotWithShape="1">
          <a:blip r:embed="rId5"/>
          <a:srcRect t="62252" b="18217"/>
          <a:stretch/>
        </p:blipFill>
        <p:spPr>
          <a:xfrm>
            <a:off x="6418191" y="1975469"/>
            <a:ext cx="2646173" cy="356628"/>
          </a:xfrm>
          <a:prstGeom prst="rect">
            <a:avLst/>
          </a:prstGeom>
        </p:spPr>
      </p:pic>
      <p:pic>
        <p:nvPicPr>
          <p:cNvPr id="24" name="Picture 23">
            <a:extLst>
              <a:ext uri="{FF2B5EF4-FFF2-40B4-BE49-F238E27FC236}">
                <a16:creationId xmlns:a16="http://schemas.microsoft.com/office/drawing/2014/main" id="{1ABA9000-7406-DB42-8A59-1A7574090171}"/>
              </a:ext>
            </a:extLst>
          </p:cNvPr>
          <p:cNvPicPr>
            <a:picLocks noChangeAspect="1"/>
          </p:cNvPicPr>
          <p:nvPr/>
        </p:nvPicPr>
        <p:blipFill rotWithShape="1">
          <a:blip r:embed="rId5"/>
          <a:srcRect t="30107" b="49073"/>
          <a:stretch/>
        </p:blipFill>
        <p:spPr>
          <a:xfrm>
            <a:off x="3772018" y="1986316"/>
            <a:ext cx="2646173" cy="380150"/>
          </a:xfrm>
          <a:prstGeom prst="rect">
            <a:avLst/>
          </a:prstGeom>
        </p:spPr>
      </p:pic>
      <p:sp>
        <p:nvSpPr>
          <p:cNvPr id="25" name="Google Shape;91;p3">
            <a:extLst>
              <a:ext uri="{FF2B5EF4-FFF2-40B4-BE49-F238E27FC236}">
                <a16:creationId xmlns:a16="http://schemas.microsoft.com/office/drawing/2014/main" id="{79D9CAE3-A1CA-6742-C529-81BBE98E6BCA}"/>
              </a:ext>
            </a:extLst>
          </p:cNvPr>
          <p:cNvSpPr txBox="1">
            <a:spLocks/>
          </p:cNvSpPr>
          <p:nvPr/>
        </p:nvSpPr>
        <p:spPr>
          <a:xfrm>
            <a:off x="457200" y="3597466"/>
            <a:ext cx="8229595" cy="205542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15000"/>
              </a:lnSpc>
              <a:spcBef>
                <a:spcPts val="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15000"/>
              </a:lnSpc>
              <a:spcBef>
                <a:spcPts val="0"/>
              </a:spcBef>
              <a:spcAft>
                <a:spcPts val="0"/>
              </a:spcAft>
              <a:buClr>
                <a:schemeClr val="accent4"/>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marL="0" indent="0" algn="r">
              <a:buFont typeface="Arial"/>
              <a:buNone/>
            </a:pPr>
            <a:r>
              <a:rPr lang="en-US" b="1" dirty="0">
                <a:solidFill>
                  <a:schemeClr val="accent6"/>
                </a:solidFill>
                <a:latin typeface="Poppins"/>
                <a:ea typeface="Poppins"/>
                <a:cs typeface="Poppins"/>
                <a:sym typeface="Poppins"/>
              </a:rPr>
              <a:t>Feature Encoding</a:t>
            </a:r>
          </a:p>
          <a:p>
            <a:pPr marL="0" indent="0" algn="r">
              <a:buFont typeface="Arial"/>
              <a:buNone/>
            </a:pPr>
            <a:r>
              <a:rPr lang="en-US" sz="1400" dirty="0">
                <a:solidFill>
                  <a:schemeClr val="accent6"/>
                </a:solidFill>
                <a:latin typeface="Muli" panose="02000503000000000000" pitchFamily="2" charset="0"/>
                <a:ea typeface="Poppins"/>
                <a:cs typeface="Poppins"/>
                <a:sym typeface="Poppins"/>
              </a:rPr>
              <a:t>Converting categorical values to numeric.</a:t>
            </a:r>
          </a:p>
          <a:p>
            <a:pPr marL="0" indent="0" algn="r">
              <a:buFont typeface="Arial"/>
              <a:buNone/>
            </a:pPr>
            <a:endParaRPr lang="en-US" sz="1400" dirty="0">
              <a:solidFill>
                <a:schemeClr val="accent6"/>
              </a:solidFill>
              <a:latin typeface="Muli" panose="02000503000000000000" pitchFamily="2" charset="0"/>
              <a:ea typeface="Poppins"/>
              <a:cs typeface="Poppins"/>
              <a:sym typeface="Poppins"/>
            </a:endParaRPr>
          </a:p>
          <a:p>
            <a:pPr marL="0" indent="0" algn="r">
              <a:buFont typeface="Arial"/>
              <a:buNone/>
            </a:pPr>
            <a:endParaRPr lang="en-US" sz="1400" dirty="0">
              <a:solidFill>
                <a:schemeClr val="accent6"/>
              </a:solidFill>
              <a:latin typeface="Muli" panose="02000503000000000000" pitchFamily="2" charset="0"/>
              <a:ea typeface="Poppins"/>
              <a:cs typeface="Poppins"/>
              <a:sym typeface="Poppins"/>
            </a:endParaRPr>
          </a:p>
          <a:p>
            <a:pPr marL="0" indent="0" algn="r">
              <a:buFont typeface="Arial"/>
              <a:buNone/>
            </a:pPr>
            <a:endParaRPr lang="en-US" sz="1400" dirty="0">
              <a:solidFill>
                <a:schemeClr val="accent6"/>
              </a:solidFill>
              <a:latin typeface="Muli" panose="02000503000000000000" pitchFamily="2" charset="0"/>
              <a:ea typeface="Poppins"/>
              <a:cs typeface="Poppins"/>
              <a:sym typeface="Poppins"/>
            </a:endParaRPr>
          </a:p>
          <a:p>
            <a:pPr marL="0" indent="0" algn="r">
              <a:buFont typeface="Arial"/>
              <a:buNone/>
            </a:pPr>
            <a:endParaRPr lang="en-US" sz="1400" dirty="0">
              <a:solidFill>
                <a:schemeClr val="accent6"/>
              </a:solidFill>
              <a:latin typeface="Muli" panose="02000503000000000000" pitchFamily="2" charset="0"/>
              <a:ea typeface="Poppins"/>
              <a:cs typeface="Poppins"/>
              <a:sym typeface="Poppins"/>
            </a:endParaRPr>
          </a:p>
          <a:p>
            <a:pPr marL="0" indent="0" algn="r">
              <a:buFont typeface="Arial"/>
              <a:buNone/>
            </a:pPr>
            <a:endParaRPr lang="en-US" sz="1400" dirty="0">
              <a:solidFill>
                <a:schemeClr val="accent6"/>
              </a:solidFill>
              <a:latin typeface="Muli" panose="02000503000000000000" pitchFamily="2" charset="0"/>
              <a:ea typeface="Poppins"/>
              <a:cs typeface="Poppins"/>
              <a:sym typeface="Poppins"/>
            </a:endParaRPr>
          </a:p>
          <a:p>
            <a:pPr marL="0" indent="0" algn="r">
              <a:buFont typeface="Arial"/>
              <a:buNone/>
            </a:pPr>
            <a:endParaRPr lang="en-US" sz="1400" dirty="0">
              <a:solidFill>
                <a:schemeClr val="accent6"/>
              </a:solidFill>
              <a:latin typeface="Muli" panose="02000503000000000000" pitchFamily="2" charset="0"/>
              <a:ea typeface="Poppins"/>
              <a:cs typeface="Poppins"/>
              <a:sym typeface="Poppins"/>
            </a:endParaRPr>
          </a:p>
          <a:p>
            <a:pPr marL="0" indent="0" algn="r">
              <a:buFont typeface="Arial"/>
              <a:buNone/>
            </a:pPr>
            <a:endParaRPr lang="en-US" sz="1400" dirty="0"/>
          </a:p>
          <a:p>
            <a:pPr marL="285750" indent="-184150" algn="r">
              <a:buFont typeface="Arial"/>
              <a:buNone/>
            </a:pPr>
            <a:endParaRPr lang="en-US" sz="1400" dirty="0"/>
          </a:p>
          <a:p>
            <a:pPr marL="285750" indent="-184150" algn="r">
              <a:buFont typeface="Arial"/>
              <a:buNone/>
            </a:pPr>
            <a:endParaRPr lang="en-US" sz="1400" dirty="0"/>
          </a:p>
          <a:p>
            <a:pPr marL="0" indent="0" algn="r">
              <a:buFont typeface="Arial"/>
              <a:buNone/>
            </a:pPr>
            <a:endParaRPr lang="en-US" sz="1400" dirty="0"/>
          </a:p>
        </p:txBody>
      </p:sp>
      <p:pic>
        <p:nvPicPr>
          <p:cNvPr id="14" name="Picture 13">
            <a:extLst>
              <a:ext uri="{FF2B5EF4-FFF2-40B4-BE49-F238E27FC236}">
                <a16:creationId xmlns:a16="http://schemas.microsoft.com/office/drawing/2014/main" id="{DB7F0E8F-20F3-F1FF-08A2-69D24EB90D63}"/>
              </a:ext>
            </a:extLst>
          </p:cNvPr>
          <p:cNvPicPr>
            <a:picLocks noChangeAspect="1"/>
          </p:cNvPicPr>
          <p:nvPr/>
        </p:nvPicPr>
        <p:blipFill>
          <a:blip r:embed="rId6"/>
          <a:stretch>
            <a:fillRect/>
          </a:stretch>
        </p:blipFill>
        <p:spPr>
          <a:xfrm>
            <a:off x="2419345" y="4309421"/>
            <a:ext cx="6267450" cy="631512"/>
          </a:xfrm>
          <a:prstGeom prst="rect">
            <a:avLst/>
          </a:prstGeom>
        </p:spPr>
      </p:pic>
      <p:sp>
        <p:nvSpPr>
          <p:cNvPr id="28" name="Google Shape;125;p21">
            <a:extLst>
              <a:ext uri="{FF2B5EF4-FFF2-40B4-BE49-F238E27FC236}">
                <a16:creationId xmlns:a16="http://schemas.microsoft.com/office/drawing/2014/main" id="{A88A64B7-7563-C468-6453-A59C08192A06}"/>
              </a:ext>
            </a:extLst>
          </p:cNvPr>
          <p:cNvSpPr txBox="1">
            <a:spLocks/>
          </p:cNvSpPr>
          <p:nvPr/>
        </p:nvSpPr>
        <p:spPr>
          <a:xfrm>
            <a:off x="73591" y="4863434"/>
            <a:ext cx="4323026" cy="1320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100" b="1" dirty="0">
                <a:solidFill>
                  <a:schemeClr val="bg2">
                    <a:lumMod val="50000"/>
                  </a:schemeClr>
                </a:solidFill>
                <a:hlinkClick r:id="rId7"/>
              </a:rPr>
              <a:t>To see IPYNB file click here</a:t>
            </a:r>
            <a:endParaRPr lang="en-US" sz="1100" b="1" dirty="0">
              <a:solidFill>
                <a:schemeClr val="bg2">
                  <a:lumMod val="50000"/>
                </a:schemeClr>
              </a:solidFill>
            </a:endParaRPr>
          </a:p>
          <a:p>
            <a:pPr marL="0" indent="0" algn="just">
              <a:buFont typeface="Muli"/>
              <a:buNone/>
            </a:pPr>
            <a:endParaRPr lang="en-US" sz="1100" b="1" dirty="0">
              <a:solidFill>
                <a:schemeClr val="bg2">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p:nvPr/>
        </p:nvSpPr>
        <p:spPr>
          <a:xfrm>
            <a:off x="0" y="0"/>
            <a:ext cx="9144000" cy="88513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6" name="Google Shape;76;p2"/>
          <p:cNvSpPr txBox="1">
            <a:spLocks noGrp="1"/>
          </p:cNvSpPr>
          <p:nvPr>
            <p:ph type="title"/>
          </p:nvPr>
        </p:nvSpPr>
        <p:spPr>
          <a:xfrm>
            <a:off x="457200" y="217775"/>
            <a:ext cx="8229597" cy="586456"/>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 sz="3600"/>
              <a:t>Data Cleaning &amp; Pre-processing</a:t>
            </a:r>
            <a:endParaRPr sz="3600"/>
          </a:p>
        </p:txBody>
      </p:sp>
      <p:sp>
        <p:nvSpPr>
          <p:cNvPr id="77" name="Google Shape;77;p2"/>
          <p:cNvSpPr txBox="1">
            <a:spLocks noGrp="1"/>
          </p:cNvSpPr>
          <p:nvPr>
            <p:ph type="body" idx="1"/>
          </p:nvPr>
        </p:nvSpPr>
        <p:spPr>
          <a:xfrm>
            <a:off x="457202" y="958605"/>
            <a:ext cx="8572082" cy="1327395"/>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SzPts val="1600"/>
              <a:buNone/>
            </a:pPr>
            <a:r>
              <a:rPr lang="en-GB" b="1" dirty="0">
                <a:solidFill>
                  <a:schemeClr val="accent6"/>
                </a:solidFill>
                <a:latin typeface="Poppins"/>
                <a:ea typeface="Poppins"/>
                <a:cs typeface="Poppins"/>
                <a:sym typeface="Poppins"/>
              </a:rPr>
              <a:t>Selecting Features (RFM Analysis)</a:t>
            </a:r>
          </a:p>
        </p:txBody>
      </p:sp>
      <p:sp>
        <p:nvSpPr>
          <p:cNvPr id="78" name="Google Shape;78;p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9</a:t>
            </a:fld>
            <a:endParaRPr/>
          </a:p>
        </p:txBody>
      </p:sp>
      <p:pic>
        <p:nvPicPr>
          <p:cNvPr id="3" name="Picture 2">
            <a:extLst>
              <a:ext uri="{FF2B5EF4-FFF2-40B4-BE49-F238E27FC236}">
                <a16:creationId xmlns:a16="http://schemas.microsoft.com/office/drawing/2014/main" id="{1A573260-6589-629D-2494-FF5018F13013}"/>
              </a:ext>
            </a:extLst>
          </p:cNvPr>
          <p:cNvPicPr>
            <a:picLocks noChangeAspect="1"/>
          </p:cNvPicPr>
          <p:nvPr/>
        </p:nvPicPr>
        <p:blipFill>
          <a:blip r:embed="rId3"/>
          <a:stretch>
            <a:fillRect/>
          </a:stretch>
        </p:blipFill>
        <p:spPr>
          <a:xfrm>
            <a:off x="457200" y="1376288"/>
            <a:ext cx="6963747" cy="1057423"/>
          </a:xfrm>
          <a:prstGeom prst="rect">
            <a:avLst/>
          </a:prstGeom>
        </p:spPr>
      </p:pic>
      <p:sp>
        <p:nvSpPr>
          <p:cNvPr id="12" name="Google Shape;77;p2">
            <a:extLst>
              <a:ext uri="{FF2B5EF4-FFF2-40B4-BE49-F238E27FC236}">
                <a16:creationId xmlns:a16="http://schemas.microsoft.com/office/drawing/2014/main" id="{A4110947-B18A-C14D-AA8E-0DD4F48A032D}"/>
              </a:ext>
            </a:extLst>
          </p:cNvPr>
          <p:cNvSpPr txBox="1">
            <a:spLocks/>
          </p:cNvSpPr>
          <p:nvPr/>
        </p:nvSpPr>
        <p:spPr>
          <a:xfrm>
            <a:off x="457200" y="2433711"/>
            <a:ext cx="8572082" cy="132739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15000"/>
              </a:lnSpc>
              <a:spcBef>
                <a:spcPts val="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15000"/>
              </a:lnSpc>
              <a:spcBef>
                <a:spcPts val="0"/>
              </a:spcBef>
              <a:spcAft>
                <a:spcPts val="0"/>
              </a:spcAft>
              <a:buClr>
                <a:schemeClr val="accent4"/>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marL="0" indent="0">
              <a:buFont typeface="Arial"/>
              <a:buNone/>
            </a:pPr>
            <a:r>
              <a:rPr lang="en-US" sz="1400" dirty="0">
                <a:solidFill>
                  <a:schemeClr val="accent6"/>
                </a:solidFill>
                <a:latin typeface="Muli" panose="02000503000000000000" pitchFamily="2" charset="0"/>
                <a:ea typeface="Poppins"/>
                <a:cs typeface="Poppins"/>
                <a:sym typeface="Poppins"/>
              </a:rPr>
              <a:t>After the column is selected, then the dimensions are reduced using PCA into 3 dimensions only, namely Recency, Frequency and Monetary.</a:t>
            </a:r>
            <a:endParaRPr lang="en-GB" sz="1400" dirty="0">
              <a:solidFill>
                <a:schemeClr val="accent6"/>
              </a:solidFill>
              <a:latin typeface="Muli" panose="02000503000000000000" pitchFamily="2" charset="0"/>
              <a:ea typeface="Poppins"/>
              <a:cs typeface="Poppins"/>
              <a:sym typeface="Poppins"/>
            </a:endParaRPr>
          </a:p>
        </p:txBody>
      </p:sp>
      <p:pic>
        <p:nvPicPr>
          <p:cNvPr id="5" name="Picture 4">
            <a:extLst>
              <a:ext uri="{FF2B5EF4-FFF2-40B4-BE49-F238E27FC236}">
                <a16:creationId xmlns:a16="http://schemas.microsoft.com/office/drawing/2014/main" id="{B4A2539B-45F7-74BD-1770-7DA236393FDF}"/>
              </a:ext>
            </a:extLst>
          </p:cNvPr>
          <p:cNvPicPr>
            <a:picLocks noChangeAspect="1"/>
          </p:cNvPicPr>
          <p:nvPr/>
        </p:nvPicPr>
        <p:blipFill>
          <a:blip r:embed="rId4"/>
          <a:stretch>
            <a:fillRect/>
          </a:stretch>
        </p:blipFill>
        <p:spPr>
          <a:xfrm>
            <a:off x="457200" y="3097408"/>
            <a:ext cx="2506535" cy="1557252"/>
          </a:xfrm>
          <a:prstGeom prst="rect">
            <a:avLst/>
          </a:prstGeom>
        </p:spPr>
      </p:pic>
      <p:pic>
        <p:nvPicPr>
          <p:cNvPr id="9" name="Picture 8">
            <a:extLst>
              <a:ext uri="{FF2B5EF4-FFF2-40B4-BE49-F238E27FC236}">
                <a16:creationId xmlns:a16="http://schemas.microsoft.com/office/drawing/2014/main" id="{9497A0BE-8A05-DDAB-219A-E335BCB26F2A}"/>
              </a:ext>
            </a:extLst>
          </p:cNvPr>
          <p:cNvPicPr>
            <a:picLocks noChangeAspect="1"/>
          </p:cNvPicPr>
          <p:nvPr/>
        </p:nvPicPr>
        <p:blipFill>
          <a:blip r:embed="rId5"/>
          <a:stretch>
            <a:fillRect/>
          </a:stretch>
        </p:blipFill>
        <p:spPr>
          <a:xfrm>
            <a:off x="3130648" y="3097407"/>
            <a:ext cx="2882700" cy="1557252"/>
          </a:xfrm>
          <a:prstGeom prst="rect">
            <a:avLst/>
          </a:prstGeom>
        </p:spPr>
      </p:pic>
      <p:pic>
        <p:nvPicPr>
          <p:cNvPr id="11" name="Picture 10">
            <a:extLst>
              <a:ext uri="{FF2B5EF4-FFF2-40B4-BE49-F238E27FC236}">
                <a16:creationId xmlns:a16="http://schemas.microsoft.com/office/drawing/2014/main" id="{59632BCF-0EAD-88B0-7F57-BA891A26DCD3}"/>
              </a:ext>
            </a:extLst>
          </p:cNvPr>
          <p:cNvPicPr>
            <a:picLocks noChangeAspect="1"/>
          </p:cNvPicPr>
          <p:nvPr/>
        </p:nvPicPr>
        <p:blipFill>
          <a:blip r:embed="rId6"/>
          <a:stretch>
            <a:fillRect/>
          </a:stretch>
        </p:blipFill>
        <p:spPr>
          <a:xfrm>
            <a:off x="6236342" y="3097406"/>
            <a:ext cx="2547221" cy="1557253"/>
          </a:xfrm>
          <a:prstGeom prst="rect">
            <a:avLst/>
          </a:prstGeom>
        </p:spPr>
      </p:pic>
      <p:pic>
        <p:nvPicPr>
          <p:cNvPr id="17" name="Picture 16">
            <a:extLst>
              <a:ext uri="{FF2B5EF4-FFF2-40B4-BE49-F238E27FC236}">
                <a16:creationId xmlns:a16="http://schemas.microsoft.com/office/drawing/2014/main" id="{CAB64329-28EA-F283-9EBC-323A461CFFE7}"/>
              </a:ext>
            </a:extLst>
          </p:cNvPr>
          <p:cNvPicPr>
            <a:picLocks noChangeAspect="1"/>
          </p:cNvPicPr>
          <p:nvPr/>
        </p:nvPicPr>
        <p:blipFill>
          <a:blip r:embed="rId7"/>
          <a:stretch>
            <a:fillRect/>
          </a:stretch>
        </p:blipFill>
        <p:spPr>
          <a:xfrm>
            <a:off x="457200" y="4773070"/>
            <a:ext cx="2506535" cy="246256"/>
          </a:xfrm>
          <a:prstGeom prst="rect">
            <a:avLst/>
          </a:prstGeom>
        </p:spPr>
      </p:pic>
      <p:pic>
        <p:nvPicPr>
          <p:cNvPr id="19" name="Picture 18">
            <a:extLst>
              <a:ext uri="{FF2B5EF4-FFF2-40B4-BE49-F238E27FC236}">
                <a16:creationId xmlns:a16="http://schemas.microsoft.com/office/drawing/2014/main" id="{A1FB48DD-03CF-2EA4-AF8B-C2B107960BD1}"/>
              </a:ext>
            </a:extLst>
          </p:cNvPr>
          <p:cNvPicPr>
            <a:picLocks noChangeAspect="1"/>
          </p:cNvPicPr>
          <p:nvPr/>
        </p:nvPicPr>
        <p:blipFill>
          <a:blip r:embed="rId8"/>
          <a:stretch>
            <a:fillRect/>
          </a:stretch>
        </p:blipFill>
        <p:spPr>
          <a:xfrm>
            <a:off x="3318732" y="4749851"/>
            <a:ext cx="2506535" cy="264775"/>
          </a:xfrm>
          <a:prstGeom prst="rect">
            <a:avLst/>
          </a:prstGeom>
        </p:spPr>
      </p:pic>
      <p:pic>
        <p:nvPicPr>
          <p:cNvPr id="22" name="Picture 21">
            <a:extLst>
              <a:ext uri="{FF2B5EF4-FFF2-40B4-BE49-F238E27FC236}">
                <a16:creationId xmlns:a16="http://schemas.microsoft.com/office/drawing/2014/main" id="{9C0A7E5E-5F9C-62CE-7BF6-D2EFE75621E2}"/>
              </a:ext>
            </a:extLst>
          </p:cNvPr>
          <p:cNvPicPr>
            <a:picLocks noChangeAspect="1"/>
          </p:cNvPicPr>
          <p:nvPr/>
        </p:nvPicPr>
        <p:blipFill>
          <a:blip r:embed="rId9"/>
          <a:stretch>
            <a:fillRect/>
          </a:stretch>
        </p:blipFill>
        <p:spPr>
          <a:xfrm>
            <a:off x="6236342" y="4797821"/>
            <a:ext cx="2506535" cy="199482"/>
          </a:xfrm>
          <a:prstGeom prst="rect">
            <a:avLst/>
          </a:prstGeom>
        </p:spPr>
      </p:pic>
      <p:sp>
        <p:nvSpPr>
          <p:cNvPr id="28" name="Google Shape;125;p21">
            <a:extLst>
              <a:ext uri="{FF2B5EF4-FFF2-40B4-BE49-F238E27FC236}">
                <a16:creationId xmlns:a16="http://schemas.microsoft.com/office/drawing/2014/main" id="{33B7F2A1-2175-144B-B678-51924626BF86}"/>
              </a:ext>
            </a:extLst>
          </p:cNvPr>
          <p:cNvSpPr txBox="1">
            <a:spLocks/>
          </p:cNvSpPr>
          <p:nvPr/>
        </p:nvSpPr>
        <p:spPr>
          <a:xfrm rot="5400000">
            <a:off x="-1927308" y="5359194"/>
            <a:ext cx="4323026" cy="1320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100" b="1" dirty="0">
                <a:solidFill>
                  <a:schemeClr val="bg2">
                    <a:lumMod val="50000"/>
                  </a:schemeClr>
                </a:solidFill>
                <a:hlinkClick r:id="rId10"/>
              </a:rPr>
              <a:t>To see IPYNB file click here</a:t>
            </a:r>
            <a:endParaRPr lang="en-US" sz="1100" b="1" dirty="0">
              <a:solidFill>
                <a:schemeClr val="bg2">
                  <a:lumMod val="50000"/>
                </a:schemeClr>
              </a:solidFill>
            </a:endParaRPr>
          </a:p>
          <a:p>
            <a:pPr marL="0" indent="0" algn="just">
              <a:buFont typeface="Muli"/>
              <a:buNone/>
            </a:pPr>
            <a:endParaRPr lang="en-US" sz="1100" b="1" dirty="0">
              <a:solidFill>
                <a:schemeClr val="bg2">
                  <a:lumMod val="50000"/>
                </a:schemeClr>
              </a:solidFill>
            </a:endParaRPr>
          </a:p>
        </p:txBody>
      </p:sp>
    </p:spTree>
    <p:extLst>
      <p:ext uri="{BB962C8B-B14F-4D97-AF65-F5344CB8AC3E}">
        <p14:creationId xmlns:p14="http://schemas.microsoft.com/office/powerpoint/2010/main" val="3373322888"/>
      </p:ext>
    </p:extLst>
  </p:cSld>
  <p:clrMapOvr>
    <a:masterClrMapping/>
  </p:clrMapOvr>
</p:sld>
</file>

<file path=ppt/theme/theme1.xml><?xml version="1.0" encoding="utf-8"?>
<a:theme xmlns:a="http://schemas.openxmlformats.org/drawingml/2006/main" name="Gower template">
  <a:themeElements>
    <a:clrScheme name="Custom 347">
      <a:dk1>
        <a:srgbClr val="65617D"/>
      </a:dk1>
      <a:lt1>
        <a:srgbClr val="FFFFFF"/>
      </a:lt1>
      <a:dk2>
        <a:srgbClr val="A7D86D"/>
      </a:dk2>
      <a:lt2>
        <a:srgbClr val="ECEBF0"/>
      </a:lt2>
      <a:accent1>
        <a:srgbClr val="A7D86D"/>
      </a:accent1>
      <a:accent2>
        <a:srgbClr val="7CBE5F"/>
      </a:accent2>
      <a:accent3>
        <a:srgbClr val="52A551"/>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1233</Words>
  <Application>Microsoft Office PowerPoint</Application>
  <PresentationFormat>On-screen Show (16:9)</PresentationFormat>
  <Paragraphs>187</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Garamond</vt:lpstr>
      <vt:lpstr>Muli</vt:lpstr>
      <vt:lpstr>Poppins</vt:lpstr>
      <vt:lpstr>Wingdings</vt:lpstr>
      <vt:lpstr>Gower template</vt:lpstr>
      <vt:lpstr>Predict Customer Personality to Boost Marketing Campaign</vt:lpstr>
      <vt:lpstr>Project Description</vt:lpstr>
      <vt:lpstr>Conversion Rate</vt:lpstr>
      <vt:lpstr>Conversion Rate</vt:lpstr>
      <vt:lpstr>Conversion Rate</vt:lpstr>
      <vt:lpstr>Data Cleaning &amp; Pre-processing</vt:lpstr>
      <vt:lpstr>Data Cleaning &amp; Pre-processing</vt:lpstr>
      <vt:lpstr>Data Cleaning &amp; Pre-processing</vt:lpstr>
      <vt:lpstr>Data Cleaning &amp; Pre-processing</vt:lpstr>
      <vt:lpstr>Data Cleaning &amp; Pre-processing</vt:lpstr>
      <vt:lpstr>Data Cleaning &amp; Pre-processing</vt:lpstr>
      <vt:lpstr>Data Modeling</vt:lpstr>
      <vt:lpstr>Data Modeling</vt:lpstr>
      <vt:lpstr>Data Modeling</vt:lpstr>
      <vt:lpstr>Marketing Retargeting</vt:lpstr>
      <vt:lpstr>Marketing Retargeting</vt:lpstr>
      <vt:lpstr>Marketing Retargeting</vt:lpstr>
      <vt:lpstr>Marketing Retargeting</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Customer Personality to Boost Marketing Campaign</dc:title>
  <cp:lastModifiedBy>M Chosasih Mahendra</cp:lastModifiedBy>
  <cp:revision>3</cp:revision>
  <dcterms:modified xsi:type="dcterms:W3CDTF">2022-06-16T11:38:34Z</dcterms:modified>
</cp:coreProperties>
</file>