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1" r:id="rId5"/>
    <p:sldId id="272" r:id="rId6"/>
    <p:sldId id="273" r:id="rId7"/>
    <p:sldId id="274" r:id="rId8"/>
    <p:sldId id="277" r:id="rId9"/>
    <p:sldId id="27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Chosasih Mahendra" initials="MCM" lastIdx="40" clrIdx="0">
    <p:extLst>
      <p:ext uri="{19B8F6BF-5375-455C-9EA6-DF929625EA0E}">
        <p15:presenceInfo xmlns:p15="http://schemas.microsoft.com/office/powerpoint/2012/main" userId="d5c55109dfc63265" providerId="Windows Live"/>
      </p:ext>
    </p:extLst>
  </p:cmAuthor>
  <p:cmAuthor id="2" name="Farisky Adi Nugroho" initials="D" lastIdx="11" clrIdx="1">
    <p:extLst>
      <p:ext uri="{19B8F6BF-5375-455C-9EA6-DF929625EA0E}">
        <p15:presenceInfo xmlns:p15="http://schemas.microsoft.com/office/powerpoint/2012/main" userId="Farisky Adi Nugro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4DC"/>
    <a:srgbClr val="F0E0D0"/>
    <a:srgbClr val="EDDBC9"/>
    <a:srgbClr val="E0C0A0"/>
    <a:srgbClr val="CD9B69"/>
    <a:srgbClr val="663300"/>
    <a:srgbClr val="FD9E4E"/>
    <a:srgbClr val="38220F"/>
    <a:srgbClr val="FFFFFF"/>
    <a:srgbClr val="967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64845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1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49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1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2"/>
            <a:ext cx="9488313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4" y="2111377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20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5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1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10268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1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10268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1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1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4" y="6356352"/>
            <a:ext cx="377598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8" y="6356352"/>
            <a:ext cx="542924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9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21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7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6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1" y="892178"/>
            <a:ext cx="8421689" cy="1325563"/>
          </a:xfrm>
        </p:spPr>
        <p:txBody>
          <a:bodyPr>
            <a:normAutofit/>
          </a:bodyPr>
          <a:lstStyle>
            <a:lvl1pPr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2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2" y="3834608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/>
            </a:lvl1pPr>
            <a:lvl2pPr marL="457211" indent="0">
              <a:lnSpc>
                <a:spcPct val="100000"/>
              </a:lnSpc>
              <a:buNone/>
              <a:defRPr sz="1401" spc="50" baseline="0"/>
            </a:lvl2pPr>
            <a:lvl3pPr marL="914422" indent="0">
              <a:lnSpc>
                <a:spcPct val="100000"/>
              </a:lnSpc>
              <a:buNone/>
              <a:defRPr sz="1401" spc="50" baseline="0"/>
            </a:lvl3pPr>
            <a:lvl4pPr marL="1371635" indent="0">
              <a:lnSpc>
                <a:spcPct val="100000"/>
              </a:lnSpc>
              <a:buNone/>
              <a:defRPr sz="1401" spc="50" baseline="0"/>
            </a:lvl4pPr>
            <a:lvl5pPr marL="1828846" indent="0">
              <a:lnSpc>
                <a:spcPct val="100000"/>
              </a:lnSpc>
              <a:buNone/>
              <a:defRPr sz="1401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4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marL="0" lvl="0" indent="0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4" y="3834608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/>
            </a:lvl1pPr>
            <a:lvl2pPr marL="457211" indent="0">
              <a:lnSpc>
                <a:spcPct val="100000"/>
              </a:lnSpc>
              <a:buNone/>
              <a:defRPr sz="1401" spc="50" baseline="0"/>
            </a:lvl2pPr>
            <a:lvl3pPr marL="914422" indent="0">
              <a:lnSpc>
                <a:spcPct val="100000"/>
              </a:lnSpc>
              <a:buNone/>
              <a:defRPr sz="1401" spc="50" baseline="0"/>
            </a:lvl3pPr>
            <a:lvl4pPr marL="1371635" indent="0">
              <a:lnSpc>
                <a:spcPct val="100000"/>
              </a:lnSpc>
              <a:buNone/>
              <a:defRPr sz="1401" spc="50" baseline="0"/>
            </a:lvl4pPr>
            <a:lvl5pPr marL="1828846" indent="0">
              <a:lnSpc>
                <a:spcPct val="100000"/>
              </a:lnSpc>
              <a:buNone/>
              <a:defRPr sz="1401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8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7" y="892178"/>
            <a:ext cx="8421689" cy="1325563"/>
          </a:xfrm>
        </p:spPr>
        <p:txBody>
          <a:bodyPr>
            <a:normAutofit/>
          </a:bodyPr>
          <a:lstStyle>
            <a:lvl1pPr algn="ctr"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/>
            </a:lvl1pPr>
            <a:lvl2pPr marL="457211" indent="0">
              <a:lnSpc>
                <a:spcPct val="100000"/>
              </a:lnSpc>
              <a:buNone/>
              <a:defRPr sz="1401" spc="50" baseline="0"/>
            </a:lvl2pPr>
            <a:lvl3pPr marL="914422" indent="0">
              <a:lnSpc>
                <a:spcPct val="100000"/>
              </a:lnSpc>
              <a:buNone/>
              <a:defRPr sz="1401" spc="50" baseline="0"/>
            </a:lvl3pPr>
            <a:lvl4pPr marL="1371635" indent="0">
              <a:lnSpc>
                <a:spcPct val="100000"/>
              </a:lnSpc>
              <a:buNone/>
              <a:defRPr sz="1401" spc="50" baseline="0"/>
            </a:lvl4pPr>
            <a:lvl5pPr marL="1828846" indent="0">
              <a:lnSpc>
                <a:spcPct val="100000"/>
              </a:lnSpc>
              <a:buNone/>
              <a:defRPr sz="1401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9" y="2776936"/>
            <a:ext cx="289667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marL="0" lvl="0" indent="0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9" y="3834608"/>
            <a:ext cx="289667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/>
            </a:lvl1pPr>
            <a:lvl2pPr marL="457211" indent="0">
              <a:lnSpc>
                <a:spcPct val="100000"/>
              </a:lnSpc>
              <a:buNone/>
              <a:defRPr sz="1401" spc="50" baseline="0"/>
            </a:lvl2pPr>
            <a:lvl3pPr marL="914422" indent="0">
              <a:lnSpc>
                <a:spcPct val="100000"/>
              </a:lnSpc>
              <a:buNone/>
              <a:defRPr sz="1401" spc="50" baseline="0"/>
            </a:lvl3pPr>
            <a:lvl4pPr marL="1371635" indent="0">
              <a:lnSpc>
                <a:spcPct val="100000"/>
              </a:lnSpc>
              <a:buNone/>
              <a:defRPr sz="1401" spc="50" baseline="0"/>
            </a:lvl4pPr>
            <a:lvl5pPr marL="1828846" indent="0">
              <a:lnSpc>
                <a:spcPct val="100000"/>
              </a:lnSpc>
              <a:buNone/>
              <a:defRPr sz="1401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/>
            </a:lvl1pPr>
            <a:lvl2pPr marL="457211" indent="0">
              <a:lnSpc>
                <a:spcPct val="100000"/>
              </a:lnSpc>
              <a:buNone/>
              <a:defRPr sz="1401" spc="50" baseline="0"/>
            </a:lvl2pPr>
            <a:lvl3pPr marL="914422" indent="0">
              <a:lnSpc>
                <a:spcPct val="100000"/>
              </a:lnSpc>
              <a:buNone/>
              <a:defRPr sz="1401" spc="50" baseline="0"/>
            </a:lvl3pPr>
            <a:lvl4pPr marL="1371635" indent="0">
              <a:lnSpc>
                <a:spcPct val="100000"/>
              </a:lnSpc>
              <a:buNone/>
              <a:defRPr sz="1401" spc="50" baseline="0"/>
            </a:lvl4pPr>
            <a:lvl5pPr marL="1828846" indent="0">
              <a:lnSpc>
                <a:spcPct val="100000"/>
              </a:lnSpc>
              <a:buNone/>
              <a:defRPr sz="1401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2238377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8" y="1671639"/>
            <a:ext cx="5111749" cy="1204912"/>
          </a:xfrm>
        </p:spPr>
        <p:txBody>
          <a:bodyPr anchor="b">
            <a:normAutofit/>
          </a:bodyPr>
          <a:lstStyle>
            <a:lvl1pPr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8" y="3660774"/>
            <a:ext cx="5111749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3" y="2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4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1" spc="50" baseline="0">
                <a:solidFill>
                  <a:schemeClr val="bg1"/>
                </a:solidFill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2"/>
            <a:ext cx="177437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2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7" y="6356352"/>
            <a:ext cx="177437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6" y="0"/>
            <a:ext cx="67031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1" y="1020446"/>
            <a:ext cx="2895600" cy="1325563"/>
          </a:xfrm>
        </p:spPr>
        <p:txBody>
          <a:bodyPr anchor="b">
            <a:normAutofit/>
          </a:bodyPr>
          <a:lstStyle>
            <a:lvl1pPr>
              <a:defRPr sz="2800" spc="1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924177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1">
                <a:solidFill>
                  <a:schemeClr val="bg1"/>
                </a:solidFill>
              </a:defRPr>
            </a:lvl1pPr>
            <a:lvl2pPr marL="457211" indent="0">
              <a:lnSpc>
                <a:spcPct val="150000"/>
              </a:lnSpc>
              <a:buNone/>
              <a:defRPr sz="1401">
                <a:solidFill>
                  <a:schemeClr val="bg1"/>
                </a:solidFill>
              </a:defRPr>
            </a:lvl2pPr>
            <a:lvl3pPr marL="914422" indent="0">
              <a:lnSpc>
                <a:spcPct val="150000"/>
              </a:lnSpc>
              <a:buNone/>
              <a:defRPr sz="1401">
                <a:solidFill>
                  <a:schemeClr val="bg1"/>
                </a:solidFill>
              </a:defRPr>
            </a:lvl3pPr>
            <a:lvl4pPr marL="1371635" indent="0">
              <a:lnSpc>
                <a:spcPct val="150000"/>
              </a:lnSpc>
              <a:buNone/>
              <a:defRPr sz="1401">
                <a:solidFill>
                  <a:schemeClr val="bg1"/>
                </a:solidFill>
              </a:defRPr>
            </a:lvl4pPr>
            <a:lvl5pPr marL="1828846" indent="0">
              <a:lnSpc>
                <a:spcPct val="150000"/>
              </a:lnSpc>
              <a:buNone/>
              <a:defRPr sz="140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3" y="6356352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9" y="6356351"/>
            <a:ext cx="24828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6" y="6356352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8" y="1671639"/>
            <a:ext cx="5111749" cy="1204912"/>
          </a:xfrm>
        </p:spPr>
        <p:txBody>
          <a:bodyPr anchor="b">
            <a:normAutofit/>
          </a:bodyPr>
          <a:lstStyle>
            <a:lvl1pPr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8" y="3660774"/>
            <a:ext cx="5111749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1" spc="50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799" y="6356352"/>
            <a:ext cx="34798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3" y="-25400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49" y="2148842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962005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4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4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4" y="2111383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5028805"/>
            <a:ext cx="6696075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6" y="6356352"/>
            <a:ext cx="169545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701" y="6356352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3" y="6356352"/>
            <a:ext cx="169545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1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7" y="892178"/>
            <a:ext cx="8421689" cy="1325563"/>
          </a:xfrm>
        </p:spPr>
        <p:txBody>
          <a:bodyPr>
            <a:normAutofit/>
          </a:bodyPr>
          <a:lstStyle>
            <a:lvl1pPr algn="ctr"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2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9" y="5084526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2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1" kern="1200" spc="149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6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7" y="5478798"/>
            <a:ext cx="1855948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1" kern="1200" spc="149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9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5" y="5084526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8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1" kern="1200" spc="149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4" y="5084526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61" y="5464114"/>
            <a:ext cx="184550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1" kern="1200" spc="149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1" y="2"/>
            <a:ext cx="4857749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7" y="892178"/>
            <a:ext cx="8421689" cy="1325563"/>
          </a:xfrm>
        </p:spPr>
        <p:txBody>
          <a:bodyPr>
            <a:normAutofit/>
          </a:bodyPr>
          <a:lstStyle>
            <a:lvl1pPr algn="ctr">
              <a:defRPr lang="en-US" sz="2800" kern="1200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8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9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9" y="3809748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1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8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7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6" y="3654380"/>
            <a:ext cx="210513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6000" y="3809748"/>
            <a:ext cx="229985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5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3" y="3809748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80" y="4287712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9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9" y="5668585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1" y="4287712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5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7" y="4287712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5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5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5" y="4287712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49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3" y="5668585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49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eg"/><Relationship Id="rId4" Type="http://schemas.openxmlformats.org/officeDocument/2006/relationships/hyperlink" Target="https://linktr.ee/mchosasi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7D42bhQrfdW8mhZ4Op2_VpBnW8wybtCT?usp=shar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8FX_yIlMuGZ8hZW4KrRo02QysERE1STX/view?usp=sharing" TargetMode="External"/><Relationship Id="rId4" Type="http://schemas.openxmlformats.org/officeDocument/2006/relationships/hyperlink" Target="https://drive.google.com/file/d/1Poqlb9Kc_V_SJpCDxRSpIDL_5jzCpyZg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osasih/viz/e-CommerceBusinessAnnualDashboard/FinalDashboard" TargetMode="External"/><Relationship Id="rId2" Type="http://schemas.openxmlformats.org/officeDocument/2006/relationships/hyperlink" Target="https://docs.google.com/document/d/1pnS6i3AloOinwiIVUo96ARXxa3l7xgep/edit?usp=sharing&amp;ouid=103052671432030753990&amp;rtpof=true&amp;sd=tru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nS6i3AloOinwiIVUo96ARXxa3l7xgep/edit?usp=sharing&amp;ouid=103052671432030753990&amp;rtpof=true&amp;sd=true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hyperlink" Target="https://public.tableau.com/app/profile/chosasih/viz/e-CommerceBusinessAnnualDashboard/FinalDashboar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nS6i3AloOinwiIVUo96ARXxa3l7xgep/edit?usp=sharing&amp;ouid=103052671432030753990&amp;rtpof=true&amp;sd=true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public.tableau.com/app/profile/chosasih/viz/e-CommerceBusinessAnnualDashboard/FinalDashboar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ublic.tableau.com/app/profile/chosasih/viz/e-CommerceBusinessAnnualDashboard/FinalDashboard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nnected sticks shaping polygons background">
            <a:extLst>
              <a:ext uri="{FF2B5EF4-FFF2-40B4-BE49-F238E27FC236}">
                <a16:creationId xmlns:a16="http://schemas.microsoft.com/office/drawing/2014/main" id="{FDD8D347-91CF-26BB-E446-1A7958D31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3936"/>
          <a:stretch/>
        </p:blipFill>
        <p:spPr>
          <a:xfrm>
            <a:off x="4367280" y="0"/>
            <a:ext cx="7824720" cy="6858000"/>
          </a:xfrm>
          <a:prstGeom prst="rect">
            <a:avLst/>
          </a:prstGeom>
        </p:spPr>
      </p:pic>
      <p:sp>
        <p:nvSpPr>
          <p:cNvPr id="21" name="Google Shape;99;p25">
            <a:extLst>
              <a:ext uri="{FF2B5EF4-FFF2-40B4-BE49-F238E27FC236}">
                <a16:creationId xmlns:a16="http://schemas.microsoft.com/office/drawing/2014/main" id="{5EFDB245-86A5-9ED6-D1BA-B19F6C883092}"/>
              </a:ext>
            </a:extLst>
          </p:cNvPr>
          <p:cNvSpPr txBox="1">
            <a:spLocks/>
          </p:cNvSpPr>
          <p:nvPr/>
        </p:nvSpPr>
        <p:spPr>
          <a:xfrm>
            <a:off x="315240" y="2425050"/>
            <a:ext cx="3736800" cy="200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US" sz="3600" b="1" dirty="0"/>
              <a:t>Analyzing eCommerce Business Performance with SQL</a:t>
            </a:r>
          </a:p>
        </p:txBody>
      </p:sp>
      <p:sp>
        <p:nvSpPr>
          <p:cNvPr id="22" name="Google Shape;100;p25">
            <a:extLst>
              <a:ext uri="{FF2B5EF4-FFF2-40B4-BE49-F238E27FC236}">
                <a16:creationId xmlns:a16="http://schemas.microsoft.com/office/drawing/2014/main" id="{114F3C54-F953-B825-EC7B-5DF946B2D4CB}"/>
              </a:ext>
            </a:extLst>
          </p:cNvPr>
          <p:cNvSpPr txBox="1"/>
          <p:nvPr/>
        </p:nvSpPr>
        <p:spPr>
          <a:xfrm>
            <a:off x="7009999" y="1018218"/>
            <a:ext cx="4126573" cy="13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b="1" dirty="0">
                <a:latin typeface="+mj-lt"/>
                <a:ea typeface="Dosis"/>
                <a:cs typeface="Dosis"/>
                <a:sym typeface="Dosis"/>
              </a:rPr>
              <a:t>Created by: </a:t>
            </a:r>
            <a:endParaRPr b="1" dirty="0">
              <a:latin typeface="+mj-lt"/>
              <a:ea typeface="Dosis"/>
              <a:cs typeface="Dosis"/>
              <a:sym typeface="Dosi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b="1" dirty="0">
                <a:latin typeface="+mj-lt"/>
                <a:ea typeface="Dosis"/>
                <a:cs typeface="Dosis"/>
                <a:sym typeface="Dosis"/>
              </a:rPr>
              <a:t>Muhammad Chosasih Mahendra</a:t>
            </a:r>
            <a:endParaRPr b="1" dirty="0">
              <a:solidFill>
                <a:srgbClr val="000000"/>
              </a:solidFill>
              <a:latin typeface="+mj-lt"/>
              <a:ea typeface="Dosis"/>
              <a:cs typeface="Dosis"/>
              <a:sym typeface="Dosi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dirty="0">
                <a:latin typeface="+mj-lt"/>
                <a:ea typeface="Dosis"/>
                <a:cs typeface="Dosis"/>
                <a:sym typeface="Dosis"/>
              </a:rPr>
              <a:t>mchosasih@gmail.com</a:t>
            </a:r>
            <a:endParaRPr dirty="0">
              <a:latin typeface="+mj-lt"/>
              <a:ea typeface="Dosis"/>
              <a:cs typeface="Dosis"/>
              <a:sym typeface="Dosi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dirty="0">
                <a:latin typeface="+mj-lt"/>
                <a:ea typeface="Dosis"/>
                <a:cs typeface="Dosis"/>
                <a:sym typeface="Dosis"/>
              </a:rPr>
              <a:t>linkedin.com/in/mchosasih/</a:t>
            </a:r>
            <a:endParaRPr dirty="0">
              <a:latin typeface="+mj-lt"/>
              <a:ea typeface="Dosis"/>
              <a:cs typeface="Dosis"/>
              <a:sym typeface="Dosis"/>
            </a:endParaRPr>
          </a:p>
        </p:txBody>
      </p:sp>
      <p:pic>
        <p:nvPicPr>
          <p:cNvPr id="23" name="Google Shape;101;p25">
            <a:extLst>
              <a:ext uri="{FF2B5EF4-FFF2-40B4-BE49-F238E27FC236}">
                <a16:creationId xmlns:a16="http://schemas.microsoft.com/office/drawing/2014/main" id="{3DFFE704-E972-5CD0-86E4-D4553C60EFF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904074" y="786410"/>
            <a:ext cx="1790682" cy="179068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102;p25">
            <a:extLst>
              <a:ext uri="{FF2B5EF4-FFF2-40B4-BE49-F238E27FC236}">
                <a16:creationId xmlns:a16="http://schemas.microsoft.com/office/drawing/2014/main" id="{136075D8-21E5-67E2-D574-15EA2C4126AD}"/>
              </a:ext>
            </a:extLst>
          </p:cNvPr>
          <p:cNvSpPr txBox="1">
            <a:spLocks/>
          </p:cNvSpPr>
          <p:nvPr/>
        </p:nvSpPr>
        <p:spPr>
          <a:xfrm>
            <a:off x="5046719" y="3007590"/>
            <a:ext cx="5556000" cy="306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6" indent="-228606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1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  <a:buNone/>
            </a:pPr>
            <a:r>
              <a:rPr lang="en-US" sz="1800" dirty="0">
                <a:solidFill>
                  <a:schemeClr val="dk1"/>
                </a:solidFill>
                <a:ea typeface="Nunito"/>
                <a:cs typeface="Nunito"/>
                <a:sym typeface="Nunito"/>
              </a:rPr>
              <a:t>Fresh graduate from IPB University majoring in Business and have an interest in the field of data analytics. Chosasih also has completed several data analytics projects and is a Data Science graduate from </a:t>
            </a:r>
            <a:r>
              <a:rPr lang="en-US" sz="1800" dirty="0" err="1">
                <a:solidFill>
                  <a:schemeClr val="dk1"/>
                </a:solidFill>
                <a:ea typeface="Nunito"/>
                <a:cs typeface="Nunito"/>
                <a:sym typeface="Nunito"/>
              </a:rPr>
              <a:t>Rakamin</a:t>
            </a:r>
            <a:r>
              <a:rPr lang="en-US" sz="1800" dirty="0">
                <a:solidFill>
                  <a:schemeClr val="dk1"/>
                </a:solidFill>
                <a:ea typeface="Nunito"/>
                <a:cs typeface="Nunito"/>
                <a:sym typeface="Nunito"/>
              </a:rPr>
              <a:t> Academy.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</a:pPr>
            <a:endParaRPr lang="en-US" sz="1800" dirty="0">
              <a:solidFill>
                <a:schemeClr val="dk1"/>
              </a:solidFill>
              <a:ea typeface="Nunito"/>
              <a:cs typeface="Nunito"/>
              <a:sym typeface="Nunito"/>
            </a:endParaRP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  <a:buNone/>
            </a:pPr>
            <a:r>
              <a:rPr lang="en-US" sz="1800" dirty="0">
                <a:solidFill>
                  <a:schemeClr val="dk1"/>
                </a:solidFill>
                <a:ea typeface="Nunito"/>
                <a:cs typeface="Nunito"/>
                <a:sym typeface="Nunito"/>
                <a:hlinkClick r:id="rId4"/>
              </a:rPr>
              <a:t>Click here to visit my portfolio.</a:t>
            </a:r>
            <a:endParaRPr lang="en-US" sz="4000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E5BE615-7E94-6B29-80F6-955E98D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52878"/>
          <a:stretch/>
        </p:blipFill>
        <p:spPr bwMode="auto">
          <a:xfrm>
            <a:off x="-3" y="0"/>
            <a:ext cx="43672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8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B21E8-ED43-C318-6830-2D1EF4BB22ED}"/>
              </a:ext>
            </a:extLst>
          </p:cNvPr>
          <p:cNvSpPr/>
          <p:nvPr/>
        </p:nvSpPr>
        <p:spPr>
          <a:xfrm>
            <a:off x="838196" y="3182041"/>
            <a:ext cx="1916021" cy="3084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27DA8C5-EC0A-EBA9-D3C5-936DC96CA03D}"/>
              </a:ext>
            </a:extLst>
          </p:cNvPr>
          <p:cNvSpPr txBox="1">
            <a:spLocks/>
          </p:cNvSpPr>
          <p:nvPr/>
        </p:nvSpPr>
        <p:spPr>
          <a:xfrm>
            <a:off x="794129" y="3133942"/>
            <a:ext cx="2081273" cy="40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87B07F3-B5B5-047F-5789-1E38A1F2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65125"/>
            <a:ext cx="10515600" cy="904183"/>
          </a:xfrm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AC4288-9565-3DEB-0AF3-703796BAA63D}"/>
              </a:ext>
            </a:extLst>
          </p:cNvPr>
          <p:cNvSpPr/>
          <p:nvPr/>
        </p:nvSpPr>
        <p:spPr>
          <a:xfrm>
            <a:off x="838196" y="1311007"/>
            <a:ext cx="1354161" cy="3084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8DE56D-4E17-AE6A-03D0-22DB47201DC5}"/>
              </a:ext>
            </a:extLst>
          </p:cNvPr>
          <p:cNvSpPr txBox="1"/>
          <p:nvPr/>
        </p:nvSpPr>
        <p:spPr>
          <a:xfrm>
            <a:off x="794129" y="166301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a company, measuring business performance is very important to track, monitor, and assess the success or failure of various business processes. Therefore, in this project, we will analyze business performance for an e-Commerce company.</a:t>
            </a:r>
          </a:p>
          <a:p>
            <a:pPr algn="just"/>
            <a:endParaRPr lang="en-US" dirty="0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7B6FC6A8-F82E-7DA8-B2F6-F6D6D8036DB0}"/>
              </a:ext>
            </a:extLst>
          </p:cNvPr>
          <p:cNvSpPr txBox="1">
            <a:spLocks/>
          </p:cNvSpPr>
          <p:nvPr/>
        </p:nvSpPr>
        <p:spPr>
          <a:xfrm>
            <a:off x="794129" y="1262908"/>
            <a:ext cx="1717717" cy="40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0E980-1B24-CDE3-D5FC-C7A01EDFD93C}"/>
              </a:ext>
            </a:extLst>
          </p:cNvPr>
          <p:cNvSpPr txBox="1"/>
          <p:nvPr/>
        </p:nvSpPr>
        <p:spPr>
          <a:xfrm>
            <a:off x="794129" y="3580310"/>
            <a:ext cx="4989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Preparation		SQL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Visualization		Excel</a:t>
            </a:r>
          </a:p>
          <a:p>
            <a:pPr lvl="8" algn="just"/>
            <a:r>
              <a:rPr lang="en-US" dirty="0"/>
              <a:t>Tableau</a:t>
            </a:r>
          </a:p>
          <a:p>
            <a:pPr lvl="8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Presentation		PowerPoint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3E494C-95A6-9765-AF3B-511283BFC86B}"/>
              </a:ext>
            </a:extLst>
          </p:cNvPr>
          <p:cNvCxnSpPr>
            <a:cxnSpLocks/>
          </p:cNvCxnSpPr>
          <p:nvPr/>
        </p:nvCxnSpPr>
        <p:spPr>
          <a:xfrm>
            <a:off x="3260993" y="3770526"/>
            <a:ext cx="107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579B5-65D5-6EFF-A017-F96671F952BB}"/>
              </a:ext>
            </a:extLst>
          </p:cNvPr>
          <p:cNvCxnSpPr>
            <a:cxnSpLocks/>
          </p:cNvCxnSpPr>
          <p:nvPr/>
        </p:nvCxnSpPr>
        <p:spPr>
          <a:xfrm>
            <a:off x="3260992" y="4341008"/>
            <a:ext cx="107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D0E8F-FDA2-B057-DB60-94B3F6917158}"/>
              </a:ext>
            </a:extLst>
          </p:cNvPr>
          <p:cNvCxnSpPr>
            <a:cxnSpLocks/>
          </p:cNvCxnSpPr>
          <p:nvPr/>
        </p:nvCxnSpPr>
        <p:spPr>
          <a:xfrm>
            <a:off x="3260991" y="5124661"/>
            <a:ext cx="107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850BAA-A6E9-EDBC-8F2E-E7397F1D402F}"/>
              </a:ext>
            </a:extLst>
          </p:cNvPr>
          <p:cNvSpPr/>
          <p:nvPr/>
        </p:nvSpPr>
        <p:spPr>
          <a:xfrm>
            <a:off x="6452214" y="3182041"/>
            <a:ext cx="1160441" cy="3084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41A86A-1150-6EB6-0770-D8CC4D07A4B8}"/>
              </a:ext>
            </a:extLst>
          </p:cNvPr>
          <p:cNvSpPr txBox="1"/>
          <p:nvPr/>
        </p:nvSpPr>
        <p:spPr>
          <a:xfrm>
            <a:off x="6408147" y="3580310"/>
            <a:ext cx="4901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Customer Growth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Product Quality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Payment Types</a:t>
            </a:r>
          </a:p>
        </p:txBody>
      </p:sp>
      <p:sp>
        <p:nvSpPr>
          <p:cNvPr id="28" name="Title 17">
            <a:extLst>
              <a:ext uri="{FF2B5EF4-FFF2-40B4-BE49-F238E27FC236}">
                <a16:creationId xmlns:a16="http://schemas.microsoft.com/office/drawing/2014/main" id="{1752CAD7-A6FF-80AB-FCB9-AB1A85F63324}"/>
              </a:ext>
            </a:extLst>
          </p:cNvPr>
          <p:cNvSpPr txBox="1">
            <a:spLocks/>
          </p:cNvSpPr>
          <p:nvPr/>
        </p:nvSpPr>
        <p:spPr>
          <a:xfrm>
            <a:off x="6408147" y="3133942"/>
            <a:ext cx="1717717" cy="40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49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bg1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01620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5B352BE0-E744-EE99-F01C-B055AEEF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05"/>
          <a:stretch/>
        </p:blipFill>
        <p:spPr>
          <a:xfrm>
            <a:off x="695607" y="952092"/>
            <a:ext cx="4012443" cy="5519987"/>
          </a:xfrm>
          <a:prstGeom prst="rect">
            <a:avLst/>
          </a:prstGeom>
        </p:spPr>
      </p:pic>
      <p:sp>
        <p:nvSpPr>
          <p:cNvPr id="11" name="Title 17">
            <a:extLst>
              <a:ext uri="{FF2B5EF4-FFF2-40B4-BE49-F238E27FC236}">
                <a16:creationId xmlns:a16="http://schemas.microsoft.com/office/drawing/2014/main" id="{79427AD6-610A-923C-75ED-35DA6711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1"/>
            <a:ext cx="10515600" cy="6326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Preparation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E9-226C-3C14-2B9C-42CE4DCD5DBB}"/>
              </a:ext>
            </a:extLst>
          </p:cNvPr>
          <p:cNvSpPr txBox="1"/>
          <p:nvPr/>
        </p:nvSpPr>
        <p:spPr>
          <a:xfrm>
            <a:off x="4708050" y="1604977"/>
            <a:ext cx="675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Import data into database using PostgreSQL.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Rename and change datatypes that don't match the dataset.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Entity Relationship Diagrams (ERD) to facilitate analysis between datasets.</a:t>
            </a:r>
          </a:p>
          <a:p>
            <a:pPr algn="just"/>
            <a:endParaRPr lang="en-US" sz="2400" dirty="0"/>
          </a:p>
        </p:txBody>
      </p:sp>
      <p:sp>
        <p:nvSpPr>
          <p:cNvPr id="17" name="Google Shape;115;p27">
            <a:extLst>
              <a:ext uri="{FF2B5EF4-FFF2-40B4-BE49-F238E27FC236}">
                <a16:creationId xmlns:a16="http://schemas.microsoft.com/office/drawing/2014/main" id="{3ABA16F5-FF83-4348-9060-5C3B08D86C16}"/>
              </a:ext>
            </a:extLst>
          </p:cNvPr>
          <p:cNvSpPr txBox="1"/>
          <p:nvPr/>
        </p:nvSpPr>
        <p:spPr>
          <a:xfrm>
            <a:off x="7704000" y="5934701"/>
            <a:ext cx="4488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All datasets can be accessed here</a:t>
            </a:r>
            <a:endParaRPr lang="en-US" sz="16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linkClick r:id="rId4"/>
              </a:rPr>
              <a:t>See ERD illustration here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5"/>
              </a:rPr>
              <a:t>The ERD file (PostgreSQL) can be viewed here</a:t>
            </a:r>
            <a:endParaRPr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1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D637C2-0C32-811E-A8C9-18AB11E58A86}"/>
              </a:ext>
            </a:extLst>
          </p:cNvPr>
          <p:cNvSpPr/>
          <p:nvPr/>
        </p:nvSpPr>
        <p:spPr>
          <a:xfrm>
            <a:off x="1751682" y="385921"/>
            <a:ext cx="8637224" cy="4044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7">
            <a:extLst>
              <a:ext uri="{FF2B5EF4-FFF2-40B4-BE49-F238E27FC236}">
                <a16:creationId xmlns:a16="http://schemas.microsoft.com/office/drawing/2014/main" id="{948D29B2-C173-176B-2210-9404C757BBDC}"/>
              </a:ext>
            </a:extLst>
          </p:cNvPr>
          <p:cNvSpPr txBox="1">
            <a:spLocks/>
          </p:cNvSpPr>
          <p:nvPr/>
        </p:nvSpPr>
        <p:spPr>
          <a:xfrm>
            <a:off x="838200" y="385921"/>
            <a:ext cx="10515600" cy="530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49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Annual customer activity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FA931-E42A-105A-40E8-701CAACF4A7A}"/>
              </a:ext>
            </a:extLst>
          </p:cNvPr>
          <p:cNvSpPr txBox="1"/>
          <p:nvPr/>
        </p:nvSpPr>
        <p:spPr>
          <a:xfrm>
            <a:off x="8050547" y="1039837"/>
            <a:ext cx="3869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Average Monthly Active User has increased every year</a:t>
            </a:r>
            <a:r>
              <a:rPr lang="en-US" dirty="0"/>
              <a:t>. However, there was a </a:t>
            </a:r>
            <a:r>
              <a:rPr lang="en-US" b="1" dirty="0"/>
              <a:t>significant decline in the last two months</a:t>
            </a:r>
            <a:r>
              <a:rPr lang="en-US" dirty="0"/>
              <a:t> (September – October 2018).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number of </a:t>
            </a:r>
            <a:r>
              <a:rPr lang="en-US" b="1" dirty="0"/>
              <a:t>new consumers increases every year</a:t>
            </a:r>
            <a:r>
              <a:rPr lang="en-US" dirty="0"/>
              <a:t>, while consumers who make </a:t>
            </a:r>
            <a:r>
              <a:rPr lang="en-US" b="1" dirty="0"/>
              <a:t>repeat orders tend to stagnate</a:t>
            </a:r>
            <a:r>
              <a:rPr lang="en-US" dirty="0"/>
              <a:t>; this can be seen from the average order per user, which is only 1 order.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peak</a:t>
            </a:r>
            <a:r>
              <a:rPr lang="en-US" dirty="0"/>
              <a:t> of monthly active users was in </a:t>
            </a:r>
            <a:r>
              <a:rPr lang="en-US" b="1" dirty="0"/>
              <a:t>Q4 2017.</a:t>
            </a:r>
            <a:endParaRPr lang="en-US" dirty="0"/>
          </a:p>
        </p:txBody>
      </p:sp>
      <p:sp>
        <p:nvSpPr>
          <p:cNvPr id="16" name="Google Shape;115;p27">
            <a:extLst>
              <a:ext uri="{FF2B5EF4-FFF2-40B4-BE49-F238E27FC236}">
                <a16:creationId xmlns:a16="http://schemas.microsoft.com/office/drawing/2014/main" id="{5CEF51D5-2633-7982-3D36-87A747E88968}"/>
              </a:ext>
            </a:extLst>
          </p:cNvPr>
          <p:cNvSpPr txBox="1"/>
          <p:nvPr/>
        </p:nvSpPr>
        <p:spPr>
          <a:xfrm>
            <a:off x="8050547" y="6164317"/>
            <a:ext cx="414145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2"/>
              </a:rPr>
              <a:t>See full query here</a:t>
            </a:r>
            <a:endParaRPr lang="en-US" sz="1400" dirty="0"/>
          </a:p>
          <a:p>
            <a:pPr algn="r"/>
            <a:r>
              <a:rPr lang="en-US" sz="1400" dirty="0">
                <a:solidFill>
                  <a:srgbClr val="000000"/>
                </a:solidFill>
                <a:hlinkClick r:id="rId3"/>
              </a:rPr>
              <a:t>To access the dashboard, click here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FFEDA25-C0F9-2883-C530-6584DE88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63032"/>
            <a:ext cx="6946151" cy="55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nnected sticks shaping polygons background">
            <a:extLst>
              <a:ext uri="{FF2B5EF4-FFF2-40B4-BE49-F238E27FC236}">
                <a16:creationId xmlns:a16="http://schemas.microsoft.com/office/drawing/2014/main" id="{C86F93C1-ED4E-A96F-4745-C7D060EF1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3936"/>
          <a:stretch/>
        </p:blipFill>
        <p:spPr>
          <a:xfrm>
            <a:off x="3554774" y="0"/>
            <a:ext cx="8637225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3312F0-3651-A509-5035-2EB24657242A}"/>
              </a:ext>
            </a:extLst>
          </p:cNvPr>
          <p:cNvSpPr/>
          <p:nvPr/>
        </p:nvSpPr>
        <p:spPr>
          <a:xfrm>
            <a:off x="1751682" y="385921"/>
            <a:ext cx="8637224" cy="4044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7">
            <a:extLst>
              <a:ext uri="{FF2B5EF4-FFF2-40B4-BE49-F238E27FC236}">
                <a16:creationId xmlns:a16="http://schemas.microsoft.com/office/drawing/2014/main" id="{D453E80A-7EFB-DEED-3F36-0619D0C0AFA2}"/>
              </a:ext>
            </a:extLst>
          </p:cNvPr>
          <p:cNvSpPr txBox="1">
            <a:spLocks/>
          </p:cNvSpPr>
          <p:nvPr/>
        </p:nvSpPr>
        <p:spPr>
          <a:xfrm>
            <a:off x="838200" y="385921"/>
            <a:ext cx="10515600" cy="530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49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Annual product category 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CD1EB-0DE8-E6EE-56D3-1C2CB9B474AA}"/>
              </a:ext>
            </a:extLst>
          </p:cNvPr>
          <p:cNvSpPr txBox="1"/>
          <p:nvPr/>
        </p:nvSpPr>
        <p:spPr>
          <a:xfrm>
            <a:off x="559795" y="1391775"/>
            <a:ext cx="26130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Revenue spiked up </a:t>
            </a:r>
            <a:r>
              <a:rPr lang="en-US" sz="1600" dirty="0"/>
              <a:t>in </a:t>
            </a:r>
            <a:r>
              <a:rPr lang="en-US" sz="1600" b="1" dirty="0"/>
              <a:t>2017.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Canceled orders have small portions.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Watches gifts </a:t>
            </a:r>
            <a:r>
              <a:rPr lang="en-US" sz="1600" dirty="0"/>
              <a:t>were the </a:t>
            </a:r>
            <a:r>
              <a:rPr lang="en-US" sz="1600" b="1" dirty="0"/>
              <a:t>best-selling product in 2017 </a:t>
            </a:r>
            <a:r>
              <a:rPr lang="en-US" sz="1600" dirty="0"/>
              <a:t>and were rarely canceled.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Health and Beauty </a:t>
            </a:r>
            <a:r>
              <a:rPr lang="en-US" sz="1600" dirty="0"/>
              <a:t>is the most </a:t>
            </a:r>
            <a:r>
              <a:rPr lang="en-US" sz="1600" b="1" dirty="0"/>
              <a:t>frequently purchased </a:t>
            </a:r>
            <a:r>
              <a:rPr lang="en-US" sz="1600" dirty="0"/>
              <a:t>and </a:t>
            </a:r>
            <a:r>
              <a:rPr lang="en-US" sz="1600" b="1" dirty="0"/>
              <a:t>most canceled</a:t>
            </a:r>
            <a:r>
              <a:rPr lang="en-US" sz="1600" dirty="0"/>
              <a:t> product in 2018; further analysis is needed to determine the cause.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Google Shape;115;p27">
            <a:extLst>
              <a:ext uri="{FF2B5EF4-FFF2-40B4-BE49-F238E27FC236}">
                <a16:creationId xmlns:a16="http://schemas.microsoft.com/office/drawing/2014/main" id="{4AF1042F-79AC-4D2A-C08D-A3EF493B8B97}"/>
              </a:ext>
            </a:extLst>
          </p:cNvPr>
          <p:cNvSpPr txBox="1"/>
          <p:nvPr/>
        </p:nvSpPr>
        <p:spPr>
          <a:xfrm>
            <a:off x="8331619" y="6110030"/>
            <a:ext cx="381091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See full query here</a:t>
            </a:r>
            <a:endParaRPr lang="en-US" sz="14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linkClick r:id="rId4"/>
              </a:rPr>
              <a:t>To access the dashboard, click here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AA61B1D7-B2B9-1A1E-1AA9-21105F89C5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128"/>
          <a:stretch/>
        </p:blipFill>
        <p:spPr>
          <a:xfrm>
            <a:off x="3273730" y="1084060"/>
            <a:ext cx="8142501" cy="4893523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C75176D6-2D2B-3B56-8B93-DFC23D39C0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70" r="6265" b="86206"/>
          <a:stretch/>
        </p:blipFill>
        <p:spPr>
          <a:xfrm>
            <a:off x="5839506" y="1468893"/>
            <a:ext cx="763836" cy="8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nnected sticks shaping polygons background">
            <a:extLst>
              <a:ext uri="{FF2B5EF4-FFF2-40B4-BE49-F238E27FC236}">
                <a16:creationId xmlns:a16="http://schemas.microsoft.com/office/drawing/2014/main" id="{C86F93C1-ED4E-A96F-4745-C7D060EF1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3936"/>
          <a:stretch/>
        </p:blipFill>
        <p:spPr>
          <a:xfrm>
            <a:off x="1" y="20772"/>
            <a:ext cx="7524520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3312F0-3651-A509-5035-2EB24657242A}"/>
              </a:ext>
            </a:extLst>
          </p:cNvPr>
          <p:cNvSpPr/>
          <p:nvPr/>
        </p:nvSpPr>
        <p:spPr>
          <a:xfrm>
            <a:off x="3470313" y="385921"/>
            <a:ext cx="5255046" cy="4044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7">
            <a:extLst>
              <a:ext uri="{FF2B5EF4-FFF2-40B4-BE49-F238E27FC236}">
                <a16:creationId xmlns:a16="http://schemas.microsoft.com/office/drawing/2014/main" id="{D453E80A-7EFB-DEED-3F36-0619D0C0AFA2}"/>
              </a:ext>
            </a:extLst>
          </p:cNvPr>
          <p:cNvSpPr txBox="1">
            <a:spLocks/>
          </p:cNvSpPr>
          <p:nvPr/>
        </p:nvSpPr>
        <p:spPr>
          <a:xfrm>
            <a:off x="838200" y="385921"/>
            <a:ext cx="10515600" cy="530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49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Annual payment type</a:t>
            </a:r>
          </a:p>
        </p:txBody>
      </p:sp>
      <p:sp>
        <p:nvSpPr>
          <p:cNvPr id="19" name="Google Shape;115;p27">
            <a:extLst>
              <a:ext uri="{FF2B5EF4-FFF2-40B4-BE49-F238E27FC236}">
                <a16:creationId xmlns:a16="http://schemas.microsoft.com/office/drawing/2014/main" id="{4AF1042F-79AC-4D2A-C08D-A3EF493B8B97}"/>
              </a:ext>
            </a:extLst>
          </p:cNvPr>
          <p:cNvSpPr txBox="1"/>
          <p:nvPr/>
        </p:nvSpPr>
        <p:spPr>
          <a:xfrm>
            <a:off x="8152482" y="6162470"/>
            <a:ext cx="381091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See full query here</a:t>
            </a:r>
            <a:endParaRPr lang="en-US" sz="14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linkClick r:id="rId4"/>
              </a:rPr>
              <a:t>To access the dashboard, click here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CD1EB-0DE8-E6EE-56D3-1C2CB9B474AA}"/>
              </a:ext>
            </a:extLst>
          </p:cNvPr>
          <p:cNvSpPr txBox="1"/>
          <p:nvPr/>
        </p:nvSpPr>
        <p:spPr>
          <a:xfrm>
            <a:off x="7313709" y="1042761"/>
            <a:ext cx="42909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Credit Card</a:t>
            </a:r>
            <a:r>
              <a:rPr lang="en-US" sz="1600" dirty="0"/>
              <a:t> is the </a:t>
            </a:r>
            <a:r>
              <a:rPr lang="en-US" sz="1600" b="1" dirty="0"/>
              <a:t>most used</a:t>
            </a:r>
            <a:r>
              <a:rPr lang="en-US" sz="1600" dirty="0"/>
              <a:t> payment method, while </a:t>
            </a:r>
            <a:r>
              <a:rPr lang="en-US" sz="1600" b="1" dirty="0"/>
              <a:t>Debit Card </a:t>
            </a:r>
            <a:r>
              <a:rPr lang="en-US" sz="1600" dirty="0"/>
              <a:t>is the </a:t>
            </a:r>
            <a:r>
              <a:rPr lang="en-US" sz="1600" b="1" dirty="0"/>
              <a:t>most growth</a:t>
            </a:r>
            <a:r>
              <a:rPr lang="en-US" sz="1600" dirty="0"/>
              <a:t> payment method </a:t>
            </a:r>
            <a:r>
              <a:rPr lang="en-US" sz="1600" b="1" dirty="0"/>
              <a:t>(161.85% increase).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Voucher</a:t>
            </a:r>
            <a:r>
              <a:rPr lang="en-US" sz="1600" dirty="0"/>
              <a:t> is a payment method that </a:t>
            </a:r>
            <a:r>
              <a:rPr lang="en-US" sz="1600" b="1" dirty="0"/>
              <a:t>used repeatedly, while </a:t>
            </a:r>
            <a:r>
              <a:rPr lang="en-US" sz="1600" b="1" dirty="0" err="1"/>
              <a:t>Boleto</a:t>
            </a:r>
            <a:r>
              <a:rPr lang="en-US" sz="1600" dirty="0"/>
              <a:t> is </a:t>
            </a:r>
            <a:r>
              <a:rPr lang="en-US" sz="1600" b="1" dirty="0"/>
              <a:t>never used</a:t>
            </a:r>
            <a:r>
              <a:rPr lang="en-US" sz="1600" dirty="0"/>
              <a:t> as a </a:t>
            </a:r>
            <a:r>
              <a:rPr lang="en-US" sz="1600" b="1" dirty="0"/>
              <a:t>recurring payment method</a:t>
            </a:r>
            <a:r>
              <a:rPr lang="en-US" sz="1600" dirty="0"/>
              <a:t>, while Debit Card is only used once.</a:t>
            </a:r>
          </a:p>
          <a:p>
            <a:pPr algn="just"/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Although the number of customers has increased, the </a:t>
            </a:r>
            <a:r>
              <a:rPr lang="en-US" sz="1600" b="1" dirty="0"/>
              <a:t>average value per credit card or Boleto transaction has been stagnant.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Payments using </a:t>
            </a:r>
            <a:r>
              <a:rPr lang="en-US" sz="1600" b="1" dirty="0"/>
              <a:t>credit cards tend to be in the form of installments.</a:t>
            </a:r>
          </a:p>
          <a:p>
            <a:pPr algn="just"/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There were high-value transactions using vouchers in 2018 (3,184).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5E198076-4C3D-154B-9BC5-DABCDCC82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916549"/>
            <a:ext cx="6946151" cy="55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7">
            <a:extLst>
              <a:ext uri="{FF2B5EF4-FFF2-40B4-BE49-F238E27FC236}">
                <a16:creationId xmlns:a16="http://schemas.microsoft.com/office/drawing/2014/main" id="{F59479A8-4272-8BE8-2781-069982E0D6C3}"/>
              </a:ext>
            </a:extLst>
          </p:cNvPr>
          <p:cNvSpPr txBox="1">
            <a:spLocks/>
          </p:cNvSpPr>
          <p:nvPr/>
        </p:nvSpPr>
        <p:spPr>
          <a:xfrm>
            <a:off x="838200" y="385921"/>
            <a:ext cx="10515600" cy="530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49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Final dashboard</a:t>
            </a:r>
          </a:p>
        </p:txBody>
      </p:sp>
      <p:sp>
        <p:nvSpPr>
          <p:cNvPr id="16" name="Google Shape;115;p27">
            <a:extLst>
              <a:ext uri="{FF2B5EF4-FFF2-40B4-BE49-F238E27FC236}">
                <a16:creationId xmlns:a16="http://schemas.microsoft.com/office/drawing/2014/main" id="{0AF4850D-46FE-48C1-00ED-B528ECD33A1B}"/>
              </a:ext>
            </a:extLst>
          </p:cNvPr>
          <p:cNvSpPr txBox="1"/>
          <p:nvPr/>
        </p:nvSpPr>
        <p:spPr>
          <a:xfrm>
            <a:off x="4190541" y="6457921"/>
            <a:ext cx="38109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linkClick r:id="rId2"/>
              </a:rPr>
              <a:t>To access the dashboard, click here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C0A148E-98F5-25ED-8995-7E7D3AFF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9" y="849374"/>
            <a:ext cx="10747482" cy="56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3123</TotalTime>
  <Words>461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PowerPoint Presentation</vt:lpstr>
      <vt:lpstr>Overview</vt:lpstr>
      <vt:lpstr>Data Preparation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Marketing Kopi Wanaland Coffee Roastery Untuk Peningkatan Brand Awareness</dc:title>
  <dc:creator>M Chosasih Mahendra</dc:creator>
  <cp:lastModifiedBy>M Chosasih Mahendra</cp:lastModifiedBy>
  <cp:revision>33</cp:revision>
  <dcterms:created xsi:type="dcterms:W3CDTF">2021-07-04T03:23:51Z</dcterms:created>
  <dcterms:modified xsi:type="dcterms:W3CDTF">2022-06-03T08:04:58Z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