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7" r:id="rId2"/>
    <p:sldId id="293" r:id="rId3"/>
    <p:sldId id="294" r:id="rId4"/>
    <p:sldId id="283" r:id="rId5"/>
    <p:sldId id="284" r:id="rId6"/>
    <p:sldId id="285" r:id="rId7"/>
    <p:sldId id="286" r:id="rId8"/>
    <p:sldId id="288" r:id="rId9"/>
    <p:sldId id="289" r:id="rId10"/>
    <p:sldId id="259" r:id="rId11"/>
    <p:sldId id="261" r:id="rId12"/>
    <p:sldId id="262" r:id="rId13"/>
    <p:sldId id="295" r:id="rId14"/>
    <p:sldId id="296" r:id="rId15"/>
    <p:sldId id="279" r:id="rId16"/>
    <p:sldId id="280" r:id="rId17"/>
    <p:sldId id="281" r:id="rId18"/>
    <p:sldId id="282" r:id="rId19"/>
    <p:sldId id="291"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379" autoAdjust="0"/>
  </p:normalViewPr>
  <p:slideViewPr>
    <p:cSldViewPr snapToGrid="0">
      <p:cViewPr varScale="1">
        <p:scale>
          <a:sx n="78" d="100"/>
          <a:sy n="78" d="100"/>
        </p:scale>
        <p:origin x="61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n Chowatia" userId="ed0c52289d428ed0" providerId="LiveId" clId="{B832157D-3C8F-407B-A5BD-28466D187AC8}"/>
    <pc:docChg chg="custSel modSld">
      <pc:chgData name="Muskan Chowatia" userId="ed0c52289d428ed0" providerId="LiveId" clId="{B832157D-3C8F-407B-A5BD-28466D187AC8}" dt="2023-05-07T20:57:24.402" v="34" actId="20577"/>
      <pc:docMkLst>
        <pc:docMk/>
      </pc:docMkLst>
      <pc:sldChg chg="modSp mod">
        <pc:chgData name="Muskan Chowatia" userId="ed0c52289d428ed0" providerId="LiveId" clId="{B832157D-3C8F-407B-A5BD-28466D187AC8}" dt="2023-05-07T20:57:24.402" v="34" actId="20577"/>
        <pc:sldMkLst>
          <pc:docMk/>
          <pc:sldMk cId="95992585" sldId="257"/>
        </pc:sldMkLst>
        <pc:spChg chg="mod">
          <ac:chgData name="Muskan Chowatia" userId="ed0c52289d428ed0" providerId="LiveId" clId="{B832157D-3C8F-407B-A5BD-28466D187AC8}" dt="2023-05-07T20:57:24.402" v="34" actId="20577"/>
          <ac:spMkLst>
            <pc:docMk/>
            <pc:sldMk cId="95992585" sldId="257"/>
            <ac:spMk id="3" creationId="{2BEA1EDE-D10A-43BD-9917-76F33637956D}"/>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DA2E-FE6C-4378-84A5-5E526A63D02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A737232-1337-4C65-90A8-70A86D6A008C}">
      <dgm:prSet/>
      <dgm:spPr/>
      <dgm:t>
        <a:bodyPr/>
        <a:lstStyle/>
        <a:p>
          <a:r>
            <a:rPr lang="en-IN"/>
            <a:t>Import and Export data available for 12 major categories and the commodities under them along with the year (from 1988 to 2016). Trade amount (USD) &amp; quantity.</a:t>
          </a:r>
          <a:endParaRPr lang="en-US"/>
        </a:p>
      </dgm:t>
    </dgm:pt>
    <dgm:pt modelId="{94C1C4FC-A41B-4E56-984B-1778F09CA220}" type="parTrans" cxnId="{C6A64610-D748-4BC6-8DD4-1A1276413FDB}">
      <dgm:prSet/>
      <dgm:spPr/>
      <dgm:t>
        <a:bodyPr/>
        <a:lstStyle/>
        <a:p>
          <a:endParaRPr lang="en-US"/>
        </a:p>
      </dgm:t>
    </dgm:pt>
    <dgm:pt modelId="{7A455139-9964-47C3-9F11-447EEC527EF4}" type="sibTrans" cxnId="{C6A64610-D748-4BC6-8DD4-1A1276413FDB}">
      <dgm:prSet/>
      <dgm:spPr/>
      <dgm:t>
        <a:bodyPr/>
        <a:lstStyle/>
        <a:p>
          <a:endParaRPr lang="en-US"/>
        </a:p>
      </dgm:t>
    </dgm:pt>
    <dgm:pt modelId="{F32077E6-D970-4348-B6F0-6AA02CBF452B}">
      <dgm:prSet/>
      <dgm:spPr/>
      <dgm:t>
        <a:bodyPr/>
        <a:lstStyle/>
        <a:p>
          <a:r>
            <a:rPr lang="en-IN"/>
            <a:t>Looking for insights around potential commodities, trade amount, year, the quantity of that commodity, and countries.</a:t>
          </a:r>
          <a:endParaRPr lang="en-US"/>
        </a:p>
      </dgm:t>
    </dgm:pt>
    <dgm:pt modelId="{19007357-A73F-4512-A7E1-9FCAB0F472C7}" type="parTrans" cxnId="{AED21CCC-8042-4325-8106-88033BE0BD70}">
      <dgm:prSet/>
      <dgm:spPr/>
      <dgm:t>
        <a:bodyPr/>
        <a:lstStyle/>
        <a:p>
          <a:endParaRPr lang="en-US"/>
        </a:p>
      </dgm:t>
    </dgm:pt>
    <dgm:pt modelId="{2CA74883-CE97-4A50-8040-30D7E71A9FCC}" type="sibTrans" cxnId="{AED21CCC-8042-4325-8106-88033BE0BD70}">
      <dgm:prSet/>
      <dgm:spPr/>
      <dgm:t>
        <a:bodyPr/>
        <a:lstStyle/>
        <a:p>
          <a:endParaRPr lang="en-US"/>
        </a:p>
      </dgm:t>
    </dgm:pt>
    <dgm:pt modelId="{286223C3-1DF1-45AA-ACB9-3D9FB07FFACB}">
      <dgm:prSet/>
      <dgm:spPr/>
      <dgm:t>
        <a:bodyPr/>
        <a:lstStyle/>
        <a:p>
          <a:r>
            <a:rPr lang="en-IN"/>
            <a:t>Clean up the data for missing values, required computed fields and incorrect values.</a:t>
          </a:r>
          <a:endParaRPr lang="en-US"/>
        </a:p>
      </dgm:t>
    </dgm:pt>
    <dgm:pt modelId="{F98240B6-3711-4203-92EB-93DB2BA80620}" type="parTrans" cxnId="{9118460D-0F8A-445B-AB26-772570628109}">
      <dgm:prSet/>
      <dgm:spPr/>
      <dgm:t>
        <a:bodyPr/>
        <a:lstStyle/>
        <a:p>
          <a:endParaRPr lang="en-US"/>
        </a:p>
      </dgm:t>
    </dgm:pt>
    <dgm:pt modelId="{C6C2EAE1-62D6-4D9B-A155-969FA5DC78FD}" type="sibTrans" cxnId="{9118460D-0F8A-445B-AB26-772570628109}">
      <dgm:prSet/>
      <dgm:spPr/>
      <dgm:t>
        <a:bodyPr/>
        <a:lstStyle/>
        <a:p>
          <a:endParaRPr lang="en-US"/>
        </a:p>
      </dgm:t>
    </dgm:pt>
    <dgm:pt modelId="{C4AA36D1-AB5C-408A-8AE6-3C1D513FC3A4}">
      <dgm:prSet/>
      <dgm:spPr/>
      <dgm:t>
        <a:bodyPr/>
        <a:lstStyle/>
        <a:p>
          <a:r>
            <a:rPr lang="en-IN"/>
            <a:t>The visualizations should be innovative and interactive dashboards/story which allows the audience to better understand.</a:t>
          </a:r>
          <a:endParaRPr lang="en-US"/>
        </a:p>
      </dgm:t>
    </dgm:pt>
    <dgm:pt modelId="{61A109A9-9E66-42D9-BF58-9A796128DED4}" type="parTrans" cxnId="{401A691D-EA47-4E62-9FB1-B6F23860A61D}">
      <dgm:prSet/>
      <dgm:spPr/>
      <dgm:t>
        <a:bodyPr/>
        <a:lstStyle/>
        <a:p>
          <a:endParaRPr lang="en-US"/>
        </a:p>
      </dgm:t>
    </dgm:pt>
    <dgm:pt modelId="{FFF96AF4-C43B-40B4-A22D-EC9F24608C14}" type="sibTrans" cxnId="{401A691D-EA47-4E62-9FB1-B6F23860A61D}">
      <dgm:prSet/>
      <dgm:spPr/>
      <dgm:t>
        <a:bodyPr/>
        <a:lstStyle/>
        <a:p>
          <a:endParaRPr lang="en-US"/>
        </a:p>
      </dgm:t>
    </dgm:pt>
    <dgm:pt modelId="{8C69740D-FFA2-47EC-B08F-BF853ACB1197}" type="pres">
      <dgm:prSet presAssocID="{3147DA2E-FE6C-4378-84A5-5E526A63D02F}" presName="outerComposite" presStyleCnt="0">
        <dgm:presLayoutVars>
          <dgm:chMax val="5"/>
          <dgm:dir/>
          <dgm:resizeHandles val="exact"/>
        </dgm:presLayoutVars>
      </dgm:prSet>
      <dgm:spPr/>
    </dgm:pt>
    <dgm:pt modelId="{D5565EAE-C623-4B39-A5C7-DECCF8A4279B}" type="pres">
      <dgm:prSet presAssocID="{3147DA2E-FE6C-4378-84A5-5E526A63D02F}" presName="dummyMaxCanvas" presStyleCnt="0">
        <dgm:presLayoutVars/>
      </dgm:prSet>
      <dgm:spPr/>
    </dgm:pt>
    <dgm:pt modelId="{C6ACDA1A-5776-4D05-B44B-C2BB3E1101A1}" type="pres">
      <dgm:prSet presAssocID="{3147DA2E-FE6C-4378-84A5-5E526A63D02F}" presName="FourNodes_1" presStyleLbl="node1" presStyleIdx="0" presStyleCnt="4">
        <dgm:presLayoutVars>
          <dgm:bulletEnabled val="1"/>
        </dgm:presLayoutVars>
      </dgm:prSet>
      <dgm:spPr/>
    </dgm:pt>
    <dgm:pt modelId="{BF0E3F10-2898-4AE7-B073-F4C1699F8D4C}" type="pres">
      <dgm:prSet presAssocID="{3147DA2E-FE6C-4378-84A5-5E526A63D02F}" presName="FourNodes_2" presStyleLbl="node1" presStyleIdx="1" presStyleCnt="4">
        <dgm:presLayoutVars>
          <dgm:bulletEnabled val="1"/>
        </dgm:presLayoutVars>
      </dgm:prSet>
      <dgm:spPr/>
    </dgm:pt>
    <dgm:pt modelId="{A5F7515D-D9E8-4136-A196-0E301B460E36}" type="pres">
      <dgm:prSet presAssocID="{3147DA2E-FE6C-4378-84A5-5E526A63D02F}" presName="FourNodes_3" presStyleLbl="node1" presStyleIdx="2" presStyleCnt="4">
        <dgm:presLayoutVars>
          <dgm:bulletEnabled val="1"/>
        </dgm:presLayoutVars>
      </dgm:prSet>
      <dgm:spPr/>
    </dgm:pt>
    <dgm:pt modelId="{C429DC18-D9D9-4968-B87C-C0BFC1D95095}" type="pres">
      <dgm:prSet presAssocID="{3147DA2E-FE6C-4378-84A5-5E526A63D02F}" presName="FourNodes_4" presStyleLbl="node1" presStyleIdx="3" presStyleCnt="4">
        <dgm:presLayoutVars>
          <dgm:bulletEnabled val="1"/>
        </dgm:presLayoutVars>
      </dgm:prSet>
      <dgm:spPr/>
    </dgm:pt>
    <dgm:pt modelId="{7AD204D9-6F60-4BBE-8A6E-A8CEB0FDD252}" type="pres">
      <dgm:prSet presAssocID="{3147DA2E-FE6C-4378-84A5-5E526A63D02F}" presName="FourConn_1-2" presStyleLbl="fgAccFollowNode1" presStyleIdx="0" presStyleCnt="3">
        <dgm:presLayoutVars>
          <dgm:bulletEnabled val="1"/>
        </dgm:presLayoutVars>
      </dgm:prSet>
      <dgm:spPr/>
    </dgm:pt>
    <dgm:pt modelId="{C8833063-370E-47D0-BE2E-BC17E3030112}" type="pres">
      <dgm:prSet presAssocID="{3147DA2E-FE6C-4378-84A5-5E526A63D02F}" presName="FourConn_2-3" presStyleLbl="fgAccFollowNode1" presStyleIdx="1" presStyleCnt="3">
        <dgm:presLayoutVars>
          <dgm:bulletEnabled val="1"/>
        </dgm:presLayoutVars>
      </dgm:prSet>
      <dgm:spPr/>
    </dgm:pt>
    <dgm:pt modelId="{A842FEA7-2837-44D6-9154-4FDDC624D667}" type="pres">
      <dgm:prSet presAssocID="{3147DA2E-FE6C-4378-84A5-5E526A63D02F}" presName="FourConn_3-4" presStyleLbl="fgAccFollowNode1" presStyleIdx="2" presStyleCnt="3">
        <dgm:presLayoutVars>
          <dgm:bulletEnabled val="1"/>
        </dgm:presLayoutVars>
      </dgm:prSet>
      <dgm:spPr/>
    </dgm:pt>
    <dgm:pt modelId="{271740CD-8A57-4A51-8B22-19846B421EC1}" type="pres">
      <dgm:prSet presAssocID="{3147DA2E-FE6C-4378-84A5-5E526A63D02F}" presName="FourNodes_1_text" presStyleLbl="node1" presStyleIdx="3" presStyleCnt="4">
        <dgm:presLayoutVars>
          <dgm:bulletEnabled val="1"/>
        </dgm:presLayoutVars>
      </dgm:prSet>
      <dgm:spPr/>
    </dgm:pt>
    <dgm:pt modelId="{D56341EA-F6AA-484B-8868-213A13E4E8D6}" type="pres">
      <dgm:prSet presAssocID="{3147DA2E-FE6C-4378-84A5-5E526A63D02F}" presName="FourNodes_2_text" presStyleLbl="node1" presStyleIdx="3" presStyleCnt="4">
        <dgm:presLayoutVars>
          <dgm:bulletEnabled val="1"/>
        </dgm:presLayoutVars>
      </dgm:prSet>
      <dgm:spPr/>
    </dgm:pt>
    <dgm:pt modelId="{69A18927-13BF-4268-81CC-5726C933FE88}" type="pres">
      <dgm:prSet presAssocID="{3147DA2E-FE6C-4378-84A5-5E526A63D02F}" presName="FourNodes_3_text" presStyleLbl="node1" presStyleIdx="3" presStyleCnt="4">
        <dgm:presLayoutVars>
          <dgm:bulletEnabled val="1"/>
        </dgm:presLayoutVars>
      </dgm:prSet>
      <dgm:spPr/>
    </dgm:pt>
    <dgm:pt modelId="{A31E4BC8-5C16-47B3-9FCB-99FD4951981D}" type="pres">
      <dgm:prSet presAssocID="{3147DA2E-FE6C-4378-84A5-5E526A63D02F}" presName="FourNodes_4_text" presStyleLbl="node1" presStyleIdx="3" presStyleCnt="4">
        <dgm:presLayoutVars>
          <dgm:bulletEnabled val="1"/>
        </dgm:presLayoutVars>
      </dgm:prSet>
      <dgm:spPr/>
    </dgm:pt>
  </dgm:ptLst>
  <dgm:cxnLst>
    <dgm:cxn modelId="{6E051D00-C334-4674-80A7-F852D7BAB36B}" type="presOf" srcId="{286223C3-1DF1-45AA-ACB9-3D9FB07FFACB}" destId="{A5F7515D-D9E8-4136-A196-0E301B460E36}" srcOrd="0" destOrd="0" presId="urn:microsoft.com/office/officeart/2005/8/layout/vProcess5"/>
    <dgm:cxn modelId="{CE567305-9297-4907-8684-01EC92E0B11A}" type="presOf" srcId="{3A737232-1337-4C65-90A8-70A86D6A008C}" destId="{C6ACDA1A-5776-4D05-B44B-C2BB3E1101A1}" srcOrd="0" destOrd="0" presId="urn:microsoft.com/office/officeart/2005/8/layout/vProcess5"/>
    <dgm:cxn modelId="{9118460D-0F8A-445B-AB26-772570628109}" srcId="{3147DA2E-FE6C-4378-84A5-5E526A63D02F}" destId="{286223C3-1DF1-45AA-ACB9-3D9FB07FFACB}" srcOrd="2" destOrd="0" parTransId="{F98240B6-3711-4203-92EB-93DB2BA80620}" sibTransId="{C6C2EAE1-62D6-4D9B-A155-969FA5DC78FD}"/>
    <dgm:cxn modelId="{C6A64610-D748-4BC6-8DD4-1A1276413FDB}" srcId="{3147DA2E-FE6C-4378-84A5-5E526A63D02F}" destId="{3A737232-1337-4C65-90A8-70A86D6A008C}" srcOrd="0" destOrd="0" parTransId="{94C1C4FC-A41B-4E56-984B-1778F09CA220}" sibTransId="{7A455139-9964-47C3-9F11-447EEC527EF4}"/>
    <dgm:cxn modelId="{3B4D8618-D14C-47C4-BC51-6B45199CBC2E}" type="presOf" srcId="{3147DA2E-FE6C-4378-84A5-5E526A63D02F}" destId="{8C69740D-FFA2-47EC-B08F-BF853ACB1197}" srcOrd="0" destOrd="0" presId="urn:microsoft.com/office/officeart/2005/8/layout/vProcess5"/>
    <dgm:cxn modelId="{401A691D-EA47-4E62-9FB1-B6F23860A61D}" srcId="{3147DA2E-FE6C-4378-84A5-5E526A63D02F}" destId="{C4AA36D1-AB5C-408A-8AE6-3C1D513FC3A4}" srcOrd="3" destOrd="0" parTransId="{61A109A9-9E66-42D9-BF58-9A796128DED4}" sibTransId="{FFF96AF4-C43B-40B4-A22D-EC9F24608C14}"/>
    <dgm:cxn modelId="{D8E90350-DCFB-4D58-8109-C3C416C184A1}" type="presOf" srcId="{C4AA36D1-AB5C-408A-8AE6-3C1D513FC3A4}" destId="{C429DC18-D9D9-4968-B87C-C0BFC1D95095}" srcOrd="0" destOrd="0" presId="urn:microsoft.com/office/officeart/2005/8/layout/vProcess5"/>
    <dgm:cxn modelId="{991A3C75-5501-4F0F-8208-D7DA73ADC530}" type="presOf" srcId="{C6C2EAE1-62D6-4D9B-A155-969FA5DC78FD}" destId="{A842FEA7-2837-44D6-9154-4FDDC624D667}" srcOrd="0" destOrd="0" presId="urn:microsoft.com/office/officeart/2005/8/layout/vProcess5"/>
    <dgm:cxn modelId="{CBA53F59-2989-4EEB-AAE1-AB1D91C11B70}" type="presOf" srcId="{286223C3-1DF1-45AA-ACB9-3D9FB07FFACB}" destId="{69A18927-13BF-4268-81CC-5726C933FE88}" srcOrd="1" destOrd="0" presId="urn:microsoft.com/office/officeart/2005/8/layout/vProcess5"/>
    <dgm:cxn modelId="{C91BF87D-46CB-47C9-825E-BFAE300BBCAF}" type="presOf" srcId="{F32077E6-D970-4348-B6F0-6AA02CBF452B}" destId="{D56341EA-F6AA-484B-8868-213A13E4E8D6}" srcOrd="1" destOrd="0" presId="urn:microsoft.com/office/officeart/2005/8/layout/vProcess5"/>
    <dgm:cxn modelId="{3DF79786-CCEC-45E1-ABD3-8546D362D686}" type="presOf" srcId="{C4AA36D1-AB5C-408A-8AE6-3C1D513FC3A4}" destId="{A31E4BC8-5C16-47B3-9FCB-99FD4951981D}" srcOrd="1" destOrd="0" presId="urn:microsoft.com/office/officeart/2005/8/layout/vProcess5"/>
    <dgm:cxn modelId="{63D6ABA4-2FCC-457B-B692-3A18A4AE3B35}" type="presOf" srcId="{7A455139-9964-47C3-9F11-447EEC527EF4}" destId="{7AD204D9-6F60-4BBE-8A6E-A8CEB0FDD252}" srcOrd="0" destOrd="0" presId="urn:microsoft.com/office/officeart/2005/8/layout/vProcess5"/>
    <dgm:cxn modelId="{3C38A7BB-AF64-4C8A-9E9D-A0919E7AF795}" type="presOf" srcId="{3A737232-1337-4C65-90A8-70A86D6A008C}" destId="{271740CD-8A57-4A51-8B22-19846B421EC1}" srcOrd="1" destOrd="0" presId="urn:microsoft.com/office/officeart/2005/8/layout/vProcess5"/>
    <dgm:cxn modelId="{AED21CCC-8042-4325-8106-88033BE0BD70}" srcId="{3147DA2E-FE6C-4378-84A5-5E526A63D02F}" destId="{F32077E6-D970-4348-B6F0-6AA02CBF452B}" srcOrd="1" destOrd="0" parTransId="{19007357-A73F-4512-A7E1-9FCAB0F472C7}" sibTransId="{2CA74883-CE97-4A50-8040-30D7E71A9FCC}"/>
    <dgm:cxn modelId="{D7AF9BCC-5837-4F65-B6A1-E6A6BB87D86F}" type="presOf" srcId="{2CA74883-CE97-4A50-8040-30D7E71A9FCC}" destId="{C8833063-370E-47D0-BE2E-BC17E3030112}" srcOrd="0" destOrd="0" presId="urn:microsoft.com/office/officeart/2005/8/layout/vProcess5"/>
    <dgm:cxn modelId="{16152EF9-9A03-477B-B09B-15D2613F6BFD}" type="presOf" srcId="{F32077E6-D970-4348-B6F0-6AA02CBF452B}" destId="{BF0E3F10-2898-4AE7-B073-F4C1699F8D4C}" srcOrd="0" destOrd="0" presId="urn:microsoft.com/office/officeart/2005/8/layout/vProcess5"/>
    <dgm:cxn modelId="{504999B6-FF15-4651-9942-65512735B73D}" type="presParOf" srcId="{8C69740D-FFA2-47EC-B08F-BF853ACB1197}" destId="{D5565EAE-C623-4B39-A5C7-DECCF8A4279B}" srcOrd="0" destOrd="0" presId="urn:microsoft.com/office/officeart/2005/8/layout/vProcess5"/>
    <dgm:cxn modelId="{88460080-38DE-4528-BD68-2A4535DB9E77}" type="presParOf" srcId="{8C69740D-FFA2-47EC-B08F-BF853ACB1197}" destId="{C6ACDA1A-5776-4D05-B44B-C2BB3E1101A1}" srcOrd="1" destOrd="0" presId="urn:microsoft.com/office/officeart/2005/8/layout/vProcess5"/>
    <dgm:cxn modelId="{79586045-65A6-46F1-95B9-D9BE5809C999}" type="presParOf" srcId="{8C69740D-FFA2-47EC-B08F-BF853ACB1197}" destId="{BF0E3F10-2898-4AE7-B073-F4C1699F8D4C}" srcOrd="2" destOrd="0" presId="urn:microsoft.com/office/officeart/2005/8/layout/vProcess5"/>
    <dgm:cxn modelId="{A3B7080C-A8C2-486D-9B72-F91929FC2BE8}" type="presParOf" srcId="{8C69740D-FFA2-47EC-B08F-BF853ACB1197}" destId="{A5F7515D-D9E8-4136-A196-0E301B460E36}" srcOrd="3" destOrd="0" presId="urn:microsoft.com/office/officeart/2005/8/layout/vProcess5"/>
    <dgm:cxn modelId="{AF675283-EDE0-4388-802A-81192ACC1B8E}" type="presParOf" srcId="{8C69740D-FFA2-47EC-B08F-BF853ACB1197}" destId="{C429DC18-D9D9-4968-B87C-C0BFC1D95095}" srcOrd="4" destOrd="0" presId="urn:microsoft.com/office/officeart/2005/8/layout/vProcess5"/>
    <dgm:cxn modelId="{8A33762B-CDE6-4E70-8E4B-539F01BD4D19}" type="presParOf" srcId="{8C69740D-FFA2-47EC-B08F-BF853ACB1197}" destId="{7AD204D9-6F60-4BBE-8A6E-A8CEB0FDD252}" srcOrd="5" destOrd="0" presId="urn:microsoft.com/office/officeart/2005/8/layout/vProcess5"/>
    <dgm:cxn modelId="{910475C8-F953-4F69-9E9C-7A29A24EBBDE}" type="presParOf" srcId="{8C69740D-FFA2-47EC-B08F-BF853ACB1197}" destId="{C8833063-370E-47D0-BE2E-BC17E3030112}" srcOrd="6" destOrd="0" presId="urn:microsoft.com/office/officeart/2005/8/layout/vProcess5"/>
    <dgm:cxn modelId="{560D470F-0F36-4260-B27B-4C35EFB21CC9}" type="presParOf" srcId="{8C69740D-FFA2-47EC-B08F-BF853ACB1197}" destId="{A842FEA7-2837-44D6-9154-4FDDC624D667}" srcOrd="7" destOrd="0" presId="urn:microsoft.com/office/officeart/2005/8/layout/vProcess5"/>
    <dgm:cxn modelId="{7C9EF498-C0DA-4D95-A594-1AAF17FAAF4E}" type="presParOf" srcId="{8C69740D-FFA2-47EC-B08F-BF853ACB1197}" destId="{271740CD-8A57-4A51-8B22-19846B421EC1}" srcOrd="8" destOrd="0" presId="urn:microsoft.com/office/officeart/2005/8/layout/vProcess5"/>
    <dgm:cxn modelId="{47201499-3E63-4E3A-891C-EA97887F9372}" type="presParOf" srcId="{8C69740D-FFA2-47EC-B08F-BF853ACB1197}" destId="{D56341EA-F6AA-484B-8868-213A13E4E8D6}" srcOrd="9" destOrd="0" presId="urn:microsoft.com/office/officeart/2005/8/layout/vProcess5"/>
    <dgm:cxn modelId="{D531BEA8-1E88-44BC-9F0A-B14785C216A7}" type="presParOf" srcId="{8C69740D-FFA2-47EC-B08F-BF853ACB1197}" destId="{69A18927-13BF-4268-81CC-5726C933FE88}" srcOrd="10" destOrd="0" presId="urn:microsoft.com/office/officeart/2005/8/layout/vProcess5"/>
    <dgm:cxn modelId="{6C0B287A-95FD-4EB7-AD1C-8E9F8E593FD5}" type="presParOf" srcId="{8C69740D-FFA2-47EC-B08F-BF853ACB1197}" destId="{A31E4BC8-5C16-47B3-9FCB-99FD4951981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C44544-24AE-4480-A62A-E51B2E7DC9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079CCF-A43C-4776-951B-56795CFB45E0}">
      <dgm:prSet/>
      <dgm:spPr/>
      <dgm:t>
        <a:bodyPr/>
        <a:lstStyle/>
        <a:p>
          <a:pPr>
            <a:lnSpc>
              <a:spcPct val="100000"/>
            </a:lnSpc>
          </a:pPr>
          <a:r>
            <a:rPr lang="en-IN" b="0" i="0" baseline="0" dirty="0"/>
            <a:t>Source of Data:-</a:t>
          </a:r>
        </a:p>
        <a:p>
          <a:pPr>
            <a:lnSpc>
              <a:spcPct val="100000"/>
            </a:lnSpc>
          </a:pPr>
          <a:r>
            <a:rPr lang="en-IN" b="0" i="0" baseline="0" dirty="0"/>
            <a:t>Dataset obtained from Kaggle </a:t>
          </a:r>
          <a:endParaRPr lang="en-US" dirty="0"/>
        </a:p>
      </dgm:t>
    </dgm:pt>
    <dgm:pt modelId="{1300DC6D-3757-46BC-8DB4-58C905BAFDEC}" type="parTrans" cxnId="{7DDD29B6-BE70-418C-BF92-84F2E374A126}">
      <dgm:prSet/>
      <dgm:spPr/>
      <dgm:t>
        <a:bodyPr/>
        <a:lstStyle/>
        <a:p>
          <a:endParaRPr lang="en-US"/>
        </a:p>
      </dgm:t>
    </dgm:pt>
    <dgm:pt modelId="{33C5F0A6-BA09-47AC-AD44-AE241B02EA04}" type="sibTrans" cxnId="{7DDD29B6-BE70-418C-BF92-84F2E374A126}">
      <dgm:prSet/>
      <dgm:spPr/>
      <dgm:t>
        <a:bodyPr/>
        <a:lstStyle/>
        <a:p>
          <a:endParaRPr lang="en-US"/>
        </a:p>
      </dgm:t>
    </dgm:pt>
    <dgm:pt modelId="{6E765BFB-F338-48A2-B5EF-1C03E0FB3F60}">
      <dgm:prSet/>
      <dgm:spPr/>
      <dgm:t>
        <a:bodyPr/>
        <a:lstStyle/>
        <a:p>
          <a:pPr>
            <a:lnSpc>
              <a:spcPct val="100000"/>
            </a:lnSpc>
          </a:pPr>
          <a:r>
            <a:rPr lang="en-US" b="0" i="0" baseline="0" dirty="0"/>
            <a:t>Number Of Rows:-</a:t>
          </a:r>
        </a:p>
        <a:p>
          <a:pPr>
            <a:lnSpc>
              <a:spcPct val="100000"/>
            </a:lnSpc>
          </a:pPr>
          <a:r>
            <a:rPr lang="en-US" b="0" i="0" baseline="0" dirty="0"/>
            <a:t>The original dataset contains 10 columns and 8,225,871 rows, but we have sampled the data for 7 specific countries i.e., India, USA, UK, Canada, South Africa, Argentina, and Australia which counts to a total of 87570 rows. </a:t>
          </a:r>
          <a:endParaRPr lang="en-US" dirty="0"/>
        </a:p>
      </dgm:t>
    </dgm:pt>
    <dgm:pt modelId="{6AC8E6C6-CB79-4345-9238-6014F878BB2E}" type="parTrans" cxnId="{2FF23B31-ECBB-4448-A466-AE38E258A644}">
      <dgm:prSet/>
      <dgm:spPr/>
      <dgm:t>
        <a:bodyPr/>
        <a:lstStyle/>
        <a:p>
          <a:endParaRPr lang="en-US"/>
        </a:p>
      </dgm:t>
    </dgm:pt>
    <dgm:pt modelId="{9C722197-05C0-4EBA-AE82-40CFE6DC8929}" type="sibTrans" cxnId="{2FF23B31-ECBB-4448-A466-AE38E258A644}">
      <dgm:prSet/>
      <dgm:spPr/>
      <dgm:t>
        <a:bodyPr/>
        <a:lstStyle/>
        <a:p>
          <a:endParaRPr lang="en-US"/>
        </a:p>
      </dgm:t>
    </dgm:pt>
    <dgm:pt modelId="{5848AF08-90F0-4A33-8095-AAC4EF83FDF6}">
      <dgm:prSet/>
      <dgm:spPr/>
      <dgm:t>
        <a:bodyPr/>
        <a:lstStyle/>
        <a:p>
          <a:pPr>
            <a:lnSpc>
              <a:spcPct val="100000"/>
            </a:lnSpc>
          </a:pPr>
          <a:r>
            <a:rPr lang="en-US" b="0" i="0" baseline="0" dirty="0"/>
            <a:t>Columns Names:-</a:t>
          </a:r>
        </a:p>
        <a:p>
          <a:pPr>
            <a:lnSpc>
              <a:spcPct val="100000"/>
            </a:lnSpc>
          </a:pPr>
          <a:r>
            <a:rPr lang="en-US" b="0" i="0" baseline="0" dirty="0"/>
            <a:t> Country, Year, </a:t>
          </a:r>
          <a:r>
            <a:rPr lang="en-US" b="0" i="0" baseline="0" dirty="0" err="1"/>
            <a:t>comm_code</a:t>
          </a:r>
          <a:r>
            <a:rPr lang="en-US" b="0" i="0" baseline="0" dirty="0"/>
            <a:t>, Commodity, Flow, </a:t>
          </a:r>
          <a:r>
            <a:rPr lang="en-US" b="0" i="0" baseline="0" dirty="0" err="1"/>
            <a:t>Trade_Usd</a:t>
          </a:r>
          <a:r>
            <a:rPr lang="en-US" b="0" i="0" baseline="0" dirty="0"/>
            <a:t>, Weight(kg), Quantity, Category, </a:t>
          </a:r>
          <a:r>
            <a:rPr lang="en-US" b="0" i="0" baseline="0" dirty="0" err="1"/>
            <a:t>Quantity_name</a:t>
          </a:r>
          <a:r>
            <a:rPr lang="en-US" b="0" i="0" baseline="0" dirty="0"/>
            <a:t> </a:t>
          </a:r>
          <a:endParaRPr lang="en-US" dirty="0"/>
        </a:p>
      </dgm:t>
    </dgm:pt>
    <dgm:pt modelId="{370915B9-16AE-452A-84D8-4C2AD01E054B}" type="parTrans" cxnId="{CECFBDF0-7288-45D6-BD33-BE064401001C}">
      <dgm:prSet/>
      <dgm:spPr/>
      <dgm:t>
        <a:bodyPr/>
        <a:lstStyle/>
        <a:p>
          <a:endParaRPr lang="en-US"/>
        </a:p>
      </dgm:t>
    </dgm:pt>
    <dgm:pt modelId="{0F5D092F-94B4-41EC-A217-6786E5E6337B}" type="sibTrans" cxnId="{CECFBDF0-7288-45D6-BD33-BE064401001C}">
      <dgm:prSet/>
      <dgm:spPr/>
      <dgm:t>
        <a:bodyPr/>
        <a:lstStyle/>
        <a:p>
          <a:endParaRPr lang="en-US"/>
        </a:p>
      </dgm:t>
    </dgm:pt>
    <dgm:pt modelId="{1D17282C-2181-4F61-921B-9D5816D43D4A}" type="pres">
      <dgm:prSet presAssocID="{9EC44544-24AE-4480-A62A-E51B2E7DC9AC}" presName="root" presStyleCnt="0">
        <dgm:presLayoutVars>
          <dgm:dir/>
          <dgm:resizeHandles val="exact"/>
        </dgm:presLayoutVars>
      </dgm:prSet>
      <dgm:spPr/>
    </dgm:pt>
    <dgm:pt modelId="{CF345514-3777-4050-82B0-E52AF67968EB}" type="pres">
      <dgm:prSet presAssocID="{82079CCF-A43C-4776-951B-56795CFB45E0}" presName="compNode" presStyleCnt="0"/>
      <dgm:spPr/>
    </dgm:pt>
    <dgm:pt modelId="{27CE27AA-A821-4F9D-B714-2D2880C73621}" type="pres">
      <dgm:prSet presAssocID="{82079CCF-A43C-4776-951B-56795CFB45E0}" presName="bgRect" presStyleLbl="bgShp" presStyleIdx="0" presStyleCnt="3"/>
      <dgm:spPr/>
    </dgm:pt>
    <dgm:pt modelId="{BEEF0E7E-0FDA-44C4-83B0-28E165AA6B77}" type="pres">
      <dgm:prSet presAssocID="{82079CCF-A43C-4776-951B-56795CFB45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0EC8F94-1817-4CD4-BDFA-5178ED0104F0}" type="pres">
      <dgm:prSet presAssocID="{82079CCF-A43C-4776-951B-56795CFB45E0}" presName="spaceRect" presStyleCnt="0"/>
      <dgm:spPr/>
    </dgm:pt>
    <dgm:pt modelId="{AD0AE844-4E51-40A8-89E9-5FC60DD39109}" type="pres">
      <dgm:prSet presAssocID="{82079CCF-A43C-4776-951B-56795CFB45E0}" presName="parTx" presStyleLbl="revTx" presStyleIdx="0" presStyleCnt="3">
        <dgm:presLayoutVars>
          <dgm:chMax val="0"/>
          <dgm:chPref val="0"/>
        </dgm:presLayoutVars>
      </dgm:prSet>
      <dgm:spPr/>
    </dgm:pt>
    <dgm:pt modelId="{D0C20C6E-5C24-4553-B95B-A5588D5C112C}" type="pres">
      <dgm:prSet presAssocID="{33C5F0A6-BA09-47AC-AD44-AE241B02EA04}" presName="sibTrans" presStyleCnt="0"/>
      <dgm:spPr/>
    </dgm:pt>
    <dgm:pt modelId="{9399EDE3-2EE0-4D10-A4F2-630BB263AFC3}" type="pres">
      <dgm:prSet presAssocID="{6E765BFB-F338-48A2-B5EF-1C03E0FB3F60}" presName="compNode" presStyleCnt="0"/>
      <dgm:spPr/>
    </dgm:pt>
    <dgm:pt modelId="{D21CF74F-1691-4B4C-AD69-7DADE267D564}" type="pres">
      <dgm:prSet presAssocID="{6E765BFB-F338-48A2-B5EF-1C03E0FB3F60}" presName="bgRect" presStyleLbl="bgShp" presStyleIdx="1" presStyleCnt="3"/>
      <dgm:spPr/>
    </dgm:pt>
    <dgm:pt modelId="{944977E2-B7CB-4457-966C-98F0FB0844B8}" type="pres">
      <dgm:prSet presAssocID="{6E765BFB-F338-48A2-B5EF-1C03E0FB3F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D80B1E4-AEB7-4167-A144-E4900A2AD622}" type="pres">
      <dgm:prSet presAssocID="{6E765BFB-F338-48A2-B5EF-1C03E0FB3F60}" presName="spaceRect" presStyleCnt="0"/>
      <dgm:spPr/>
    </dgm:pt>
    <dgm:pt modelId="{F38344CF-4B62-4023-81BA-706E74407A52}" type="pres">
      <dgm:prSet presAssocID="{6E765BFB-F338-48A2-B5EF-1C03E0FB3F60}" presName="parTx" presStyleLbl="revTx" presStyleIdx="1" presStyleCnt="3" custScaleX="103474">
        <dgm:presLayoutVars>
          <dgm:chMax val="0"/>
          <dgm:chPref val="0"/>
        </dgm:presLayoutVars>
      </dgm:prSet>
      <dgm:spPr/>
    </dgm:pt>
    <dgm:pt modelId="{3DF54C62-DBA6-4D2C-B630-2F1AB08E9396}" type="pres">
      <dgm:prSet presAssocID="{9C722197-05C0-4EBA-AE82-40CFE6DC8929}" presName="sibTrans" presStyleCnt="0"/>
      <dgm:spPr/>
    </dgm:pt>
    <dgm:pt modelId="{FA8B81F8-4178-4A89-B9C8-3E7092BDA63F}" type="pres">
      <dgm:prSet presAssocID="{5848AF08-90F0-4A33-8095-AAC4EF83FDF6}" presName="compNode" presStyleCnt="0"/>
      <dgm:spPr/>
    </dgm:pt>
    <dgm:pt modelId="{8BDC54DF-2164-4603-8DA7-9375F4702064}" type="pres">
      <dgm:prSet presAssocID="{5848AF08-90F0-4A33-8095-AAC4EF83FDF6}" presName="bgRect" presStyleLbl="bgShp" presStyleIdx="2" presStyleCnt="3"/>
      <dgm:spPr/>
    </dgm:pt>
    <dgm:pt modelId="{11277B81-D630-4D0D-81BD-8CF780F54561}" type="pres">
      <dgm:prSet presAssocID="{5848AF08-90F0-4A33-8095-AAC4EF83F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D7C0AE1D-797C-496A-9F52-7CC9B82ED641}" type="pres">
      <dgm:prSet presAssocID="{5848AF08-90F0-4A33-8095-AAC4EF83FDF6}" presName="spaceRect" presStyleCnt="0"/>
      <dgm:spPr/>
    </dgm:pt>
    <dgm:pt modelId="{955413E1-2BE7-4C0D-A22D-B6CC8DF87CE3}" type="pres">
      <dgm:prSet presAssocID="{5848AF08-90F0-4A33-8095-AAC4EF83FDF6}" presName="parTx" presStyleLbl="revTx" presStyleIdx="2" presStyleCnt="3">
        <dgm:presLayoutVars>
          <dgm:chMax val="0"/>
          <dgm:chPref val="0"/>
        </dgm:presLayoutVars>
      </dgm:prSet>
      <dgm:spPr/>
    </dgm:pt>
  </dgm:ptLst>
  <dgm:cxnLst>
    <dgm:cxn modelId="{2FF23B31-ECBB-4448-A466-AE38E258A644}" srcId="{9EC44544-24AE-4480-A62A-E51B2E7DC9AC}" destId="{6E765BFB-F338-48A2-B5EF-1C03E0FB3F60}" srcOrd="1" destOrd="0" parTransId="{6AC8E6C6-CB79-4345-9238-6014F878BB2E}" sibTransId="{9C722197-05C0-4EBA-AE82-40CFE6DC8929}"/>
    <dgm:cxn modelId="{FBF66F96-51C9-4F05-B151-5938D41E95C7}" type="presOf" srcId="{9EC44544-24AE-4480-A62A-E51B2E7DC9AC}" destId="{1D17282C-2181-4F61-921B-9D5816D43D4A}" srcOrd="0" destOrd="0" presId="urn:microsoft.com/office/officeart/2018/2/layout/IconVerticalSolidList"/>
    <dgm:cxn modelId="{A49678A1-E2E0-43BF-9D1C-24B8882DDE60}" type="presOf" srcId="{6E765BFB-F338-48A2-B5EF-1C03E0FB3F60}" destId="{F38344CF-4B62-4023-81BA-706E74407A52}" srcOrd="0" destOrd="0" presId="urn:microsoft.com/office/officeart/2018/2/layout/IconVerticalSolidList"/>
    <dgm:cxn modelId="{864504B4-FD3D-4695-888D-7B36C7F14417}" type="presOf" srcId="{82079CCF-A43C-4776-951B-56795CFB45E0}" destId="{AD0AE844-4E51-40A8-89E9-5FC60DD39109}" srcOrd="0" destOrd="0" presId="urn:microsoft.com/office/officeart/2018/2/layout/IconVerticalSolidList"/>
    <dgm:cxn modelId="{7DDD29B6-BE70-418C-BF92-84F2E374A126}" srcId="{9EC44544-24AE-4480-A62A-E51B2E7DC9AC}" destId="{82079CCF-A43C-4776-951B-56795CFB45E0}" srcOrd="0" destOrd="0" parTransId="{1300DC6D-3757-46BC-8DB4-58C905BAFDEC}" sibTransId="{33C5F0A6-BA09-47AC-AD44-AE241B02EA04}"/>
    <dgm:cxn modelId="{AEB9F8E4-F408-4E05-ABDE-EC119C0DA704}" type="presOf" srcId="{5848AF08-90F0-4A33-8095-AAC4EF83FDF6}" destId="{955413E1-2BE7-4C0D-A22D-B6CC8DF87CE3}" srcOrd="0" destOrd="0" presId="urn:microsoft.com/office/officeart/2018/2/layout/IconVerticalSolidList"/>
    <dgm:cxn modelId="{CECFBDF0-7288-45D6-BD33-BE064401001C}" srcId="{9EC44544-24AE-4480-A62A-E51B2E7DC9AC}" destId="{5848AF08-90F0-4A33-8095-AAC4EF83FDF6}" srcOrd="2" destOrd="0" parTransId="{370915B9-16AE-452A-84D8-4C2AD01E054B}" sibTransId="{0F5D092F-94B4-41EC-A217-6786E5E6337B}"/>
    <dgm:cxn modelId="{7B6729FE-5689-4E7A-95B5-B7F85026DD4A}" type="presParOf" srcId="{1D17282C-2181-4F61-921B-9D5816D43D4A}" destId="{CF345514-3777-4050-82B0-E52AF67968EB}" srcOrd="0" destOrd="0" presId="urn:microsoft.com/office/officeart/2018/2/layout/IconVerticalSolidList"/>
    <dgm:cxn modelId="{9E534934-65B6-4D1E-ABCF-80577A3B08DE}" type="presParOf" srcId="{CF345514-3777-4050-82B0-E52AF67968EB}" destId="{27CE27AA-A821-4F9D-B714-2D2880C73621}" srcOrd="0" destOrd="0" presId="urn:microsoft.com/office/officeart/2018/2/layout/IconVerticalSolidList"/>
    <dgm:cxn modelId="{90FA2AE2-9106-47D4-AA94-C79FBB108F6F}" type="presParOf" srcId="{CF345514-3777-4050-82B0-E52AF67968EB}" destId="{BEEF0E7E-0FDA-44C4-83B0-28E165AA6B77}" srcOrd="1" destOrd="0" presId="urn:microsoft.com/office/officeart/2018/2/layout/IconVerticalSolidList"/>
    <dgm:cxn modelId="{2E29A6B5-19D2-49F3-BD2A-E800474B25DB}" type="presParOf" srcId="{CF345514-3777-4050-82B0-E52AF67968EB}" destId="{10EC8F94-1817-4CD4-BDFA-5178ED0104F0}" srcOrd="2" destOrd="0" presId="urn:microsoft.com/office/officeart/2018/2/layout/IconVerticalSolidList"/>
    <dgm:cxn modelId="{A7E0ADD3-6ADF-4C5D-8042-540F74404D83}" type="presParOf" srcId="{CF345514-3777-4050-82B0-E52AF67968EB}" destId="{AD0AE844-4E51-40A8-89E9-5FC60DD39109}" srcOrd="3" destOrd="0" presId="urn:microsoft.com/office/officeart/2018/2/layout/IconVerticalSolidList"/>
    <dgm:cxn modelId="{258ECD45-4CA3-4523-9E5D-61631202069E}" type="presParOf" srcId="{1D17282C-2181-4F61-921B-9D5816D43D4A}" destId="{D0C20C6E-5C24-4553-B95B-A5588D5C112C}" srcOrd="1" destOrd="0" presId="urn:microsoft.com/office/officeart/2018/2/layout/IconVerticalSolidList"/>
    <dgm:cxn modelId="{D56125AC-7EFC-4F25-BE0D-5D4CB3A9A5FD}" type="presParOf" srcId="{1D17282C-2181-4F61-921B-9D5816D43D4A}" destId="{9399EDE3-2EE0-4D10-A4F2-630BB263AFC3}" srcOrd="2" destOrd="0" presId="urn:microsoft.com/office/officeart/2018/2/layout/IconVerticalSolidList"/>
    <dgm:cxn modelId="{B1A55019-BD67-4626-AF72-37C97DE8CCBB}" type="presParOf" srcId="{9399EDE3-2EE0-4D10-A4F2-630BB263AFC3}" destId="{D21CF74F-1691-4B4C-AD69-7DADE267D564}" srcOrd="0" destOrd="0" presId="urn:microsoft.com/office/officeart/2018/2/layout/IconVerticalSolidList"/>
    <dgm:cxn modelId="{B697B219-30A7-4E58-BA28-F191A024156C}" type="presParOf" srcId="{9399EDE3-2EE0-4D10-A4F2-630BB263AFC3}" destId="{944977E2-B7CB-4457-966C-98F0FB0844B8}" srcOrd="1" destOrd="0" presId="urn:microsoft.com/office/officeart/2018/2/layout/IconVerticalSolidList"/>
    <dgm:cxn modelId="{129E98A4-8518-4045-ABF0-8341E06E0FD9}" type="presParOf" srcId="{9399EDE3-2EE0-4D10-A4F2-630BB263AFC3}" destId="{AD80B1E4-AEB7-4167-A144-E4900A2AD622}" srcOrd="2" destOrd="0" presId="urn:microsoft.com/office/officeart/2018/2/layout/IconVerticalSolidList"/>
    <dgm:cxn modelId="{AFF44282-D327-4391-BB1A-558180778C62}" type="presParOf" srcId="{9399EDE3-2EE0-4D10-A4F2-630BB263AFC3}" destId="{F38344CF-4B62-4023-81BA-706E74407A52}" srcOrd="3" destOrd="0" presId="urn:microsoft.com/office/officeart/2018/2/layout/IconVerticalSolidList"/>
    <dgm:cxn modelId="{AD5FB70F-860E-4010-8F81-B1D817A6193C}" type="presParOf" srcId="{1D17282C-2181-4F61-921B-9D5816D43D4A}" destId="{3DF54C62-DBA6-4D2C-B630-2F1AB08E9396}" srcOrd="3" destOrd="0" presId="urn:microsoft.com/office/officeart/2018/2/layout/IconVerticalSolidList"/>
    <dgm:cxn modelId="{0BA1B3EC-25E0-4204-A0F6-A3DBCE15A92D}" type="presParOf" srcId="{1D17282C-2181-4F61-921B-9D5816D43D4A}" destId="{FA8B81F8-4178-4A89-B9C8-3E7092BDA63F}" srcOrd="4" destOrd="0" presId="urn:microsoft.com/office/officeart/2018/2/layout/IconVerticalSolidList"/>
    <dgm:cxn modelId="{E345AF83-0A8E-4496-87AB-E96FDCC79F87}" type="presParOf" srcId="{FA8B81F8-4178-4A89-B9C8-3E7092BDA63F}" destId="{8BDC54DF-2164-4603-8DA7-9375F4702064}" srcOrd="0" destOrd="0" presId="urn:microsoft.com/office/officeart/2018/2/layout/IconVerticalSolidList"/>
    <dgm:cxn modelId="{333DC38C-B848-4014-9315-4DC12043F99D}" type="presParOf" srcId="{FA8B81F8-4178-4A89-B9C8-3E7092BDA63F}" destId="{11277B81-D630-4D0D-81BD-8CF780F54561}" srcOrd="1" destOrd="0" presId="urn:microsoft.com/office/officeart/2018/2/layout/IconVerticalSolidList"/>
    <dgm:cxn modelId="{B0DA4981-A8FC-4457-85E6-05DD2A07F790}" type="presParOf" srcId="{FA8B81F8-4178-4A89-B9C8-3E7092BDA63F}" destId="{D7C0AE1D-797C-496A-9F52-7CC9B82ED641}" srcOrd="2" destOrd="0" presId="urn:microsoft.com/office/officeart/2018/2/layout/IconVerticalSolidList"/>
    <dgm:cxn modelId="{44504014-EF40-4860-BA94-F4F49E34A49F}" type="presParOf" srcId="{FA8B81F8-4178-4A89-B9C8-3E7092BDA63F}" destId="{955413E1-2BE7-4C0D-A22D-B6CC8DF87C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4BCD63-C54E-4B42-A781-8535D527FBDC}"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US"/>
        </a:p>
      </dgm:t>
    </dgm:pt>
    <dgm:pt modelId="{C0034E89-C1E0-4B2E-8F0F-16228974EAD6}">
      <dgm:prSet/>
      <dgm:spPr/>
      <dgm:t>
        <a:bodyPr/>
        <a:lstStyle/>
        <a:p>
          <a:r>
            <a:rPr lang="en-US" dirty="0"/>
            <a:t>For Argentina, it’s the largest exporter for cereals whereas it imports high quantities of oil seeds</a:t>
          </a:r>
        </a:p>
      </dgm:t>
    </dgm:pt>
    <dgm:pt modelId="{0293B0D7-BEF0-4B05-ABF9-8A90A63C4BB3}" type="parTrans" cxnId="{F5E289E1-0BA4-4880-9A65-9AF7EE24593E}">
      <dgm:prSet/>
      <dgm:spPr/>
      <dgm:t>
        <a:bodyPr/>
        <a:lstStyle/>
        <a:p>
          <a:endParaRPr lang="en-US"/>
        </a:p>
      </dgm:t>
    </dgm:pt>
    <dgm:pt modelId="{4BCB5CAC-8874-4BA9-8E56-4E25933F880A}" type="sibTrans" cxnId="{F5E289E1-0BA4-4880-9A65-9AF7EE24593E}">
      <dgm:prSet/>
      <dgm:spPr/>
      <dgm:t>
        <a:bodyPr/>
        <a:lstStyle/>
        <a:p>
          <a:endParaRPr lang="en-US"/>
        </a:p>
      </dgm:t>
    </dgm:pt>
    <dgm:pt modelId="{98291926-0816-4D4A-836B-FC88DC1B1561}">
      <dgm:prSet/>
      <dgm:spPr/>
      <dgm:t>
        <a:bodyPr/>
        <a:lstStyle/>
        <a:p>
          <a:r>
            <a:rPr lang="en-US"/>
            <a:t>Canada imports higher quantities close to 57B edible fruits and exports cereal in high quantities</a:t>
          </a:r>
        </a:p>
      </dgm:t>
    </dgm:pt>
    <dgm:pt modelId="{0FCFC1D3-3B82-4A89-9C1C-1BD7366F6D20}" type="parTrans" cxnId="{0100697F-4028-4ACE-9636-5B518478E2D7}">
      <dgm:prSet/>
      <dgm:spPr/>
      <dgm:t>
        <a:bodyPr/>
        <a:lstStyle/>
        <a:p>
          <a:endParaRPr lang="en-US"/>
        </a:p>
      </dgm:t>
    </dgm:pt>
    <dgm:pt modelId="{91C09984-F8E2-4876-A1BD-1858689227AC}" type="sibTrans" cxnId="{0100697F-4028-4ACE-9636-5B518478E2D7}">
      <dgm:prSet/>
      <dgm:spPr/>
      <dgm:t>
        <a:bodyPr/>
        <a:lstStyle/>
        <a:p>
          <a:endParaRPr lang="en-US"/>
        </a:p>
      </dgm:t>
    </dgm:pt>
    <dgm:pt modelId="{8DD95ACD-3B6E-4DFB-8046-3FA98DFD196D}">
      <dgm:prSet/>
      <dgm:spPr/>
      <dgm:t>
        <a:bodyPr/>
        <a:lstStyle/>
        <a:p>
          <a:r>
            <a:rPr lang="en-US"/>
            <a:t>India also exports cereals in high quantities more than 185 Billion and imports cereal more compared to other categories of about 21 Billion.  Its Trade balance becomes 164 billion in case of cereals</a:t>
          </a:r>
        </a:p>
      </dgm:t>
    </dgm:pt>
    <dgm:pt modelId="{CE19C246-D522-49E9-A84F-56E51FC8B808}" type="parTrans" cxnId="{E3711214-67CD-4CAC-B5BE-D00DB5EDA5D7}">
      <dgm:prSet/>
      <dgm:spPr/>
      <dgm:t>
        <a:bodyPr/>
        <a:lstStyle/>
        <a:p>
          <a:endParaRPr lang="en-US"/>
        </a:p>
      </dgm:t>
    </dgm:pt>
    <dgm:pt modelId="{AACD5960-08ED-4825-8B8E-AA7AA718289F}" type="sibTrans" cxnId="{E3711214-67CD-4CAC-B5BE-D00DB5EDA5D7}">
      <dgm:prSet/>
      <dgm:spPr/>
      <dgm:t>
        <a:bodyPr/>
        <a:lstStyle/>
        <a:p>
          <a:endParaRPr lang="en-US"/>
        </a:p>
      </dgm:t>
    </dgm:pt>
    <dgm:pt modelId="{140638D4-98A1-46EA-93D7-4536CA889CEF}">
      <dgm:prSet/>
      <dgm:spPr/>
      <dgm:t>
        <a:bodyPr/>
        <a:lstStyle/>
        <a:p>
          <a:r>
            <a:rPr lang="en-US"/>
            <a:t>South Africa export higher quantities of cereals i.e about 28.5 Billion whereas imports 46 B of cereals . Its trade balance becomes negative i.e -17.5 B in case of cereals.</a:t>
          </a:r>
        </a:p>
      </dgm:t>
    </dgm:pt>
    <dgm:pt modelId="{7176F153-AE8C-4441-AE1A-061BF2F60FAD}" type="parTrans" cxnId="{02FA5F1F-7352-4E01-8295-1046998AA7B4}">
      <dgm:prSet/>
      <dgm:spPr/>
      <dgm:t>
        <a:bodyPr/>
        <a:lstStyle/>
        <a:p>
          <a:endParaRPr lang="en-US"/>
        </a:p>
      </dgm:t>
    </dgm:pt>
    <dgm:pt modelId="{E85D7417-D9ED-48D9-B701-5644B26B4B01}" type="sibTrans" cxnId="{02FA5F1F-7352-4E01-8295-1046998AA7B4}">
      <dgm:prSet/>
      <dgm:spPr/>
      <dgm:t>
        <a:bodyPr/>
        <a:lstStyle/>
        <a:p>
          <a:endParaRPr lang="en-US"/>
        </a:p>
      </dgm:t>
    </dgm:pt>
    <dgm:pt modelId="{74D4FB22-FBAB-4FFF-B5A8-70282CCAE237}">
      <dgm:prSet/>
      <dgm:spPr/>
      <dgm:t>
        <a:bodyPr/>
        <a:lstStyle/>
        <a:p>
          <a:r>
            <a:rPr lang="en-US" dirty="0"/>
            <a:t>UK also is major exporter of cereals </a:t>
          </a:r>
          <a:r>
            <a:rPr lang="en-US" dirty="0" err="1"/>
            <a:t>i.e</a:t>
          </a:r>
          <a:r>
            <a:rPr lang="en-US" dirty="0"/>
            <a:t> 94.6 B and imports 85 B of cereals making its trade balance as approximate 9 B</a:t>
          </a:r>
        </a:p>
      </dgm:t>
    </dgm:pt>
    <dgm:pt modelId="{96CE94F6-FE36-4125-AECB-92CD273947F1}" type="parTrans" cxnId="{33CDB558-82AD-4A1E-8EB9-416AA29CE6FB}">
      <dgm:prSet/>
      <dgm:spPr/>
      <dgm:t>
        <a:bodyPr/>
        <a:lstStyle/>
        <a:p>
          <a:endParaRPr lang="en-US"/>
        </a:p>
      </dgm:t>
    </dgm:pt>
    <dgm:pt modelId="{37803C33-107B-44F7-B416-346CDEB417A2}" type="sibTrans" cxnId="{33CDB558-82AD-4A1E-8EB9-416AA29CE6FB}">
      <dgm:prSet/>
      <dgm:spPr/>
      <dgm:t>
        <a:bodyPr/>
        <a:lstStyle/>
        <a:p>
          <a:endParaRPr lang="en-US"/>
        </a:p>
      </dgm:t>
    </dgm:pt>
    <dgm:pt modelId="{5DB78224-C507-474D-86EC-CA81C410AFD4}">
      <dgm:prSet/>
      <dgm:spPr/>
      <dgm:t>
        <a:bodyPr/>
        <a:lstStyle/>
        <a:p>
          <a:r>
            <a:rPr lang="en-US"/>
            <a:t>USA is the largest exporter for cereals with value close to 2200 Billion and import close to 870 B of cereals </a:t>
          </a:r>
        </a:p>
      </dgm:t>
    </dgm:pt>
    <dgm:pt modelId="{053ECD31-2BD6-40F0-9916-5CA1471B143D}" type="parTrans" cxnId="{84DAAF19-28E1-43E7-945A-3ABA70B70972}">
      <dgm:prSet/>
      <dgm:spPr/>
      <dgm:t>
        <a:bodyPr/>
        <a:lstStyle/>
        <a:p>
          <a:endParaRPr lang="en-US"/>
        </a:p>
      </dgm:t>
    </dgm:pt>
    <dgm:pt modelId="{4560BC06-8A0F-4DA9-9510-0BB5405CCDE3}" type="sibTrans" cxnId="{84DAAF19-28E1-43E7-945A-3ABA70B70972}">
      <dgm:prSet/>
      <dgm:spPr/>
      <dgm:t>
        <a:bodyPr/>
        <a:lstStyle/>
        <a:p>
          <a:endParaRPr lang="en-US"/>
        </a:p>
      </dgm:t>
    </dgm:pt>
    <dgm:pt modelId="{10C8EA29-2F2F-4928-B648-F59CCEC46CED}" type="pres">
      <dgm:prSet presAssocID="{694BCD63-C54E-4B42-A781-8535D527FBDC}" presName="linear" presStyleCnt="0">
        <dgm:presLayoutVars>
          <dgm:animLvl val="lvl"/>
          <dgm:resizeHandles val="exact"/>
        </dgm:presLayoutVars>
      </dgm:prSet>
      <dgm:spPr/>
    </dgm:pt>
    <dgm:pt modelId="{8FDEDC1C-95CE-4336-B6CB-B2C3DCD25ADC}" type="pres">
      <dgm:prSet presAssocID="{C0034E89-C1E0-4B2E-8F0F-16228974EAD6}" presName="parentText" presStyleLbl="node1" presStyleIdx="0" presStyleCnt="6">
        <dgm:presLayoutVars>
          <dgm:chMax val="0"/>
          <dgm:bulletEnabled val="1"/>
        </dgm:presLayoutVars>
      </dgm:prSet>
      <dgm:spPr/>
    </dgm:pt>
    <dgm:pt modelId="{C2A46051-4D7F-4458-A62B-1B35AF1F3D55}" type="pres">
      <dgm:prSet presAssocID="{4BCB5CAC-8874-4BA9-8E56-4E25933F880A}" presName="spacer" presStyleCnt="0"/>
      <dgm:spPr/>
    </dgm:pt>
    <dgm:pt modelId="{BF9362C7-A396-4BE9-942D-FF8517686E50}" type="pres">
      <dgm:prSet presAssocID="{98291926-0816-4D4A-836B-FC88DC1B1561}" presName="parentText" presStyleLbl="node1" presStyleIdx="1" presStyleCnt="6">
        <dgm:presLayoutVars>
          <dgm:chMax val="0"/>
          <dgm:bulletEnabled val="1"/>
        </dgm:presLayoutVars>
      </dgm:prSet>
      <dgm:spPr/>
    </dgm:pt>
    <dgm:pt modelId="{F1539BB1-FA31-4B91-BBEA-6244F3D44BBD}" type="pres">
      <dgm:prSet presAssocID="{91C09984-F8E2-4876-A1BD-1858689227AC}" presName="spacer" presStyleCnt="0"/>
      <dgm:spPr/>
    </dgm:pt>
    <dgm:pt modelId="{D22FAD6D-2472-4901-98DD-6C9C8A72C19C}" type="pres">
      <dgm:prSet presAssocID="{8DD95ACD-3B6E-4DFB-8046-3FA98DFD196D}" presName="parentText" presStyleLbl="node1" presStyleIdx="2" presStyleCnt="6">
        <dgm:presLayoutVars>
          <dgm:chMax val="0"/>
          <dgm:bulletEnabled val="1"/>
        </dgm:presLayoutVars>
      </dgm:prSet>
      <dgm:spPr/>
    </dgm:pt>
    <dgm:pt modelId="{DDCCD642-D3DD-44EE-BBE3-20A335963E9A}" type="pres">
      <dgm:prSet presAssocID="{AACD5960-08ED-4825-8B8E-AA7AA718289F}" presName="spacer" presStyleCnt="0"/>
      <dgm:spPr/>
    </dgm:pt>
    <dgm:pt modelId="{3603432B-3FA7-49F1-9F88-51B50C73946A}" type="pres">
      <dgm:prSet presAssocID="{140638D4-98A1-46EA-93D7-4536CA889CEF}" presName="parentText" presStyleLbl="node1" presStyleIdx="3" presStyleCnt="6">
        <dgm:presLayoutVars>
          <dgm:chMax val="0"/>
          <dgm:bulletEnabled val="1"/>
        </dgm:presLayoutVars>
      </dgm:prSet>
      <dgm:spPr/>
    </dgm:pt>
    <dgm:pt modelId="{F6A17EC2-39A4-4AD2-9949-DF20A610123B}" type="pres">
      <dgm:prSet presAssocID="{E85D7417-D9ED-48D9-B701-5644B26B4B01}" presName="spacer" presStyleCnt="0"/>
      <dgm:spPr/>
    </dgm:pt>
    <dgm:pt modelId="{82FC6ED6-EE9B-4681-9DB6-CF2CF0B3C816}" type="pres">
      <dgm:prSet presAssocID="{74D4FB22-FBAB-4FFF-B5A8-70282CCAE237}" presName="parentText" presStyleLbl="node1" presStyleIdx="4" presStyleCnt="6">
        <dgm:presLayoutVars>
          <dgm:chMax val="0"/>
          <dgm:bulletEnabled val="1"/>
        </dgm:presLayoutVars>
      </dgm:prSet>
      <dgm:spPr/>
    </dgm:pt>
    <dgm:pt modelId="{D6D83014-D140-4781-887D-07CAD99D16FC}" type="pres">
      <dgm:prSet presAssocID="{37803C33-107B-44F7-B416-346CDEB417A2}" presName="spacer" presStyleCnt="0"/>
      <dgm:spPr/>
    </dgm:pt>
    <dgm:pt modelId="{52A75635-10A6-4A7A-8627-A1AC43F131BB}" type="pres">
      <dgm:prSet presAssocID="{5DB78224-C507-474D-86EC-CA81C410AFD4}" presName="parentText" presStyleLbl="node1" presStyleIdx="5" presStyleCnt="6">
        <dgm:presLayoutVars>
          <dgm:chMax val="0"/>
          <dgm:bulletEnabled val="1"/>
        </dgm:presLayoutVars>
      </dgm:prSet>
      <dgm:spPr/>
    </dgm:pt>
  </dgm:ptLst>
  <dgm:cxnLst>
    <dgm:cxn modelId="{E3711214-67CD-4CAC-B5BE-D00DB5EDA5D7}" srcId="{694BCD63-C54E-4B42-A781-8535D527FBDC}" destId="{8DD95ACD-3B6E-4DFB-8046-3FA98DFD196D}" srcOrd="2" destOrd="0" parTransId="{CE19C246-D522-49E9-A84F-56E51FC8B808}" sibTransId="{AACD5960-08ED-4825-8B8E-AA7AA718289F}"/>
    <dgm:cxn modelId="{84DAAF19-28E1-43E7-945A-3ABA70B70972}" srcId="{694BCD63-C54E-4B42-A781-8535D527FBDC}" destId="{5DB78224-C507-474D-86EC-CA81C410AFD4}" srcOrd="5" destOrd="0" parTransId="{053ECD31-2BD6-40F0-9916-5CA1471B143D}" sibTransId="{4560BC06-8A0F-4DA9-9510-0BB5405CCDE3}"/>
    <dgm:cxn modelId="{02FA5F1F-7352-4E01-8295-1046998AA7B4}" srcId="{694BCD63-C54E-4B42-A781-8535D527FBDC}" destId="{140638D4-98A1-46EA-93D7-4536CA889CEF}" srcOrd="3" destOrd="0" parTransId="{7176F153-AE8C-4441-AE1A-061BF2F60FAD}" sibTransId="{E85D7417-D9ED-48D9-B701-5644B26B4B01}"/>
    <dgm:cxn modelId="{B1AA2F3A-FDD5-47FA-A053-6E2EA0B631F9}" type="presOf" srcId="{74D4FB22-FBAB-4FFF-B5A8-70282CCAE237}" destId="{82FC6ED6-EE9B-4681-9DB6-CF2CF0B3C816}" srcOrd="0" destOrd="0" presId="urn:microsoft.com/office/officeart/2005/8/layout/vList2"/>
    <dgm:cxn modelId="{B9018A60-C25C-4F10-A864-D646F9524B77}" type="presOf" srcId="{140638D4-98A1-46EA-93D7-4536CA889CEF}" destId="{3603432B-3FA7-49F1-9F88-51B50C73946A}" srcOrd="0" destOrd="0" presId="urn:microsoft.com/office/officeart/2005/8/layout/vList2"/>
    <dgm:cxn modelId="{33CDB558-82AD-4A1E-8EB9-416AA29CE6FB}" srcId="{694BCD63-C54E-4B42-A781-8535D527FBDC}" destId="{74D4FB22-FBAB-4FFF-B5A8-70282CCAE237}" srcOrd="4" destOrd="0" parTransId="{96CE94F6-FE36-4125-AECB-92CD273947F1}" sibTransId="{37803C33-107B-44F7-B416-346CDEB417A2}"/>
    <dgm:cxn modelId="{0100697F-4028-4ACE-9636-5B518478E2D7}" srcId="{694BCD63-C54E-4B42-A781-8535D527FBDC}" destId="{98291926-0816-4D4A-836B-FC88DC1B1561}" srcOrd="1" destOrd="0" parTransId="{0FCFC1D3-3B82-4A89-9C1C-1BD7366F6D20}" sibTransId="{91C09984-F8E2-4876-A1BD-1858689227AC}"/>
    <dgm:cxn modelId="{7D2E3580-1EDA-465A-898F-64D9917265B8}" type="presOf" srcId="{5DB78224-C507-474D-86EC-CA81C410AFD4}" destId="{52A75635-10A6-4A7A-8627-A1AC43F131BB}" srcOrd="0" destOrd="0" presId="urn:microsoft.com/office/officeart/2005/8/layout/vList2"/>
    <dgm:cxn modelId="{C7F5A49A-E150-48FA-B4B5-C1059CE1E3B9}" type="presOf" srcId="{C0034E89-C1E0-4B2E-8F0F-16228974EAD6}" destId="{8FDEDC1C-95CE-4336-B6CB-B2C3DCD25ADC}" srcOrd="0" destOrd="0" presId="urn:microsoft.com/office/officeart/2005/8/layout/vList2"/>
    <dgm:cxn modelId="{807901B3-8E4C-4DB0-B440-7C3A3358DD14}" type="presOf" srcId="{694BCD63-C54E-4B42-A781-8535D527FBDC}" destId="{10C8EA29-2F2F-4928-B648-F59CCEC46CED}" srcOrd="0" destOrd="0" presId="urn:microsoft.com/office/officeart/2005/8/layout/vList2"/>
    <dgm:cxn modelId="{EC3175DC-6989-4B17-9455-F832E4BF9189}" type="presOf" srcId="{98291926-0816-4D4A-836B-FC88DC1B1561}" destId="{BF9362C7-A396-4BE9-942D-FF8517686E50}" srcOrd="0" destOrd="0" presId="urn:microsoft.com/office/officeart/2005/8/layout/vList2"/>
    <dgm:cxn modelId="{F5E289E1-0BA4-4880-9A65-9AF7EE24593E}" srcId="{694BCD63-C54E-4B42-A781-8535D527FBDC}" destId="{C0034E89-C1E0-4B2E-8F0F-16228974EAD6}" srcOrd="0" destOrd="0" parTransId="{0293B0D7-BEF0-4B05-ABF9-8A90A63C4BB3}" sibTransId="{4BCB5CAC-8874-4BA9-8E56-4E25933F880A}"/>
    <dgm:cxn modelId="{6E89FFFC-94D4-47EE-BF8F-5681DAA783DF}" type="presOf" srcId="{8DD95ACD-3B6E-4DFB-8046-3FA98DFD196D}" destId="{D22FAD6D-2472-4901-98DD-6C9C8A72C19C}" srcOrd="0" destOrd="0" presId="urn:microsoft.com/office/officeart/2005/8/layout/vList2"/>
    <dgm:cxn modelId="{B342C0F6-205D-4498-A44D-8F47FE2A8964}" type="presParOf" srcId="{10C8EA29-2F2F-4928-B648-F59CCEC46CED}" destId="{8FDEDC1C-95CE-4336-B6CB-B2C3DCD25ADC}" srcOrd="0" destOrd="0" presId="urn:microsoft.com/office/officeart/2005/8/layout/vList2"/>
    <dgm:cxn modelId="{86C10F1A-27FB-4901-A848-B4A440F27203}" type="presParOf" srcId="{10C8EA29-2F2F-4928-B648-F59CCEC46CED}" destId="{C2A46051-4D7F-4458-A62B-1B35AF1F3D55}" srcOrd="1" destOrd="0" presId="urn:microsoft.com/office/officeart/2005/8/layout/vList2"/>
    <dgm:cxn modelId="{0958AC68-3263-44A6-B3F1-018AFFC62977}" type="presParOf" srcId="{10C8EA29-2F2F-4928-B648-F59CCEC46CED}" destId="{BF9362C7-A396-4BE9-942D-FF8517686E50}" srcOrd="2" destOrd="0" presId="urn:microsoft.com/office/officeart/2005/8/layout/vList2"/>
    <dgm:cxn modelId="{CC44661B-6757-4614-9830-B7147C19A13B}" type="presParOf" srcId="{10C8EA29-2F2F-4928-B648-F59CCEC46CED}" destId="{F1539BB1-FA31-4B91-BBEA-6244F3D44BBD}" srcOrd="3" destOrd="0" presId="urn:microsoft.com/office/officeart/2005/8/layout/vList2"/>
    <dgm:cxn modelId="{0B1DBA8E-A9F5-409F-893C-8BDDF857A551}" type="presParOf" srcId="{10C8EA29-2F2F-4928-B648-F59CCEC46CED}" destId="{D22FAD6D-2472-4901-98DD-6C9C8A72C19C}" srcOrd="4" destOrd="0" presId="urn:microsoft.com/office/officeart/2005/8/layout/vList2"/>
    <dgm:cxn modelId="{6BBAF555-C09C-4532-926A-8F170142F7A9}" type="presParOf" srcId="{10C8EA29-2F2F-4928-B648-F59CCEC46CED}" destId="{DDCCD642-D3DD-44EE-BBE3-20A335963E9A}" srcOrd="5" destOrd="0" presId="urn:microsoft.com/office/officeart/2005/8/layout/vList2"/>
    <dgm:cxn modelId="{E4B42CA1-7D46-438D-B5AC-8ACBC3198F92}" type="presParOf" srcId="{10C8EA29-2F2F-4928-B648-F59CCEC46CED}" destId="{3603432B-3FA7-49F1-9F88-51B50C73946A}" srcOrd="6" destOrd="0" presId="urn:microsoft.com/office/officeart/2005/8/layout/vList2"/>
    <dgm:cxn modelId="{5CE45BD0-FC16-4F11-8EE0-60BDDCBBE809}" type="presParOf" srcId="{10C8EA29-2F2F-4928-B648-F59CCEC46CED}" destId="{F6A17EC2-39A4-4AD2-9949-DF20A610123B}" srcOrd="7" destOrd="0" presId="urn:microsoft.com/office/officeart/2005/8/layout/vList2"/>
    <dgm:cxn modelId="{1CA23477-69C8-4710-AE62-EFA7F889C716}" type="presParOf" srcId="{10C8EA29-2F2F-4928-B648-F59CCEC46CED}" destId="{82FC6ED6-EE9B-4681-9DB6-CF2CF0B3C816}" srcOrd="8" destOrd="0" presId="urn:microsoft.com/office/officeart/2005/8/layout/vList2"/>
    <dgm:cxn modelId="{7B183DD6-2722-4F74-8F1F-6F86B88E965D}" type="presParOf" srcId="{10C8EA29-2F2F-4928-B648-F59CCEC46CED}" destId="{D6D83014-D140-4781-887D-07CAD99D16FC}" srcOrd="9" destOrd="0" presId="urn:microsoft.com/office/officeart/2005/8/layout/vList2"/>
    <dgm:cxn modelId="{65D41907-DA11-489D-A34B-CECB05277C49}" type="presParOf" srcId="{10C8EA29-2F2F-4928-B648-F59CCEC46CED}" destId="{52A75635-10A6-4A7A-8627-A1AC43F131B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CDA1A-5776-4D05-B44B-C2BB3E1101A1}">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Import and Export data available for 12 major categories and the commodities under them along with the year (from 1988 to 2016). Trade amount (USD) &amp; quantity.</a:t>
          </a:r>
          <a:endParaRPr lang="en-US" sz="1700" kern="1200"/>
        </a:p>
      </dsp:txBody>
      <dsp:txXfrm>
        <a:off x="26377" y="26377"/>
        <a:ext cx="6646626" cy="847812"/>
      </dsp:txXfrm>
    </dsp:sp>
    <dsp:sp modelId="{BF0E3F10-2898-4AE7-B073-F4C1699F8D4C}">
      <dsp:nvSpPr>
        <dsp:cNvPr id="0" name=""/>
        <dsp:cNvSpPr/>
      </dsp:nvSpPr>
      <dsp:spPr>
        <a:xfrm>
          <a:off x="644414" y="1064305"/>
          <a:ext cx="7694506" cy="900566"/>
        </a:xfrm>
        <a:prstGeom prst="roundRect">
          <a:avLst>
            <a:gd name="adj" fmla="val 10000"/>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Looking for insights around potential commodities, trade amount, year, the quantity of that commodity, and countries.</a:t>
          </a:r>
          <a:endParaRPr lang="en-US" sz="1700" kern="1200"/>
        </a:p>
      </dsp:txBody>
      <dsp:txXfrm>
        <a:off x="670791" y="1090682"/>
        <a:ext cx="6411969" cy="847812"/>
      </dsp:txXfrm>
    </dsp:sp>
    <dsp:sp modelId="{A5F7515D-D9E8-4136-A196-0E301B460E36}">
      <dsp:nvSpPr>
        <dsp:cNvPr id="0" name=""/>
        <dsp:cNvSpPr/>
      </dsp:nvSpPr>
      <dsp:spPr>
        <a:xfrm>
          <a:off x="1279211" y="2128610"/>
          <a:ext cx="7694506" cy="900566"/>
        </a:xfrm>
        <a:prstGeom prst="roundRect">
          <a:avLst>
            <a:gd name="adj" fmla="val 10000"/>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Clean up the data for missing values, required computed fields and incorrect values.</a:t>
          </a:r>
          <a:endParaRPr lang="en-US" sz="1700" kern="1200"/>
        </a:p>
      </dsp:txBody>
      <dsp:txXfrm>
        <a:off x="1305588" y="2154987"/>
        <a:ext cx="6421587" cy="847812"/>
      </dsp:txXfrm>
    </dsp:sp>
    <dsp:sp modelId="{C429DC18-D9D9-4968-B87C-C0BFC1D95095}">
      <dsp:nvSpPr>
        <dsp:cNvPr id="0" name=""/>
        <dsp:cNvSpPr/>
      </dsp:nvSpPr>
      <dsp:spPr>
        <a:xfrm>
          <a:off x="1923626" y="3192915"/>
          <a:ext cx="7694506" cy="900566"/>
        </a:xfrm>
        <a:prstGeom prst="roundRect">
          <a:avLst>
            <a:gd name="adj" fmla="val 10000"/>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visualizations should be innovative and interactive dashboards/story which allows the audience to better understand.</a:t>
          </a:r>
          <a:endParaRPr lang="en-US" sz="1700" kern="1200"/>
        </a:p>
      </dsp:txBody>
      <dsp:txXfrm>
        <a:off x="1950003" y="3219292"/>
        <a:ext cx="6411969" cy="847812"/>
      </dsp:txXfrm>
    </dsp:sp>
    <dsp:sp modelId="{7AD204D9-6F60-4BBE-8A6E-A8CEB0FDD252}">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C8833063-370E-47D0-BE2E-BC17E3030112}">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461534"/>
            <a:satOff val="4861"/>
            <a:lumOff val="370"/>
            <a:alphaOff val="0"/>
          </a:schemeClr>
        </a:solidFill>
        <a:ln w="19050" cap="flat" cmpd="sng" algn="ctr">
          <a:solidFill>
            <a:schemeClr val="accent2">
              <a:tint val="40000"/>
              <a:alpha val="90000"/>
              <a:hueOff val="1461534"/>
              <a:satOff val="4861"/>
              <a:lumOff val="3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A842FEA7-2837-44D6-9154-4FDDC624D667}">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2923067"/>
            <a:satOff val="9722"/>
            <a:lumOff val="740"/>
            <a:alphaOff val="0"/>
          </a:schemeClr>
        </a:solidFill>
        <a:ln w="1905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E27AA-A821-4F9D-B714-2D2880C73621}">
      <dsp:nvSpPr>
        <dsp:cNvPr id="0" name=""/>
        <dsp:cNvSpPr/>
      </dsp:nvSpPr>
      <dsp:spPr>
        <a:xfrm>
          <a:off x="0" y="5230"/>
          <a:ext cx="5924550" cy="13530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F0E7E-0FDA-44C4-83B0-28E165AA6B77}">
      <dsp:nvSpPr>
        <dsp:cNvPr id="0" name=""/>
        <dsp:cNvSpPr/>
      </dsp:nvSpPr>
      <dsp:spPr>
        <a:xfrm>
          <a:off x="409291" y="309662"/>
          <a:ext cx="744893" cy="744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0AE844-4E51-40A8-89E9-5FC60DD39109}">
      <dsp:nvSpPr>
        <dsp:cNvPr id="0" name=""/>
        <dsp:cNvSpPr/>
      </dsp:nvSpPr>
      <dsp:spPr>
        <a:xfrm>
          <a:off x="1563476" y="5230"/>
          <a:ext cx="4173472" cy="135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336" tIns="143336" rIns="143336" bIns="143336" numCol="1" spcCol="1270" anchor="ctr" anchorCtr="0">
          <a:noAutofit/>
        </a:bodyPr>
        <a:lstStyle/>
        <a:p>
          <a:pPr marL="0" lvl="0" indent="0" algn="l" defTabSz="622300">
            <a:lnSpc>
              <a:spcPct val="100000"/>
            </a:lnSpc>
            <a:spcBef>
              <a:spcPct val="0"/>
            </a:spcBef>
            <a:spcAft>
              <a:spcPct val="35000"/>
            </a:spcAft>
            <a:buNone/>
          </a:pPr>
          <a:r>
            <a:rPr lang="en-IN" sz="1400" b="0" i="0" kern="1200" baseline="0" dirty="0"/>
            <a:t>Source of Data:-</a:t>
          </a:r>
        </a:p>
        <a:p>
          <a:pPr marL="0" lvl="0" indent="0" algn="l" defTabSz="622300">
            <a:lnSpc>
              <a:spcPct val="100000"/>
            </a:lnSpc>
            <a:spcBef>
              <a:spcPct val="0"/>
            </a:spcBef>
            <a:spcAft>
              <a:spcPct val="35000"/>
            </a:spcAft>
            <a:buNone/>
          </a:pPr>
          <a:r>
            <a:rPr lang="en-IN" sz="1400" b="0" i="0" kern="1200" baseline="0" dirty="0"/>
            <a:t>Dataset obtained from Kaggle </a:t>
          </a:r>
          <a:endParaRPr lang="en-US" sz="1400" kern="1200" dirty="0"/>
        </a:p>
      </dsp:txBody>
      <dsp:txXfrm>
        <a:off x="1563476" y="5230"/>
        <a:ext cx="4173472" cy="1354352"/>
      </dsp:txXfrm>
    </dsp:sp>
    <dsp:sp modelId="{D21CF74F-1691-4B4C-AD69-7DADE267D564}">
      <dsp:nvSpPr>
        <dsp:cNvPr id="0" name=""/>
        <dsp:cNvSpPr/>
      </dsp:nvSpPr>
      <dsp:spPr>
        <a:xfrm>
          <a:off x="0" y="1637398"/>
          <a:ext cx="5924550" cy="13530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977E2-B7CB-4457-966C-98F0FB0844B8}">
      <dsp:nvSpPr>
        <dsp:cNvPr id="0" name=""/>
        <dsp:cNvSpPr/>
      </dsp:nvSpPr>
      <dsp:spPr>
        <a:xfrm>
          <a:off x="409291" y="1941830"/>
          <a:ext cx="744893" cy="744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8344CF-4B62-4023-81BA-706E74407A52}">
      <dsp:nvSpPr>
        <dsp:cNvPr id="0" name=""/>
        <dsp:cNvSpPr/>
      </dsp:nvSpPr>
      <dsp:spPr>
        <a:xfrm>
          <a:off x="1490983" y="1637398"/>
          <a:ext cx="4318459" cy="135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336" tIns="143336" rIns="143336" bIns="14333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Number Of Rows:-</a:t>
          </a:r>
        </a:p>
        <a:p>
          <a:pPr marL="0" lvl="0" indent="0" algn="l" defTabSz="622300">
            <a:lnSpc>
              <a:spcPct val="100000"/>
            </a:lnSpc>
            <a:spcBef>
              <a:spcPct val="0"/>
            </a:spcBef>
            <a:spcAft>
              <a:spcPct val="35000"/>
            </a:spcAft>
            <a:buNone/>
          </a:pPr>
          <a:r>
            <a:rPr lang="en-US" sz="1400" b="0" i="0" kern="1200" baseline="0" dirty="0"/>
            <a:t>The original dataset contains 10 columns and 8,225,871 rows, but we have sampled the data for 7 specific countries i.e., India, USA, UK, Canada, South Africa, Argentina, and Australia which counts to a total of 87570 rows. </a:t>
          </a:r>
          <a:endParaRPr lang="en-US" sz="1400" kern="1200" dirty="0"/>
        </a:p>
      </dsp:txBody>
      <dsp:txXfrm>
        <a:off x="1490983" y="1637398"/>
        <a:ext cx="4318459" cy="1354352"/>
      </dsp:txXfrm>
    </dsp:sp>
    <dsp:sp modelId="{8BDC54DF-2164-4603-8DA7-9375F4702064}">
      <dsp:nvSpPr>
        <dsp:cNvPr id="0" name=""/>
        <dsp:cNvSpPr/>
      </dsp:nvSpPr>
      <dsp:spPr>
        <a:xfrm>
          <a:off x="0" y="3269567"/>
          <a:ext cx="5924550" cy="13530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77B81-D630-4D0D-81BD-8CF780F54561}">
      <dsp:nvSpPr>
        <dsp:cNvPr id="0" name=""/>
        <dsp:cNvSpPr/>
      </dsp:nvSpPr>
      <dsp:spPr>
        <a:xfrm>
          <a:off x="409291" y="3573998"/>
          <a:ext cx="744893" cy="744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5413E1-2BE7-4C0D-A22D-B6CC8DF87CE3}">
      <dsp:nvSpPr>
        <dsp:cNvPr id="0" name=""/>
        <dsp:cNvSpPr/>
      </dsp:nvSpPr>
      <dsp:spPr>
        <a:xfrm>
          <a:off x="1563476" y="3269567"/>
          <a:ext cx="4173472" cy="1354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336" tIns="143336" rIns="143336" bIns="143336" numCol="1" spcCol="1270" anchor="ctr" anchorCtr="0">
          <a:noAutofit/>
        </a:bodyPr>
        <a:lstStyle/>
        <a:p>
          <a:pPr marL="0" lvl="0" indent="0" algn="l" defTabSz="622300">
            <a:lnSpc>
              <a:spcPct val="100000"/>
            </a:lnSpc>
            <a:spcBef>
              <a:spcPct val="0"/>
            </a:spcBef>
            <a:spcAft>
              <a:spcPct val="35000"/>
            </a:spcAft>
            <a:buNone/>
          </a:pPr>
          <a:r>
            <a:rPr lang="en-US" sz="1400" b="0" i="0" kern="1200" baseline="0" dirty="0"/>
            <a:t>Columns Names:-</a:t>
          </a:r>
        </a:p>
        <a:p>
          <a:pPr marL="0" lvl="0" indent="0" algn="l" defTabSz="622300">
            <a:lnSpc>
              <a:spcPct val="100000"/>
            </a:lnSpc>
            <a:spcBef>
              <a:spcPct val="0"/>
            </a:spcBef>
            <a:spcAft>
              <a:spcPct val="35000"/>
            </a:spcAft>
            <a:buNone/>
          </a:pPr>
          <a:r>
            <a:rPr lang="en-US" sz="1400" b="0" i="0" kern="1200" baseline="0" dirty="0"/>
            <a:t> Country, Year, </a:t>
          </a:r>
          <a:r>
            <a:rPr lang="en-US" sz="1400" b="0" i="0" kern="1200" baseline="0" dirty="0" err="1"/>
            <a:t>comm_code</a:t>
          </a:r>
          <a:r>
            <a:rPr lang="en-US" sz="1400" b="0" i="0" kern="1200" baseline="0" dirty="0"/>
            <a:t>, Commodity, Flow, </a:t>
          </a:r>
          <a:r>
            <a:rPr lang="en-US" sz="1400" b="0" i="0" kern="1200" baseline="0" dirty="0" err="1"/>
            <a:t>Trade_Usd</a:t>
          </a:r>
          <a:r>
            <a:rPr lang="en-US" sz="1400" b="0" i="0" kern="1200" baseline="0" dirty="0"/>
            <a:t>, Weight(kg), Quantity, Category, </a:t>
          </a:r>
          <a:r>
            <a:rPr lang="en-US" sz="1400" b="0" i="0" kern="1200" baseline="0" dirty="0" err="1"/>
            <a:t>Quantity_name</a:t>
          </a:r>
          <a:r>
            <a:rPr lang="en-US" sz="1400" b="0" i="0" kern="1200" baseline="0" dirty="0"/>
            <a:t> </a:t>
          </a:r>
          <a:endParaRPr lang="en-US" sz="1400" kern="1200" dirty="0"/>
        </a:p>
      </dsp:txBody>
      <dsp:txXfrm>
        <a:off x="1563476" y="3269567"/>
        <a:ext cx="4173472" cy="1354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EDC1C-95CE-4336-B6CB-B2C3DCD25ADC}">
      <dsp:nvSpPr>
        <dsp:cNvPr id="0" name=""/>
        <dsp:cNvSpPr/>
      </dsp:nvSpPr>
      <dsp:spPr>
        <a:xfrm>
          <a:off x="0" y="125976"/>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For Argentina, it’s the largest exporter for cereals whereas it imports high quantities of oil seeds</a:t>
          </a:r>
        </a:p>
      </dsp:txBody>
      <dsp:txXfrm>
        <a:off x="28507" y="154483"/>
        <a:ext cx="4697007" cy="526962"/>
      </dsp:txXfrm>
    </dsp:sp>
    <dsp:sp modelId="{BF9362C7-A396-4BE9-942D-FF8517686E50}">
      <dsp:nvSpPr>
        <dsp:cNvPr id="0" name=""/>
        <dsp:cNvSpPr/>
      </dsp:nvSpPr>
      <dsp:spPr>
        <a:xfrm>
          <a:off x="0" y="741632"/>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Canada imports higher quantities close to 57B edible fruits and exports cereal in high quantities</a:t>
          </a:r>
        </a:p>
      </dsp:txBody>
      <dsp:txXfrm>
        <a:off x="28507" y="770139"/>
        <a:ext cx="4697007" cy="526962"/>
      </dsp:txXfrm>
    </dsp:sp>
    <dsp:sp modelId="{D22FAD6D-2472-4901-98DD-6C9C8A72C19C}">
      <dsp:nvSpPr>
        <dsp:cNvPr id="0" name=""/>
        <dsp:cNvSpPr/>
      </dsp:nvSpPr>
      <dsp:spPr>
        <a:xfrm>
          <a:off x="0" y="1357289"/>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India also exports cereals in high quantities more than 185 Billion and imports cereal more compared to other categories of about 21 Billion.  Its Trade balance becomes 164 billion in case of cereals</a:t>
          </a:r>
        </a:p>
      </dsp:txBody>
      <dsp:txXfrm>
        <a:off x="28507" y="1385796"/>
        <a:ext cx="4697007" cy="526962"/>
      </dsp:txXfrm>
    </dsp:sp>
    <dsp:sp modelId="{3603432B-3FA7-49F1-9F88-51B50C73946A}">
      <dsp:nvSpPr>
        <dsp:cNvPr id="0" name=""/>
        <dsp:cNvSpPr/>
      </dsp:nvSpPr>
      <dsp:spPr>
        <a:xfrm>
          <a:off x="0" y="1972945"/>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South Africa export higher quantities of cereals i.e about 28.5 Billion whereas imports 46 B of cereals . Its trade balance becomes negative i.e -17.5 B in case of cereals.</a:t>
          </a:r>
        </a:p>
      </dsp:txBody>
      <dsp:txXfrm>
        <a:off x="28507" y="2001452"/>
        <a:ext cx="4697007" cy="526962"/>
      </dsp:txXfrm>
    </dsp:sp>
    <dsp:sp modelId="{82FC6ED6-EE9B-4681-9DB6-CF2CF0B3C816}">
      <dsp:nvSpPr>
        <dsp:cNvPr id="0" name=""/>
        <dsp:cNvSpPr/>
      </dsp:nvSpPr>
      <dsp:spPr>
        <a:xfrm>
          <a:off x="0" y="2588601"/>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UK also is major exporter of cereals </a:t>
          </a:r>
          <a:r>
            <a:rPr lang="en-US" sz="1100" kern="1200" dirty="0" err="1"/>
            <a:t>i.e</a:t>
          </a:r>
          <a:r>
            <a:rPr lang="en-US" sz="1100" kern="1200" dirty="0"/>
            <a:t> 94.6 B and imports 85 B of cereals making its trade balance as approximate 9 B</a:t>
          </a:r>
        </a:p>
      </dsp:txBody>
      <dsp:txXfrm>
        <a:off x="28507" y="2617108"/>
        <a:ext cx="4697007" cy="526962"/>
      </dsp:txXfrm>
    </dsp:sp>
    <dsp:sp modelId="{52A75635-10A6-4A7A-8627-A1AC43F131BB}">
      <dsp:nvSpPr>
        <dsp:cNvPr id="0" name=""/>
        <dsp:cNvSpPr/>
      </dsp:nvSpPr>
      <dsp:spPr>
        <a:xfrm>
          <a:off x="0" y="3204258"/>
          <a:ext cx="4754021" cy="583976"/>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USA is the largest exporter for cereals with value close to 2200 Billion and import close to 870 B of cereals </a:t>
          </a:r>
        </a:p>
      </dsp:txBody>
      <dsp:txXfrm>
        <a:off x="28507" y="3232765"/>
        <a:ext cx="4697007" cy="5269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0993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17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59644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724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20306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74774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877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53898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0863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20001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1852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17143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35971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6127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31857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70998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81086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39694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ED1C14C-A143-42F5-B247-D0E800131009}" type="datetimeFigureOut">
              <a:rPr lang="en-US" smtClean="0"/>
              <a:t>12/18/2023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35685854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s in 3D">
            <a:extLst>
              <a:ext uri="{FF2B5EF4-FFF2-40B4-BE49-F238E27FC236}">
                <a16:creationId xmlns:a16="http://schemas.microsoft.com/office/drawing/2014/main" id="{8D8C56D1-6628-BAAA-619F-C756481AD540}"/>
              </a:ext>
            </a:extLst>
          </p:cNvPr>
          <p:cNvPicPr>
            <a:picLocks noChangeAspect="1"/>
          </p:cNvPicPr>
          <p:nvPr/>
        </p:nvPicPr>
        <p:blipFill rotWithShape="1">
          <a:blip r:embed="rId2"/>
          <a:srcRect l="18350" t="9091" r="2" b="2"/>
          <a:stretch/>
        </p:blipFill>
        <p:spPr>
          <a:xfrm>
            <a:off x="4269854"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slide1">
            <a:extLst>
              <a:ext uri="{FF2B5EF4-FFF2-40B4-BE49-F238E27FC236}">
                <a16:creationId xmlns:a16="http://schemas.microsoft.com/office/drawing/2014/main" id="{755367D2-1753-47DC-93C7-C14ECFAB7CA9}"/>
              </a:ext>
            </a:extLst>
          </p:cNvPr>
          <p:cNvSpPr>
            <a:spLocks noGrp="1"/>
          </p:cNvSpPr>
          <p:nvPr>
            <p:ph type="ctrTitle"/>
          </p:nvPr>
        </p:nvSpPr>
        <p:spPr>
          <a:xfrm>
            <a:off x="420415" y="1927846"/>
            <a:ext cx="5274152" cy="821083"/>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Global Trade Analysis</a:t>
            </a:r>
          </a:p>
        </p:txBody>
      </p:sp>
      <p:sp>
        <p:nvSpPr>
          <p:cNvPr id="3" name="slide1">
            <a:extLst>
              <a:ext uri="{FF2B5EF4-FFF2-40B4-BE49-F238E27FC236}">
                <a16:creationId xmlns:a16="http://schemas.microsoft.com/office/drawing/2014/main" id="{2BEA1EDE-D10A-43BD-9917-76F33637956D}"/>
              </a:ext>
            </a:extLst>
          </p:cNvPr>
          <p:cNvSpPr>
            <a:spLocks noGrp="1"/>
          </p:cNvSpPr>
          <p:nvPr>
            <p:ph type="subTitle" idx="1"/>
          </p:nvPr>
        </p:nvSpPr>
        <p:spPr>
          <a:xfrm>
            <a:off x="227489" y="4316184"/>
            <a:ext cx="6961390" cy="1815497"/>
          </a:xfrm>
        </p:spPr>
        <p:txBody>
          <a:bodyPr>
            <a:normAutofit/>
          </a:bodyPr>
          <a:lstStyle/>
          <a:p>
            <a:pPr algn="l">
              <a:lnSpc>
                <a:spcPct val="90000"/>
              </a:lnSpc>
            </a:pPr>
            <a:r>
              <a:rPr lang="en-IN" sz="2900" b="1" dirty="0">
                <a:latin typeface="Times New Roman" panose="02020603050405020304" pitchFamily="18" charset="0"/>
                <a:cs typeface="Times New Roman" panose="02020603050405020304" pitchFamily="18" charset="0"/>
              </a:rPr>
              <a:t>By</a:t>
            </a:r>
          </a:p>
          <a:p>
            <a:pPr algn="l">
              <a:lnSpc>
                <a:spcPct val="90000"/>
              </a:lnSpc>
            </a:pPr>
            <a:r>
              <a:rPr lang="en-IN" sz="2600" dirty="0">
                <a:latin typeface="Times New Roman" panose="02020603050405020304" pitchFamily="18" charset="0"/>
                <a:cs typeface="Times New Roman" panose="02020603050405020304" pitchFamily="18" charset="0"/>
              </a:rPr>
              <a:t>- Muskan Chowatia</a:t>
            </a: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a:p>
            <a:pPr marL="457200" indent="-457200" algn="l">
              <a:lnSpc>
                <a:spcPct val="90000"/>
              </a:lnSpc>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B6137-D4BF-7137-723B-6469984E5484}"/>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Total Trade Value Depicted On Map</a:t>
            </a:r>
          </a:p>
        </p:txBody>
      </p:sp>
      <p:pic>
        <p:nvPicPr>
          <p:cNvPr id="3" name="Picture 2">
            <a:extLst>
              <a:ext uri="{FF2B5EF4-FFF2-40B4-BE49-F238E27FC236}">
                <a16:creationId xmlns:a16="http://schemas.microsoft.com/office/drawing/2014/main" id="{7E79C486-E973-D78E-62D8-87C6B3D904BD}"/>
              </a:ext>
            </a:extLst>
          </p:cNvPr>
          <p:cNvPicPr>
            <a:picLocks noChangeAspect="1"/>
          </p:cNvPicPr>
          <p:nvPr/>
        </p:nvPicPr>
        <p:blipFill rotWithShape="1">
          <a:blip r:embed="rId3"/>
          <a:srcRect l="21802" r="19278" b="1"/>
          <a:stretch/>
        </p:blipFill>
        <p:spPr>
          <a:xfrm>
            <a:off x="20" y="10"/>
            <a:ext cx="7552924" cy="6857990"/>
          </a:xfrm>
          <a:prstGeom prst="rect">
            <a:avLst/>
          </a:prstGeom>
        </p:spPr>
      </p:pic>
      <p:sp>
        <p:nvSpPr>
          <p:cNvPr id="5" name="TextBox 4">
            <a:extLst>
              <a:ext uri="{FF2B5EF4-FFF2-40B4-BE49-F238E27FC236}">
                <a16:creationId xmlns:a16="http://schemas.microsoft.com/office/drawing/2014/main" id="{513B7A8D-B8B3-342E-30F3-0EFBE9BA0622}"/>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2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outerShdw blurRad="50800" dist="38100" dir="2700000" algn="tl" rotWithShape="0">
                    <a:srgbClr val="000000">
                      <a:alpha val="48000"/>
                    </a:srgbClr>
                  </a:outerShdw>
                </a:effectLst>
                <a:uLnTx/>
                <a:uFillTx/>
              </a:rPr>
              <a:t>The above chart shows the Trade USD value for different countries. </a:t>
            </a:r>
          </a:p>
          <a:p>
            <a:pPr marL="285750" marR="0" lvl="0" indent="-228600" defTabSz="914400" fontAlgn="auto">
              <a:lnSpc>
                <a:spcPct val="12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outerShdw blurRad="50800" dist="38100" dir="2700000" algn="tl" rotWithShape="0">
                    <a:srgbClr val="000000">
                      <a:alpha val="48000"/>
                    </a:srgbClr>
                  </a:outerShdw>
                </a:effectLst>
                <a:uLnTx/>
                <a:uFillTx/>
              </a:rPr>
              <a:t>It can be filtered based on the flow and the year.</a:t>
            </a:r>
          </a:p>
          <a:p>
            <a:pPr marL="285750" marR="0" lvl="0" indent="-228600" defTabSz="914400" fontAlgn="auto">
              <a:lnSpc>
                <a:spcPct val="120000"/>
              </a:lnSpc>
              <a:spcBef>
                <a:spcPts val="0"/>
              </a:spcBef>
              <a:spcAft>
                <a:spcPts val="600"/>
              </a:spcAft>
              <a:buClrTx/>
              <a:buSzTx/>
              <a:buFont typeface="Arial" panose="020B0604020202020204" pitchFamily="34" charset="0"/>
              <a:buChar char="•"/>
              <a:tabLst/>
              <a:defRPr/>
            </a:pPr>
            <a:r>
              <a:rPr lang="en-US" dirty="0">
                <a:effectLst>
                  <a:outerShdw blurRad="50800" dist="38100" dir="2700000" algn="tl" rotWithShape="0">
                    <a:srgbClr val="000000">
                      <a:alpha val="48000"/>
                    </a:srgbClr>
                  </a:outerShdw>
                </a:effectLst>
              </a:rPr>
              <a:t>It can be seen that Canada is country with the highest import flow</a:t>
            </a:r>
            <a:endParaRPr kumimoji="0" lang="en-US" b="0" i="0" u="none" strike="noStrike" cap="none" spc="0" normalizeH="0" baseline="0" noProof="0" dirty="0">
              <a:ln>
                <a:noFill/>
              </a:ln>
              <a:effectLst>
                <a:outerShdw blurRad="50800" dist="38100" dir="2700000" algn="tl" rotWithShape="0">
                  <a:srgbClr val="000000">
                    <a:alpha val="48000"/>
                  </a:srgbClr>
                </a:outerShdw>
              </a:effectLst>
              <a:uLnTx/>
              <a:uFillTx/>
            </a:endParaRPr>
          </a:p>
          <a:p>
            <a:pPr marL="285750" marR="0" lvl="0" indent="-228600" defTabSz="914400" fontAlgn="auto">
              <a:lnSpc>
                <a:spcPct val="120000"/>
              </a:lnSpc>
              <a:spcBef>
                <a:spcPts val="0"/>
              </a:spcBef>
              <a:spcAft>
                <a:spcPts val="600"/>
              </a:spcAft>
              <a:buClrTx/>
              <a:buSzTx/>
              <a:buFont typeface="Arial" panose="020B0604020202020204" pitchFamily="34" charset="0"/>
              <a:buChar char="•"/>
              <a:tabLst/>
              <a:defRPr/>
            </a:pPr>
            <a:endParaRPr kumimoji="0" lang="en-US" b="0" i="0" u="none" strike="noStrike" cap="none" spc="0" normalizeH="0" baseline="0" noProof="0" dirty="0">
              <a:ln>
                <a:noFill/>
              </a:ln>
              <a:effectLst>
                <a:outerShdw blurRad="50800" dist="38100" dir="2700000" algn="tl" rotWithShape="0">
                  <a:srgbClr val="000000">
                    <a:alpha val="48000"/>
                  </a:srgbClr>
                </a:outerShdw>
              </a:effectLst>
              <a:uLnTx/>
              <a:uFillTx/>
            </a:endParaRPr>
          </a:p>
        </p:txBody>
      </p:sp>
      <p:cxnSp>
        <p:nvCxnSpPr>
          <p:cNvPr id="10" name="Straight Connector 9">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7605D3D-6A9C-D014-A23C-98077AB45F64}"/>
              </a:ext>
            </a:extLst>
          </p:cNvPr>
          <p:cNvPicPr>
            <a:picLocks noChangeAspect="1"/>
          </p:cNvPicPr>
          <p:nvPr/>
        </p:nvPicPr>
        <p:blipFill rotWithShape="1">
          <a:blip r:embed="rId3"/>
          <a:srcRect l="21802" r="19278" b="1"/>
          <a:stretch/>
        </p:blipFill>
        <p:spPr>
          <a:xfrm>
            <a:off x="0" y="10"/>
            <a:ext cx="7552924" cy="6857990"/>
          </a:xfrm>
          <a:prstGeom prst="rect">
            <a:avLst/>
          </a:prstGeom>
        </p:spPr>
      </p:pic>
    </p:spTree>
    <p:extLst>
      <p:ext uri="{BB962C8B-B14F-4D97-AF65-F5344CB8AC3E}">
        <p14:creationId xmlns:p14="http://schemas.microsoft.com/office/powerpoint/2010/main" val="57252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75C4E-64E3-1901-A64A-0D04BFDB554E}"/>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Unit Price Of Commodity Over The Years</a:t>
            </a:r>
          </a:p>
        </p:txBody>
      </p:sp>
      <p:pic>
        <p:nvPicPr>
          <p:cNvPr id="6" name="slide6" descr="Line chart with forecast">
            <a:extLst>
              <a:ext uri="{FF2B5EF4-FFF2-40B4-BE49-F238E27FC236}">
                <a16:creationId xmlns:a16="http://schemas.microsoft.com/office/drawing/2014/main" id="{4C4DE418-6FCE-499B-841E-C6C554911C2B}"/>
              </a:ext>
            </a:extLst>
          </p:cNvPr>
          <p:cNvPicPr>
            <a:picLocks noChangeAspect="1"/>
          </p:cNvPicPr>
          <p:nvPr/>
        </p:nvPicPr>
        <p:blipFill rotWithShape="1">
          <a:blip r:embed="rId3">
            <a:extLst>
              <a:ext uri="{28A0092B-C50C-407E-A947-70E740481C1C}">
                <a14:useLocalDpi xmlns:a14="http://schemas.microsoft.com/office/drawing/2010/main" val="0"/>
              </a:ext>
            </a:extLst>
          </a:blip>
          <a:srcRect l="32747" r="10534" b="-1"/>
          <a:stretch/>
        </p:blipFill>
        <p:spPr>
          <a:xfrm>
            <a:off x="20" y="10"/>
            <a:ext cx="7552924" cy="6857990"/>
          </a:xfrm>
          <a:prstGeom prst="rect">
            <a:avLst/>
          </a:prstGeom>
        </p:spPr>
      </p:pic>
      <p:sp>
        <p:nvSpPr>
          <p:cNvPr id="2" name="TextBox 1">
            <a:extLst>
              <a:ext uri="{FF2B5EF4-FFF2-40B4-BE49-F238E27FC236}">
                <a16:creationId xmlns:a16="http://schemas.microsoft.com/office/drawing/2014/main" id="{912E3EF1-A147-73C7-6E64-3D60CB03667F}"/>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r>
              <a:rPr kumimoji="0" lang="en-US" sz="1200" b="0" i="0" u="none" strike="noStrike" cap="none" spc="0" normalizeH="0" baseline="0" noProof="0" dirty="0">
                <a:ln>
                  <a:noFill/>
                </a:ln>
                <a:effectLst>
                  <a:outerShdw blurRad="50800" dist="38100" dir="2700000" algn="tl" rotWithShape="0">
                    <a:srgbClr val="000000">
                      <a:alpha val="48000"/>
                    </a:srgbClr>
                  </a:outerShdw>
                </a:effectLst>
                <a:uLnTx/>
                <a:uFillTx/>
              </a:rPr>
              <a:t>The above line chart shows the forecast for the Unit Prices of Argentina and India for the next 5 years.</a:t>
            </a:r>
          </a:p>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r>
              <a:rPr kumimoji="0" lang="en-US" sz="1200" b="0" i="0" u="none" strike="noStrike" cap="none" spc="0" normalizeH="0" baseline="0" noProof="0" dirty="0">
                <a:ln>
                  <a:noFill/>
                </a:ln>
                <a:effectLst>
                  <a:outerShdw blurRad="50800" dist="38100" dir="2700000" algn="tl" rotWithShape="0">
                    <a:srgbClr val="000000">
                      <a:alpha val="48000"/>
                    </a:srgbClr>
                  </a:outerShdw>
                </a:effectLst>
                <a:uLnTx/>
                <a:uFillTx/>
              </a:rPr>
              <a:t>The data can be filtered on the basis of country, commodity, and flow. </a:t>
            </a:r>
          </a:p>
          <a:p>
            <a:pPr marL="285750" indent="-228600" defTabSz="914400">
              <a:lnSpc>
                <a:spcPct val="110000"/>
              </a:lnSpc>
              <a:spcAft>
                <a:spcPts val="600"/>
              </a:spcAft>
              <a:buFont typeface="Arial" panose="020B0604020202020204" pitchFamily="34" charset="0"/>
              <a:buChar char="•"/>
            </a:pPr>
            <a:r>
              <a:rPr lang="en-US" sz="1200" dirty="0">
                <a:effectLst>
                  <a:outerShdw blurRad="50800" dist="38100" dir="2700000" algn="tl" rotWithShape="0">
                    <a:srgbClr val="000000">
                      <a:alpha val="48000"/>
                    </a:srgbClr>
                  </a:outerShdw>
                </a:effectLst>
              </a:rPr>
              <a:t>Also the graph above shows the unit price of commodities, Maize corn seed, Caraway seeds, Anise/badian seeds. This can be filtered too. As per the chart, the Unit Price is forecasted to be constant with the value, $14.46 for the next 5 years for Argentina. For India, the Unit price is estimated to be $10.15 in 2016, $10.44 in 2017, $10.72 in 2018 and $11 in 2019.</a:t>
            </a:r>
          </a:p>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endParaRPr kumimoji="0" lang="en-US" sz="1100" b="0" i="0" u="none" strike="noStrike" cap="none" spc="0" normalizeH="0" baseline="0" noProof="0" dirty="0">
              <a:ln>
                <a:noFill/>
              </a:ln>
              <a:effectLst>
                <a:outerShdw blurRad="50800" dist="38100" dir="2700000" algn="tl" rotWithShape="0">
                  <a:srgbClr val="000000">
                    <a:alpha val="48000"/>
                  </a:srgbClr>
                </a:outerShdw>
              </a:effectLst>
              <a:uLnTx/>
              <a:uFillTx/>
            </a:endParaRPr>
          </a:p>
        </p:txBody>
      </p:sp>
      <p:cxnSp>
        <p:nvCxnSpPr>
          <p:cNvPr id="11" name="Straight Connector 10">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95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8FCD8-AC59-917B-5CC8-FC5022436A23}"/>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b="1" cap="all">
                <a:effectLst>
                  <a:outerShdw blurRad="50800" dist="63500" dir="2700000" algn="tl" rotWithShape="0">
                    <a:srgbClr val="000000">
                      <a:alpha val="48000"/>
                    </a:srgbClr>
                  </a:outerShdw>
                </a:effectLst>
                <a:latin typeface="+mj-lt"/>
                <a:ea typeface="+mj-ea"/>
                <a:cs typeface="+mj-cs"/>
              </a:rPr>
              <a:t>Trade Value with respect to country and categories</a:t>
            </a:r>
          </a:p>
        </p:txBody>
      </p:sp>
      <p:sp>
        <p:nvSpPr>
          <p:cNvPr id="2" name="TextBox 1">
            <a:extLst>
              <a:ext uri="{FF2B5EF4-FFF2-40B4-BE49-F238E27FC236}">
                <a16:creationId xmlns:a16="http://schemas.microsoft.com/office/drawing/2014/main" id="{A4B7BB01-AED2-8E17-854B-0C3FDF0A0D65}"/>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r>
              <a:rPr kumimoji="0" lang="en-US" sz="1100" b="0" i="0" u="none" strike="noStrike" cap="none" spc="0" normalizeH="0" baseline="0" noProof="0" dirty="0">
                <a:ln>
                  <a:noFill/>
                </a:ln>
                <a:effectLst>
                  <a:outerShdw blurRad="50800" dist="38100" dir="2700000" algn="tl" rotWithShape="0">
                    <a:srgbClr val="000000">
                      <a:alpha val="48000"/>
                    </a:srgbClr>
                  </a:outerShdw>
                </a:effectLst>
                <a:uLnTx/>
                <a:uFillTx/>
              </a:rPr>
              <a:t>The above correlation chart shows the trend of Trade USD value per country and category.</a:t>
            </a:r>
          </a:p>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r>
              <a:rPr kumimoji="0" lang="en-US" sz="1100" b="0" i="0" u="none" strike="noStrike" cap="none" spc="0" normalizeH="0" baseline="0" noProof="0" dirty="0">
                <a:ln>
                  <a:noFill/>
                </a:ln>
                <a:effectLst>
                  <a:outerShdw blurRad="50800" dist="38100" dir="2700000" algn="tl" rotWithShape="0">
                    <a:srgbClr val="000000">
                      <a:alpha val="48000"/>
                    </a:srgbClr>
                  </a:outerShdw>
                </a:effectLst>
                <a:uLnTx/>
                <a:uFillTx/>
              </a:rPr>
              <a:t>The chart can be filtered based on category, year, and country.</a:t>
            </a:r>
          </a:p>
          <a:p>
            <a:pPr marL="285750"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From 1988 to 2016, the USA has been the largest exporter and importer of commodities followed by Canada at 2</a:t>
            </a:r>
            <a:r>
              <a:rPr lang="en-US" sz="1100" baseline="30000" dirty="0">
                <a:effectLst>
                  <a:outerShdw blurRad="50800" dist="38100" dir="2700000" algn="tl" rotWithShape="0">
                    <a:srgbClr val="000000">
                      <a:alpha val="48000"/>
                    </a:srgbClr>
                  </a:outerShdw>
                </a:effectLst>
              </a:rPr>
              <a:t>nd</a:t>
            </a:r>
            <a:r>
              <a:rPr lang="en-US" sz="1100" dirty="0">
                <a:effectLst>
                  <a:outerShdw blurRad="50800" dist="38100" dir="2700000" algn="tl" rotWithShape="0">
                    <a:srgbClr val="000000">
                      <a:alpha val="48000"/>
                    </a:srgbClr>
                  </a:outerShdw>
                </a:effectLst>
              </a:rPr>
              <a:t> position.</a:t>
            </a:r>
          </a:p>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r>
              <a:rPr lang="en-US" sz="1100" dirty="0">
                <a:effectLst>
                  <a:outerShdw blurRad="50800" dist="38100" dir="2700000" algn="tl" rotWithShape="0">
                    <a:srgbClr val="000000">
                      <a:alpha val="48000"/>
                    </a:srgbClr>
                  </a:outerShdw>
                </a:effectLst>
              </a:rPr>
              <a:t>After identifying the potential commodities, we can observe their quantity and unit price over the past years and it is different for each country. Further, we can use forecasting techniques to get the estimate of the unit prices for future years</a:t>
            </a:r>
            <a:endParaRPr kumimoji="0" lang="en-US" sz="1100" b="0" i="0" u="none" strike="noStrike" cap="none" spc="0" normalizeH="0" baseline="0" noProof="0" dirty="0">
              <a:ln>
                <a:noFill/>
              </a:ln>
              <a:effectLst>
                <a:outerShdw blurRad="50800" dist="38100" dir="2700000" algn="tl" rotWithShape="0">
                  <a:srgbClr val="000000">
                    <a:alpha val="48000"/>
                  </a:srgbClr>
                </a:outerShdw>
              </a:effectLst>
              <a:uLnTx/>
              <a:uFillTx/>
            </a:endParaRPr>
          </a:p>
          <a:p>
            <a:pPr marL="285750" marR="0" lvl="0" indent="-228600" defTabSz="914400" fontAlgn="auto">
              <a:lnSpc>
                <a:spcPct val="110000"/>
              </a:lnSpc>
              <a:spcBef>
                <a:spcPts val="0"/>
              </a:spcBef>
              <a:spcAft>
                <a:spcPts val="600"/>
              </a:spcAft>
              <a:buClrTx/>
              <a:buSzTx/>
              <a:buFont typeface="Arial" panose="020B0604020202020204" pitchFamily="34" charset="0"/>
              <a:buChar char="•"/>
              <a:tabLst/>
              <a:defRPr/>
            </a:pPr>
            <a:endParaRPr kumimoji="0" lang="en-US" sz="1100" b="0" i="0" u="none" strike="noStrike" cap="none" spc="0" normalizeH="0" baseline="0" noProof="0" dirty="0">
              <a:ln>
                <a:noFill/>
              </a:ln>
              <a:effectLst>
                <a:outerShdw blurRad="50800" dist="38100" dir="2700000" algn="tl" rotWithShape="0">
                  <a:srgbClr val="000000">
                    <a:alpha val="48000"/>
                  </a:srgbClr>
                </a:outerShdw>
              </a:effectLst>
              <a:uLnTx/>
              <a:uFillTx/>
            </a:endParaRPr>
          </a:p>
        </p:txBody>
      </p:sp>
      <p:cxnSp>
        <p:nvCxnSpPr>
          <p:cNvPr id="12" name="Straight Connector 11">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4BE2D69-DF78-DB3E-2C14-084F4F0F1936}"/>
              </a:ext>
            </a:extLst>
          </p:cNvPr>
          <p:cNvPicPr>
            <a:picLocks noChangeAspect="1"/>
          </p:cNvPicPr>
          <p:nvPr/>
        </p:nvPicPr>
        <p:blipFill>
          <a:blip r:embed="rId3"/>
          <a:stretch>
            <a:fillRect/>
          </a:stretch>
        </p:blipFill>
        <p:spPr>
          <a:xfrm>
            <a:off x="66674" y="28575"/>
            <a:ext cx="8010525" cy="6783705"/>
          </a:xfrm>
          <a:prstGeom prst="rect">
            <a:avLst/>
          </a:prstGeom>
        </p:spPr>
      </p:pic>
    </p:spTree>
    <p:extLst>
      <p:ext uri="{BB962C8B-B14F-4D97-AF65-F5344CB8AC3E}">
        <p14:creationId xmlns:p14="http://schemas.microsoft.com/office/powerpoint/2010/main" val="2409734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74D521EB-714A-4B1D-B5F4-EB2A5B6E9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4">
            <a:extLst>
              <a:ext uri="{FF2B5EF4-FFF2-40B4-BE49-F238E27FC236}">
                <a16:creationId xmlns:a16="http://schemas.microsoft.com/office/drawing/2014/main" id="{375D48A8-2626-43C2-A49F-191CD45CAE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graphicFrame>
        <p:nvGraphicFramePr>
          <p:cNvPr id="8" name="TextBox 1">
            <a:extLst>
              <a:ext uri="{FF2B5EF4-FFF2-40B4-BE49-F238E27FC236}">
                <a16:creationId xmlns:a16="http://schemas.microsoft.com/office/drawing/2014/main" id="{CB154246-7E7B-2AEE-F5E5-E2546DE287E9}"/>
              </a:ext>
            </a:extLst>
          </p:cNvPr>
          <p:cNvGraphicFramePr/>
          <p:nvPr>
            <p:extLst>
              <p:ext uri="{D42A27DB-BD31-4B8C-83A1-F6EECF244321}">
                <p14:modId xmlns:p14="http://schemas.microsoft.com/office/powerpoint/2010/main" val="850638171"/>
              </p:ext>
            </p:extLst>
          </p:nvPr>
        </p:nvGraphicFramePr>
        <p:xfrm>
          <a:off x="6513534" y="2096063"/>
          <a:ext cx="4754022" cy="3914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23C6068-386D-1837-E46A-0A8EBE56C771}"/>
              </a:ext>
            </a:extLst>
          </p:cNvPr>
          <p:cNvPicPr>
            <a:picLocks noChangeAspect="1"/>
          </p:cNvPicPr>
          <p:nvPr/>
        </p:nvPicPr>
        <p:blipFill>
          <a:blip r:embed="rId8"/>
          <a:stretch>
            <a:fillRect/>
          </a:stretch>
        </p:blipFill>
        <p:spPr>
          <a:xfrm>
            <a:off x="1" y="0"/>
            <a:ext cx="6010274" cy="6858000"/>
          </a:xfrm>
          <a:prstGeom prst="rect">
            <a:avLst/>
          </a:prstGeom>
        </p:spPr>
      </p:pic>
    </p:spTree>
    <p:extLst>
      <p:ext uri="{BB962C8B-B14F-4D97-AF65-F5344CB8AC3E}">
        <p14:creationId xmlns:p14="http://schemas.microsoft.com/office/powerpoint/2010/main" val="272064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food, indoor, filled, container&#10;&#10;Description automatically generated">
            <a:extLst>
              <a:ext uri="{FF2B5EF4-FFF2-40B4-BE49-F238E27FC236}">
                <a16:creationId xmlns:a16="http://schemas.microsoft.com/office/drawing/2014/main" id="{F2DD0D10-D2CE-5837-7369-38308325112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6589" r="19936" b="-3"/>
          <a:stretch/>
        </p:blipFill>
        <p:spPr>
          <a:xfrm>
            <a:off x="1" y="10"/>
            <a:ext cx="1943283" cy="1714490"/>
          </a:xfrm>
          <a:custGeom>
            <a:avLst/>
            <a:gdLst/>
            <a:ahLst/>
            <a:cxnLst/>
            <a:rect l="l" t="t" r="r" b="b"/>
            <a:pathLst>
              <a:path w="1943283" h="1714500">
                <a:moveTo>
                  <a:pt x="0" y="0"/>
                </a:moveTo>
                <a:lnTo>
                  <a:pt x="1676558" y="0"/>
                </a:lnTo>
                <a:lnTo>
                  <a:pt x="1943283" y="1714500"/>
                </a:lnTo>
                <a:lnTo>
                  <a:pt x="0" y="1714500"/>
                </a:lnTo>
                <a:close/>
              </a:path>
            </a:pathLst>
          </a:custGeom>
        </p:spPr>
      </p:pic>
      <p:pic>
        <p:nvPicPr>
          <p:cNvPr id="4" name="Picture 3" descr="A pile of strawberries&#10;&#10;Description automatically generated with medium confidence">
            <a:extLst>
              <a:ext uri="{FF2B5EF4-FFF2-40B4-BE49-F238E27FC236}">
                <a16:creationId xmlns:a16="http://schemas.microsoft.com/office/drawing/2014/main" id="{F9387152-F832-5ECB-4E50-2391ADA1B61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9558" r="8013" b="-3"/>
          <a:stretch/>
        </p:blipFill>
        <p:spPr>
          <a:xfrm>
            <a:off x="1" y="1714500"/>
            <a:ext cx="2210007" cy="1714498"/>
          </a:xfrm>
          <a:custGeom>
            <a:avLst/>
            <a:gdLst/>
            <a:ahLst/>
            <a:cxnLst/>
            <a:rect l="l" t="t" r="r" b="b"/>
            <a:pathLst>
              <a:path w="2210007" h="1714498">
                <a:moveTo>
                  <a:pt x="0" y="0"/>
                </a:moveTo>
                <a:lnTo>
                  <a:pt x="1943283" y="0"/>
                </a:lnTo>
                <a:lnTo>
                  <a:pt x="2210007" y="1714498"/>
                </a:lnTo>
                <a:lnTo>
                  <a:pt x="0" y="1714498"/>
                </a:lnTo>
                <a:close/>
              </a:path>
            </a:pathLst>
          </a:custGeom>
        </p:spPr>
      </p:pic>
      <p:pic>
        <p:nvPicPr>
          <p:cNvPr id="6" name="Picture 5" descr="A picture containing indoor, close, eaten, vegetable&#10;&#10;Description automatically generated">
            <a:extLst>
              <a:ext uri="{FF2B5EF4-FFF2-40B4-BE49-F238E27FC236}">
                <a16:creationId xmlns:a16="http://schemas.microsoft.com/office/drawing/2014/main" id="{B91334BC-C362-C576-1FC4-3B00F64D766D}"/>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8033" r="1204" b="2"/>
          <a:stretch/>
        </p:blipFill>
        <p:spPr>
          <a:xfrm>
            <a:off x="1" y="3429001"/>
            <a:ext cx="2474319" cy="1698991"/>
          </a:xfrm>
          <a:custGeom>
            <a:avLst/>
            <a:gdLst/>
            <a:ahLst/>
            <a:cxnLst/>
            <a:rect l="l" t="t" r="r" b="b"/>
            <a:pathLst>
              <a:path w="2474319" h="1698991">
                <a:moveTo>
                  <a:pt x="0" y="0"/>
                </a:moveTo>
                <a:lnTo>
                  <a:pt x="2210007" y="0"/>
                </a:lnTo>
                <a:lnTo>
                  <a:pt x="2474319" y="1698991"/>
                </a:lnTo>
                <a:lnTo>
                  <a:pt x="188387" y="1698991"/>
                </a:lnTo>
                <a:lnTo>
                  <a:pt x="0" y="574652"/>
                </a:lnTo>
                <a:close/>
              </a:path>
            </a:pathLst>
          </a:custGeom>
        </p:spPr>
      </p:pic>
      <p:pic>
        <p:nvPicPr>
          <p:cNvPr id="8" name="Picture 7" descr="A picture containing text, bunch, store, shelf&#10;&#10;Description automatically generated">
            <a:extLst>
              <a:ext uri="{FF2B5EF4-FFF2-40B4-BE49-F238E27FC236}">
                <a16:creationId xmlns:a16="http://schemas.microsoft.com/office/drawing/2014/main" id="{9F19C239-A9B9-BFF3-7FD5-5E852C0C74C5}"/>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r="-4" b="9613"/>
          <a:stretch/>
        </p:blipFill>
        <p:spPr>
          <a:xfrm>
            <a:off x="188388" y="5127992"/>
            <a:ext cx="2555404" cy="1730008"/>
          </a:xfrm>
          <a:custGeom>
            <a:avLst/>
            <a:gdLst/>
            <a:ahLst/>
            <a:cxnLst/>
            <a:rect l="l" t="t" r="r" b="b"/>
            <a:pathLst>
              <a:path w="2555404" h="1730008">
                <a:moveTo>
                  <a:pt x="0" y="0"/>
                </a:moveTo>
                <a:lnTo>
                  <a:pt x="2285932" y="0"/>
                </a:lnTo>
                <a:lnTo>
                  <a:pt x="2538174" y="1621404"/>
                </a:lnTo>
                <a:lnTo>
                  <a:pt x="2538508" y="1621404"/>
                </a:lnTo>
                <a:lnTo>
                  <a:pt x="2555404" y="1730008"/>
                </a:lnTo>
                <a:lnTo>
                  <a:pt x="289868" y="1730008"/>
                </a:lnTo>
                <a:close/>
              </a:path>
            </a:pathLst>
          </a:custGeom>
        </p:spPr>
      </p:pic>
      <p:sp>
        <p:nvSpPr>
          <p:cNvPr id="2" name="TextBox 1">
            <a:extLst>
              <a:ext uri="{FF2B5EF4-FFF2-40B4-BE49-F238E27FC236}">
                <a16:creationId xmlns:a16="http://schemas.microsoft.com/office/drawing/2014/main" id="{1177B273-77F5-122A-4253-0F15DD09A043}"/>
              </a:ext>
            </a:extLst>
          </p:cNvPr>
          <p:cNvSpPr txBox="1"/>
          <p:nvPr/>
        </p:nvSpPr>
        <p:spPr>
          <a:xfrm>
            <a:off x="2518527" y="1324303"/>
            <a:ext cx="7463458" cy="4698126"/>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In case of cereals maize has the highest unit price whereas canary seeds  has the lowest</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For category of coffee tea and spices saffron has the highest unit price whereas coffee husks are the lowest</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In case of dairy products bird eggs had the highest unit price , whereas egg yolks and milk were the lowest</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In edible vegetables category mushroom had the highest unit price followed by  potatoes</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In fruits and nuts categories, edible nuts have the highest unit price followed by Pistachios and Cranberries whereas Strawberries have the lowest  unit price</a:t>
            </a: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For trees, fruit trees is the commodity having highest unit price followed by roses whereas mushroom the lowest</a:t>
            </a:r>
            <a:endParaRPr lang="en-US" dirty="0">
              <a:solidFill>
                <a:schemeClr val="tx1">
                  <a:lumMod val="75000"/>
                  <a:lumOff val="25000"/>
                </a:schemeClr>
              </a:solidFill>
            </a:endParaRPr>
          </a:p>
        </p:txBody>
      </p:sp>
    </p:spTree>
    <p:extLst>
      <p:ext uri="{BB962C8B-B14F-4D97-AF65-F5344CB8AC3E}">
        <p14:creationId xmlns:p14="http://schemas.microsoft.com/office/powerpoint/2010/main" val="233759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97761-4A2C-A34A-5F07-E8DD83FC63F0}"/>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b="1" cap="all">
                <a:effectLst>
                  <a:outerShdw blurRad="50800" dist="63500" dir="2700000" algn="tl" rotWithShape="0">
                    <a:srgbClr val="000000">
                      <a:alpha val="48000"/>
                    </a:srgbClr>
                  </a:outerShdw>
                </a:effectLst>
                <a:latin typeface="+mj-lt"/>
                <a:ea typeface="+mj-ea"/>
                <a:cs typeface="+mj-cs"/>
              </a:rPr>
              <a:t>Ranking Of Different Countries Based On Trade Flow</a:t>
            </a:r>
          </a:p>
        </p:txBody>
      </p:sp>
      <p:sp>
        <p:nvSpPr>
          <p:cNvPr id="2" name="TextBox 1">
            <a:extLst>
              <a:ext uri="{FF2B5EF4-FFF2-40B4-BE49-F238E27FC236}">
                <a16:creationId xmlns:a16="http://schemas.microsoft.com/office/drawing/2014/main" id="{802FC69B-2351-398C-0156-919A5B4B270B}"/>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20000"/>
              </a:lnSpc>
              <a:spcBef>
                <a:spcPts val="1000"/>
              </a:spcBef>
              <a:buClr>
                <a:schemeClr val="accent1"/>
              </a:buClr>
              <a:buSzPct val="80000"/>
              <a:buFont typeface="Arial" panose="020B0604020202020204" pitchFamily="34" charset="0"/>
              <a:buChar char="•"/>
              <a:tabLst/>
              <a:defRPr/>
            </a:pPr>
            <a:r>
              <a:rPr kumimoji="0" lang="en-US" b="0" i="0" u="none" strike="noStrike" cap="none" spc="0" normalizeH="0" baseline="0" noProof="0">
                <a:ln>
                  <a:noFill/>
                </a:ln>
                <a:effectLst>
                  <a:outerShdw blurRad="50800" dist="38100" dir="2700000" algn="tl" rotWithShape="0">
                    <a:srgbClr val="000000">
                      <a:alpha val="48000"/>
                    </a:srgbClr>
                  </a:outerShdw>
                </a:effectLst>
                <a:uLnTx/>
                <a:uFillTx/>
              </a:rPr>
              <a:t>The bump chart shows the ranking of different countries based on the import and export trade value. </a:t>
            </a:r>
          </a:p>
          <a:p>
            <a:pPr marL="285750" marR="0" lvl="0" indent="-228600" defTabSz="914400" fontAlgn="auto">
              <a:lnSpc>
                <a:spcPct val="120000"/>
              </a:lnSpc>
              <a:spcBef>
                <a:spcPts val="1000"/>
              </a:spcBef>
              <a:buClr>
                <a:schemeClr val="accent1"/>
              </a:buClr>
              <a:buSzPct val="80000"/>
              <a:buFont typeface="Arial" panose="020B0604020202020204" pitchFamily="34" charset="0"/>
              <a:buChar char="•"/>
              <a:tabLst/>
              <a:defRPr/>
            </a:pPr>
            <a:r>
              <a:rPr kumimoji="0" lang="en-US" b="0" i="0" u="none" strike="noStrike" cap="none" spc="0" normalizeH="0" baseline="0" noProof="0">
                <a:ln>
                  <a:noFill/>
                </a:ln>
                <a:effectLst>
                  <a:outerShdw blurRad="50800" dist="38100" dir="2700000" algn="tl" rotWithShape="0">
                    <a:srgbClr val="000000">
                      <a:alpha val="48000"/>
                    </a:srgbClr>
                  </a:outerShdw>
                </a:effectLst>
                <a:uLnTx/>
                <a:uFillTx/>
              </a:rPr>
              <a:t>It help us to compare different countries based on Trade Value</a:t>
            </a:r>
          </a:p>
        </p:txBody>
      </p:sp>
      <p:cxnSp>
        <p:nvCxnSpPr>
          <p:cNvPr id="29" name="Straight Connector 28">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7B5F82-1863-2ACD-45B7-AB3620CE5BF9}"/>
              </a:ext>
            </a:extLst>
          </p:cNvPr>
          <p:cNvPicPr>
            <a:picLocks noChangeAspect="1"/>
          </p:cNvPicPr>
          <p:nvPr/>
        </p:nvPicPr>
        <p:blipFill>
          <a:blip r:embed="rId3"/>
          <a:stretch>
            <a:fillRect/>
          </a:stretch>
        </p:blipFill>
        <p:spPr>
          <a:xfrm>
            <a:off x="-19050" y="0"/>
            <a:ext cx="7696199" cy="6858000"/>
          </a:xfrm>
          <a:prstGeom prst="rect">
            <a:avLst/>
          </a:prstGeom>
        </p:spPr>
      </p:pic>
    </p:spTree>
    <p:extLst>
      <p:ext uri="{BB962C8B-B14F-4D97-AF65-F5344CB8AC3E}">
        <p14:creationId xmlns:p14="http://schemas.microsoft.com/office/powerpoint/2010/main" val="4064291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4CA8B-DDAC-3E8C-8AAE-41D33F25789C}"/>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b="1" cap="all">
                <a:effectLst>
                  <a:outerShdw blurRad="50800" dist="63500" dir="2700000" algn="tl" rotWithShape="0">
                    <a:srgbClr val="000000">
                      <a:alpha val="48000"/>
                    </a:srgbClr>
                  </a:outerShdw>
                </a:effectLst>
                <a:latin typeface="+mj-lt"/>
                <a:ea typeface="+mj-ea"/>
                <a:cs typeface="+mj-cs"/>
              </a:rPr>
              <a:t>Country Wise distribution Of Global Trade Value</a:t>
            </a:r>
          </a:p>
        </p:txBody>
      </p:sp>
      <p:sp>
        <p:nvSpPr>
          <p:cNvPr id="2" name="TextBox 1">
            <a:extLst>
              <a:ext uri="{FF2B5EF4-FFF2-40B4-BE49-F238E27FC236}">
                <a16:creationId xmlns:a16="http://schemas.microsoft.com/office/drawing/2014/main" id="{8FB3B523-2433-4816-C797-8E68264FC2A9}"/>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500" b="0" i="0" u="none" strike="noStrike" cap="none" spc="0" normalizeH="0" baseline="0" noProof="0">
                <a:ln>
                  <a:noFill/>
                </a:ln>
                <a:effectLst>
                  <a:outerShdw blurRad="50800" dist="38100" dir="2700000" algn="tl" rotWithShape="0">
                    <a:srgbClr val="000000">
                      <a:alpha val="48000"/>
                    </a:srgbClr>
                  </a:outerShdw>
                </a:effectLst>
                <a:uLnTx/>
                <a:uFillTx/>
              </a:rPr>
              <a:t>The above chart shows the percentage distribution of trade value for different countries.</a:t>
            </a:r>
          </a:p>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500" b="0" i="0" u="none" strike="noStrike" cap="none" spc="0" normalizeH="0" baseline="0" noProof="0">
                <a:ln>
                  <a:noFill/>
                </a:ln>
                <a:effectLst>
                  <a:outerShdw blurRad="50800" dist="38100" dir="2700000" algn="tl" rotWithShape="0">
                    <a:srgbClr val="000000">
                      <a:alpha val="48000"/>
                    </a:srgbClr>
                  </a:outerShdw>
                </a:effectLst>
                <a:uLnTx/>
                <a:uFillTx/>
              </a:rPr>
              <a:t>Sum of total trade value is represented </a:t>
            </a:r>
            <a:r>
              <a:rPr lang="en-US" sz="1500">
                <a:effectLst>
                  <a:outerShdw blurRad="50800" dist="38100" dir="2700000" algn="tl" rotWithShape="0">
                    <a:srgbClr val="000000">
                      <a:alpha val="48000"/>
                    </a:srgbClr>
                  </a:outerShdw>
                </a:effectLst>
              </a:rPr>
              <a:t>at</a:t>
            </a:r>
            <a:r>
              <a:rPr kumimoji="0" lang="en-US" sz="1500" b="0" i="0" u="none" strike="noStrike" cap="none" spc="0" normalizeH="0" baseline="0" noProof="0">
                <a:ln>
                  <a:noFill/>
                </a:ln>
                <a:effectLst>
                  <a:outerShdw blurRad="50800" dist="38100" dir="2700000" algn="tl" rotWithShape="0">
                    <a:srgbClr val="000000">
                      <a:alpha val="48000"/>
                    </a:srgbClr>
                  </a:outerShdw>
                </a:effectLst>
                <a:uLnTx/>
                <a:uFillTx/>
              </a:rPr>
              <a:t> the </a:t>
            </a:r>
            <a:r>
              <a:rPr lang="en-US" sz="1500">
                <a:effectLst>
                  <a:outerShdw blurRad="50800" dist="38100" dir="2700000" algn="tl" rotWithShape="0">
                    <a:srgbClr val="000000">
                      <a:alpha val="48000"/>
                    </a:srgbClr>
                  </a:outerShdw>
                </a:effectLst>
              </a:rPr>
              <a:t>C</a:t>
            </a:r>
            <a:r>
              <a:rPr kumimoji="0" lang="en-US" sz="1500" b="0" i="0" u="none" strike="noStrike" cap="none" spc="0" normalizeH="0" baseline="0" noProof="0">
                <a:ln>
                  <a:noFill/>
                </a:ln>
                <a:effectLst>
                  <a:outerShdw blurRad="50800" dist="38100" dir="2700000" algn="tl" rotWithShape="0">
                    <a:srgbClr val="000000">
                      <a:alpha val="48000"/>
                    </a:srgbClr>
                  </a:outerShdw>
                </a:effectLst>
                <a:uLnTx/>
                <a:uFillTx/>
              </a:rPr>
              <a:t>enter. </a:t>
            </a:r>
          </a:p>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500" b="0" i="0" u="none" strike="noStrike" cap="none" spc="0" normalizeH="0" baseline="0" noProof="0">
                <a:ln>
                  <a:noFill/>
                </a:ln>
                <a:effectLst>
                  <a:outerShdw blurRad="50800" dist="38100" dir="2700000" algn="tl" rotWithShape="0">
                    <a:srgbClr val="000000">
                      <a:alpha val="48000"/>
                    </a:srgbClr>
                  </a:outerShdw>
                </a:effectLst>
                <a:uLnTx/>
                <a:uFillTx/>
              </a:rPr>
              <a:t>Canada has the highest share in trade value</a:t>
            </a:r>
            <a:r>
              <a:rPr lang="en-US" sz="1500">
                <a:effectLst>
                  <a:outerShdw blurRad="50800" dist="38100" dir="2700000" algn="tl" rotWithShape="0">
                    <a:srgbClr val="000000">
                      <a:alpha val="48000"/>
                    </a:srgbClr>
                  </a:outerShdw>
                </a:effectLst>
              </a:rPr>
              <a:t> i.e  31.42 %</a:t>
            </a:r>
            <a:endParaRPr kumimoji="0" lang="en-US" sz="1500" b="0" i="0" u="none" strike="noStrike" cap="none" spc="0" normalizeH="0" baseline="0" noProof="0">
              <a:ln>
                <a:noFill/>
              </a:ln>
              <a:effectLst>
                <a:outerShdw blurRad="50800" dist="38100" dir="2700000" algn="tl" rotWithShape="0">
                  <a:srgbClr val="000000">
                    <a:alpha val="48000"/>
                  </a:srgbClr>
                </a:outerShdw>
              </a:effectLst>
              <a:uLnTx/>
              <a:uFillTx/>
            </a:endParaRPr>
          </a:p>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lang="en-US" sz="1500">
                <a:effectLst>
                  <a:outerShdw blurRad="50800" dist="38100" dir="2700000" algn="tl" rotWithShape="0">
                    <a:srgbClr val="000000">
                      <a:alpha val="48000"/>
                    </a:srgbClr>
                  </a:outerShdw>
                </a:effectLst>
              </a:rPr>
              <a:t>Lowest Nation being South Africa only 0.96% of the total </a:t>
            </a:r>
            <a:endParaRPr kumimoji="0" lang="en-US" sz="1500" b="0" i="0" u="none" strike="noStrike" cap="none" spc="0" normalizeH="0" baseline="0" noProof="0">
              <a:ln>
                <a:noFill/>
              </a:ln>
              <a:effectLst>
                <a:outerShdw blurRad="50800" dist="38100" dir="2700000" algn="tl" rotWithShape="0">
                  <a:srgbClr val="000000">
                    <a:alpha val="48000"/>
                  </a:srgbClr>
                </a:outerShdw>
              </a:effectLst>
              <a:uLnTx/>
              <a:uFillTx/>
            </a:endParaRPr>
          </a:p>
        </p:txBody>
      </p:sp>
      <p:cxnSp>
        <p:nvCxnSpPr>
          <p:cNvPr id="30" name="Straight Connector 29">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3570ADF-97E4-263D-44AE-530DB52ED758}"/>
              </a:ext>
            </a:extLst>
          </p:cNvPr>
          <p:cNvPicPr>
            <a:picLocks noChangeAspect="1"/>
          </p:cNvPicPr>
          <p:nvPr/>
        </p:nvPicPr>
        <p:blipFill>
          <a:blip r:embed="rId3"/>
          <a:stretch>
            <a:fillRect/>
          </a:stretch>
        </p:blipFill>
        <p:spPr>
          <a:xfrm>
            <a:off x="0" y="0"/>
            <a:ext cx="7696199" cy="6858000"/>
          </a:xfrm>
          <a:prstGeom prst="rect">
            <a:avLst/>
          </a:prstGeom>
        </p:spPr>
      </p:pic>
    </p:spTree>
    <p:extLst>
      <p:ext uri="{BB962C8B-B14F-4D97-AF65-F5344CB8AC3E}">
        <p14:creationId xmlns:p14="http://schemas.microsoft.com/office/powerpoint/2010/main" val="49595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2F036-EEB7-AAD5-09A4-36A6DCBFA6FD}"/>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1600" b="1" cap="all">
                <a:effectLst>
                  <a:outerShdw blurRad="50800" dist="63500" dir="2700000" algn="tl" rotWithShape="0">
                    <a:srgbClr val="000000">
                      <a:alpha val="48000"/>
                    </a:srgbClr>
                  </a:outerShdw>
                </a:effectLst>
                <a:latin typeface="+mj-lt"/>
                <a:ea typeface="+mj-ea"/>
                <a:cs typeface="+mj-cs"/>
              </a:rPr>
              <a:t>Distribution Of Trade Value Of Various categories For Different Countries </a:t>
            </a:r>
          </a:p>
        </p:txBody>
      </p:sp>
      <p:sp>
        <p:nvSpPr>
          <p:cNvPr id="4" name="TextBox 3">
            <a:extLst>
              <a:ext uri="{FF2B5EF4-FFF2-40B4-BE49-F238E27FC236}">
                <a16:creationId xmlns:a16="http://schemas.microsoft.com/office/drawing/2014/main" id="{6E627B06-7679-6F06-7D3C-3E02D0F09697}"/>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20000"/>
              </a:lnSpc>
              <a:spcBef>
                <a:spcPts val="1000"/>
              </a:spcBef>
              <a:buClr>
                <a:schemeClr val="accent1"/>
              </a:buClr>
              <a:buSzPct val="80000"/>
              <a:buFont typeface="Arial" panose="020B0604020202020204" pitchFamily="34" charset="0"/>
              <a:buChar char="•"/>
              <a:tabLst/>
              <a:defRPr/>
            </a:pPr>
            <a:r>
              <a:rPr kumimoji="0" lang="en-US" b="0" i="0" u="none" strike="noStrike" cap="none" spc="0" normalizeH="0" baseline="0" noProof="0">
                <a:ln>
                  <a:noFill/>
                </a:ln>
                <a:effectLst>
                  <a:outerShdw blurRad="50800" dist="38100" dir="2700000" algn="tl" rotWithShape="0">
                    <a:srgbClr val="000000">
                      <a:alpha val="48000"/>
                    </a:srgbClr>
                  </a:outerShdw>
                </a:effectLst>
                <a:uLnTx/>
                <a:uFillTx/>
              </a:rPr>
              <a:t>The above chart shows the distribution of trade value of different categories based on different countries.</a:t>
            </a:r>
          </a:p>
          <a:p>
            <a:pPr marL="285750" marR="0" lvl="0" indent="-228600" defTabSz="914400" fontAlgn="auto">
              <a:lnSpc>
                <a:spcPct val="120000"/>
              </a:lnSpc>
              <a:spcBef>
                <a:spcPts val="1000"/>
              </a:spcBef>
              <a:buClr>
                <a:schemeClr val="accent1"/>
              </a:buClr>
              <a:buSzPct val="80000"/>
              <a:buFont typeface="Arial" panose="020B0604020202020204" pitchFamily="34" charset="0"/>
              <a:buChar char="•"/>
              <a:tabLst/>
              <a:defRPr/>
            </a:pPr>
            <a:r>
              <a:rPr kumimoji="0" lang="en-US" b="0" i="0" u="none" strike="noStrike" cap="none" spc="0" normalizeH="0" baseline="0" noProof="0">
                <a:ln>
                  <a:noFill/>
                </a:ln>
                <a:effectLst>
                  <a:outerShdw blurRad="50800" dist="38100" dir="2700000" algn="tl" rotWithShape="0">
                    <a:srgbClr val="000000">
                      <a:alpha val="48000"/>
                    </a:srgbClr>
                  </a:outerShdw>
                </a:effectLst>
                <a:uLnTx/>
                <a:uFillTx/>
              </a:rPr>
              <a:t>Filters can be applied for category, flow and country. </a:t>
            </a:r>
          </a:p>
        </p:txBody>
      </p:sp>
      <p:cxnSp>
        <p:nvCxnSpPr>
          <p:cNvPr id="9" name="Straight Connector 8">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E38A4A-E9B6-E6CA-C5A2-F29AB7AF622A}"/>
              </a:ext>
            </a:extLst>
          </p:cNvPr>
          <p:cNvPicPr>
            <a:picLocks noChangeAspect="1"/>
          </p:cNvPicPr>
          <p:nvPr/>
        </p:nvPicPr>
        <p:blipFill>
          <a:blip r:embed="rId3"/>
          <a:stretch>
            <a:fillRect/>
          </a:stretch>
        </p:blipFill>
        <p:spPr>
          <a:xfrm>
            <a:off x="0" y="0"/>
            <a:ext cx="7524745" cy="6857999"/>
          </a:xfrm>
          <a:prstGeom prst="rect">
            <a:avLst/>
          </a:prstGeom>
        </p:spPr>
      </p:pic>
    </p:spTree>
    <p:extLst>
      <p:ext uri="{BB962C8B-B14F-4D97-AF65-F5344CB8AC3E}">
        <p14:creationId xmlns:p14="http://schemas.microsoft.com/office/powerpoint/2010/main" val="276217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66FFAA-22B8-3813-9159-05F2C21925AB}"/>
              </a:ext>
            </a:extLst>
          </p:cNvPr>
          <p:cNvSpPr txBox="1"/>
          <p:nvPr/>
        </p:nvSpPr>
        <p:spPr>
          <a:xfrm>
            <a:off x="8154444" y="609600"/>
            <a:ext cx="3113112" cy="132632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100" b="1" cap="all">
                <a:effectLst>
                  <a:outerShdw blurRad="50800" dist="63500" dir="2700000" algn="tl" rotWithShape="0">
                    <a:srgbClr val="000000">
                      <a:alpha val="48000"/>
                    </a:srgbClr>
                  </a:outerShdw>
                </a:effectLst>
                <a:latin typeface="+mj-lt"/>
                <a:ea typeface="+mj-ea"/>
                <a:cs typeface="+mj-cs"/>
              </a:rPr>
              <a:t>Change in Trade Value of Flow Over the Years</a:t>
            </a:r>
          </a:p>
        </p:txBody>
      </p:sp>
      <p:sp>
        <p:nvSpPr>
          <p:cNvPr id="2" name="TextBox 1">
            <a:extLst>
              <a:ext uri="{FF2B5EF4-FFF2-40B4-BE49-F238E27FC236}">
                <a16:creationId xmlns:a16="http://schemas.microsoft.com/office/drawing/2014/main" id="{52811235-EDEC-2731-1EBA-54139F36F1E1}"/>
              </a:ext>
            </a:extLst>
          </p:cNvPr>
          <p:cNvSpPr txBox="1"/>
          <p:nvPr/>
        </p:nvSpPr>
        <p:spPr>
          <a:xfrm>
            <a:off x="8154444" y="2096064"/>
            <a:ext cx="3113112" cy="3695136"/>
          </a:xfrm>
          <a:prstGeom prst="rect">
            <a:avLst/>
          </a:prstGeom>
        </p:spPr>
        <p:txBody>
          <a:bodyPr vert="horz" lIns="91440" tIns="45720" rIns="91440" bIns="45720" rtlCol="0">
            <a:normAutofit/>
          </a:bodyPr>
          <a:lstStyle/>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100" b="0" i="0" u="none" strike="noStrike" cap="none" spc="0" normalizeH="0" baseline="0" noProof="0">
                <a:ln>
                  <a:noFill/>
                </a:ln>
                <a:effectLst>
                  <a:outerShdw blurRad="50800" dist="38100" dir="2700000" algn="tl" rotWithShape="0">
                    <a:srgbClr val="000000">
                      <a:alpha val="48000"/>
                    </a:srgbClr>
                  </a:outerShdw>
                </a:effectLst>
                <a:uLnTx/>
                <a:uFillTx/>
              </a:rPr>
              <a:t>The above chart shows the change that has occurred in the import and export values over the years</a:t>
            </a:r>
          </a:p>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100" b="0" i="0" u="none" strike="noStrike" cap="none" spc="0" normalizeH="0" baseline="0" noProof="0">
                <a:ln>
                  <a:noFill/>
                </a:ln>
                <a:effectLst>
                  <a:outerShdw blurRad="50800" dist="38100" dir="2700000" algn="tl" rotWithShape="0">
                    <a:srgbClr val="000000">
                      <a:alpha val="48000"/>
                    </a:srgbClr>
                  </a:outerShdw>
                </a:effectLst>
                <a:uLnTx/>
                <a:uFillTx/>
              </a:rPr>
              <a:t>The above chart has a live feature and hence the moving changes can be seen.</a:t>
            </a:r>
          </a:p>
          <a:p>
            <a:pPr marL="285750" marR="0" lvl="0" indent="-228600" defTabSz="914400" fontAlgn="auto">
              <a:lnSpc>
                <a:spcPct val="110000"/>
              </a:lnSpc>
              <a:spcBef>
                <a:spcPts val="1000"/>
              </a:spcBef>
              <a:buClr>
                <a:schemeClr val="accent1"/>
              </a:buClr>
              <a:buSzPct val="80000"/>
              <a:buFont typeface="Arial" panose="020B0604020202020204" pitchFamily="34" charset="0"/>
              <a:buChar char="•"/>
              <a:tabLst/>
              <a:defRPr/>
            </a:pPr>
            <a:r>
              <a:rPr kumimoji="0" lang="en-US" sz="1100" b="0" i="0" u="none" strike="noStrike" cap="none" spc="0" normalizeH="0" baseline="0" noProof="0">
                <a:ln>
                  <a:noFill/>
                </a:ln>
                <a:effectLst>
                  <a:outerShdw blurRad="50800" dist="38100" dir="2700000" algn="tl" rotWithShape="0">
                    <a:srgbClr val="000000">
                      <a:alpha val="48000"/>
                    </a:srgbClr>
                  </a:outerShdw>
                </a:effectLst>
                <a:uLnTx/>
                <a:uFillTx/>
              </a:rPr>
              <a:t>The Chart above shows the change that has occurred in the import and export values over the years. The time period can be selected as required. This chart has a live feature hence the changes can be seen as and when it happens. For eg: In the year 2016, USA has export value of $20B and import value of $7B.</a:t>
            </a:r>
          </a:p>
        </p:txBody>
      </p:sp>
      <p:cxnSp>
        <p:nvCxnSpPr>
          <p:cNvPr id="10" name="Straight Connector 9">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E37DD4C-DC63-8542-FC9E-AF734859FC10}"/>
              </a:ext>
            </a:extLst>
          </p:cNvPr>
          <p:cNvPicPr>
            <a:picLocks noChangeAspect="1"/>
          </p:cNvPicPr>
          <p:nvPr/>
        </p:nvPicPr>
        <p:blipFill>
          <a:blip r:embed="rId3"/>
          <a:stretch>
            <a:fillRect/>
          </a:stretch>
        </p:blipFill>
        <p:spPr>
          <a:xfrm>
            <a:off x="7113" y="0"/>
            <a:ext cx="7660506" cy="6858000"/>
          </a:xfrm>
          <a:prstGeom prst="rect">
            <a:avLst/>
          </a:prstGeom>
        </p:spPr>
      </p:pic>
    </p:spTree>
    <p:extLst>
      <p:ext uri="{BB962C8B-B14F-4D97-AF65-F5344CB8AC3E}">
        <p14:creationId xmlns:p14="http://schemas.microsoft.com/office/powerpoint/2010/main" val="270982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8530E-AE82-1D33-B8A1-DF4CB8C81A2D}"/>
              </a:ext>
            </a:extLst>
          </p:cNvPr>
          <p:cNvSpPr>
            <a:spLocks noGrp="1"/>
          </p:cNvSpPr>
          <p:nvPr>
            <p:ph type="ctr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Summary Of Insights Derived</a:t>
            </a:r>
          </a:p>
        </p:txBody>
      </p:sp>
      <p:sp useBgFill="1">
        <p:nvSpPr>
          <p:cNvPr id="25"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6DF11D9-AC41-4A30-F4E7-B56B98263FC8}"/>
              </a:ext>
            </a:extLst>
          </p:cNvPr>
          <p:cNvSpPr>
            <a:spLocks noGrp="1"/>
          </p:cNvSpPr>
          <p:nvPr>
            <p:ph type="subTitle" idx="1"/>
          </p:nvPr>
        </p:nvSpPr>
        <p:spPr>
          <a:xfrm>
            <a:off x="4711641" y="1122001"/>
            <a:ext cx="6566564" cy="4761274"/>
          </a:xfrm>
        </p:spPr>
        <p:txBody>
          <a:bodyPr vert="horz" lIns="91440" tIns="45720" rIns="91440" bIns="45720" rtlCol="0" anchor="ctr">
            <a:normAutofit/>
          </a:bodyPr>
          <a:lstStyle/>
          <a:p>
            <a:pPr marL="285750" indent="-228600" algn="l">
              <a:buFont typeface="Arial" panose="020B0604020202020204" pitchFamily="34" charset="0"/>
              <a:buChar char="•"/>
            </a:pPr>
            <a:r>
              <a:rPr lang="en-US" sz="1600"/>
              <a:t>From 1988 to 2016, the USA has been the largest exporter and importer of quantity of commodities followed by Canada at 2</a:t>
            </a:r>
            <a:r>
              <a:rPr lang="en-US" sz="1600" baseline="30000"/>
              <a:t>nd</a:t>
            </a:r>
            <a:r>
              <a:rPr lang="en-US" sz="1600"/>
              <a:t> position.</a:t>
            </a:r>
          </a:p>
          <a:p>
            <a:pPr marL="285750" indent="-228600" algn="l">
              <a:buFont typeface="Arial" panose="020B0604020202020204" pitchFamily="34" charset="0"/>
              <a:buChar char="•"/>
            </a:pPr>
            <a:r>
              <a:rPr lang="en-US" sz="1600"/>
              <a:t>Canada has the largest share of Trade value whereas South Africa is the lowest</a:t>
            </a:r>
          </a:p>
          <a:p>
            <a:pPr marL="285750" indent="-228600" algn="l">
              <a:buFont typeface="Arial" panose="020B0604020202020204" pitchFamily="34" charset="0"/>
              <a:buChar char="•"/>
            </a:pPr>
            <a:r>
              <a:rPr lang="en-US" sz="1600"/>
              <a:t>Top categories were identified for each country. Cereals being the top most category in Trade</a:t>
            </a:r>
          </a:p>
          <a:p>
            <a:pPr marL="285750" indent="-228600" algn="l">
              <a:buFont typeface="Arial" panose="020B0604020202020204" pitchFamily="34" charset="0"/>
              <a:buChar char="•"/>
            </a:pPr>
            <a:r>
              <a:rPr lang="en-US" sz="1600"/>
              <a:t>Top commodities were identified based on their quantity traded via export and import.</a:t>
            </a:r>
          </a:p>
          <a:p>
            <a:pPr marL="285750" indent="-228600" algn="l">
              <a:buFont typeface="Arial" panose="020B0604020202020204" pitchFamily="34" charset="0"/>
              <a:buChar char="•"/>
            </a:pPr>
            <a:r>
              <a:rPr lang="en-US" sz="1600"/>
              <a:t>After identifying the potential commodities, we can observe their quantity and unit price over the past years and it is different for each country. Further, we can use forecasting techniques to get the estimate of the unit prices for future years.</a:t>
            </a:r>
          </a:p>
          <a:p>
            <a:pPr marL="285750" indent="-228600" algn="l">
              <a:buFont typeface="Arial" panose="020B0604020202020204" pitchFamily="34" charset="0"/>
              <a:buChar char="•"/>
            </a:pPr>
            <a:endParaRPr lang="en-US" sz="1600"/>
          </a:p>
          <a:p>
            <a:pPr marL="285750" indent="-228600" algn="l">
              <a:buFont typeface="Arial" panose="020B0604020202020204" pitchFamily="34" charset="0"/>
              <a:buChar char="•"/>
            </a:pPr>
            <a:endParaRPr lang="en-US" sz="1600"/>
          </a:p>
          <a:p>
            <a:pPr marL="285750" indent="-228600" algn="l">
              <a:buFont typeface="Arial" panose="020B0604020202020204" pitchFamily="34" charset="0"/>
              <a:buChar char="•"/>
            </a:pPr>
            <a:endParaRPr lang="en-US" sz="1600"/>
          </a:p>
        </p:txBody>
      </p:sp>
    </p:spTree>
    <p:extLst>
      <p:ext uri="{BB962C8B-B14F-4D97-AF65-F5344CB8AC3E}">
        <p14:creationId xmlns:p14="http://schemas.microsoft.com/office/powerpoint/2010/main" val="1941101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4711-EB0E-C64D-F9DC-F67FD2FF0B1F}"/>
              </a:ext>
            </a:extLst>
          </p:cNvPr>
          <p:cNvSpPr>
            <a:spLocks noGrp="1"/>
          </p:cNvSpPr>
          <p:nvPr>
            <p:ph type="title"/>
          </p:nvPr>
        </p:nvSpPr>
        <p:spPr>
          <a:xfrm>
            <a:off x="4927472" y="609600"/>
            <a:ext cx="6340084" cy="1326321"/>
          </a:xfrm>
        </p:spPr>
        <p:txBody>
          <a:bodyPr>
            <a:normAutofit/>
          </a:bodyPr>
          <a:lstStyle/>
          <a:p>
            <a:r>
              <a:rPr lang="en-US" dirty="0"/>
              <a:t>What is Global Trade?</a:t>
            </a:r>
          </a:p>
        </p:txBody>
      </p:sp>
      <p:pic>
        <p:nvPicPr>
          <p:cNvPr id="5" name="Picture 4" descr="A picture containing boat&#10;&#10;Description automatically generated">
            <a:extLst>
              <a:ext uri="{FF2B5EF4-FFF2-40B4-BE49-F238E27FC236}">
                <a16:creationId xmlns:a16="http://schemas.microsoft.com/office/drawing/2014/main" id="{0709E436-0E3D-F6B6-DAC9-61C0909017B8}"/>
              </a:ext>
            </a:extLst>
          </p:cNvPr>
          <p:cNvPicPr>
            <a:picLocks noChangeAspect="1"/>
          </p:cNvPicPr>
          <p:nvPr/>
        </p:nvPicPr>
        <p:blipFill rotWithShape="1">
          <a:blip r:embed="rId3">
            <a:extLst>
              <a:ext uri="{28A0092B-C50C-407E-A947-70E740481C1C}">
                <a14:useLocalDpi xmlns:a14="http://schemas.microsoft.com/office/drawing/2010/main" val="0"/>
              </a:ext>
            </a:extLst>
          </a:blip>
          <a:srcRect l="38971" r="25032"/>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0F329971-8501-4E22-E555-679E9EEF3421}"/>
              </a:ext>
            </a:extLst>
          </p:cNvPr>
          <p:cNvSpPr>
            <a:spLocks noGrp="1"/>
          </p:cNvSpPr>
          <p:nvPr>
            <p:ph idx="1"/>
          </p:nvPr>
        </p:nvSpPr>
        <p:spPr>
          <a:xfrm>
            <a:off x="4927471" y="2096064"/>
            <a:ext cx="6340085" cy="3695136"/>
          </a:xfrm>
        </p:spPr>
        <p:txBody>
          <a:bodyPr>
            <a:normAutofit/>
          </a:bodyPr>
          <a:lstStyle/>
          <a:p>
            <a:pPr>
              <a:lnSpc>
                <a:spcPct val="110000"/>
              </a:lnSpc>
            </a:pPr>
            <a:r>
              <a:rPr lang="en-US" sz="1600" dirty="0">
                <a:latin typeface="Open Sans" panose="020B0606030504020204" pitchFamily="34" charset="0"/>
              </a:rPr>
              <a:t>Global</a:t>
            </a:r>
            <a:r>
              <a:rPr lang="en-US" sz="1600" b="0" i="0" dirty="0">
                <a:effectLst/>
                <a:latin typeface="Open Sans" panose="020B0606030504020204" pitchFamily="34" charset="0"/>
              </a:rPr>
              <a:t> trade is the exchange of goods and services among nations.</a:t>
            </a:r>
          </a:p>
          <a:p>
            <a:pPr>
              <a:lnSpc>
                <a:spcPct val="110000"/>
              </a:lnSpc>
            </a:pPr>
            <a:r>
              <a:rPr lang="en-US" sz="1600" b="0" i="0" dirty="0">
                <a:effectLst/>
                <a:latin typeface="Open Sans" panose="020B0606030504020204" pitchFamily="34" charset="0"/>
              </a:rPr>
              <a:t>Imports are goods and services purchased from other countries.</a:t>
            </a:r>
          </a:p>
          <a:p>
            <a:pPr>
              <a:lnSpc>
                <a:spcPct val="110000"/>
              </a:lnSpc>
            </a:pPr>
            <a:r>
              <a:rPr lang="en-US" sz="1600" b="0" i="0" dirty="0">
                <a:effectLst/>
                <a:latin typeface="Open Sans" panose="020B0606030504020204" pitchFamily="34" charset="0"/>
              </a:rPr>
              <a:t>Exports are goods and services sold to other countries.</a:t>
            </a:r>
          </a:p>
          <a:p>
            <a:pPr>
              <a:lnSpc>
                <a:spcPct val="110000"/>
              </a:lnSpc>
            </a:pPr>
            <a:r>
              <a:rPr lang="en-US" sz="1600" b="0" i="0" dirty="0">
                <a:effectLst/>
                <a:latin typeface="Open Sans" panose="020B0606030504020204" pitchFamily="34" charset="0"/>
              </a:rPr>
              <a:t>The global marketplace exists because countries need to trade with one another. </a:t>
            </a:r>
          </a:p>
          <a:p>
            <a:pPr>
              <a:lnSpc>
                <a:spcPct val="110000"/>
              </a:lnSpc>
            </a:pPr>
            <a:r>
              <a:rPr lang="en-US" sz="1600" b="0" i="0" dirty="0">
                <a:effectLst/>
                <a:latin typeface="Open Sans" panose="020B0606030504020204" pitchFamily="34" charset="0"/>
              </a:rPr>
              <a:t>The new global marketplace makes all people and businesses in the world both potential customers and potential employees or employers.</a:t>
            </a:r>
          </a:p>
        </p:txBody>
      </p:sp>
      <p:cxnSp>
        <p:nvCxnSpPr>
          <p:cNvPr id="10" name="Straight Connector 9">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20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C11DF-EEA5-3869-D6C0-474935990852}"/>
              </a:ext>
            </a:extLst>
          </p:cNvPr>
          <p:cNvSpPr>
            <a:spLocks noGrp="1"/>
          </p:cNvSpPr>
          <p:nvPr>
            <p:ph type="title"/>
          </p:nvPr>
        </p:nvSpPr>
        <p:spPr>
          <a:xfrm>
            <a:off x="1282703" y="1289888"/>
            <a:ext cx="5854698" cy="4278224"/>
          </a:xfrm>
        </p:spPr>
        <p:txBody>
          <a:bodyPr vert="horz" lIns="91440" tIns="45720" rIns="91440" bIns="45720" rtlCol="0" anchor="ctr">
            <a:normAutofit/>
          </a:bodyPr>
          <a:lstStyle/>
          <a:p>
            <a:pPr algn="r"/>
            <a:r>
              <a:rPr lang="en-US" sz="5400"/>
              <a:t>Thank You</a:t>
            </a:r>
          </a:p>
        </p:txBody>
      </p:sp>
      <p:cxnSp>
        <p:nvCxnSpPr>
          <p:cNvPr id="9" name="Straight Connector 8">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ED2E-DC41-DFE6-53E5-D4902C14D58B}"/>
              </a:ext>
            </a:extLst>
          </p:cNvPr>
          <p:cNvSpPr>
            <a:spLocks noGrp="1"/>
          </p:cNvSpPr>
          <p:nvPr>
            <p:ph type="title"/>
          </p:nvPr>
        </p:nvSpPr>
        <p:spPr>
          <a:xfrm>
            <a:off x="913795" y="609600"/>
            <a:ext cx="10353761" cy="1326321"/>
          </a:xfrm>
        </p:spPr>
        <p:txBody>
          <a:bodyPr>
            <a:normAutofit/>
          </a:bodyPr>
          <a:lstStyle/>
          <a:p>
            <a:r>
              <a:rPr lang="en-US"/>
              <a:t>Benefits Of Global Trade</a:t>
            </a:r>
          </a:p>
        </p:txBody>
      </p:sp>
      <p:sp>
        <p:nvSpPr>
          <p:cNvPr id="3" name="Content Placeholder 2">
            <a:extLst>
              <a:ext uri="{FF2B5EF4-FFF2-40B4-BE49-F238E27FC236}">
                <a16:creationId xmlns:a16="http://schemas.microsoft.com/office/drawing/2014/main" id="{6B9A1A83-C6C6-1FC4-5B69-2C7FD27EBDEC}"/>
              </a:ext>
            </a:extLst>
          </p:cNvPr>
          <p:cNvSpPr>
            <a:spLocks noGrp="1"/>
          </p:cNvSpPr>
          <p:nvPr>
            <p:ph idx="1"/>
          </p:nvPr>
        </p:nvSpPr>
        <p:spPr>
          <a:xfrm>
            <a:off x="913795" y="2096064"/>
            <a:ext cx="6352824" cy="3695136"/>
          </a:xfrm>
        </p:spPr>
        <p:txBody>
          <a:bodyPr>
            <a:normAutofit/>
          </a:bodyPr>
          <a:lstStyle/>
          <a:p>
            <a:pPr>
              <a:lnSpc>
                <a:spcPct val="110000"/>
              </a:lnSpc>
            </a:pPr>
            <a:r>
              <a:rPr lang="en-US" sz="1300" b="0" i="0">
                <a:effectLst/>
                <a:latin typeface="Times New Roman" panose="02020603050405020304" pitchFamily="18" charset="0"/>
                <a:cs typeface="Times New Roman" panose="02020603050405020304" pitchFamily="18" charset="0"/>
              </a:rPr>
              <a:t>Consumers, producers, workers, and nations benefit from international trade in different ways.</a:t>
            </a:r>
          </a:p>
          <a:p>
            <a:pPr>
              <a:lnSpc>
                <a:spcPct val="110000"/>
              </a:lnSpc>
            </a:pPr>
            <a:r>
              <a:rPr lang="en-US" sz="1300" b="1" i="0">
                <a:effectLst/>
                <a:latin typeface="Times New Roman" panose="02020603050405020304" pitchFamily="18" charset="0"/>
                <a:cs typeface="Times New Roman" panose="02020603050405020304" pitchFamily="18" charset="0"/>
              </a:rPr>
              <a:t>Consumers</a:t>
            </a:r>
            <a:r>
              <a:rPr lang="en-US" sz="1300" b="0" i="0">
                <a:effectLst/>
                <a:latin typeface="Times New Roman" panose="02020603050405020304" pitchFamily="18" charset="0"/>
                <a:cs typeface="Times New Roman" panose="02020603050405020304" pitchFamily="18" charset="0"/>
              </a:rPr>
              <a:t> benefit from the competition that the foreign companies offer. This competition encourages the production of high quality goods with lower prices. The variety of goods increases as more producers market their goods in other countries. Individuals have more options when making purchasing decisions</a:t>
            </a:r>
          </a:p>
          <a:p>
            <a:pPr>
              <a:lnSpc>
                <a:spcPct val="110000"/>
              </a:lnSpc>
            </a:pPr>
            <a:r>
              <a:rPr lang="en-US" sz="1300" b="0" i="0">
                <a:effectLst/>
                <a:latin typeface="Times New Roman" panose="02020603050405020304" pitchFamily="18" charset="0"/>
                <a:cs typeface="Times New Roman" panose="02020603050405020304" pitchFamily="18" charset="0"/>
              </a:rPr>
              <a:t>Many</a:t>
            </a:r>
            <a:r>
              <a:rPr lang="en-US" sz="1300" b="1" i="0">
                <a:effectLst/>
                <a:latin typeface="Times New Roman" panose="02020603050405020304" pitchFamily="18" charset="0"/>
                <a:cs typeface="Times New Roman" panose="02020603050405020304" pitchFamily="18" charset="0"/>
              </a:rPr>
              <a:t> Producers </a:t>
            </a:r>
            <a:r>
              <a:rPr lang="en-US" sz="1300" b="0" i="0">
                <a:effectLst/>
                <a:latin typeface="Times New Roman" panose="02020603050405020304" pitchFamily="18" charset="0"/>
                <a:cs typeface="Times New Roman" panose="02020603050405020304" pitchFamily="18" charset="0"/>
              </a:rPr>
              <a:t>expand business by conducting operations in other countries. About 1/3 of the profits of US businesses come from international trade and foreign investment</a:t>
            </a:r>
          </a:p>
          <a:p>
            <a:pPr>
              <a:lnSpc>
                <a:spcPct val="110000"/>
              </a:lnSpc>
            </a:pPr>
            <a:r>
              <a:rPr lang="en-US" sz="1300" b="1" i="0">
                <a:effectLst/>
                <a:latin typeface="Times New Roman" panose="02020603050405020304" pitchFamily="18" charset="0"/>
                <a:cs typeface="Times New Roman" panose="02020603050405020304" pitchFamily="18" charset="0"/>
              </a:rPr>
              <a:t>Workers</a:t>
            </a:r>
            <a:r>
              <a:rPr lang="en-US" sz="1300" b="0" i="0">
                <a:effectLst/>
                <a:latin typeface="Times New Roman" panose="02020603050405020304" pitchFamily="18" charset="0"/>
                <a:cs typeface="Times New Roman" panose="02020603050405020304" pitchFamily="18" charset="0"/>
              </a:rPr>
              <a:t> also benefit from international trade. Increased trade can lead to higher employment rates both at home and abroad. For example, according to the US Chamber of Commerce, Toyota, a Japanese company, has generated 500,000 jobs in the United States. </a:t>
            </a:r>
          </a:p>
          <a:p>
            <a:pPr>
              <a:lnSpc>
                <a:spcPct val="110000"/>
              </a:lnSpc>
            </a:pPr>
            <a:r>
              <a:rPr lang="en-US" sz="1300" b="1" i="0">
                <a:effectLst/>
                <a:latin typeface="Times New Roman" panose="02020603050405020304" pitchFamily="18" charset="0"/>
                <a:cs typeface="Times New Roman" panose="02020603050405020304" pitchFamily="18" charset="0"/>
              </a:rPr>
              <a:t>Nations</a:t>
            </a:r>
            <a:r>
              <a:rPr lang="en-US" sz="1300" b="0" i="0">
                <a:effectLst/>
                <a:latin typeface="Times New Roman" panose="02020603050405020304" pitchFamily="18" charset="0"/>
                <a:cs typeface="Times New Roman" panose="02020603050405020304" pitchFamily="18" charset="0"/>
              </a:rPr>
              <a:t> as a whole benefit from international trade. Increased foreign investment in a country often improves the standard of living for that country’s people</a:t>
            </a:r>
            <a:endParaRPr lang="en-US" sz="130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AF5B113D-9DE0-7F4E-F790-B7FB7C54F8F6}"/>
              </a:ext>
            </a:extLst>
          </p:cNvPr>
          <p:cNvPicPr>
            <a:picLocks noChangeAspect="1"/>
          </p:cNvPicPr>
          <p:nvPr/>
        </p:nvPicPr>
        <p:blipFill rotWithShape="1">
          <a:blip r:embed="rId3">
            <a:extLst>
              <a:ext uri="{28A0092B-C50C-407E-A947-70E740481C1C}">
                <a14:useLocalDpi xmlns:a14="http://schemas.microsoft.com/office/drawing/2010/main" val="0"/>
              </a:ext>
            </a:extLst>
          </a:blip>
          <a:srcRect l="23737" r="23736" b="1"/>
          <a:stretch/>
        </p:blipFill>
        <p:spPr>
          <a:xfrm>
            <a:off x="7678736" y="2210935"/>
            <a:ext cx="351177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927210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FFA39-A5B0-BC63-F459-132EE3E595CE}"/>
              </a:ext>
            </a:extLst>
          </p:cNvPr>
          <p:cNvPicPr>
            <a:picLocks noChangeAspect="1"/>
          </p:cNvPicPr>
          <p:nvPr/>
        </p:nvPicPr>
        <p:blipFill rotWithShape="1">
          <a:blip r:embed="rId3">
            <a:alphaModFix amt="35000"/>
          </a:blip>
          <a:srcRect t="11484" b="11484"/>
          <a:stretch/>
        </p:blipFill>
        <p:spPr>
          <a:xfrm>
            <a:off x="20" y="2030"/>
            <a:ext cx="12191980" cy="6855970"/>
          </a:xfrm>
          <a:prstGeom prst="rect">
            <a:avLst/>
          </a:prstGeom>
        </p:spPr>
      </p:pic>
      <p:sp>
        <p:nvSpPr>
          <p:cNvPr id="14" name="Rectangle 9">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1529EA4E-8AF7-FF6D-15F4-6CB05A3E5899}"/>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a:t>Contents</a:t>
            </a:r>
          </a:p>
        </p:txBody>
      </p:sp>
      <p:sp>
        <p:nvSpPr>
          <p:cNvPr id="3" name="Subtitle 2">
            <a:extLst>
              <a:ext uri="{FF2B5EF4-FFF2-40B4-BE49-F238E27FC236}">
                <a16:creationId xmlns:a16="http://schemas.microsoft.com/office/drawing/2014/main" id="{9FB58EA9-26AE-556D-D6BE-5AF4636E8599}"/>
              </a:ext>
            </a:extLst>
          </p:cNvPr>
          <p:cNvSpPr>
            <a:spLocks noGrp="1"/>
          </p:cNvSpPr>
          <p:nvPr>
            <p:ph type="subTitle" idx="1"/>
          </p:nvPr>
        </p:nvSpPr>
        <p:spPr>
          <a:xfrm>
            <a:off x="913795" y="2096064"/>
            <a:ext cx="10353762" cy="3695136"/>
          </a:xfrm>
        </p:spPr>
        <p:txBody>
          <a:bodyPr vert="horz" lIns="91440" tIns="45720" rIns="91440" bIns="45720" rtlCol="0">
            <a:normAutofit/>
          </a:bodyPr>
          <a:lstStyle/>
          <a:p>
            <a:pPr marL="457200" indent="-228600" algn="l">
              <a:buFont typeface="Arial" panose="020B0604020202020204" pitchFamily="34" charset="0"/>
              <a:buChar char="•"/>
            </a:pPr>
            <a:r>
              <a:rPr lang="en-US"/>
              <a:t>Problem statement</a:t>
            </a:r>
          </a:p>
          <a:p>
            <a:pPr marL="457200" indent="-228600" algn="l">
              <a:buFont typeface="Arial" panose="020B0604020202020204" pitchFamily="34" charset="0"/>
              <a:buChar char="•"/>
            </a:pPr>
            <a:r>
              <a:rPr lang="en-US"/>
              <a:t>Data description</a:t>
            </a:r>
          </a:p>
          <a:p>
            <a:pPr marL="457200" indent="-228600" algn="l">
              <a:buFont typeface="Arial" panose="020B0604020202020204" pitchFamily="34" charset="0"/>
              <a:buChar char="•"/>
            </a:pPr>
            <a:r>
              <a:rPr lang="en-US"/>
              <a:t>Data preparation</a:t>
            </a:r>
          </a:p>
          <a:p>
            <a:pPr marL="457200" indent="-228600" algn="l">
              <a:buFont typeface="Arial" panose="020B0604020202020204" pitchFamily="34" charset="0"/>
              <a:buChar char="•"/>
            </a:pPr>
            <a:r>
              <a:rPr lang="en-US"/>
              <a:t>Visuals screenshots</a:t>
            </a:r>
          </a:p>
          <a:p>
            <a:pPr marL="457200" indent="-228600" algn="l">
              <a:buFont typeface="Arial" panose="020B0604020202020204" pitchFamily="34" charset="0"/>
              <a:buChar char="•"/>
            </a:pPr>
            <a:r>
              <a:rPr lang="en-US"/>
              <a:t>Insights derived</a:t>
            </a:r>
          </a:p>
        </p:txBody>
      </p:sp>
    </p:spTree>
    <p:extLst>
      <p:ext uri="{BB962C8B-B14F-4D97-AF65-F5344CB8AC3E}">
        <p14:creationId xmlns:p14="http://schemas.microsoft.com/office/powerpoint/2010/main" val="1110206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6BA-BCCE-1BE6-B627-686B0B560AD5}"/>
              </a:ext>
            </a:extLst>
          </p:cNvPr>
          <p:cNvSpPr>
            <a:spLocks noGrp="1"/>
          </p:cNvSpPr>
          <p:nvPr>
            <p:ph type="title"/>
          </p:nvPr>
        </p:nvSpPr>
        <p:spPr>
          <a:xfrm>
            <a:off x="1286933" y="609600"/>
            <a:ext cx="10197494" cy="1099457"/>
          </a:xfrm>
        </p:spPr>
        <p:txBody>
          <a:bodyPr>
            <a:normAutofit/>
          </a:bodyPr>
          <a:lstStyle/>
          <a:p>
            <a:r>
              <a:rPr lang="en-IN" b="1">
                <a:latin typeface="Times New Roman" panose="02020603050405020304" pitchFamily="18" charset="0"/>
                <a:cs typeface="Times New Roman" panose="02020603050405020304" pitchFamily="18" charset="0"/>
              </a:rPr>
              <a:t>Problem Statement	</a:t>
            </a:r>
          </a:p>
        </p:txBody>
      </p:sp>
      <p:graphicFrame>
        <p:nvGraphicFramePr>
          <p:cNvPr id="5" name="Content Placeholder 2">
            <a:extLst>
              <a:ext uri="{FF2B5EF4-FFF2-40B4-BE49-F238E27FC236}">
                <a16:creationId xmlns:a16="http://schemas.microsoft.com/office/drawing/2014/main" id="{1ED09E7E-B838-51BE-873E-CDB0D4A08028}"/>
              </a:ext>
            </a:extLst>
          </p:cNvPr>
          <p:cNvGraphicFramePr>
            <a:graphicFrameLocks noGrp="1"/>
          </p:cNvGraphicFramePr>
          <p:nvPr>
            <p:ph idx="1"/>
            <p:extLst>
              <p:ext uri="{D42A27DB-BD31-4B8C-83A1-F6EECF244321}">
                <p14:modId xmlns:p14="http://schemas.microsoft.com/office/powerpoint/2010/main" val="12779078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0272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8949-F3EF-37E4-7C04-F99A484F982E}"/>
              </a:ext>
            </a:extLst>
          </p:cNvPr>
          <p:cNvSpPr>
            <a:spLocks noGrp="1"/>
          </p:cNvSpPr>
          <p:nvPr>
            <p:ph type="title"/>
          </p:nvPr>
        </p:nvSpPr>
        <p:spPr>
          <a:xfrm>
            <a:off x="752475" y="609600"/>
            <a:ext cx="3643150" cy="5603310"/>
          </a:xfrm>
        </p:spPr>
        <p:txBody>
          <a:bodyPr>
            <a:normAutofit/>
          </a:bodyPr>
          <a:lstStyle/>
          <a:p>
            <a:r>
              <a:rPr lang="en-IN" b="1">
                <a:latin typeface="Times New Roman" panose="02020603050405020304" pitchFamily="18" charset="0"/>
                <a:cs typeface="Times New Roman" panose="02020603050405020304" pitchFamily="18" charset="0"/>
              </a:rPr>
              <a:t>Data Description</a:t>
            </a:r>
          </a:p>
        </p:txBody>
      </p:sp>
      <p:graphicFrame>
        <p:nvGraphicFramePr>
          <p:cNvPr id="5" name="Content Placeholder 2">
            <a:extLst>
              <a:ext uri="{FF2B5EF4-FFF2-40B4-BE49-F238E27FC236}">
                <a16:creationId xmlns:a16="http://schemas.microsoft.com/office/drawing/2014/main" id="{585B3A2C-2DEE-086B-A949-8DCB79B09781}"/>
              </a:ext>
            </a:extLst>
          </p:cNvPr>
          <p:cNvGraphicFramePr>
            <a:graphicFrameLocks noGrp="1"/>
          </p:cNvGraphicFramePr>
          <p:nvPr>
            <p:ph idx="1"/>
            <p:extLst>
              <p:ext uri="{D42A27DB-BD31-4B8C-83A1-F6EECF244321}">
                <p14:modId xmlns:p14="http://schemas.microsoft.com/office/powerpoint/2010/main" val="1294333090"/>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2335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D640-82DE-3EFB-4F5A-247ECDE09A30}"/>
              </a:ext>
            </a:extLst>
          </p:cNvPr>
          <p:cNvSpPr>
            <a:spLocks noGrp="1"/>
          </p:cNvSpPr>
          <p:nvPr>
            <p:ph type="title"/>
          </p:nvPr>
        </p:nvSpPr>
        <p:spPr>
          <a:xfrm>
            <a:off x="913795" y="609600"/>
            <a:ext cx="10353761" cy="1326321"/>
          </a:xfrm>
        </p:spPr>
        <p:txBody>
          <a:bodyPr>
            <a:normAutofit/>
          </a:bodyPr>
          <a:lstStyle/>
          <a:p>
            <a:r>
              <a:rPr lang="en-IN" b="1">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26467926-1C20-B97A-163F-B2D4BDD2A367}"/>
              </a:ext>
            </a:extLst>
          </p:cNvPr>
          <p:cNvSpPr>
            <a:spLocks noGrp="1"/>
          </p:cNvSpPr>
          <p:nvPr>
            <p:ph idx="1"/>
          </p:nvPr>
        </p:nvSpPr>
        <p:spPr>
          <a:xfrm>
            <a:off x="913795" y="2096064"/>
            <a:ext cx="5016860" cy="3695136"/>
          </a:xfrm>
        </p:spPr>
        <p:txBody>
          <a:bodyPr>
            <a:normAutofit/>
          </a:bodyPr>
          <a:lstStyle/>
          <a:p>
            <a:pPr>
              <a:lnSpc>
                <a:spcPct val="110000"/>
              </a:lnSpc>
              <a:buFont typeface="Wingdings" panose="05000000000000000000" pitchFamily="2" charset="2"/>
              <a:buChar char="Ø"/>
            </a:pPr>
            <a:r>
              <a:rPr lang="en-IN" sz="1300">
                <a:latin typeface="Times New Roman" panose="02020603050405020304" pitchFamily="18" charset="0"/>
                <a:cs typeface="Times New Roman" panose="02020603050405020304" pitchFamily="18" charset="0"/>
              </a:rPr>
              <a:t>The data was cleaned using Python programming language and variable names were edited for better reading.</a:t>
            </a:r>
          </a:p>
          <a:p>
            <a:pPr>
              <a:lnSpc>
                <a:spcPct val="110000"/>
              </a:lnSpc>
              <a:buFont typeface="Wingdings" panose="05000000000000000000" pitchFamily="2" charset="2"/>
              <a:buChar char="Ø"/>
            </a:pPr>
            <a:endParaRPr lang="en-IN" sz="13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IN" sz="1300">
                <a:latin typeface="Times New Roman" panose="02020603050405020304" pitchFamily="18" charset="0"/>
                <a:cs typeface="Times New Roman" panose="02020603050405020304" pitchFamily="18" charset="0"/>
              </a:rPr>
              <a:t>Excel skills were used to add new calculated fields. </a:t>
            </a:r>
          </a:p>
          <a:p>
            <a:pPr>
              <a:lnSpc>
                <a:spcPct val="110000"/>
              </a:lnSpc>
              <a:buFont typeface="Wingdings" panose="05000000000000000000" pitchFamily="2" charset="2"/>
              <a:buChar char="Ø"/>
            </a:pPr>
            <a:endParaRPr lang="en-IN" sz="13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IN" sz="1300">
                <a:latin typeface="Times New Roman" panose="02020603050405020304" pitchFamily="18" charset="0"/>
                <a:cs typeface="Times New Roman" panose="02020603050405020304" pitchFamily="18" charset="0"/>
              </a:rPr>
              <a:t>Unit Price is calculated using the Trade value and quantity columns.</a:t>
            </a:r>
          </a:p>
          <a:p>
            <a:pPr marL="0" indent="0">
              <a:lnSpc>
                <a:spcPct val="110000"/>
              </a:lnSpc>
              <a:buNone/>
            </a:pPr>
            <a:r>
              <a:rPr lang="en-IN" sz="1300">
                <a:latin typeface="Times New Roman" panose="02020603050405020304" pitchFamily="18" charset="0"/>
                <a:cs typeface="Times New Roman" panose="02020603050405020304" pitchFamily="18" charset="0"/>
              </a:rPr>
              <a:t>       Unit price= Trade/quantity </a:t>
            </a:r>
          </a:p>
          <a:p>
            <a:pPr marL="0" indent="0">
              <a:lnSpc>
                <a:spcPct val="110000"/>
              </a:lnSpc>
              <a:buNone/>
            </a:pPr>
            <a:endParaRPr lang="en-IN" sz="130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IN" sz="1300">
                <a:latin typeface="Times New Roman" panose="02020603050405020304" pitchFamily="18" charset="0"/>
                <a:cs typeface="Times New Roman" panose="02020603050405020304" pitchFamily="18" charset="0"/>
              </a:rPr>
              <a:t>The Yellow horizontal lines means </a:t>
            </a:r>
          </a:p>
          <a:p>
            <a:pPr marL="0" indent="0">
              <a:lnSpc>
                <a:spcPct val="110000"/>
              </a:lnSpc>
              <a:buNone/>
            </a:pPr>
            <a:r>
              <a:rPr lang="en-IN" sz="1300">
                <a:latin typeface="Times New Roman" panose="02020603050405020304" pitchFamily="18" charset="0"/>
                <a:cs typeface="Times New Roman" panose="02020603050405020304" pitchFamily="18" charset="0"/>
              </a:rPr>
              <a:t>      there are some missing values in </a:t>
            </a:r>
          </a:p>
          <a:p>
            <a:pPr marL="0" indent="0">
              <a:lnSpc>
                <a:spcPct val="110000"/>
              </a:lnSpc>
              <a:buNone/>
            </a:pPr>
            <a:r>
              <a:rPr lang="en-IN" sz="1300">
                <a:latin typeface="Times New Roman" panose="02020603050405020304" pitchFamily="18" charset="0"/>
                <a:cs typeface="Times New Roman" panose="02020603050405020304" pitchFamily="18" charset="0"/>
              </a:rPr>
              <a:t>      those columns.</a:t>
            </a:r>
          </a:p>
          <a:p>
            <a:pPr marL="0" indent="0">
              <a:lnSpc>
                <a:spcPct val="110000"/>
              </a:lnSpc>
              <a:buNone/>
            </a:pPr>
            <a:endParaRPr lang="en-IN" sz="1300">
              <a:latin typeface="Times New Roman" panose="02020603050405020304" pitchFamily="18" charset="0"/>
              <a:cs typeface="Times New Roman" panose="02020603050405020304" pitchFamily="18" charset="0"/>
            </a:endParaRPr>
          </a:p>
          <a:p>
            <a:pPr marL="0" indent="0">
              <a:lnSpc>
                <a:spcPct val="110000"/>
              </a:lnSpc>
              <a:buNone/>
            </a:pPr>
            <a:endParaRPr lang="en-IN" sz="1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834817-9761-F77E-D178-7991D1C31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57" y="2561922"/>
            <a:ext cx="4833257" cy="279120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414320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68C9B-4B6D-3DBF-04A3-F0AE40F03A43}"/>
              </a:ext>
            </a:extLst>
          </p:cNvPr>
          <p:cNvSpPr txBox="1"/>
          <p:nvPr/>
        </p:nvSpPr>
        <p:spPr>
          <a:xfrm>
            <a:off x="2608426" y="113943"/>
            <a:ext cx="5321191" cy="713551"/>
          </a:xfrm>
          <a:prstGeom prst="rect">
            <a:avLst/>
          </a:prstGeom>
        </p:spPr>
        <p:txBody>
          <a:bodyPr vert="horz" lIns="91440" tIns="45720" rIns="91440" bIns="45720" rtlCol="0" anchor="b">
            <a:normAutofit fontScale="85000" lnSpcReduction="10000"/>
          </a:bodyPr>
          <a:lstStyle/>
          <a:p>
            <a:pPr>
              <a:spcBef>
                <a:spcPct val="0"/>
              </a:spcBef>
              <a:spcAft>
                <a:spcPts val="600"/>
              </a:spcAft>
            </a:pPr>
            <a:r>
              <a:rPr lang="en-US" sz="4400" dirty="0">
                <a:solidFill>
                  <a:schemeClr val="accent1"/>
                </a:solidFill>
                <a:latin typeface="+mj-lt"/>
                <a:ea typeface="+mj-ea"/>
                <a:cs typeface="+mj-cs"/>
              </a:rPr>
              <a:t>Understanding Data</a:t>
            </a:r>
          </a:p>
        </p:txBody>
      </p:sp>
      <p:pic>
        <p:nvPicPr>
          <p:cNvPr id="3" name="Picture 2">
            <a:extLst>
              <a:ext uri="{FF2B5EF4-FFF2-40B4-BE49-F238E27FC236}">
                <a16:creationId xmlns:a16="http://schemas.microsoft.com/office/drawing/2014/main" id="{793B3CA0-ED93-39F9-B6A3-E68C9B9AC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683" y="907315"/>
            <a:ext cx="5108338" cy="2629946"/>
          </a:xfrm>
          <a:prstGeom prst="rect">
            <a:avLst/>
          </a:prstGeom>
        </p:spPr>
      </p:pic>
      <p:pic>
        <p:nvPicPr>
          <p:cNvPr id="5" name="Picture 4">
            <a:extLst>
              <a:ext uri="{FF2B5EF4-FFF2-40B4-BE49-F238E27FC236}">
                <a16:creationId xmlns:a16="http://schemas.microsoft.com/office/drawing/2014/main" id="{2C52AD78-F830-2099-7372-050BD9B87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63" y="4035083"/>
            <a:ext cx="4453821" cy="2629946"/>
          </a:xfrm>
          <a:prstGeom prst="rect">
            <a:avLst/>
          </a:prstGeom>
        </p:spPr>
      </p:pic>
      <p:pic>
        <p:nvPicPr>
          <p:cNvPr id="7" name="Picture 6">
            <a:extLst>
              <a:ext uri="{FF2B5EF4-FFF2-40B4-BE49-F238E27FC236}">
                <a16:creationId xmlns:a16="http://schemas.microsoft.com/office/drawing/2014/main" id="{CD9341C3-710E-EF35-2E25-B6B63D7C6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27" y="1020253"/>
            <a:ext cx="4202368" cy="2404069"/>
          </a:xfrm>
          <a:prstGeom prst="rect">
            <a:avLst/>
          </a:prstGeom>
        </p:spPr>
      </p:pic>
      <p:sp>
        <p:nvSpPr>
          <p:cNvPr id="8" name="Arrow: Bent 7">
            <a:extLst>
              <a:ext uri="{FF2B5EF4-FFF2-40B4-BE49-F238E27FC236}">
                <a16:creationId xmlns:a16="http://schemas.microsoft.com/office/drawing/2014/main" id="{BCCB8577-E998-54B5-54C5-6DD5E25A73B7}"/>
              </a:ext>
            </a:extLst>
          </p:cNvPr>
          <p:cNvSpPr/>
          <p:nvPr/>
        </p:nvSpPr>
        <p:spPr>
          <a:xfrm flipV="1">
            <a:off x="988208" y="4452436"/>
            <a:ext cx="1887803" cy="11416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Bent 8">
            <a:extLst>
              <a:ext uri="{FF2B5EF4-FFF2-40B4-BE49-F238E27FC236}">
                <a16:creationId xmlns:a16="http://schemas.microsoft.com/office/drawing/2014/main" id="{454708B0-EF3A-A78A-40B2-A860550598C9}"/>
              </a:ext>
            </a:extLst>
          </p:cNvPr>
          <p:cNvSpPr/>
          <p:nvPr/>
        </p:nvSpPr>
        <p:spPr>
          <a:xfrm rot="16200000" flipV="1">
            <a:off x="7980747" y="4135833"/>
            <a:ext cx="1887803" cy="12822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2260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106D-34F5-32E8-C363-FA4F801E3B86}"/>
              </a:ext>
            </a:extLst>
          </p:cNvPr>
          <p:cNvSpPr>
            <a:spLocks noGrp="1"/>
          </p:cNvSpPr>
          <p:nvPr>
            <p:ph type="title"/>
          </p:nvPr>
        </p:nvSpPr>
        <p:spPr>
          <a:xfrm>
            <a:off x="1135781" y="1122363"/>
            <a:ext cx="5896391" cy="2387600"/>
          </a:xfrm>
        </p:spPr>
        <p:txBody>
          <a:bodyPr vert="horz" lIns="91440" tIns="45720" rIns="91440" bIns="45720" rtlCol="0" anchor="b">
            <a:normAutofit/>
          </a:bodyPr>
          <a:lstStyle/>
          <a:p>
            <a:pPr algn="ctr"/>
            <a:r>
              <a:rPr lang="en-US" b="1"/>
              <a:t>Visualizations</a:t>
            </a:r>
          </a:p>
        </p:txBody>
      </p:sp>
      <p:pic>
        <p:nvPicPr>
          <p:cNvPr id="35" name="Graphic 34" descr="BI Dashboard">
            <a:extLst>
              <a:ext uri="{FF2B5EF4-FFF2-40B4-BE49-F238E27FC236}">
                <a16:creationId xmlns:a16="http://schemas.microsoft.com/office/drawing/2014/main" id="{404D147E-2007-FBF5-508F-F752FA6EA2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89185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454</TotalTime>
  <Words>1405</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Open Sans</vt:lpstr>
      <vt:lpstr>Rockwell</vt:lpstr>
      <vt:lpstr>Times New Roman</vt:lpstr>
      <vt:lpstr>Wingdings</vt:lpstr>
      <vt:lpstr>Wingdings 3</vt:lpstr>
      <vt:lpstr>Damask</vt:lpstr>
      <vt:lpstr>Global Trade Analysis</vt:lpstr>
      <vt:lpstr>What is Global Trade?</vt:lpstr>
      <vt:lpstr>Benefits Of Global Trade</vt:lpstr>
      <vt:lpstr>Contents</vt:lpstr>
      <vt:lpstr>Problem Statement </vt:lpstr>
      <vt:lpstr>Data Description</vt:lpstr>
      <vt:lpstr>Data Preparation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Insights Derived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Navin Dembla</dc:creator>
  <cp:lastModifiedBy>muskan_chowatia@outlook.com</cp:lastModifiedBy>
  <cp:revision>18</cp:revision>
  <dcterms:created xsi:type="dcterms:W3CDTF">2022-12-15T16:01:11Z</dcterms:created>
  <dcterms:modified xsi:type="dcterms:W3CDTF">2023-12-19T03:57:23Z</dcterms:modified>
</cp:coreProperties>
</file>