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94" r:id="rId8"/>
    <p:sldId id="295" r:id="rId9"/>
    <p:sldId id="296" r:id="rId10"/>
    <p:sldId id="298" r:id="rId11"/>
    <p:sldId id="299"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446245"/>
            <a:ext cx="5385816" cy="1763299"/>
          </a:xfrm>
        </p:spPr>
        <p:txBody>
          <a:bodyPr/>
          <a:lstStyle/>
          <a:p>
            <a:r>
              <a:rPr lang="en-US" dirty="0"/>
              <a:t>Global Unicorn COMPANIES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 Muskan Chowatia</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58952" y="1216152"/>
            <a:ext cx="10671048" cy="768096"/>
          </a:xfrm>
        </p:spPr>
        <p:txBody>
          <a:bodyPr anchor="t">
            <a:normAutofit/>
          </a:bodyPr>
          <a:lstStyle/>
          <a:p>
            <a:r>
              <a:rPr lang="en-US" b="1"/>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sz="half" idx="1"/>
          </p:nvPr>
        </p:nvSpPr>
        <p:spPr>
          <a:xfrm>
            <a:off x="539496" y="2103120"/>
            <a:ext cx="11119104" cy="4434840"/>
          </a:xfrm>
        </p:spPr>
        <p:txBody>
          <a:bodyPr>
            <a:normAutofit/>
          </a:bodyPr>
          <a:lstStyle/>
          <a:p>
            <a:pPr algn="just"/>
            <a:r>
              <a:rPr lang="en-US" sz="3200" dirty="0"/>
              <a:t>Scope of the Project​</a:t>
            </a:r>
          </a:p>
          <a:p>
            <a:pPr algn="just"/>
            <a:r>
              <a:rPr lang="en-US" sz="3200" dirty="0"/>
              <a:t>About the Data</a:t>
            </a:r>
          </a:p>
          <a:p>
            <a:pPr algn="just"/>
            <a:r>
              <a:rPr lang="en-US" sz="3200" dirty="0"/>
              <a:t>Data Wrangling</a:t>
            </a:r>
          </a:p>
          <a:p>
            <a:pPr algn="just"/>
            <a:r>
              <a:rPr lang="en-US" sz="3200" dirty="0"/>
              <a:t>​​Data Visualization​</a:t>
            </a:r>
          </a:p>
          <a:p>
            <a:pPr algn="just"/>
            <a:r>
              <a:rPr lang="en-US" sz="3200" dirty="0"/>
              <a:t>Key Findings</a:t>
            </a:r>
          </a:p>
          <a:p>
            <a:endParaRPr lang="en-US" dirty="0"/>
          </a:p>
        </p:txBody>
      </p:sp>
      <p:sp>
        <p:nvSpPr>
          <p:cNvPr id="12" name="Footer Placeholder 3">
            <a:extLst>
              <a:ext uri="{FF2B5EF4-FFF2-40B4-BE49-F238E27FC236}">
                <a16:creationId xmlns:a16="http://schemas.microsoft.com/office/drawing/2014/main" id="{381BF76F-9027-39A2-732D-4FEB52A24A2B}"/>
              </a:ext>
            </a:extLst>
          </p:cNvPr>
          <p:cNvSpPr>
            <a:spLocks noGrp="1"/>
          </p:cNvSpPr>
          <p:nvPr>
            <p:ph type="ftr" sz="quarter" idx="11"/>
          </p:nvPr>
        </p:nvSpPr>
        <p:spPr>
          <a:xfrm>
            <a:off x="621792" y="457200"/>
            <a:ext cx="3200400" cy="274320"/>
          </a:xfrm>
        </p:spPr>
        <p:txBody>
          <a:bodyPr/>
          <a:lstStyle/>
          <a:p>
            <a:pPr>
              <a:spcAft>
                <a:spcPts val="600"/>
              </a:spcAft>
            </a:pPr>
            <a:r>
              <a:rPr lang="en-US" dirty="0"/>
              <a:t>Global Unicorn Companies</a:t>
            </a:r>
          </a:p>
        </p:txBody>
      </p:sp>
      <p:sp>
        <p:nvSpPr>
          <p:cNvPr id="13" name="Slide Number Placeholder 4">
            <a:extLst>
              <a:ext uri="{FF2B5EF4-FFF2-40B4-BE49-F238E27FC236}">
                <a16:creationId xmlns:a16="http://schemas.microsoft.com/office/drawing/2014/main" id="{9E07A57E-D608-AAE7-0DEF-621F9405852D}"/>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a:t>
            </a:fld>
            <a:endParaRPr lang="en-US"/>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a:t>Scope of the PROJECT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55904" y="2825496"/>
            <a:ext cx="10680192" cy="2834640"/>
          </a:xfrm>
        </p:spPr>
        <p:txBody>
          <a:bodyPr>
            <a:normAutofit fontScale="25000" lnSpcReduction="20000"/>
          </a:bodyPr>
          <a:lstStyle/>
          <a:p>
            <a:pPr marL="0" indent="0" algn="just">
              <a:buNone/>
            </a:pPr>
            <a:r>
              <a:rPr lang="en-US" sz="8000" dirty="0"/>
              <a:t>This project provides insights into the characteristics of unicorn companies. A unicorn company is a private company with a valuation of more than $1 billion, and today there are over 1,000 unicorn companies around the world. In particular,  it will find answers to and derive insights for following questions: </a:t>
            </a:r>
          </a:p>
          <a:p>
            <a:pPr marL="0" indent="0">
              <a:buNone/>
            </a:pPr>
            <a:endParaRPr lang="en-US" sz="8000" dirty="0"/>
          </a:p>
          <a:p>
            <a:pPr algn="just">
              <a:buClr>
                <a:srgbClr val="9BAEB5"/>
              </a:buClr>
              <a:tabLst>
                <a:tab pos="354965" algn="l"/>
                <a:tab pos="355600" algn="l"/>
              </a:tabLst>
            </a:pPr>
            <a:r>
              <a:rPr lang="en-US" sz="8000" dirty="0"/>
              <a:t>How long does it usually take for a company to become a unicorn?</a:t>
            </a:r>
          </a:p>
          <a:p>
            <a:pPr algn="just">
              <a:buClr>
                <a:srgbClr val="9BAEB5"/>
              </a:buClr>
              <a:tabLst>
                <a:tab pos="354965" algn="l"/>
                <a:tab pos="355600" algn="l"/>
              </a:tabLst>
            </a:pPr>
            <a:r>
              <a:rPr lang="en-US" sz="8000" dirty="0"/>
              <a:t>Which industries have the most unicorns?</a:t>
            </a:r>
          </a:p>
          <a:p>
            <a:pPr algn="just">
              <a:buClr>
                <a:srgbClr val="9BAEB5"/>
              </a:buClr>
              <a:tabLst>
                <a:tab pos="354965" algn="l"/>
                <a:tab pos="355600" algn="l"/>
              </a:tabLst>
            </a:pPr>
            <a:r>
              <a:rPr lang="en-US" sz="8000" dirty="0"/>
              <a:t>Which countries have the most unicorns?</a:t>
            </a:r>
          </a:p>
          <a:p>
            <a:pPr algn="just">
              <a:buClr>
                <a:srgbClr val="9BAEB5"/>
              </a:buClr>
              <a:tabLst>
                <a:tab pos="354965" algn="l"/>
                <a:tab pos="355600" algn="l"/>
              </a:tabLst>
            </a:pPr>
            <a:r>
              <a:rPr lang="en-US" sz="8000" dirty="0"/>
              <a:t>Which unicorn companies have had the biggest return on investment?</a:t>
            </a:r>
          </a:p>
          <a:p>
            <a:pPr algn="just">
              <a:buClr>
                <a:srgbClr val="9BAEB5"/>
              </a:buClr>
              <a:tabLst>
                <a:tab pos="354965" algn="l"/>
                <a:tab pos="355600" algn="l"/>
              </a:tabLst>
            </a:pPr>
            <a:r>
              <a:rPr lang="en-US" sz="8000" dirty="0"/>
              <a:t>Which unicorns were most funded?</a:t>
            </a:r>
          </a:p>
          <a:p>
            <a:pPr algn="just">
              <a:buClr>
                <a:srgbClr val="9BAEB5"/>
              </a:buClr>
              <a:tabLst>
                <a:tab pos="354965" algn="l"/>
                <a:tab pos="355600" algn="l"/>
              </a:tabLst>
            </a:pPr>
            <a:br>
              <a:rPr lang="en-US" sz="1900" dirty="0"/>
            </a:br>
            <a:endParaRPr lang="en-US" sz="1900" dirty="0"/>
          </a:p>
          <a:p>
            <a:pPr marL="0" indent="0">
              <a:buNone/>
            </a:pPr>
            <a:br>
              <a:rPr lang="en-US" dirty="0"/>
            </a:br>
            <a:br>
              <a:rPr lang="en-US" dirty="0"/>
            </a:br>
            <a:br>
              <a:rPr lang="en-US" dirty="0"/>
            </a:br>
            <a:br>
              <a:rPr lang="en-US" dirty="0"/>
            </a:br>
            <a:br>
              <a:rPr lang="en-US" dirty="0"/>
            </a:br>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About the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49808" y="2321642"/>
            <a:ext cx="10680192" cy="3584636"/>
          </a:xfrm>
        </p:spPr>
        <p:txBody>
          <a:bodyPr>
            <a:normAutofit fontScale="25000" lnSpcReduction="20000"/>
          </a:bodyPr>
          <a:lstStyle/>
          <a:p>
            <a:pPr algn="just"/>
            <a:r>
              <a:rPr lang="en-US" sz="8000" dirty="0"/>
              <a:t>This dataset contains a csv table with 1,074 records, one for each company.</a:t>
            </a:r>
            <a:br>
              <a:rPr lang="en-US" sz="8000" dirty="0"/>
            </a:br>
            <a:endParaRPr lang="en-US" sz="8000" dirty="0"/>
          </a:p>
          <a:p>
            <a:pPr algn="just"/>
            <a:r>
              <a:rPr lang="en-US" sz="8000" dirty="0"/>
              <a:t>Each record contains details on the company's current valuation, total funding, country of origin, industry, select investors, and the years they were founded and became unicorns.</a:t>
            </a:r>
          </a:p>
          <a:p>
            <a:pPr algn="just"/>
            <a:endParaRPr lang="en-US" sz="8000" dirty="0"/>
          </a:p>
          <a:p>
            <a:pPr algn="just"/>
            <a:r>
              <a:rPr lang="en-US" sz="8000" dirty="0"/>
              <a:t>The dataset encompasses crucial details about esteemed unicorn companies globally: Company names, valuations in billions of dollars upon reaching the $1 billion mark, the milestone date achieved, industry sectors, founding cities and countries across continents, establishment years, total funding amounts raised in millions or billions of dollars, and the top four key investing entities or individuals supporting these exceptional ventures.</a:t>
            </a:r>
          </a:p>
          <a:p>
            <a:pPr algn="just"/>
            <a:endParaRPr lang="en-US" sz="8000" dirty="0"/>
          </a:p>
          <a:p>
            <a:pPr algn="just"/>
            <a:r>
              <a:rPr lang="en-US" sz="8000" dirty="0"/>
              <a:t>The data contains missing values hence the dataset is cleaned, preprocessed and visualization is performed on that data. </a:t>
            </a:r>
          </a:p>
          <a:p>
            <a:endParaRPr lang="en-US" sz="2400" dirty="0"/>
          </a:p>
          <a:p>
            <a:endParaRPr lang="en-US" sz="2400" dirty="0"/>
          </a:p>
          <a:p>
            <a:pPr marL="0" indent="0">
              <a:buNone/>
            </a:pPr>
            <a:br>
              <a:rPr lang="en-US" sz="1900" dirty="0"/>
            </a:br>
            <a:endParaRPr lang="en-US" sz="1900" dirty="0"/>
          </a:p>
          <a:p>
            <a:pPr marL="0" indent="0">
              <a:buNone/>
            </a:pPr>
            <a:br>
              <a:rPr lang="en-US" dirty="0"/>
            </a:br>
            <a:br>
              <a:rPr lang="en-US" dirty="0"/>
            </a:br>
            <a:br>
              <a:rPr lang="en-US" dirty="0"/>
            </a:br>
            <a:br>
              <a:rPr lang="en-US" dirty="0"/>
            </a:br>
            <a:br>
              <a:rPr lang="en-US" dirty="0"/>
            </a:br>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429461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DATA WRANGLING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49808" y="2321642"/>
            <a:ext cx="10680192" cy="3584636"/>
          </a:xfrm>
        </p:spPr>
        <p:txBody>
          <a:bodyPr>
            <a:normAutofit/>
          </a:bodyPr>
          <a:lstStyle/>
          <a:p>
            <a:pPr algn="l">
              <a:lnSpc>
                <a:spcPct val="80000"/>
              </a:lnSpc>
              <a:buFont typeface="Arial" panose="020B0604020202020204" pitchFamily="34" charset="0"/>
              <a:buChar char="•"/>
            </a:pPr>
            <a:r>
              <a:rPr lang="en-US" sz="2000" dirty="0" err="1"/>
              <a:t>Analysed</a:t>
            </a:r>
            <a:r>
              <a:rPr lang="en-US" sz="2000" dirty="0"/>
              <a:t> the rows with missing city value and dropped them. Performed data cleaning and wrangling on the dataset.</a:t>
            </a:r>
          </a:p>
          <a:p>
            <a:pPr algn="l">
              <a:lnSpc>
                <a:spcPct val="80000"/>
              </a:lnSpc>
              <a:buFont typeface="Arial" panose="020B0604020202020204" pitchFamily="34" charset="0"/>
              <a:buChar char="•"/>
            </a:pPr>
            <a:r>
              <a:rPr lang="en-US" sz="2000" dirty="0"/>
              <a:t>Cleaned Valuation and Funding columns and cast it to float type</a:t>
            </a:r>
          </a:p>
          <a:p>
            <a:pPr algn="l">
              <a:lnSpc>
                <a:spcPct val="80000"/>
              </a:lnSpc>
              <a:buFont typeface="Arial" panose="020B0604020202020204" pitchFamily="34" charset="0"/>
              <a:buChar char="•"/>
            </a:pPr>
            <a:r>
              <a:rPr lang="en-US" sz="2000" dirty="0"/>
              <a:t>Corrected the spelling mistake for "Artificial Intelligence" in Industry column</a:t>
            </a:r>
          </a:p>
          <a:p>
            <a:pPr algn="l">
              <a:lnSpc>
                <a:spcPct val="80000"/>
              </a:lnSpc>
              <a:buFont typeface="Arial" panose="020B0604020202020204" pitchFamily="34" charset="0"/>
              <a:buChar char="•"/>
            </a:pPr>
            <a:r>
              <a:rPr lang="en-US" sz="2000" dirty="0"/>
              <a:t>Duplicate entries of Bolt company were identified. They were made unique by appending the country the company was founded in.</a:t>
            </a:r>
          </a:p>
          <a:p>
            <a:pPr algn="l">
              <a:lnSpc>
                <a:spcPct val="80000"/>
              </a:lnSpc>
              <a:buFont typeface="Arial" panose="020B0604020202020204" pitchFamily="34" charset="0"/>
              <a:buChar char="•"/>
            </a:pPr>
            <a:r>
              <a:rPr lang="en-US" sz="2000" dirty="0"/>
              <a:t>Exploded the Select Investors column into individual rows</a:t>
            </a:r>
          </a:p>
          <a:p>
            <a:pPr algn="l">
              <a:lnSpc>
                <a:spcPct val="80000"/>
              </a:lnSpc>
              <a:buFont typeface="Arial" panose="020B0604020202020204" pitchFamily="34" charset="0"/>
              <a:buChar char="•"/>
            </a:pPr>
            <a:r>
              <a:rPr lang="en-US" sz="2000" dirty="0"/>
              <a:t>Derived the year in which the company reached $1 billion in valuation</a:t>
            </a:r>
          </a:p>
          <a:p>
            <a:pPr algn="l">
              <a:lnSpc>
                <a:spcPct val="80000"/>
              </a:lnSpc>
              <a:buFont typeface="Arial" panose="020B0604020202020204" pitchFamily="34" charset="0"/>
              <a:buChar char="•"/>
            </a:pPr>
            <a:r>
              <a:rPr lang="en-US" sz="2000" dirty="0"/>
              <a:t>Derived the ROI metric-&gt; Valuation-to-funding ratio</a:t>
            </a:r>
          </a:p>
          <a:p>
            <a:pPr algn="l">
              <a:lnSpc>
                <a:spcPct val="80000"/>
              </a:lnSpc>
              <a:buFont typeface="Arial" panose="020B0604020202020204" pitchFamily="34" charset="0"/>
              <a:buChar char="•"/>
            </a:pPr>
            <a:r>
              <a:rPr lang="en-US" sz="2000" dirty="0"/>
              <a:t>Derived the time taken to reach $1 billion in valuation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1217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DATA VISUALIZATION</a:t>
            </a:r>
          </a:p>
        </p:txBody>
      </p:sp>
      <p:pic>
        <p:nvPicPr>
          <p:cNvPr id="5" name="Content Placeholder 4">
            <a:extLst>
              <a:ext uri="{FF2B5EF4-FFF2-40B4-BE49-F238E27FC236}">
                <a16:creationId xmlns:a16="http://schemas.microsoft.com/office/drawing/2014/main" id="{E21874A7-7D67-C3E8-86B4-383F6F1528CE}"/>
              </a:ext>
            </a:extLst>
          </p:cNvPr>
          <p:cNvPicPr>
            <a:picLocks noGrp="1" noChangeAspect="1"/>
          </p:cNvPicPr>
          <p:nvPr>
            <p:ph sz="half" idx="1"/>
          </p:nvPr>
        </p:nvPicPr>
        <p:blipFill>
          <a:blip r:embed="rId2"/>
          <a:stretch>
            <a:fillRect/>
          </a:stretch>
        </p:blipFill>
        <p:spPr>
          <a:xfrm>
            <a:off x="891229" y="2180967"/>
            <a:ext cx="4785286" cy="3594681"/>
          </a:xfrm>
        </p:spPr>
      </p:pic>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pic>
        <p:nvPicPr>
          <p:cNvPr id="7" name="Picture 6">
            <a:extLst>
              <a:ext uri="{FF2B5EF4-FFF2-40B4-BE49-F238E27FC236}">
                <a16:creationId xmlns:a16="http://schemas.microsoft.com/office/drawing/2014/main" id="{C2E3A427-C202-9503-CD80-E98738E7D93E}"/>
              </a:ext>
            </a:extLst>
          </p:cNvPr>
          <p:cNvPicPr>
            <a:picLocks noChangeAspect="1"/>
          </p:cNvPicPr>
          <p:nvPr/>
        </p:nvPicPr>
        <p:blipFill>
          <a:blip r:embed="rId3"/>
          <a:stretch>
            <a:fillRect/>
          </a:stretch>
        </p:blipFill>
        <p:spPr>
          <a:xfrm>
            <a:off x="6094476" y="2180967"/>
            <a:ext cx="5206295" cy="3594682"/>
          </a:xfrm>
          <a:prstGeom prst="rect">
            <a:avLst/>
          </a:prstGeom>
        </p:spPr>
      </p:pic>
    </p:spTree>
    <p:extLst>
      <p:ext uri="{BB962C8B-B14F-4D97-AF65-F5344CB8AC3E}">
        <p14:creationId xmlns:p14="http://schemas.microsoft.com/office/powerpoint/2010/main" val="233755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DATA VISUALIZATION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pic>
        <p:nvPicPr>
          <p:cNvPr id="8" name="Content Placeholder 7">
            <a:extLst>
              <a:ext uri="{FF2B5EF4-FFF2-40B4-BE49-F238E27FC236}">
                <a16:creationId xmlns:a16="http://schemas.microsoft.com/office/drawing/2014/main" id="{8EAF31C2-D81F-21AA-DF8F-2E6839B97956}"/>
              </a:ext>
            </a:extLst>
          </p:cNvPr>
          <p:cNvPicPr>
            <a:picLocks noGrp="1" noChangeAspect="1"/>
          </p:cNvPicPr>
          <p:nvPr>
            <p:ph sz="half" idx="1"/>
          </p:nvPr>
        </p:nvPicPr>
        <p:blipFill>
          <a:blip r:embed="rId2"/>
          <a:stretch>
            <a:fillRect/>
          </a:stretch>
        </p:blipFill>
        <p:spPr>
          <a:xfrm>
            <a:off x="2221992" y="2209930"/>
            <a:ext cx="1843875" cy="3446729"/>
          </a:xfrm>
        </p:spPr>
      </p:pic>
      <p:pic>
        <p:nvPicPr>
          <p:cNvPr id="10" name="Picture 9">
            <a:extLst>
              <a:ext uri="{FF2B5EF4-FFF2-40B4-BE49-F238E27FC236}">
                <a16:creationId xmlns:a16="http://schemas.microsoft.com/office/drawing/2014/main" id="{2637F055-ED95-DEF4-73AD-41C593E22E53}"/>
              </a:ext>
            </a:extLst>
          </p:cNvPr>
          <p:cNvPicPr>
            <a:picLocks noChangeAspect="1"/>
          </p:cNvPicPr>
          <p:nvPr/>
        </p:nvPicPr>
        <p:blipFill>
          <a:blip r:embed="rId3"/>
          <a:stretch>
            <a:fillRect/>
          </a:stretch>
        </p:blipFill>
        <p:spPr>
          <a:xfrm>
            <a:off x="8400930" y="2209930"/>
            <a:ext cx="1843875" cy="3446729"/>
          </a:xfrm>
          <a:prstGeom prst="rect">
            <a:avLst/>
          </a:prstGeom>
        </p:spPr>
      </p:pic>
      <p:pic>
        <p:nvPicPr>
          <p:cNvPr id="4" name="Picture 3">
            <a:extLst>
              <a:ext uri="{FF2B5EF4-FFF2-40B4-BE49-F238E27FC236}">
                <a16:creationId xmlns:a16="http://schemas.microsoft.com/office/drawing/2014/main" id="{F54D9181-02C8-CD08-735B-5C17974209C7}"/>
              </a:ext>
            </a:extLst>
          </p:cNvPr>
          <p:cNvPicPr>
            <a:picLocks noChangeAspect="1"/>
          </p:cNvPicPr>
          <p:nvPr/>
        </p:nvPicPr>
        <p:blipFill>
          <a:blip r:embed="rId4"/>
          <a:stretch>
            <a:fillRect/>
          </a:stretch>
        </p:blipFill>
        <p:spPr>
          <a:xfrm>
            <a:off x="5358281" y="2209930"/>
            <a:ext cx="1750235" cy="3446729"/>
          </a:xfrm>
          <a:prstGeom prst="rect">
            <a:avLst/>
          </a:prstGeom>
        </p:spPr>
      </p:pic>
    </p:spTree>
    <p:extLst>
      <p:ext uri="{BB962C8B-B14F-4D97-AF65-F5344CB8AC3E}">
        <p14:creationId xmlns:p14="http://schemas.microsoft.com/office/powerpoint/2010/main" val="23041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Key findings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49808" y="2321642"/>
            <a:ext cx="10680192" cy="3584636"/>
          </a:xfrm>
        </p:spPr>
        <p:txBody>
          <a:bodyPr>
            <a:normAutofit fontScale="85000" lnSpcReduction="10000"/>
          </a:bodyPr>
          <a:lstStyle/>
          <a:p>
            <a:pPr algn="just"/>
            <a:r>
              <a:rPr lang="en-US" sz="2000" dirty="0"/>
              <a:t>Fintech, E-commerce and Internet Software industries have the highest number of Unicorn companies, valuation and funding.</a:t>
            </a:r>
          </a:p>
          <a:p>
            <a:pPr algn="just"/>
            <a:r>
              <a:rPr lang="en-US" sz="2000" dirty="0"/>
              <a:t>Top five most valued unicorns are </a:t>
            </a:r>
            <a:r>
              <a:rPr lang="en-US" sz="2000" dirty="0" err="1"/>
              <a:t>Bytedance</a:t>
            </a:r>
            <a:r>
              <a:rPr lang="en-US" sz="2000" dirty="0"/>
              <a:t>, SHEIN, SpaceX, Stripe and Klarna. Of the five, four Unicorn companies belong to United States and China.</a:t>
            </a:r>
          </a:p>
          <a:p>
            <a:pPr algn="just"/>
            <a:r>
              <a:rPr lang="en-US" sz="2000" dirty="0"/>
              <a:t>United States has the highest number of Unicorns and the highest number of Unicorns are headquartered in San </a:t>
            </a:r>
            <a:r>
              <a:rPr lang="en-US" sz="2000" dirty="0" err="1"/>
              <a:t>Franscisco</a:t>
            </a:r>
            <a:r>
              <a:rPr lang="en-US" sz="2000" dirty="0"/>
              <a:t>.</a:t>
            </a:r>
          </a:p>
          <a:p>
            <a:pPr algn="just"/>
            <a:r>
              <a:rPr lang="en-US" sz="2000" dirty="0"/>
              <a:t>Internet Software, E-commerce and Fintech Unicorns are the highest in North America, Asia and Europe regions </a:t>
            </a:r>
            <a:r>
              <a:rPr lang="en-US" sz="2000" dirty="0" err="1"/>
              <a:t>respecively</a:t>
            </a:r>
            <a:r>
              <a:rPr lang="en-US" sz="2000" dirty="0"/>
              <a:t>.</a:t>
            </a:r>
          </a:p>
          <a:p>
            <a:pPr algn="just"/>
            <a:r>
              <a:rPr lang="en-US" sz="2000" dirty="0"/>
              <a:t>2021 was the year of Unicorns, 54% of them attained the Unicorn status in 2021. AI, E-commerce, Ed-tech, Fintech and Health industries boomed in 2021 </a:t>
            </a:r>
            <a:r>
              <a:rPr lang="en-US" sz="2000" dirty="0" err="1"/>
              <a:t>inspite</a:t>
            </a:r>
            <a:r>
              <a:rPr lang="en-US" sz="2000" dirty="0"/>
              <a:t> of the pandemic.</a:t>
            </a:r>
          </a:p>
          <a:p>
            <a:pPr algn="just"/>
            <a:r>
              <a:rPr lang="en-US" sz="2000" dirty="0"/>
              <a:t>Sequoia Capital China, Tiger Global management and Tencent Holdings are the most popular investors.</a:t>
            </a:r>
          </a:p>
          <a:p>
            <a:pPr algn="just"/>
            <a:r>
              <a:rPr lang="en-US" sz="2000" dirty="0"/>
              <a:t>On average, it takes 7 years to become a unicorn. Some companies have become unicorns within a year of founding.</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Global Unicorn Companies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221438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233F9A-7648-60F2-33D5-6B4277AC24B1}"/>
              </a:ext>
            </a:extLst>
          </p:cNvPr>
          <p:cNvSpPr>
            <a:spLocks noGrp="1"/>
          </p:cNvSpPr>
          <p:nvPr>
            <p:ph type="title"/>
          </p:nvPr>
        </p:nvSpPr>
        <p:spPr>
          <a:xfrm>
            <a:off x="2895600" y="3392424"/>
            <a:ext cx="6400800" cy="768096"/>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{5B076FFA-19A3-4FE5-9981-1DBECA092E70}tf78438558_win32</Template>
  <TotalTime>206</TotalTime>
  <Words>590</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Global Unicorn COMPANIES </vt:lpstr>
      <vt:lpstr>CONTENTS</vt:lpstr>
      <vt:lpstr>Scope of the PROJECT</vt:lpstr>
      <vt:lpstr>About the data</vt:lpstr>
      <vt:lpstr>DATA WRANGLING</vt:lpstr>
      <vt:lpstr>DATA VISUALIZATION</vt:lpstr>
      <vt:lpstr>DATA VISUALIZATION</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 </dc:title>
  <dc:subject/>
  <dc:creator>Muskan Chowatia</dc:creator>
  <cp:lastModifiedBy>Muskan Chowatia</cp:lastModifiedBy>
  <cp:revision>5</cp:revision>
  <dcterms:created xsi:type="dcterms:W3CDTF">2023-12-18T21:03:23Z</dcterms:created>
  <dcterms:modified xsi:type="dcterms:W3CDTF">2023-12-19T02:31:15Z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