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f54d99bb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f54d99b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f54d99bb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f54d99bb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54d99b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54d99b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f54d99b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f54d99b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f54d99b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f54d99b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f54d99b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f54d99b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f54d99b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f54d99b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f54d99b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f54d99b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f54d99b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f54d99b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54d99b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f54d99b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f54d99b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f54d99b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1"/>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5" name="Google Shape;7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2"/>
          <p:cNvGrpSpPr/>
          <p:nvPr/>
        </p:nvGrpSpPr>
        <p:grpSpPr>
          <a:xfrm>
            <a:off x="6098378" y="5"/>
            <a:ext cx="3045625" cy="2030570"/>
            <a:chOff x="6098378" y="5"/>
            <a:chExt cx="3045625" cy="2030570"/>
          </a:xfrm>
        </p:grpSpPr>
        <p:sp>
          <p:nvSpPr>
            <p:cNvPr id="78" name="Google Shape;78;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2"/>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4" name="Google Shape;84;p12"/>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5" name="Google Shape;85;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6" name="Shape 66"/>
        <p:cNvGrpSpPr/>
        <p:nvPr/>
      </p:nvGrpSpPr>
      <p:grpSpPr>
        <a:xfrm>
          <a:off x="0" y="0"/>
          <a:ext cx="0" cy="0"/>
          <a:chOff x="0" y="0"/>
          <a:chExt cx="0" cy="0"/>
        </a:xfrm>
      </p:grpSpPr>
      <p:sp>
        <p:nvSpPr>
          <p:cNvPr id="67" name="Google Shape;67;p10"/>
          <p:cNvSpPr/>
          <p:nvPr/>
        </p:nvSpPr>
        <p:spPr>
          <a:xfrm>
            <a:off x="4572000" y="-175"/>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0"/>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4"/>
              </a:buClr>
              <a:buSzPts val="4200"/>
              <a:buNone/>
              <a:defRPr sz="4200">
                <a:solidFill>
                  <a:schemeClr val="accent4"/>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 name="Google Shape;70;p10"/>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72" name="Google Shape;72;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Classifying Consumers on Fruit Spending based on Demographics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pic>
        <p:nvPicPr>
          <p:cNvPr id="150" name="Google Shape;150;p23"/>
          <p:cNvPicPr preferRelativeResize="0"/>
          <p:nvPr/>
        </p:nvPicPr>
        <p:blipFill rotWithShape="1">
          <a:blip r:embed="rId3">
            <a:alphaModFix/>
          </a:blip>
          <a:srcRect b="22282" l="833" r="0" t="2845"/>
          <a:stretch/>
        </p:blipFill>
        <p:spPr>
          <a:xfrm>
            <a:off x="311700" y="2418525"/>
            <a:ext cx="4820974" cy="1376500"/>
          </a:xfrm>
          <a:prstGeom prst="rect">
            <a:avLst/>
          </a:prstGeom>
          <a:noFill/>
          <a:ln>
            <a:noFill/>
          </a:ln>
        </p:spPr>
      </p:pic>
      <p:pic>
        <p:nvPicPr>
          <p:cNvPr id="151" name="Google Shape;151;p23"/>
          <p:cNvPicPr preferRelativeResize="0"/>
          <p:nvPr/>
        </p:nvPicPr>
        <p:blipFill rotWithShape="1">
          <a:blip r:embed="rId4">
            <a:alphaModFix/>
          </a:blip>
          <a:srcRect b="12656" l="0" r="1448" t="0"/>
          <a:stretch/>
        </p:blipFill>
        <p:spPr>
          <a:xfrm>
            <a:off x="311700" y="1043325"/>
            <a:ext cx="5770051" cy="1113675"/>
          </a:xfrm>
          <a:prstGeom prst="rect">
            <a:avLst/>
          </a:prstGeom>
          <a:noFill/>
          <a:ln>
            <a:noFill/>
          </a:ln>
        </p:spPr>
      </p:pic>
      <p:sp>
        <p:nvSpPr>
          <p:cNvPr id="152" name="Google Shape;152;p23"/>
          <p:cNvSpPr txBox="1"/>
          <p:nvPr>
            <p:ph idx="1" type="body"/>
          </p:nvPr>
        </p:nvSpPr>
        <p:spPr>
          <a:xfrm>
            <a:off x="6320025" y="167325"/>
            <a:ext cx="2627400" cy="4204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400"/>
              <a:t>Hypertuned Model</a:t>
            </a:r>
            <a:endParaRPr b="1" sz="2400"/>
          </a:p>
          <a:p>
            <a:pPr indent="0" lvl="0" marL="0" rtl="0" algn="l">
              <a:spcBef>
                <a:spcPts val="1200"/>
              </a:spcBef>
              <a:spcAft>
                <a:spcPts val="0"/>
              </a:spcAft>
              <a:buNone/>
            </a:pPr>
            <a:r>
              <a:rPr lang="en" sz="1100"/>
              <a:t>Using KerasTuner to find:</a:t>
            </a:r>
            <a:endParaRPr sz="1100"/>
          </a:p>
          <a:p>
            <a:pPr indent="-298450" lvl="0" marL="457200" rtl="0" algn="l">
              <a:spcBef>
                <a:spcPts val="1200"/>
              </a:spcBef>
              <a:spcAft>
                <a:spcPts val="0"/>
              </a:spcAft>
              <a:buSzPts val="1100"/>
              <a:buChar char="●"/>
            </a:pPr>
            <a:r>
              <a:rPr lang="en" sz="1100"/>
              <a:t>Optimal number of layers</a:t>
            </a:r>
            <a:endParaRPr sz="1100"/>
          </a:p>
          <a:p>
            <a:pPr indent="-298450" lvl="0" marL="457200" rtl="0" algn="l">
              <a:spcBef>
                <a:spcPts val="0"/>
              </a:spcBef>
              <a:spcAft>
                <a:spcPts val="0"/>
              </a:spcAft>
              <a:buSzPts val="1100"/>
              <a:buChar char="●"/>
            </a:pPr>
            <a:r>
              <a:rPr lang="en" sz="1100"/>
              <a:t>Optimal number of epochs</a:t>
            </a:r>
            <a:endParaRPr sz="1100"/>
          </a:p>
          <a:p>
            <a:pPr indent="-298450" lvl="0" marL="457200" rtl="0" algn="l">
              <a:spcBef>
                <a:spcPts val="0"/>
              </a:spcBef>
              <a:spcAft>
                <a:spcPts val="0"/>
              </a:spcAft>
              <a:buSzPts val="1100"/>
              <a:buChar char="●"/>
            </a:pPr>
            <a:r>
              <a:rPr lang="en" sz="1100"/>
              <a:t>Optimal optimizer function</a:t>
            </a:r>
            <a:endParaRPr sz="1100"/>
          </a:p>
          <a:p>
            <a:pPr indent="0" lvl="0" marL="0" rtl="0" algn="l">
              <a:spcBef>
                <a:spcPts val="1200"/>
              </a:spcBef>
              <a:spcAft>
                <a:spcPts val="0"/>
              </a:spcAft>
              <a:buNone/>
            </a:pPr>
            <a:r>
              <a:rPr lang="en" sz="1100"/>
              <a:t>Optimal Hyperparameters:</a:t>
            </a:r>
            <a:endParaRPr sz="1100"/>
          </a:p>
          <a:p>
            <a:pPr indent="-298450" lvl="0" marL="457200" rtl="0" algn="l">
              <a:spcBef>
                <a:spcPts val="1200"/>
              </a:spcBef>
              <a:spcAft>
                <a:spcPts val="0"/>
              </a:spcAft>
              <a:buSzPts val="1100"/>
              <a:buChar char="●"/>
            </a:pPr>
            <a:r>
              <a:rPr lang="en" sz="1100"/>
              <a:t>Layers: 3</a:t>
            </a:r>
            <a:endParaRPr sz="1100"/>
          </a:p>
          <a:p>
            <a:pPr indent="-298450" lvl="0" marL="457200" rtl="0" algn="l">
              <a:spcBef>
                <a:spcPts val="0"/>
              </a:spcBef>
              <a:spcAft>
                <a:spcPts val="0"/>
              </a:spcAft>
              <a:buSzPts val="1100"/>
              <a:buChar char="●"/>
            </a:pPr>
            <a:r>
              <a:rPr lang="en" sz="1100"/>
              <a:t>Epochs: 15</a:t>
            </a:r>
            <a:endParaRPr sz="1100"/>
          </a:p>
          <a:p>
            <a:pPr indent="-298450" lvl="0" marL="457200" rtl="0" algn="l">
              <a:spcBef>
                <a:spcPts val="0"/>
              </a:spcBef>
              <a:spcAft>
                <a:spcPts val="0"/>
              </a:spcAft>
              <a:buSzPts val="1100"/>
              <a:buChar char="●"/>
            </a:pPr>
            <a:r>
              <a:rPr lang="en" sz="1100"/>
              <a:t>Nodes: [32, 16, 2]</a:t>
            </a:r>
            <a:endParaRPr sz="1100"/>
          </a:p>
          <a:p>
            <a:pPr indent="-298450" lvl="0" marL="457200" rtl="0" algn="l">
              <a:spcBef>
                <a:spcPts val="0"/>
              </a:spcBef>
              <a:spcAft>
                <a:spcPts val="0"/>
              </a:spcAft>
              <a:buSzPts val="1100"/>
              <a:buChar char="●"/>
            </a:pPr>
            <a:r>
              <a:rPr lang="en" sz="1100"/>
              <a:t>Optimizer Function: Adam</a:t>
            </a:r>
            <a:endParaRPr sz="1100"/>
          </a:p>
          <a:p>
            <a:pPr indent="-298450" lvl="0" marL="457200" rtl="0" algn="l">
              <a:spcBef>
                <a:spcPts val="0"/>
              </a:spcBef>
              <a:spcAft>
                <a:spcPts val="0"/>
              </a:spcAft>
              <a:buSzPts val="1100"/>
              <a:buChar char="●"/>
            </a:pPr>
            <a:r>
              <a:rPr lang="en" sz="1100"/>
              <a:t>Loss function: Sparse categorical entropy</a:t>
            </a:r>
            <a:endParaRPr sz="1100"/>
          </a:p>
          <a:p>
            <a:pPr indent="-298450" lvl="0" marL="457200" rtl="0" algn="l">
              <a:spcBef>
                <a:spcPts val="0"/>
              </a:spcBef>
              <a:spcAft>
                <a:spcPts val="0"/>
              </a:spcAft>
              <a:buSzPts val="1100"/>
              <a:buChar char="●"/>
            </a:pPr>
            <a:r>
              <a:rPr lang="en" sz="1100"/>
              <a:t>Validation accuracy: Achieved 90% accuracy after tuning hyperparameters</a:t>
            </a:r>
            <a:endParaRPr sz="11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000"/>
              <a:t>Live Demo</a:t>
            </a:r>
            <a:endParaRPr b="1" sz="6000"/>
          </a:p>
        </p:txBody>
      </p:sp>
      <p:sp>
        <p:nvSpPr>
          <p:cNvPr id="158" name="Google Shape;158;p24"/>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64" name="Google Shape;164;p25"/>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1.</a:t>
            </a:r>
            <a:r>
              <a:rPr lang="en" sz="1200"/>
              <a:t> </a:t>
            </a:r>
            <a:r>
              <a:rPr lang="en" sz="1200"/>
              <a:t>Income is a huge contributor to our classification and is justified to due to larger propensity of consumption. Interestingly, if a household has a child present, it also increases the likelihood that a consumer would spend more on fruits as well. We will need to further investigate the relationships between each predictor to the depe</a:t>
            </a:r>
            <a:r>
              <a:rPr lang="en" sz="1200"/>
              <a:t>ndent variable.</a:t>
            </a:r>
            <a:endParaRPr sz="1200"/>
          </a:p>
          <a:p>
            <a:pPr indent="0" lvl="0" marL="0" marR="0" rtl="0" algn="l">
              <a:lnSpc>
                <a:spcPct val="115000"/>
              </a:lnSpc>
              <a:spcBef>
                <a:spcPts val="1000"/>
              </a:spcBef>
              <a:spcAft>
                <a:spcPts val="1000"/>
              </a:spcAft>
              <a:buNone/>
            </a:pPr>
            <a:r>
              <a:rPr b="1" lang="en" sz="1200"/>
              <a:t>3.</a:t>
            </a:r>
            <a:r>
              <a:rPr lang="en" sz="1200"/>
              <a:t> </a:t>
            </a:r>
            <a:r>
              <a:rPr lang="en" sz="1200"/>
              <a:t>Given that the relationship between our predictors to the dependent variable seems to be linear, we will have to further investigate classification models that better fit the nature of our data. We would also like to expand our data to include more observations and possibly other store locations.</a:t>
            </a:r>
            <a:endParaRPr sz="1200"/>
          </a:p>
        </p:txBody>
      </p:sp>
      <p:sp>
        <p:nvSpPr>
          <p:cNvPr id="165" name="Google Shape;165;p25"/>
          <p:cNvSpPr txBox="1"/>
          <p:nvPr>
            <p:ph idx="1" type="body"/>
          </p:nvPr>
        </p:nvSpPr>
        <p:spPr>
          <a:xfrm>
            <a:off x="475605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2.</a:t>
            </a:r>
            <a:r>
              <a:rPr lang="en" sz="1200"/>
              <a:t> </a:t>
            </a:r>
            <a:r>
              <a:rPr lang="en" sz="1200"/>
              <a:t>Optimized parameters to find the best number of layers, epochs, and optimizer function (Adam) that resulted in a 10% increase in accuracy from our initial model. Future projects could look into XGBoost classification to determine if it could be a better model for our data.</a:t>
            </a:r>
            <a:endParaRPr sz="1200"/>
          </a:p>
          <a:p>
            <a:pPr indent="0" lvl="0" marL="0" marR="0" rtl="0" algn="l">
              <a:lnSpc>
                <a:spcPct val="115000"/>
              </a:lnSpc>
              <a:spcBef>
                <a:spcPts val="1000"/>
              </a:spcBef>
              <a:spcAft>
                <a:spcPts val="1000"/>
              </a:spcAft>
              <a:buNone/>
            </a:pPr>
            <a:r>
              <a:rPr b="1" lang="en" sz="1200"/>
              <a:t>4.</a:t>
            </a:r>
            <a:r>
              <a:rPr lang="en" sz="1200"/>
              <a:t> Given the positive correlation between income and the presence of children with fruit expenditure, we anticipate a similar trend in spending on complementary foods like wine, soft cheeses, and nuts. Expanding our data to include expenditure figures on these items would allow us to explore this hypothesis further.</a:t>
            </a:r>
            <a:endParaRPr sz="1200"/>
          </a:p>
        </p:txBody>
      </p:sp>
      <p:sp>
        <p:nvSpPr>
          <p:cNvPr id="166" name="Google Shape;166;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https://34.28.86.238:8000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6000"/>
              <a:t>Business Goal</a:t>
            </a:r>
            <a:endParaRPr b="1" sz="6000"/>
          </a:p>
        </p:txBody>
      </p:sp>
      <p:sp>
        <p:nvSpPr>
          <p:cNvPr id="98" name="Google Shape;98;p15"/>
          <p:cNvSpPr txBox="1"/>
          <p:nvPr>
            <p:ph idx="1" type="body"/>
          </p:nvPr>
        </p:nvSpPr>
        <p:spPr>
          <a:xfrm>
            <a:off x="1716000" y="3369225"/>
            <a:ext cx="57120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t>Classifying consumers based on their demographics and behaviors for targeted ads and marketing campaigns to increase profit for our Fruit Business in the long run</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6000"/>
              <a:t>Dependent Variable</a:t>
            </a:r>
            <a:endParaRPr b="1" sz="6000"/>
          </a:p>
        </p:txBody>
      </p:sp>
      <p:sp>
        <p:nvSpPr>
          <p:cNvPr id="104" name="Google Shape;104;p16"/>
          <p:cNvSpPr txBox="1"/>
          <p:nvPr>
            <p:ph idx="1" type="body"/>
          </p:nvPr>
        </p:nvSpPr>
        <p:spPr>
          <a:xfrm>
            <a:off x="1716000" y="3369225"/>
            <a:ext cx="57120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t>Consumer Class on Fruit Spending (Calculated by average sales and classifying with 0s and 1s)</a:t>
            </a:r>
            <a:endParaRPr sz="1300"/>
          </a:p>
          <a:p>
            <a:pPr indent="-311150" lvl="0" marL="457200" rtl="0" algn="ctr">
              <a:spcBef>
                <a:spcPts val="1200"/>
              </a:spcBef>
              <a:spcAft>
                <a:spcPts val="0"/>
              </a:spcAft>
              <a:buSzPts val="1300"/>
              <a:buAutoNum type="arabicPeriod"/>
            </a:pPr>
            <a:r>
              <a:rPr lang="en" sz="1300"/>
              <a:t>High Spender = 1</a:t>
            </a:r>
            <a:endParaRPr sz="1300"/>
          </a:p>
          <a:p>
            <a:pPr indent="-311150" lvl="0" marL="457200" rtl="0" algn="ctr">
              <a:spcBef>
                <a:spcPts val="0"/>
              </a:spcBef>
              <a:spcAft>
                <a:spcPts val="0"/>
              </a:spcAft>
              <a:buSzPts val="1300"/>
              <a:buAutoNum type="arabicPeriod"/>
            </a:pPr>
            <a:r>
              <a:rPr lang="en" sz="1300"/>
              <a:t>Low Spender = 0</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6000"/>
              <a:t>Dataset</a:t>
            </a:r>
            <a:endParaRPr b="1" sz="6000"/>
          </a:p>
        </p:txBody>
      </p:sp>
      <p:sp>
        <p:nvSpPr>
          <p:cNvPr id="110" name="Google Shape;110;p17"/>
          <p:cNvSpPr txBox="1"/>
          <p:nvPr>
            <p:ph idx="1" type="body"/>
          </p:nvPr>
        </p:nvSpPr>
        <p:spPr>
          <a:xfrm>
            <a:off x="1716000" y="3369225"/>
            <a:ext cx="5712000" cy="12819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sz="1300"/>
              <a:t>Sales dataset that contains transaction data along with consumer details such as income, marital status, presence of children in the household, and the dependent variable Consumer Class.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00"/>
              <a:t>Joined Dataset</a:t>
            </a:r>
            <a:endParaRPr b="1" sz="3100"/>
          </a:p>
        </p:txBody>
      </p:sp>
      <p:sp>
        <p:nvSpPr>
          <p:cNvPr id="116" name="Google Shape;116;p18"/>
          <p:cNvSpPr txBox="1"/>
          <p:nvPr>
            <p:ph idx="1" type="body"/>
          </p:nvPr>
        </p:nvSpPr>
        <p:spPr>
          <a:xfrm>
            <a:off x="5146100" y="1229875"/>
            <a:ext cx="36861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Utilized SQL’s full outer join on transaction_id.</a:t>
            </a:r>
            <a:endParaRPr sz="1400"/>
          </a:p>
          <a:p>
            <a:pPr indent="-317500" lvl="0" marL="457200" rtl="0" algn="l">
              <a:spcBef>
                <a:spcPts val="1000"/>
              </a:spcBef>
              <a:spcAft>
                <a:spcPts val="0"/>
              </a:spcAft>
              <a:buSzPts val="1400"/>
              <a:buChar char="●"/>
            </a:pPr>
            <a:r>
              <a:rPr lang="en" sz="1400"/>
              <a:t>Pulled education, income, presence_of_children, presence_of_teens.</a:t>
            </a:r>
            <a:endParaRPr sz="1400"/>
          </a:p>
          <a:p>
            <a:pPr indent="-317500" lvl="0" marL="457200" rtl="0" algn="l">
              <a:spcBef>
                <a:spcPts val="1000"/>
              </a:spcBef>
              <a:spcAft>
                <a:spcPts val="1000"/>
              </a:spcAft>
              <a:buSzPts val="1400"/>
              <a:buChar char="●"/>
            </a:pPr>
            <a:r>
              <a:rPr lang="en" sz="1400"/>
              <a:t>Standardized income level and used the 1-and-0 approach for other categorical </a:t>
            </a:r>
            <a:r>
              <a:rPr lang="en" sz="1400"/>
              <a:t>independent</a:t>
            </a:r>
            <a:r>
              <a:rPr lang="en" sz="1400"/>
              <a:t> </a:t>
            </a:r>
            <a:r>
              <a:rPr lang="en" sz="1400"/>
              <a:t>variables</a:t>
            </a:r>
            <a:r>
              <a:rPr lang="en" sz="1400"/>
              <a:t>.</a:t>
            </a:r>
            <a:endParaRPr sz="1400"/>
          </a:p>
        </p:txBody>
      </p:sp>
      <p:pic>
        <p:nvPicPr>
          <p:cNvPr id="117" name="Google Shape;117;p18"/>
          <p:cNvPicPr preferRelativeResize="0"/>
          <p:nvPr/>
        </p:nvPicPr>
        <p:blipFill>
          <a:blip r:embed="rId3">
            <a:alphaModFix/>
          </a:blip>
          <a:stretch>
            <a:fillRect/>
          </a:stretch>
        </p:blipFill>
        <p:spPr>
          <a:xfrm>
            <a:off x="211500" y="1153675"/>
            <a:ext cx="4865597" cy="3109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6000"/>
              <a:t>Neural Network Model</a:t>
            </a:r>
            <a:endParaRPr b="1"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8" name="Google Shape;128;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t>Initial Model</a:t>
            </a:r>
            <a:endParaRPr b="1" sz="2400"/>
          </a:p>
          <a:p>
            <a:pPr indent="-298450" lvl="0" marL="457200" rtl="0" algn="l">
              <a:spcBef>
                <a:spcPts val="1200"/>
              </a:spcBef>
              <a:spcAft>
                <a:spcPts val="0"/>
              </a:spcAft>
              <a:buSzPts val="1100"/>
              <a:buAutoNum type="arabicPeriod"/>
            </a:pPr>
            <a:r>
              <a:rPr b="1" lang="en" sz="1100"/>
              <a:t>3 Layers of Nodes</a:t>
            </a:r>
            <a:endParaRPr b="1" sz="1100"/>
          </a:p>
          <a:p>
            <a:pPr indent="-298450" lvl="0" marL="457200" rtl="0" algn="l">
              <a:spcBef>
                <a:spcPts val="0"/>
              </a:spcBef>
              <a:spcAft>
                <a:spcPts val="0"/>
              </a:spcAft>
              <a:buSzPts val="1100"/>
              <a:buAutoNum type="arabicPeriod"/>
            </a:pPr>
            <a:r>
              <a:rPr b="1" lang="en" sz="1100"/>
              <a:t>20 epochs</a:t>
            </a:r>
            <a:endParaRPr b="1" sz="1100"/>
          </a:p>
          <a:p>
            <a:pPr indent="-298450" lvl="0" marL="457200" rtl="0" algn="l">
              <a:spcBef>
                <a:spcPts val="0"/>
              </a:spcBef>
              <a:spcAft>
                <a:spcPts val="0"/>
              </a:spcAft>
              <a:buSzPts val="1100"/>
              <a:buAutoNum type="arabicPeriod"/>
            </a:pPr>
            <a:r>
              <a:rPr b="1" lang="en" sz="1100"/>
              <a:t>Utilizes Adam optimizer</a:t>
            </a:r>
            <a:endParaRPr b="1" sz="1100"/>
          </a:p>
          <a:p>
            <a:pPr indent="-298450" lvl="0" marL="457200" rtl="0" algn="l">
              <a:spcBef>
                <a:spcPts val="0"/>
              </a:spcBef>
              <a:spcAft>
                <a:spcPts val="0"/>
              </a:spcAft>
              <a:buSzPts val="1100"/>
              <a:buAutoNum type="arabicPeriod"/>
            </a:pPr>
            <a:r>
              <a:rPr b="1" lang="en" sz="1100"/>
              <a:t>Achieved 80% accuracy without any tuning of the parameters</a:t>
            </a:r>
            <a:endParaRPr b="1" sz="1100"/>
          </a:p>
        </p:txBody>
      </p:sp>
      <p:pic>
        <p:nvPicPr>
          <p:cNvPr id="129" name="Google Shape;129;p20"/>
          <p:cNvPicPr preferRelativeResize="0"/>
          <p:nvPr/>
        </p:nvPicPr>
        <p:blipFill>
          <a:blip r:embed="rId3">
            <a:alphaModFix/>
          </a:blip>
          <a:stretch>
            <a:fillRect/>
          </a:stretch>
        </p:blipFill>
        <p:spPr>
          <a:xfrm>
            <a:off x="52025" y="62625"/>
            <a:ext cx="4427023" cy="2706376"/>
          </a:xfrm>
          <a:prstGeom prst="rect">
            <a:avLst/>
          </a:prstGeom>
          <a:noFill/>
          <a:ln>
            <a:noFill/>
          </a:ln>
        </p:spPr>
      </p:pic>
      <p:pic>
        <p:nvPicPr>
          <p:cNvPr id="130" name="Google Shape;130;p20"/>
          <p:cNvPicPr preferRelativeResize="0"/>
          <p:nvPr/>
        </p:nvPicPr>
        <p:blipFill>
          <a:blip r:embed="rId4">
            <a:alphaModFix/>
          </a:blip>
          <a:stretch>
            <a:fillRect/>
          </a:stretch>
        </p:blipFill>
        <p:spPr>
          <a:xfrm>
            <a:off x="52013" y="2833692"/>
            <a:ext cx="2304751" cy="2180383"/>
          </a:xfrm>
          <a:prstGeom prst="rect">
            <a:avLst/>
          </a:prstGeom>
          <a:noFill/>
          <a:ln>
            <a:noFill/>
          </a:ln>
        </p:spPr>
      </p:pic>
      <p:pic>
        <p:nvPicPr>
          <p:cNvPr id="131" name="Google Shape;131;p20"/>
          <p:cNvPicPr preferRelativeResize="0"/>
          <p:nvPr/>
        </p:nvPicPr>
        <p:blipFill>
          <a:blip r:embed="rId5">
            <a:alphaModFix/>
          </a:blip>
          <a:stretch>
            <a:fillRect/>
          </a:stretch>
        </p:blipFill>
        <p:spPr>
          <a:xfrm>
            <a:off x="2502725" y="3611000"/>
            <a:ext cx="1901925" cy="6257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6000"/>
              <a:t>Hypertuning Our Current Model</a:t>
            </a:r>
            <a:endParaRPr b="1"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2" type="body"/>
          </p:nvPr>
        </p:nvSpPr>
        <p:spPr>
          <a:xfrm>
            <a:off x="4728575" y="141875"/>
            <a:ext cx="4247700" cy="489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t>Hypertuned Model</a:t>
            </a:r>
            <a:endParaRPr b="1" sz="2400"/>
          </a:p>
          <a:p>
            <a:pPr indent="0" lvl="0" marL="0" rtl="0" algn="l">
              <a:spcBef>
                <a:spcPts val="1200"/>
              </a:spcBef>
              <a:spcAft>
                <a:spcPts val="0"/>
              </a:spcAft>
              <a:buNone/>
            </a:pPr>
            <a:r>
              <a:rPr lang="en" sz="1100"/>
              <a:t>Using KerasTuner to find:</a:t>
            </a:r>
            <a:endParaRPr sz="1100"/>
          </a:p>
          <a:p>
            <a:pPr indent="-298450" lvl="0" marL="457200" rtl="0" algn="l">
              <a:spcBef>
                <a:spcPts val="1200"/>
              </a:spcBef>
              <a:spcAft>
                <a:spcPts val="0"/>
              </a:spcAft>
              <a:buSzPts val="1100"/>
              <a:buChar char="●"/>
            </a:pPr>
            <a:r>
              <a:rPr lang="en" sz="1100"/>
              <a:t>Optimal number of layers</a:t>
            </a:r>
            <a:endParaRPr sz="1100"/>
          </a:p>
          <a:p>
            <a:pPr indent="-298450" lvl="0" marL="457200" rtl="0" algn="l">
              <a:spcBef>
                <a:spcPts val="0"/>
              </a:spcBef>
              <a:spcAft>
                <a:spcPts val="0"/>
              </a:spcAft>
              <a:buSzPts val="1100"/>
              <a:buChar char="●"/>
            </a:pPr>
            <a:r>
              <a:rPr lang="en" sz="1100"/>
              <a:t>Optimal number of epochs</a:t>
            </a:r>
            <a:endParaRPr sz="1100"/>
          </a:p>
          <a:p>
            <a:pPr indent="-298450" lvl="0" marL="457200" rtl="0" algn="l">
              <a:spcBef>
                <a:spcPts val="0"/>
              </a:spcBef>
              <a:spcAft>
                <a:spcPts val="0"/>
              </a:spcAft>
              <a:buSzPts val="1100"/>
              <a:buChar char="●"/>
            </a:pPr>
            <a:r>
              <a:rPr lang="en" sz="1100"/>
              <a:t>Optimal optimizer function</a:t>
            </a:r>
            <a:endParaRPr sz="1100"/>
          </a:p>
          <a:p>
            <a:pPr indent="0" lvl="0" marL="0" rtl="0" algn="l">
              <a:spcBef>
                <a:spcPts val="1200"/>
              </a:spcBef>
              <a:spcAft>
                <a:spcPts val="0"/>
              </a:spcAft>
              <a:buNone/>
            </a:pPr>
            <a:r>
              <a:rPr lang="en" sz="1100"/>
              <a:t>Optimal Hyperparameters:</a:t>
            </a:r>
            <a:endParaRPr sz="1100"/>
          </a:p>
          <a:p>
            <a:pPr indent="-298450" lvl="0" marL="457200" rtl="0" algn="l">
              <a:spcBef>
                <a:spcPts val="1200"/>
              </a:spcBef>
              <a:spcAft>
                <a:spcPts val="0"/>
              </a:spcAft>
              <a:buSzPts val="1100"/>
              <a:buChar char="●"/>
            </a:pPr>
            <a:r>
              <a:rPr lang="en" sz="1100"/>
              <a:t>Layers: 3</a:t>
            </a:r>
            <a:endParaRPr sz="1100"/>
          </a:p>
          <a:p>
            <a:pPr indent="-298450" lvl="0" marL="457200" rtl="0" algn="l">
              <a:spcBef>
                <a:spcPts val="0"/>
              </a:spcBef>
              <a:spcAft>
                <a:spcPts val="0"/>
              </a:spcAft>
              <a:buSzPts val="1100"/>
              <a:buChar char="●"/>
            </a:pPr>
            <a:r>
              <a:rPr lang="en" sz="1100"/>
              <a:t>Epochs: 15</a:t>
            </a:r>
            <a:endParaRPr sz="1100"/>
          </a:p>
          <a:p>
            <a:pPr indent="-298450" lvl="0" marL="457200" rtl="0" algn="l">
              <a:spcBef>
                <a:spcPts val="0"/>
              </a:spcBef>
              <a:spcAft>
                <a:spcPts val="0"/>
              </a:spcAft>
              <a:buSzPts val="1100"/>
              <a:buChar char="●"/>
            </a:pPr>
            <a:r>
              <a:rPr lang="en" sz="1100"/>
              <a:t>Nodes: [32, 16, 2]</a:t>
            </a:r>
            <a:endParaRPr sz="1100"/>
          </a:p>
          <a:p>
            <a:pPr indent="-298450" lvl="0" marL="457200" rtl="0" algn="l">
              <a:spcBef>
                <a:spcPts val="0"/>
              </a:spcBef>
              <a:spcAft>
                <a:spcPts val="0"/>
              </a:spcAft>
              <a:buSzPts val="1100"/>
              <a:buChar char="●"/>
            </a:pPr>
            <a:r>
              <a:rPr lang="en" sz="1100"/>
              <a:t>Optimizer Function: Adam</a:t>
            </a:r>
            <a:endParaRPr sz="1100"/>
          </a:p>
          <a:p>
            <a:pPr indent="-298450" lvl="0" marL="457200" rtl="0" algn="l">
              <a:spcBef>
                <a:spcPts val="0"/>
              </a:spcBef>
              <a:spcAft>
                <a:spcPts val="0"/>
              </a:spcAft>
              <a:buSzPts val="1100"/>
              <a:buChar char="●"/>
            </a:pPr>
            <a:r>
              <a:rPr lang="en" sz="1100"/>
              <a:t>Loss function: Sparse categorical entropy</a:t>
            </a:r>
            <a:endParaRPr sz="1100"/>
          </a:p>
          <a:p>
            <a:pPr indent="-298450" lvl="0" marL="457200" rtl="0" algn="l">
              <a:spcBef>
                <a:spcPts val="0"/>
              </a:spcBef>
              <a:spcAft>
                <a:spcPts val="0"/>
              </a:spcAft>
              <a:buSzPts val="1100"/>
              <a:buChar char="●"/>
            </a:pPr>
            <a:r>
              <a:rPr lang="en" sz="1100"/>
              <a:t>Validation accuracy: Achieved 90% accuracy after tuning hyperparameters</a:t>
            </a:r>
            <a:endParaRPr sz="1100"/>
          </a:p>
          <a:p>
            <a:pPr indent="0" lvl="0" marL="0" rtl="0" algn="l">
              <a:spcBef>
                <a:spcPts val="1200"/>
              </a:spcBef>
              <a:spcAft>
                <a:spcPts val="1200"/>
              </a:spcAft>
              <a:buNone/>
            </a:pPr>
            <a:r>
              <a:t/>
            </a:r>
            <a:endParaRPr/>
          </a:p>
        </p:txBody>
      </p:sp>
      <p:pic>
        <p:nvPicPr>
          <p:cNvPr id="142" name="Google Shape;142;p22"/>
          <p:cNvPicPr preferRelativeResize="0"/>
          <p:nvPr/>
        </p:nvPicPr>
        <p:blipFill rotWithShape="1">
          <a:blip r:embed="rId3">
            <a:alphaModFix/>
          </a:blip>
          <a:srcRect b="5473" l="0" r="39083" t="0"/>
          <a:stretch/>
        </p:blipFill>
        <p:spPr>
          <a:xfrm>
            <a:off x="207425" y="69050"/>
            <a:ext cx="3175799" cy="3966641"/>
          </a:xfrm>
          <a:prstGeom prst="rect">
            <a:avLst/>
          </a:prstGeom>
          <a:noFill/>
          <a:ln>
            <a:noFill/>
          </a:ln>
        </p:spPr>
      </p:pic>
      <p:pic>
        <p:nvPicPr>
          <p:cNvPr id="143" name="Google Shape;143;p22"/>
          <p:cNvPicPr preferRelativeResize="0"/>
          <p:nvPr/>
        </p:nvPicPr>
        <p:blipFill rotWithShape="1">
          <a:blip r:embed="rId3">
            <a:alphaModFix/>
          </a:blip>
          <a:srcRect b="0" l="0" r="43317" t="95634"/>
          <a:stretch/>
        </p:blipFill>
        <p:spPr>
          <a:xfrm>
            <a:off x="28350" y="4277850"/>
            <a:ext cx="4467451" cy="276952"/>
          </a:xfrm>
          <a:prstGeom prst="rect">
            <a:avLst/>
          </a:prstGeom>
          <a:noFill/>
          <a:ln>
            <a:noFill/>
          </a:ln>
        </p:spPr>
      </p:pic>
      <p:pic>
        <p:nvPicPr>
          <p:cNvPr id="144" name="Google Shape;144;p22"/>
          <p:cNvPicPr preferRelativeResize="0"/>
          <p:nvPr/>
        </p:nvPicPr>
        <p:blipFill rotWithShape="1">
          <a:blip r:embed="rId3">
            <a:alphaModFix/>
          </a:blip>
          <a:srcRect b="0" l="56859" r="0" t="97570"/>
          <a:stretch/>
        </p:blipFill>
        <p:spPr>
          <a:xfrm>
            <a:off x="180750" y="4512050"/>
            <a:ext cx="3763224" cy="17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