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Assistant"/>
      <p:regular r:id="rId18"/>
      <p:bold r:id="rId19"/>
    </p:embeddedFont>
    <p:embeddedFont>
      <p:font typeface="Alata"/>
      <p:regular r:id="rId20"/>
    </p:embeddedFont>
    <p:embeddedFont>
      <p:font typeface="Maven Pro"/>
      <p:regular r:id="rId21"/>
      <p:bold r:id="rId22"/>
    </p:embeddedFont>
    <p:embeddedFont>
      <p:font typeface="P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7" roundtripDataSignature="AMtx7mhLV2t6maN80nPbGRnWwxJNzxZU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565D62-B956-4E65-B9FE-6ACB5CEF7766}">
  <a:tblStyle styleId="{66565D62-B956-4E65-B9FE-6ACB5CEF77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ata-regular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Assistant-bold.fntdata"/><Relationship Id="rId18" Type="http://schemas.openxmlformats.org/officeDocument/2006/relationships/font" Target="fonts/Assistan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Knowledge graph focuses on connections and after assessing </a:t>
            </a:r>
            <a:r>
              <a:rPr lang="en"/>
              <a:t>various</a:t>
            </a:r>
            <a:r>
              <a:rPr lang="en"/>
              <a:t> industries,  we </a:t>
            </a:r>
            <a:r>
              <a:rPr lang="en"/>
              <a:t>decided</a:t>
            </a:r>
            <a:r>
              <a:rPr lang="en"/>
              <a:t> to proceed with hyper luxury market as </a:t>
            </a:r>
            <a:r>
              <a:rPr lang="en"/>
              <a:t>it’s a market that can heavily reply on network.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Currently, in this domain, we have these pain point…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by focusing on analyzing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chose specifically </a:t>
            </a:r>
            <a:r>
              <a:rPr lang="en"/>
              <a:t>celebrities</a:t>
            </a:r>
            <a:r>
              <a:rPr lang="en"/>
              <a:t> as the demographics for ultra rich people </a:t>
            </a:r>
            <a:r>
              <a:rPr lang="en"/>
              <a:t>because</a:t>
            </a:r>
            <a:r>
              <a:rPr lang="en"/>
              <a:t> their relationship connections information are available for us to collect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e17070b8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ce17070b8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f45c24e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8f45c24e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Business </a:t>
            </a:r>
            <a:r>
              <a:rPr lang="en"/>
              <a:t>significance: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e17070b8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ce17070b8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e17070b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ce17070b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6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6"/>
          <p:cNvSpPr txBox="1"/>
          <p:nvPr>
            <p:ph type="ctrTitle"/>
          </p:nvPr>
        </p:nvSpPr>
        <p:spPr>
          <a:xfrm>
            <a:off x="720000" y="1392513"/>
            <a:ext cx="43182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6"/>
          <p:cNvSpPr txBox="1"/>
          <p:nvPr>
            <p:ph idx="1" type="subTitle"/>
          </p:nvPr>
        </p:nvSpPr>
        <p:spPr>
          <a:xfrm>
            <a:off x="720000" y="3591301"/>
            <a:ext cx="4318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56"/>
          <p:cNvSpPr/>
          <p:nvPr>
            <p:ph idx="2" type="pic"/>
          </p:nvPr>
        </p:nvSpPr>
        <p:spPr>
          <a:xfrm>
            <a:off x="5372950" y="627150"/>
            <a:ext cx="37710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5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5"/>
          <p:cNvSpPr txBox="1"/>
          <p:nvPr>
            <p:ph type="title"/>
          </p:nvPr>
        </p:nvSpPr>
        <p:spPr>
          <a:xfrm>
            <a:off x="720000" y="1219100"/>
            <a:ext cx="40869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65"/>
          <p:cNvSpPr txBox="1"/>
          <p:nvPr>
            <p:ph idx="1" type="subTitle"/>
          </p:nvPr>
        </p:nvSpPr>
        <p:spPr>
          <a:xfrm>
            <a:off x="720000" y="2990600"/>
            <a:ext cx="40869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5"/>
          <p:cNvSpPr/>
          <p:nvPr>
            <p:ph idx="2" type="pic"/>
          </p:nvPr>
        </p:nvSpPr>
        <p:spPr>
          <a:xfrm>
            <a:off x="5238175" y="630000"/>
            <a:ext cx="39057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6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6"/>
          <p:cNvSpPr txBox="1"/>
          <p:nvPr>
            <p:ph idx="1" type="subTitle"/>
          </p:nvPr>
        </p:nvSpPr>
        <p:spPr>
          <a:xfrm>
            <a:off x="2035350" y="1760462"/>
            <a:ext cx="224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5" name="Google Shape;85;p66"/>
          <p:cNvSpPr txBox="1"/>
          <p:nvPr>
            <p:ph idx="2" type="subTitle"/>
          </p:nvPr>
        </p:nvSpPr>
        <p:spPr>
          <a:xfrm>
            <a:off x="2035350" y="3182437"/>
            <a:ext cx="224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6" name="Google Shape;86;p66"/>
          <p:cNvSpPr txBox="1"/>
          <p:nvPr>
            <p:ph idx="3" type="subTitle"/>
          </p:nvPr>
        </p:nvSpPr>
        <p:spPr>
          <a:xfrm>
            <a:off x="5754475" y="1760462"/>
            <a:ext cx="224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7" name="Google Shape;87;p66"/>
          <p:cNvSpPr txBox="1"/>
          <p:nvPr>
            <p:ph idx="4" type="subTitle"/>
          </p:nvPr>
        </p:nvSpPr>
        <p:spPr>
          <a:xfrm>
            <a:off x="5754475" y="3182437"/>
            <a:ext cx="2248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8" name="Google Shape;88;p66"/>
          <p:cNvSpPr txBox="1"/>
          <p:nvPr>
            <p:ph type="title"/>
          </p:nvPr>
        </p:nvSpPr>
        <p:spPr>
          <a:xfrm>
            <a:off x="720000" y="5226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" name="Google Shape;89;p66"/>
          <p:cNvSpPr txBox="1"/>
          <p:nvPr>
            <p:ph idx="5" type="subTitle"/>
          </p:nvPr>
        </p:nvSpPr>
        <p:spPr>
          <a:xfrm>
            <a:off x="2035350" y="2167021"/>
            <a:ext cx="224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6"/>
          <p:cNvSpPr txBox="1"/>
          <p:nvPr>
            <p:ph idx="6" type="subTitle"/>
          </p:nvPr>
        </p:nvSpPr>
        <p:spPr>
          <a:xfrm>
            <a:off x="5754474" y="2167021"/>
            <a:ext cx="224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6"/>
          <p:cNvSpPr txBox="1"/>
          <p:nvPr>
            <p:ph idx="7" type="subTitle"/>
          </p:nvPr>
        </p:nvSpPr>
        <p:spPr>
          <a:xfrm>
            <a:off x="2035350" y="3589139"/>
            <a:ext cx="224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6"/>
          <p:cNvSpPr txBox="1"/>
          <p:nvPr>
            <p:ph idx="8" type="subTitle"/>
          </p:nvPr>
        </p:nvSpPr>
        <p:spPr>
          <a:xfrm>
            <a:off x="5754474" y="3589139"/>
            <a:ext cx="2248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6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7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8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9"/>
          <p:cNvSpPr txBox="1"/>
          <p:nvPr>
            <p:ph type="title"/>
          </p:nvPr>
        </p:nvSpPr>
        <p:spPr>
          <a:xfrm>
            <a:off x="3196138" y="3077769"/>
            <a:ext cx="4959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0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0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1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1" name="Google Shape;111;p71"/>
          <p:cNvSpPr txBox="1"/>
          <p:nvPr>
            <p:ph idx="1" type="body"/>
          </p:nvPr>
        </p:nvSpPr>
        <p:spPr>
          <a:xfrm>
            <a:off x="904850" y="3047400"/>
            <a:ext cx="31317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71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1"/>
          <p:cNvSpPr txBox="1"/>
          <p:nvPr>
            <p:ph idx="2" type="subTitle"/>
          </p:nvPr>
        </p:nvSpPr>
        <p:spPr>
          <a:xfrm>
            <a:off x="904861" y="2564400"/>
            <a:ext cx="313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1"/>
          <p:cNvSpPr txBox="1"/>
          <p:nvPr>
            <p:ph idx="3" type="body"/>
          </p:nvPr>
        </p:nvSpPr>
        <p:spPr>
          <a:xfrm>
            <a:off x="4697199" y="3047400"/>
            <a:ext cx="31317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71"/>
          <p:cNvSpPr txBox="1"/>
          <p:nvPr>
            <p:ph idx="4" type="subTitle"/>
          </p:nvPr>
        </p:nvSpPr>
        <p:spPr>
          <a:xfrm>
            <a:off x="4697208" y="2564400"/>
            <a:ext cx="313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2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2"/>
          <p:cNvSpPr txBox="1"/>
          <p:nvPr>
            <p:ph idx="1" type="subTitle"/>
          </p:nvPr>
        </p:nvSpPr>
        <p:spPr>
          <a:xfrm>
            <a:off x="953950" y="3426450"/>
            <a:ext cx="2280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19" name="Google Shape;119;p72"/>
          <p:cNvSpPr txBox="1"/>
          <p:nvPr>
            <p:ph idx="2" type="subTitle"/>
          </p:nvPr>
        </p:nvSpPr>
        <p:spPr>
          <a:xfrm>
            <a:off x="3431861" y="3426450"/>
            <a:ext cx="2280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20" name="Google Shape;120;p72"/>
          <p:cNvSpPr txBox="1"/>
          <p:nvPr>
            <p:ph idx="3" type="subTitle"/>
          </p:nvPr>
        </p:nvSpPr>
        <p:spPr>
          <a:xfrm>
            <a:off x="5909706" y="3426450"/>
            <a:ext cx="2280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21" name="Google Shape;121;p72"/>
          <p:cNvSpPr txBox="1"/>
          <p:nvPr>
            <p:ph idx="4" type="subTitle"/>
          </p:nvPr>
        </p:nvSpPr>
        <p:spPr>
          <a:xfrm>
            <a:off x="954007" y="3769550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2"/>
          <p:cNvSpPr txBox="1"/>
          <p:nvPr>
            <p:ph idx="5" type="subTitle"/>
          </p:nvPr>
        </p:nvSpPr>
        <p:spPr>
          <a:xfrm>
            <a:off x="3431829" y="3769550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2"/>
          <p:cNvSpPr txBox="1"/>
          <p:nvPr>
            <p:ph idx="6" type="subTitle"/>
          </p:nvPr>
        </p:nvSpPr>
        <p:spPr>
          <a:xfrm>
            <a:off x="5909707" y="3769550"/>
            <a:ext cx="2280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2"/>
          <p:cNvSpPr txBox="1"/>
          <p:nvPr>
            <p:ph type="title"/>
          </p:nvPr>
        </p:nvSpPr>
        <p:spPr>
          <a:xfrm>
            <a:off x="1448875" y="2188238"/>
            <a:ext cx="129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5" name="Google Shape;125;p72"/>
          <p:cNvSpPr txBox="1"/>
          <p:nvPr>
            <p:ph idx="7" type="title"/>
          </p:nvPr>
        </p:nvSpPr>
        <p:spPr>
          <a:xfrm>
            <a:off x="3926700" y="2188238"/>
            <a:ext cx="129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6" name="Google Shape;126;p72"/>
          <p:cNvSpPr txBox="1"/>
          <p:nvPr>
            <p:ph idx="8" type="title"/>
          </p:nvPr>
        </p:nvSpPr>
        <p:spPr>
          <a:xfrm>
            <a:off x="6404525" y="2188238"/>
            <a:ext cx="1290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7" name="Google Shape;127;p72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8" name="Google Shape;128;p72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3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4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4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5" name="Google Shape;135;p74"/>
          <p:cNvSpPr txBox="1"/>
          <p:nvPr>
            <p:ph idx="1" type="subTitle"/>
          </p:nvPr>
        </p:nvSpPr>
        <p:spPr>
          <a:xfrm>
            <a:off x="979293" y="1318175"/>
            <a:ext cx="199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6" name="Google Shape;136;p74"/>
          <p:cNvSpPr txBox="1"/>
          <p:nvPr>
            <p:ph idx="2" type="subTitle"/>
          </p:nvPr>
        </p:nvSpPr>
        <p:spPr>
          <a:xfrm>
            <a:off x="3573753" y="1318175"/>
            <a:ext cx="199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7" name="Google Shape;137;p74"/>
          <p:cNvSpPr txBox="1"/>
          <p:nvPr>
            <p:ph idx="3" type="subTitle"/>
          </p:nvPr>
        </p:nvSpPr>
        <p:spPr>
          <a:xfrm>
            <a:off x="6168202" y="1318175"/>
            <a:ext cx="1996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200"/>
              <a:buFont typeface="Maven Pro"/>
              <a:buNone/>
              <a:defRPr b="1" sz="2200"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38" name="Google Shape;138;p74"/>
          <p:cNvSpPr txBox="1"/>
          <p:nvPr>
            <p:ph idx="4" type="title"/>
          </p:nvPr>
        </p:nvSpPr>
        <p:spPr>
          <a:xfrm>
            <a:off x="979277" y="3923575"/>
            <a:ext cx="199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9" name="Google Shape;139;p74"/>
          <p:cNvSpPr txBox="1"/>
          <p:nvPr>
            <p:ph idx="5" type="title"/>
          </p:nvPr>
        </p:nvSpPr>
        <p:spPr>
          <a:xfrm>
            <a:off x="3573737" y="3923575"/>
            <a:ext cx="199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0" name="Google Shape;140;p74"/>
          <p:cNvSpPr txBox="1"/>
          <p:nvPr>
            <p:ph idx="6" type="title"/>
          </p:nvPr>
        </p:nvSpPr>
        <p:spPr>
          <a:xfrm>
            <a:off x="6168177" y="3923575"/>
            <a:ext cx="199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1" name="Google Shape;141;p74"/>
          <p:cNvSpPr txBox="1"/>
          <p:nvPr>
            <p:ph idx="7" type="body"/>
          </p:nvPr>
        </p:nvSpPr>
        <p:spPr>
          <a:xfrm>
            <a:off x="979300" y="2976700"/>
            <a:ext cx="19965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74"/>
          <p:cNvSpPr txBox="1"/>
          <p:nvPr>
            <p:ph idx="8" type="body"/>
          </p:nvPr>
        </p:nvSpPr>
        <p:spPr>
          <a:xfrm>
            <a:off x="3573751" y="2976700"/>
            <a:ext cx="19965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74"/>
          <p:cNvSpPr txBox="1"/>
          <p:nvPr>
            <p:ph idx="9" type="body"/>
          </p:nvPr>
        </p:nvSpPr>
        <p:spPr>
          <a:xfrm>
            <a:off x="6168202" y="2976700"/>
            <a:ext cx="19965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7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subTitle"/>
          </p:nvPr>
        </p:nvSpPr>
        <p:spPr>
          <a:xfrm>
            <a:off x="720000" y="11513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5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5"/>
          <p:cNvSpPr txBox="1"/>
          <p:nvPr>
            <p:ph type="title"/>
          </p:nvPr>
        </p:nvSpPr>
        <p:spPr>
          <a:xfrm>
            <a:off x="720000" y="5226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7" name="Google Shape;147;p75"/>
          <p:cNvSpPr txBox="1"/>
          <p:nvPr>
            <p:ph idx="1" type="subTitle"/>
          </p:nvPr>
        </p:nvSpPr>
        <p:spPr>
          <a:xfrm>
            <a:off x="1349900" y="19865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5"/>
          <p:cNvSpPr txBox="1"/>
          <p:nvPr>
            <p:ph idx="2" type="subTitle"/>
          </p:nvPr>
        </p:nvSpPr>
        <p:spPr>
          <a:xfrm>
            <a:off x="3597421" y="19865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5"/>
          <p:cNvSpPr txBox="1"/>
          <p:nvPr>
            <p:ph idx="3" type="subTitle"/>
          </p:nvPr>
        </p:nvSpPr>
        <p:spPr>
          <a:xfrm>
            <a:off x="1349900" y="35461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5"/>
          <p:cNvSpPr txBox="1"/>
          <p:nvPr>
            <p:ph idx="4" type="subTitle"/>
          </p:nvPr>
        </p:nvSpPr>
        <p:spPr>
          <a:xfrm>
            <a:off x="3597421" y="35461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5"/>
          <p:cNvSpPr txBox="1"/>
          <p:nvPr>
            <p:ph idx="5" type="subTitle"/>
          </p:nvPr>
        </p:nvSpPr>
        <p:spPr>
          <a:xfrm>
            <a:off x="5844917" y="19865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5"/>
          <p:cNvSpPr txBox="1"/>
          <p:nvPr>
            <p:ph idx="6" type="subTitle"/>
          </p:nvPr>
        </p:nvSpPr>
        <p:spPr>
          <a:xfrm>
            <a:off x="5844917" y="3546150"/>
            <a:ext cx="19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5"/>
          <p:cNvSpPr txBox="1"/>
          <p:nvPr>
            <p:ph idx="7" type="subTitle"/>
          </p:nvPr>
        </p:nvSpPr>
        <p:spPr>
          <a:xfrm>
            <a:off x="1349900" y="16372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4" name="Google Shape;154;p75"/>
          <p:cNvSpPr txBox="1"/>
          <p:nvPr>
            <p:ph idx="8" type="subTitle"/>
          </p:nvPr>
        </p:nvSpPr>
        <p:spPr>
          <a:xfrm>
            <a:off x="3597421" y="16372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5" name="Google Shape;155;p75"/>
          <p:cNvSpPr txBox="1"/>
          <p:nvPr>
            <p:ph idx="9" type="subTitle"/>
          </p:nvPr>
        </p:nvSpPr>
        <p:spPr>
          <a:xfrm>
            <a:off x="5844943" y="16372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6" name="Google Shape;156;p75"/>
          <p:cNvSpPr txBox="1"/>
          <p:nvPr>
            <p:ph idx="13" type="subTitle"/>
          </p:nvPr>
        </p:nvSpPr>
        <p:spPr>
          <a:xfrm>
            <a:off x="1349900" y="31968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7" name="Google Shape;157;p75"/>
          <p:cNvSpPr txBox="1"/>
          <p:nvPr>
            <p:ph idx="14" type="subTitle"/>
          </p:nvPr>
        </p:nvSpPr>
        <p:spPr>
          <a:xfrm>
            <a:off x="3597421" y="31968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8" name="Google Shape;158;p75"/>
          <p:cNvSpPr txBox="1"/>
          <p:nvPr>
            <p:ph idx="15" type="subTitle"/>
          </p:nvPr>
        </p:nvSpPr>
        <p:spPr>
          <a:xfrm>
            <a:off x="5844943" y="3196851"/>
            <a:ext cx="1949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59" name="Google Shape;159;p75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6"/>
          <p:cNvSpPr txBox="1"/>
          <p:nvPr>
            <p:ph hasCustomPrompt="1" type="title"/>
          </p:nvPr>
        </p:nvSpPr>
        <p:spPr>
          <a:xfrm>
            <a:off x="802675" y="972325"/>
            <a:ext cx="75387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76"/>
          <p:cNvSpPr txBox="1"/>
          <p:nvPr>
            <p:ph idx="1" type="subTitle"/>
          </p:nvPr>
        </p:nvSpPr>
        <p:spPr>
          <a:xfrm>
            <a:off x="802675" y="3315325"/>
            <a:ext cx="7538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7"/>
          <p:cNvSpPr txBox="1"/>
          <p:nvPr>
            <p:ph type="title"/>
          </p:nvPr>
        </p:nvSpPr>
        <p:spPr>
          <a:xfrm>
            <a:off x="4312561" y="767825"/>
            <a:ext cx="4111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6" name="Google Shape;166;p77"/>
          <p:cNvSpPr txBox="1"/>
          <p:nvPr>
            <p:ph idx="1" type="subTitle"/>
          </p:nvPr>
        </p:nvSpPr>
        <p:spPr>
          <a:xfrm>
            <a:off x="4312550" y="1539900"/>
            <a:ext cx="4111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7" name="Google Shape;167;p77"/>
          <p:cNvSpPr txBox="1"/>
          <p:nvPr>
            <p:ph idx="2" type="title"/>
          </p:nvPr>
        </p:nvSpPr>
        <p:spPr>
          <a:xfrm>
            <a:off x="4312561" y="1957976"/>
            <a:ext cx="4111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8" name="Google Shape;168;p77"/>
          <p:cNvSpPr txBox="1"/>
          <p:nvPr>
            <p:ph idx="3" type="subTitle"/>
          </p:nvPr>
        </p:nvSpPr>
        <p:spPr>
          <a:xfrm>
            <a:off x="4312550" y="2730050"/>
            <a:ext cx="4111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9" name="Google Shape;169;p77"/>
          <p:cNvSpPr txBox="1"/>
          <p:nvPr>
            <p:ph idx="4" type="title"/>
          </p:nvPr>
        </p:nvSpPr>
        <p:spPr>
          <a:xfrm>
            <a:off x="4312561" y="3148127"/>
            <a:ext cx="4111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0" name="Google Shape;170;p77"/>
          <p:cNvSpPr txBox="1"/>
          <p:nvPr>
            <p:ph idx="5" type="subTitle"/>
          </p:nvPr>
        </p:nvSpPr>
        <p:spPr>
          <a:xfrm>
            <a:off x="4312550" y="3920201"/>
            <a:ext cx="41115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1" name="Google Shape;171;p77"/>
          <p:cNvSpPr/>
          <p:nvPr>
            <p:ph idx="6" type="pic"/>
          </p:nvPr>
        </p:nvSpPr>
        <p:spPr>
          <a:xfrm>
            <a:off x="0" y="315550"/>
            <a:ext cx="3771000" cy="451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5" name="Google Shape;175;p78"/>
          <p:cNvSpPr txBox="1"/>
          <p:nvPr>
            <p:ph idx="1" type="subTitle"/>
          </p:nvPr>
        </p:nvSpPr>
        <p:spPr>
          <a:xfrm>
            <a:off x="937700" y="3322700"/>
            <a:ext cx="217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8"/>
          <p:cNvSpPr txBox="1"/>
          <p:nvPr>
            <p:ph idx="2" type="subTitle"/>
          </p:nvPr>
        </p:nvSpPr>
        <p:spPr>
          <a:xfrm>
            <a:off x="3484422" y="3322700"/>
            <a:ext cx="217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8"/>
          <p:cNvSpPr txBox="1"/>
          <p:nvPr>
            <p:ph idx="3" type="subTitle"/>
          </p:nvPr>
        </p:nvSpPr>
        <p:spPr>
          <a:xfrm>
            <a:off x="6031150" y="3322700"/>
            <a:ext cx="2175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8"/>
          <p:cNvSpPr txBox="1"/>
          <p:nvPr>
            <p:ph idx="4" type="subTitle"/>
          </p:nvPr>
        </p:nvSpPr>
        <p:spPr>
          <a:xfrm>
            <a:off x="937700" y="39501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79" name="Google Shape;179;p78"/>
          <p:cNvSpPr txBox="1"/>
          <p:nvPr>
            <p:ph idx="5" type="subTitle"/>
          </p:nvPr>
        </p:nvSpPr>
        <p:spPr>
          <a:xfrm>
            <a:off x="3477488" y="39501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80" name="Google Shape;180;p78"/>
          <p:cNvSpPr txBox="1"/>
          <p:nvPr>
            <p:ph idx="6" type="subTitle"/>
          </p:nvPr>
        </p:nvSpPr>
        <p:spPr>
          <a:xfrm>
            <a:off x="6031138" y="3950100"/>
            <a:ext cx="217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81" name="Google Shape;181;p78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9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9"/>
          <p:cNvSpPr txBox="1"/>
          <p:nvPr>
            <p:ph type="title"/>
          </p:nvPr>
        </p:nvSpPr>
        <p:spPr>
          <a:xfrm>
            <a:off x="4973250" y="1412875"/>
            <a:ext cx="31461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5" name="Google Shape;185;p79"/>
          <p:cNvSpPr txBox="1"/>
          <p:nvPr>
            <p:ph idx="1" type="subTitle"/>
          </p:nvPr>
        </p:nvSpPr>
        <p:spPr>
          <a:xfrm>
            <a:off x="4973250" y="2669525"/>
            <a:ext cx="31461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9"/>
          <p:cNvSpPr/>
          <p:nvPr/>
        </p:nvSpPr>
        <p:spPr>
          <a:xfrm>
            <a:off x="8203050" y="409075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0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0"/>
          <p:cNvSpPr txBox="1"/>
          <p:nvPr>
            <p:ph type="title"/>
          </p:nvPr>
        </p:nvSpPr>
        <p:spPr>
          <a:xfrm>
            <a:off x="720000" y="559175"/>
            <a:ext cx="4213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80"/>
          <p:cNvSpPr txBox="1"/>
          <p:nvPr>
            <p:ph idx="1" type="subTitle"/>
          </p:nvPr>
        </p:nvSpPr>
        <p:spPr>
          <a:xfrm>
            <a:off x="720000" y="1511850"/>
            <a:ext cx="4213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80"/>
          <p:cNvSpPr txBox="1"/>
          <p:nvPr/>
        </p:nvSpPr>
        <p:spPr>
          <a:xfrm>
            <a:off x="720000" y="3319200"/>
            <a:ext cx="3210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2" name="Google Shape;192;p80"/>
          <p:cNvSpPr/>
          <p:nvPr>
            <p:ph idx="2" type="pic"/>
          </p:nvPr>
        </p:nvSpPr>
        <p:spPr>
          <a:xfrm>
            <a:off x="5372950" y="315550"/>
            <a:ext cx="3771000" cy="451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1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6" name="Google Shape;196;p81"/>
          <p:cNvSpPr txBox="1"/>
          <p:nvPr>
            <p:ph idx="1" type="body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◆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81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2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1" name="Google Shape;201;p82"/>
          <p:cNvSpPr txBox="1"/>
          <p:nvPr>
            <p:ph idx="1" type="body"/>
          </p:nvPr>
        </p:nvSpPr>
        <p:spPr>
          <a:xfrm>
            <a:off x="720000" y="1215750"/>
            <a:ext cx="3759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82"/>
          <p:cNvSpPr txBox="1"/>
          <p:nvPr>
            <p:ph idx="2" type="body"/>
          </p:nvPr>
        </p:nvSpPr>
        <p:spPr>
          <a:xfrm>
            <a:off x="4665000" y="1215750"/>
            <a:ext cx="3759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82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7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8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8"/>
          <p:cNvSpPr txBox="1"/>
          <p:nvPr>
            <p:ph type="title"/>
          </p:nvPr>
        </p:nvSpPr>
        <p:spPr>
          <a:xfrm>
            <a:off x="1741726" y="1522475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58"/>
          <p:cNvSpPr txBox="1"/>
          <p:nvPr>
            <p:ph idx="1" type="subTitle"/>
          </p:nvPr>
        </p:nvSpPr>
        <p:spPr>
          <a:xfrm>
            <a:off x="1741725" y="1765548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2" type="title"/>
          </p:nvPr>
        </p:nvSpPr>
        <p:spPr>
          <a:xfrm>
            <a:off x="5595075" y="1522475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8"/>
          <p:cNvSpPr txBox="1"/>
          <p:nvPr>
            <p:ph idx="3" type="subTitle"/>
          </p:nvPr>
        </p:nvSpPr>
        <p:spPr>
          <a:xfrm>
            <a:off x="5595077" y="1765548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4" type="title"/>
          </p:nvPr>
        </p:nvSpPr>
        <p:spPr>
          <a:xfrm>
            <a:off x="1741726" y="2555083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58"/>
          <p:cNvSpPr txBox="1"/>
          <p:nvPr>
            <p:ph idx="5" type="subTitle"/>
          </p:nvPr>
        </p:nvSpPr>
        <p:spPr>
          <a:xfrm>
            <a:off x="1741725" y="2798175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6" type="title"/>
          </p:nvPr>
        </p:nvSpPr>
        <p:spPr>
          <a:xfrm>
            <a:off x="5595075" y="2555083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58"/>
          <p:cNvSpPr txBox="1"/>
          <p:nvPr>
            <p:ph idx="7" type="subTitle"/>
          </p:nvPr>
        </p:nvSpPr>
        <p:spPr>
          <a:xfrm>
            <a:off x="5595077" y="2798175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8"/>
          <p:cNvSpPr txBox="1"/>
          <p:nvPr>
            <p:ph idx="8" type="title"/>
          </p:nvPr>
        </p:nvSpPr>
        <p:spPr>
          <a:xfrm>
            <a:off x="884025" y="1448300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Google Shape;30;p58"/>
          <p:cNvSpPr txBox="1"/>
          <p:nvPr>
            <p:ph idx="9" type="title"/>
          </p:nvPr>
        </p:nvSpPr>
        <p:spPr>
          <a:xfrm>
            <a:off x="884025" y="2480900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" name="Google Shape;31;p58"/>
          <p:cNvSpPr txBox="1"/>
          <p:nvPr>
            <p:ph idx="13" type="title"/>
          </p:nvPr>
        </p:nvSpPr>
        <p:spPr>
          <a:xfrm>
            <a:off x="4734200" y="1448300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" name="Google Shape;32;p58"/>
          <p:cNvSpPr txBox="1"/>
          <p:nvPr>
            <p:ph idx="14" type="title"/>
          </p:nvPr>
        </p:nvSpPr>
        <p:spPr>
          <a:xfrm>
            <a:off x="4734200" y="2480900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" name="Google Shape;33;p58"/>
          <p:cNvSpPr txBox="1"/>
          <p:nvPr>
            <p:ph idx="15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>
            <p:ph idx="16" type="title"/>
          </p:nvPr>
        </p:nvSpPr>
        <p:spPr>
          <a:xfrm>
            <a:off x="1741726" y="3587708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58"/>
          <p:cNvSpPr txBox="1"/>
          <p:nvPr>
            <p:ph idx="17" type="subTitle"/>
          </p:nvPr>
        </p:nvSpPr>
        <p:spPr>
          <a:xfrm>
            <a:off x="1741725" y="3830800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8" type="title"/>
          </p:nvPr>
        </p:nvSpPr>
        <p:spPr>
          <a:xfrm>
            <a:off x="5595075" y="3587708"/>
            <a:ext cx="2664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8"/>
          <p:cNvSpPr txBox="1"/>
          <p:nvPr>
            <p:ph idx="19" type="subTitle"/>
          </p:nvPr>
        </p:nvSpPr>
        <p:spPr>
          <a:xfrm>
            <a:off x="5595077" y="3830800"/>
            <a:ext cx="2664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20" type="title"/>
          </p:nvPr>
        </p:nvSpPr>
        <p:spPr>
          <a:xfrm>
            <a:off x="884025" y="3513375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9" name="Google Shape;39;p58"/>
          <p:cNvSpPr txBox="1"/>
          <p:nvPr>
            <p:ph idx="21" type="title"/>
          </p:nvPr>
        </p:nvSpPr>
        <p:spPr>
          <a:xfrm>
            <a:off x="4734200" y="3513375"/>
            <a:ext cx="857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8"/>
          <p:cNvSpPr/>
          <p:nvPr/>
        </p:nvSpPr>
        <p:spPr>
          <a:xfrm>
            <a:off x="499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9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9"/>
          <p:cNvSpPr txBox="1"/>
          <p:nvPr>
            <p:ph type="title"/>
          </p:nvPr>
        </p:nvSpPr>
        <p:spPr>
          <a:xfrm>
            <a:off x="720000" y="2125525"/>
            <a:ext cx="40626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59"/>
          <p:cNvSpPr txBox="1"/>
          <p:nvPr>
            <p:ph idx="2" type="title"/>
          </p:nvPr>
        </p:nvSpPr>
        <p:spPr>
          <a:xfrm>
            <a:off x="720000" y="989665"/>
            <a:ext cx="1056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59"/>
          <p:cNvSpPr txBox="1"/>
          <p:nvPr>
            <p:ph idx="1" type="subTitle"/>
          </p:nvPr>
        </p:nvSpPr>
        <p:spPr>
          <a:xfrm>
            <a:off x="720000" y="3440425"/>
            <a:ext cx="2501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/>
          <p:nvPr>
            <p:ph idx="3" type="pic"/>
          </p:nvPr>
        </p:nvSpPr>
        <p:spPr>
          <a:xfrm>
            <a:off x="5381400" y="627150"/>
            <a:ext cx="37626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417847" y="3550350"/>
            <a:ext cx="4419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60"/>
          <p:cNvSpPr txBox="1"/>
          <p:nvPr>
            <p:ph idx="1" type="subTitle"/>
          </p:nvPr>
        </p:nvSpPr>
        <p:spPr>
          <a:xfrm>
            <a:off x="3417847" y="1464950"/>
            <a:ext cx="4419000" cy="1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1"/>
          <p:cNvSpPr txBox="1"/>
          <p:nvPr>
            <p:ph idx="1" type="subTitle"/>
          </p:nvPr>
        </p:nvSpPr>
        <p:spPr>
          <a:xfrm>
            <a:off x="4155275" y="2444238"/>
            <a:ext cx="42807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52" name="Google Shape;52;p61"/>
          <p:cNvSpPr txBox="1"/>
          <p:nvPr>
            <p:ph type="title"/>
          </p:nvPr>
        </p:nvSpPr>
        <p:spPr>
          <a:xfrm>
            <a:off x="4155298" y="1605463"/>
            <a:ext cx="42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3" name="Google Shape;53;p61"/>
          <p:cNvSpPr/>
          <p:nvPr>
            <p:ph idx="2" type="pic"/>
          </p:nvPr>
        </p:nvSpPr>
        <p:spPr>
          <a:xfrm>
            <a:off x="0" y="627150"/>
            <a:ext cx="37710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720000" y="1840350"/>
            <a:ext cx="32034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type="title"/>
          </p:nvPr>
        </p:nvSpPr>
        <p:spPr>
          <a:xfrm>
            <a:off x="720000" y="519654"/>
            <a:ext cx="32034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8" name="Google Shape;58;p62"/>
          <p:cNvSpPr/>
          <p:nvPr>
            <p:ph idx="2" type="pic"/>
          </p:nvPr>
        </p:nvSpPr>
        <p:spPr>
          <a:xfrm>
            <a:off x="5381400" y="315550"/>
            <a:ext cx="3762600" cy="451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3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63"/>
          <p:cNvSpPr txBox="1"/>
          <p:nvPr>
            <p:ph idx="1" type="subTitle"/>
          </p:nvPr>
        </p:nvSpPr>
        <p:spPr>
          <a:xfrm>
            <a:off x="4841170" y="3230763"/>
            <a:ext cx="34425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63"/>
          <p:cNvSpPr txBox="1"/>
          <p:nvPr>
            <p:ph idx="2" type="subTitle"/>
          </p:nvPr>
        </p:nvSpPr>
        <p:spPr>
          <a:xfrm>
            <a:off x="860325" y="3230763"/>
            <a:ext cx="34419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63"/>
          <p:cNvSpPr txBox="1"/>
          <p:nvPr>
            <p:ph idx="3" type="subTitle"/>
          </p:nvPr>
        </p:nvSpPr>
        <p:spPr>
          <a:xfrm>
            <a:off x="860325" y="2745300"/>
            <a:ext cx="344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63"/>
          <p:cNvSpPr txBox="1"/>
          <p:nvPr>
            <p:ph idx="4" type="subTitle"/>
          </p:nvPr>
        </p:nvSpPr>
        <p:spPr>
          <a:xfrm>
            <a:off x="4841536" y="2745300"/>
            <a:ext cx="3441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4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4"/>
          <p:cNvSpPr txBox="1"/>
          <p:nvPr>
            <p:ph type="title"/>
          </p:nvPr>
        </p:nvSpPr>
        <p:spPr>
          <a:xfrm>
            <a:off x="720000" y="51805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subTitle"/>
          </p:nvPr>
        </p:nvSpPr>
        <p:spPr>
          <a:xfrm>
            <a:off x="1116125" y="3217873"/>
            <a:ext cx="2018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2" type="subTitle"/>
          </p:nvPr>
        </p:nvSpPr>
        <p:spPr>
          <a:xfrm>
            <a:off x="3562974" y="3217873"/>
            <a:ext cx="2018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3" type="subTitle"/>
          </p:nvPr>
        </p:nvSpPr>
        <p:spPr>
          <a:xfrm>
            <a:off x="6009822" y="3217873"/>
            <a:ext cx="2018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4" type="subTitle"/>
          </p:nvPr>
        </p:nvSpPr>
        <p:spPr>
          <a:xfrm>
            <a:off x="1116125" y="2668284"/>
            <a:ext cx="201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4" name="Google Shape;74;p64"/>
          <p:cNvSpPr txBox="1"/>
          <p:nvPr>
            <p:ph idx="5" type="subTitle"/>
          </p:nvPr>
        </p:nvSpPr>
        <p:spPr>
          <a:xfrm>
            <a:off x="3562974" y="2668284"/>
            <a:ext cx="201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5" name="Google Shape;75;p64"/>
          <p:cNvSpPr txBox="1"/>
          <p:nvPr>
            <p:ph idx="6" type="subTitle"/>
          </p:nvPr>
        </p:nvSpPr>
        <p:spPr>
          <a:xfrm>
            <a:off x="6009822" y="2668284"/>
            <a:ext cx="201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6" name="Google Shape;76;p64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type="title"/>
          </p:nvPr>
        </p:nvSpPr>
        <p:spPr>
          <a:xfrm>
            <a:off x="720000" y="5212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b="0" i="0" sz="3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55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758" r="16765" t="0"/>
          <a:stretch/>
        </p:blipFill>
        <p:spPr>
          <a:xfrm>
            <a:off x="5372950" y="627150"/>
            <a:ext cx="3770999" cy="38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"/>
          <p:cNvSpPr/>
          <p:nvPr/>
        </p:nvSpPr>
        <p:spPr>
          <a:xfrm>
            <a:off x="414350" y="999250"/>
            <a:ext cx="858375" cy="758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ssistant"/>
              </a:rPr>
              <a:t>“</a:t>
            </a:r>
          </a:p>
        </p:txBody>
      </p:sp>
      <p:sp>
        <p:nvSpPr>
          <p:cNvPr id="217" name="Google Shape;217;p1"/>
          <p:cNvSpPr txBox="1"/>
          <p:nvPr>
            <p:ph type="ctrTitle"/>
          </p:nvPr>
        </p:nvSpPr>
        <p:spPr>
          <a:xfrm>
            <a:off x="720000" y="1392513"/>
            <a:ext cx="43182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NEO4J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Application In</a:t>
            </a:r>
            <a:br>
              <a:rPr lang="en"/>
            </a:br>
            <a:r>
              <a:rPr b="1" lang="en">
                <a:solidFill>
                  <a:schemeClr val="lt1"/>
                </a:solidFill>
              </a:rPr>
              <a:t>Hyper Luxury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8" name="Google Shape;218;p1"/>
          <p:cNvSpPr txBox="1"/>
          <p:nvPr>
            <p:ph idx="1" type="subTitle"/>
          </p:nvPr>
        </p:nvSpPr>
        <p:spPr>
          <a:xfrm>
            <a:off x="720000" y="3591301"/>
            <a:ext cx="4318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DSO 553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219" name="Google Shape;219;p1"/>
          <p:cNvSpPr/>
          <p:nvPr/>
        </p:nvSpPr>
        <p:spPr>
          <a:xfrm>
            <a:off x="5143425" y="409075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"/>
          <p:cNvCxnSpPr/>
          <p:nvPr/>
        </p:nvCxnSpPr>
        <p:spPr>
          <a:xfrm>
            <a:off x="808025" y="3479401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idx="1" type="body"/>
          </p:nvPr>
        </p:nvSpPr>
        <p:spPr>
          <a:xfrm>
            <a:off x="-121400" y="1425250"/>
            <a:ext cx="49680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⬩"/>
            </a:pPr>
            <a:r>
              <a:rPr b="1" lang="en" sz="1300"/>
              <a:t>Industry: </a:t>
            </a:r>
            <a:r>
              <a:rPr lang="en" sz="1300"/>
              <a:t>Hyper Luxury Market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⬩"/>
            </a:pPr>
            <a:r>
              <a:rPr b="1" lang="en" sz="1300"/>
              <a:t>Company: </a:t>
            </a:r>
            <a:r>
              <a:rPr lang="en" sz="1300"/>
              <a:t>Hyper car startups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⬩"/>
            </a:pPr>
            <a:r>
              <a:rPr b="1" lang="en" sz="1300"/>
              <a:t>Target customer: </a:t>
            </a:r>
            <a:r>
              <a:rPr lang="en" sz="1300"/>
              <a:t>High Net Worth Individuals</a:t>
            </a:r>
            <a:endParaRPr sz="13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⬩"/>
            </a:pPr>
            <a:r>
              <a:rPr b="1" lang="en" sz="1300"/>
              <a:t>B</a:t>
            </a:r>
            <a:r>
              <a:rPr b="1" lang="en" sz="1300"/>
              <a:t>usiness Pain point:</a:t>
            </a:r>
            <a:endParaRPr b="1"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sure how to promote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Need of precision marketing </a:t>
            </a:r>
            <a:endParaRPr sz="1300"/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Understand personal relationships as a source of information to penetrate celebrity demographics</a:t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6" name="Google Shape;226;p7"/>
          <p:cNvSpPr txBox="1"/>
          <p:nvPr>
            <p:ph type="title"/>
          </p:nvPr>
        </p:nvSpPr>
        <p:spPr>
          <a:xfrm>
            <a:off x="107650" y="717550"/>
            <a:ext cx="57090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3500">
                <a:solidFill>
                  <a:schemeClr val="lt1"/>
                </a:solidFill>
              </a:rPr>
              <a:t>BUSINESS </a:t>
            </a:r>
            <a:endParaRPr b="1" sz="3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3500">
                <a:solidFill>
                  <a:schemeClr val="lt1"/>
                </a:solidFill>
              </a:rPr>
              <a:t>BACKGROUND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4735900" y="417285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6285275" y="117350"/>
            <a:ext cx="3424873" cy="4591066"/>
          </a:xfrm>
          <a:custGeom>
            <a:rect b="b" l="l" r="r" t="t"/>
            <a:pathLst>
              <a:path extrusionOk="0" h="6021070" w="5956300">
                <a:moveTo>
                  <a:pt x="0" y="6021070"/>
                </a:moveTo>
                <a:lnTo>
                  <a:pt x="692150" y="0"/>
                </a:lnTo>
                <a:lnTo>
                  <a:pt x="5956300" y="0"/>
                </a:lnTo>
                <a:lnTo>
                  <a:pt x="5264150" y="602107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2889" l="0" r="0" t="-35489"/>
            </a:stretch>
          </a:blipFill>
          <a:ln>
            <a:noFill/>
          </a:ln>
        </p:spPr>
      </p:sp>
      <p:sp>
        <p:nvSpPr>
          <p:cNvPr id="229" name="Google Shape;229;p7"/>
          <p:cNvSpPr/>
          <p:nvPr/>
        </p:nvSpPr>
        <p:spPr>
          <a:xfrm>
            <a:off x="5112450" y="3480662"/>
            <a:ext cx="4304535" cy="1134079"/>
          </a:xfrm>
          <a:custGeom>
            <a:rect b="b" l="l" r="r" t="t"/>
            <a:pathLst>
              <a:path extrusionOk="0" h="679089" w="1965541">
                <a:moveTo>
                  <a:pt x="203200" y="0"/>
                </a:moveTo>
                <a:lnTo>
                  <a:pt x="1965541" y="0"/>
                </a:lnTo>
                <a:lnTo>
                  <a:pt x="1762341" y="679089"/>
                </a:lnTo>
                <a:lnTo>
                  <a:pt x="0" y="679089"/>
                </a:lnTo>
                <a:lnTo>
                  <a:pt x="203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0" name="Google Shape;230;p7"/>
          <p:cNvSpPr txBox="1"/>
          <p:nvPr/>
        </p:nvSpPr>
        <p:spPr>
          <a:xfrm>
            <a:off x="5430638" y="3655275"/>
            <a:ext cx="3762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Avg USD 2,000,000+</a:t>
            </a:r>
            <a:endParaRPr b="1" sz="32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/>
          <p:nvPr>
            <p:ph type="title"/>
          </p:nvPr>
        </p:nvSpPr>
        <p:spPr>
          <a:xfrm>
            <a:off x="64765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>
                <a:solidFill>
                  <a:schemeClr val="lt1"/>
                </a:solidFill>
              </a:rPr>
              <a:t>Data Collection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2"/>
          <p:cNvSpPr txBox="1"/>
          <p:nvPr>
            <p:ph idx="1" type="subTitle"/>
          </p:nvPr>
        </p:nvSpPr>
        <p:spPr>
          <a:xfrm>
            <a:off x="647650" y="1164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Tool: Social Network Graph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Study Object: Celebrities Social Network (</a:t>
            </a:r>
            <a:r>
              <a:rPr b="1" lang="en"/>
              <a:t>Accessibility</a:t>
            </a:r>
            <a:r>
              <a:rPr b="1" lang="en"/>
              <a:t>, </a:t>
            </a:r>
            <a:r>
              <a:rPr b="1" lang="en"/>
              <a:t>sustainability</a:t>
            </a:r>
            <a:r>
              <a:rPr b="1" lang="en"/>
              <a:t>)</a:t>
            </a:r>
            <a:endParaRPr/>
          </a:p>
        </p:txBody>
      </p:sp>
      <p:graphicFrame>
        <p:nvGraphicFramePr>
          <p:cNvPr id="237" name="Google Shape;237;p2"/>
          <p:cNvGraphicFramePr/>
          <p:nvPr/>
        </p:nvGraphicFramePr>
        <p:xfrm>
          <a:off x="720000" y="180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{66565D62-B956-4E65-B9FE-6ACB5CEF7766}</a:tableStyleId>
              </a:tblPr>
              <a:tblGrid>
                <a:gridCol w="2806025"/>
                <a:gridCol w="4897975"/>
              </a:tblGrid>
              <a:tr h="2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NET WORTH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Estimated Net worth presenting their financial condition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GENDER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Potentially shows preference/attitude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CAREER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Foundations of connection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LOCATIONS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Geographic proximity promotes time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spent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and enhance relationships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ETHNICITY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shares cultural background and experience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NATIONALITY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shares cultural background and experience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FAMILIARITY SCORE</a:t>
                      </a:r>
                      <a:endParaRPr b="1" sz="10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Based on criteria 0-0.3, 0.31-0.6, 0.61-1.0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*0-0.3 for casual acquaintances with sparse interactions, 0.31-0.6 for moderate acquaintances with frequent collaborations;  and 0.61-1 for close personal relationships with regular, significant engagements. 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2ce17070b87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25" y="270925"/>
            <a:ext cx="4954049" cy="4601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ce17070b87_5_0"/>
          <p:cNvSpPr/>
          <p:nvPr/>
        </p:nvSpPr>
        <p:spPr>
          <a:xfrm>
            <a:off x="5742250" y="728700"/>
            <a:ext cx="441900" cy="4419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ce17070b87_5_0"/>
          <p:cNvSpPr txBox="1"/>
          <p:nvPr>
            <p:ph type="title"/>
          </p:nvPr>
        </p:nvSpPr>
        <p:spPr>
          <a:xfrm>
            <a:off x="5742250" y="1246200"/>
            <a:ext cx="30048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lang="en">
                <a:solidFill>
                  <a:schemeClr val="lt1"/>
                </a:solidFill>
              </a:rPr>
              <a:t>Knowledge Graph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45" name="Google Shape;245;g2ce17070b87_5_0"/>
          <p:cNvCxnSpPr/>
          <p:nvPr/>
        </p:nvCxnSpPr>
        <p:spPr>
          <a:xfrm>
            <a:off x="8088250" y="1065376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ce17070b87_5_0"/>
          <p:cNvSpPr/>
          <p:nvPr/>
        </p:nvSpPr>
        <p:spPr>
          <a:xfrm rot="-1743161">
            <a:off x="671152" y="460650"/>
            <a:ext cx="1734095" cy="1209426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7" name="Google Shape;247;g2ce17070b87_5_0"/>
          <p:cNvSpPr/>
          <p:nvPr/>
        </p:nvSpPr>
        <p:spPr>
          <a:xfrm rot="949173">
            <a:off x="1279024" y="1854496"/>
            <a:ext cx="1557178" cy="1753659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8" name="Google Shape;248;g2ce17070b87_5_0"/>
          <p:cNvSpPr/>
          <p:nvPr/>
        </p:nvSpPr>
        <p:spPr>
          <a:xfrm rot="-1743541">
            <a:off x="3052936" y="2925944"/>
            <a:ext cx="1510777" cy="913990"/>
          </a:xfrm>
          <a:prstGeom prst="ellipse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9" name="Google Shape;249;g2ce17070b87_5_0"/>
          <p:cNvSpPr/>
          <p:nvPr/>
        </p:nvSpPr>
        <p:spPr>
          <a:xfrm rot="-144229">
            <a:off x="2606234" y="987000"/>
            <a:ext cx="1602210" cy="812220"/>
          </a:xfrm>
          <a:prstGeom prst="ellipse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aphicFrame>
        <p:nvGraphicFramePr>
          <p:cNvPr id="250" name="Google Shape;250;g2ce17070b87_5_0"/>
          <p:cNvGraphicFramePr/>
          <p:nvPr/>
        </p:nvGraphicFramePr>
        <p:xfrm>
          <a:off x="5764575" y="269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{66565D62-B956-4E65-B9FE-6ACB5CEF7766}</a:tableStyleId>
              </a:tblPr>
              <a:tblGrid>
                <a:gridCol w="1078175"/>
                <a:gridCol w="1881975"/>
              </a:tblGrid>
              <a:tr h="153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FAMILIARITY SCORE</a:t>
                      </a:r>
                      <a:endParaRPr b="1" sz="10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Based on criteria 0-0.3, 0.31-0.6, 0.61-0.1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*0-0.3 for casual acquaintances with sparse interactions, 0.31-0.6 for moderate acquaintances with frequent collaborations;  and 0.61-1 for close personal relationships with regular, significant engagements. </a:t>
                      </a:r>
                      <a:endParaRPr sz="100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f45c24e20_0_71"/>
          <p:cNvSpPr txBox="1"/>
          <p:nvPr>
            <p:ph type="title"/>
          </p:nvPr>
        </p:nvSpPr>
        <p:spPr>
          <a:xfrm>
            <a:off x="479350" y="183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4000">
                <a:solidFill>
                  <a:schemeClr val="lt1"/>
                </a:solidFill>
              </a:rPr>
              <a:t>Business Question 1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256" name="Google Shape;256;g28f45c24e20_0_71"/>
          <p:cNvSpPr txBox="1"/>
          <p:nvPr>
            <p:ph idx="2" type="subTitle"/>
          </p:nvPr>
        </p:nvSpPr>
        <p:spPr>
          <a:xfrm>
            <a:off x="883875" y="1134001"/>
            <a:ext cx="48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Which community should business target and p</a:t>
            </a:r>
            <a:r>
              <a:rPr lang="en"/>
              <a:t>e</a:t>
            </a:r>
            <a:r>
              <a:rPr lang="en"/>
              <a:t>netrate?</a:t>
            </a:r>
            <a:endParaRPr/>
          </a:p>
        </p:txBody>
      </p:sp>
      <p:cxnSp>
        <p:nvCxnSpPr>
          <p:cNvPr id="257" name="Google Shape;257;g28f45c24e20_0_71"/>
          <p:cNvCxnSpPr/>
          <p:nvPr/>
        </p:nvCxnSpPr>
        <p:spPr>
          <a:xfrm>
            <a:off x="198384" y="1970018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8" name="Google Shape;258;g28f45c24e20_0_71"/>
          <p:cNvGrpSpPr/>
          <p:nvPr/>
        </p:nvGrpSpPr>
        <p:grpSpPr>
          <a:xfrm>
            <a:off x="371501" y="1467479"/>
            <a:ext cx="339253" cy="339253"/>
            <a:chOff x="1492675" y="4992125"/>
            <a:chExt cx="481825" cy="481825"/>
          </a:xfrm>
        </p:grpSpPr>
        <p:sp>
          <p:nvSpPr>
            <p:cNvPr id="259" name="Google Shape;259;g28f45c24e20_0_71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28f45c24e20_0_71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g28f45c24e20_0_71"/>
          <p:cNvSpPr txBox="1"/>
          <p:nvPr/>
        </p:nvSpPr>
        <p:spPr>
          <a:xfrm>
            <a:off x="883875" y="1674125"/>
            <a:ext cx="5161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Find the most condense social circle </a:t>
            </a:r>
            <a:r>
              <a:rPr b="1"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(community detection)</a:t>
            </a:r>
            <a:endParaRPr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Discover potential community by checking if they have the same attributes value </a:t>
            </a:r>
            <a:r>
              <a:rPr b="1"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(similarity)</a:t>
            </a:r>
            <a:endParaRPr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62" name="Google Shape;262;g28f45c24e20_0_71"/>
          <p:cNvPicPr preferRelativeResize="0"/>
          <p:nvPr/>
        </p:nvPicPr>
        <p:blipFill rotWithShape="1">
          <a:blip r:embed="rId3">
            <a:alphaModFix/>
          </a:blip>
          <a:srcRect b="9080" l="11692" r="11538" t="8445"/>
          <a:stretch/>
        </p:blipFill>
        <p:spPr>
          <a:xfrm>
            <a:off x="587500" y="2764125"/>
            <a:ext cx="1990549" cy="183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8f45c24e20_0_71"/>
          <p:cNvPicPr preferRelativeResize="0"/>
          <p:nvPr/>
        </p:nvPicPr>
        <p:blipFill rotWithShape="1">
          <a:blip r:embed="rId4">
            <a:alphaModFix/>
          </a:blip>
          <a:srcRect b="4977" l="7372" r="5579" t="3186"/>
          <a:stretch/>
        </p:blipFill>
        <p:spPr>
          <a:xfrm>
            <a:off x="2851825" y="2764125"/>
            <a:ext cx="1990551" cy="18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8f45c24e20_0_71"/>
          <p:cNvSpPr txBox="1"/>
          <p:nvPr/>
        </p:nvSpPr>
        <p:spPr>
          <a:xfrm>
            <a:off x="1016225" y="4685150"/>
            <a:ext cx="11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5" name="Google Shape;265;g28f45c24e20_0_71"/>
          <p:cNvSpPr txBox="1"/>
          <p:nvPr/>
        </p:nvSpPr>
        <p:spPr>
          <a:xfrm>
            <a:off x="2915775" y="4639525"/>
            <a:ext cx="19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Nationality attribute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6" name="Google Shape;266;g28f45c24e20_0_71"/>
          <p:cNvSpPr txBox="1"/>
          <p:nvPr/>
        </p:nvSpPr>
        <p:spPr>
          <a:xfrm>
            <a:off x="816450" y="4685150"/>
            <a:ext cx="19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Career attribute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67" name="Google Shape;267;g28f45c24e20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400" y="2764125"/>
            <a:ext cx="3792550" cy="14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8f45c24e20_0_71"/>
          <p:cNvSpPr/>
          <p:nvPr/>
        </p:nvSpPr>
        <p:spPr>
          <a:xfrm rot="-144446">
            <a:off x="521855" y="2671031"/>
            <a:ext cx="2263998" cy="2064334"/>
          </a:xfrm>
          <a:prstGeom prst="ellipse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9" name="Google Shape;269;g28f45c24e20_0_71"/>
          <p:cNvSpPr/>
          <p:nvPr/>
        </p:nvSpPr>
        <p:spPr>
          <a:xfrm rot="-143988">
            <a:off x="2665394" y="2937640"/>
            <a:ext cx="1497413" cy="722136"/>
          </a:xfrm>
          <a:prstGeom prst="ellipse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0" name="Google Shape;270;g28f45c24e20_0_71"/>
          <p:cNvSpPr/>
          <p:nvPr/>
        </p:nvSpPr>
        <p:spPr>
          <a:xfrm rot="-144229">
            <a:off x="2844734" y="3891575"/>
            <a:ext cx="1602210" cy="812220"/>
          </a:xfrm>
          <a:prstGeom prst="ellipse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2ce17070b87_0_32"/>
          <p:cNvPicPr preferRelativeResize="0"/>
          <p:nvPr/>
        </p:nvPicPr>
        <p:blipFill rotWithShape="1">
          <a:blip r:embed="rId3">
            <a:alphaModFix/>
          </a:blip>
          <a:srcRect b="1421" l="0" r="0" t="29560"/>
          <a:stretch/>
        </p:blipFill>
        <p:spPr>
          <a:xfrm>
            <a:off x="4055275" y="1588325"/>
            <a:ext cx="5215477" cy="33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ce17070b87_0_32"/>
          <p:cNvSpPr txBox="1"/>
          <p:nvPr>
            <p:ph type="title"/>
          </p:nvPr>
        </p:nvSpPr>
        <p:spPr>
          <a:xfrm>
            <a:off x="4914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4000">
                <a:solidFill>
                  <a:schemeClr val="lt1"/>
                </a:solidFill>
              </a:rPr>
              <a:t>Business Question 2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277" name="Google Shape;277;g2ce17070b87_0_32"/>
          <p:cNvSpPr txBox="1"/>
          <p:nvPr>
            <p:ph idx="1" type="body"/>
          </p:nvPr>
        </p:nvSpPr>
        <p:spPr>
          <a:xfrm>
            <a:off x="601400" y="2169775"/>
            <a:ext cx="44880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</a:pPr>
            <a:r>
              <a:rPr lang="en"/>
              <a:t>By looking at the most </a:t>
            </a:r>
            <a:r>
              <a:rPr lang="en"/>
              <a:t>dense network connection, we can easily identify the key influencers </a:t>
            </a:r>
            <a:r>
              <a:rPr b="1" lang="en"/>
              <a:t>(centrality)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</a:pPr>
            <a:r>
              <a:rPr lang="en"/>
              <a:t>By calculating the </a:t>
            </a:r>
            <a:r>
              <a:rPr lang="en"/>
              <a:t>familiarly</a:t>
            </a:r>
            <a:r>
              <a:rPr lang="en"/>
              <a:t> score, we can identify the shortest &amp; most effective outreaching path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(path finding)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</a:pPr>
            <a:r>
              <a:rPr lang="en"/>
              <a:t>Common misconceptions</a:t>
            </a:r>
            <a:r>
              <a:rPr lang="en"/>
              <a:t>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is not always better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50 cent </a:t>
            </a:r>
            <a:r>
              <a:rPr lang="en"/>
              <a:t> vs </a:t>
            </a:r>
            <a:r>
              <a:rPr lang="en"/>
              <a:t>Tom Cruise -&gt; Rihanna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outreaching paths are not always better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Evaluated with the total </a:t>
            </a:r>
            <a:r>
              <a:rPr lang="en"/>
              <a:t>familiarity</a:t>
            </a:r>
            <a:r>
              <a:rPr lang="en"/>
              <a:t> score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ce17070b87_0_32"/>
          <p:cNvSpPr txBox="1"/>
          <p:nvPr>
            <p:ph idx="2" type="subTitle"/>
          </p:nvPr>
        </p:nvSpPr>
        <p:spPr>
          <a:xfrm>
            <a:off x="895925" y="1471601"/>
            <a:ext cx="48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Who is the key </a:t>
            </a:r>
            <a:r>
              <a:rPr lang="en"/>
              <a:t>influencer</a:t>
            </a:r>
            <a:r>
              <a:rPr lang="en"/>
              <a:t>, what would be</a:t>
            </a:r>
            <a:r>
              <a:rPr lang="en"/>
              <a:t> best outreaching path?</a:t>
            </a:r>
            <a:endParaRPr/>
          </a:p>
        </p:txBody>
      </p:sp>
      <p:cxnSp>
        <p:nvCxnSpPr>
          <p:cNvPr id="279" name="Google Shape;279;g2ce17070b87_0_32"/>
          <p:cNvCxnSpPr/>
          <p:nvPr/>
        </p:nvCxnSpPr>
        <p:spPr>
          <a:xfrm>
            <a:off x="173434" y="2090868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0" name="Google Shape;280;g2ce17070b87_0_32"/>
          <p:cNvGrpSpPr/>
          <p:nvPr/>
        </p:nvGrpSpPr>
        <p:grpSpPr>
          <a:xfrm>
            <a:off x="346551" y="1588329"/>
            <a:ext cx="339253" cy="339253"/>
            <a:chOff x="1492675" y="4992125"/>
            <a:chExt cx="481825" cy="481825"/>
          </a:xfrm>
        </p:grpSpPr>
        <p:sp>
          <p:nvSpPr>
            <p:cNvPr id="281" name="Google Shape;281;g2ce17070b87_0_3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2ce17070b87_0_3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g2ce17070b87_0_32"/>
          <p:cNvSpPr/>
          <p:nvPr/>
        </p:nvSpPr>
        <p:spPr>
          <a:xfrm rot="-1742567">
            <a:off x="7480739" y="3935260"/>
            <a:ext cx="564822" cy="488305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4" name="Google Shape;284;g2ce17070b87_0_32"/>
          <p:cNvSpPr/>
          <p:nvPr/>
        </p:nvSpPr>
        <p:spPr>
          <a:xfrm>
            <a:off x="5505200" y="2601550"/>
            <a:ext cx="184500" cy="188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5" name="Google Shape;285;g2ce17070b87_0_32"/>
          <p:cNvSpPr/>
          <p:nvPr/>
        </p:nvSpPr>
        <p:spPr>
          <a:xfrm rot="-1742647">
            <a:off x="5433967" y="2137415"/>
            <a:ext cx="477669" cy="362455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6" name="Google Shape;286;g2ce17070b87_0_32"/>
          <p:cNvSpPr txBox="1"/>
          <p:nvPr/>
        </p:nvSpPr>
        <p:spPr>
          <a:xfrm>
            <a:off x="5319200" y="1913875"/>
            <a:ext cx="5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0.01</a:t>
            </a:r>
            <a:endParaRPr b="1" sz="1100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7" name="Google Shape;287;g2ce17070b87_0_32"/>
          <p:cNvSpPr txBox="1"/>
          <p:nvPr/>
        </p:nvSpPr>
        <p:spPr>
          <a:xfrm>
            <a:off x="7082800" y="3875375"/>
            <a:ext cx="4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0.8</a:t>
            </a:r>
            <a:endParaRPr b="1" sz="1200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8" name="Google Shape;288;g2ce17070b87_0_32"/>
          <p:cNvSpPr txBox="1"/>
          <p:nvPr/>
        </p:nvSpPr>
        <p:spPr>
          <a:xfrm>
            <a:off x="6355675" y="3191575"/>
            <a:ext cx="55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b="1" sz="1200">
              <a:solidFill>
                <a:srgbClr val="FF99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e17070b87_0_15"/>
          <p:cNvSpPr txBox="1"/>
          <p:nvPr>
            <p:ph type="title"/>
          </p:nvPr>
        </p:nvSpPr>
        <p:spPr>
          <a:xfrm>
            <a:off x="491400" y="2299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 sz="4000">
                <a:solidFill>
                  <a:schemeClr val="lt1"/>
                </a:solidFill>
              </a:rPr>
              <a:t>Limitation</a:t>
            </a:r>
            <a:r>
              <a:rPr b="1" lang="en" sz="4000">
                <a:solidFill>
                  <a:schemeClr val="lt1"/>
                </a:solidFill>
              </a:rPr>
              <a:t> and further analysis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294" name="Google Shape;294;g2ce17070b87_0_15"/>
          <p:cNvSpPr txBox="1"/>
          <p:nvPr>
            <p:ph idx="3" type="body"/>
          </p:nvPr>
        </p:nvSpPr>
        <p:spPr>
          <a:xfrm>
            <a:off x="643825" y="2618025"/>
            <a:ext cx="4212900" cy="1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</a:pPr>
            <a:r>
              <a:rPr lang="en"/>
              <a:t>Relationship can be subjective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</a:pPr>
            <a:r>
              <a:rPr lang="en"/>
              <a:t>Source of information need to be credible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⬩"/>
            </a:pPr>
            <a:r>
              <a:rPr lang="en"/>
              <a:t>Higher precision in familiarity score yields to better business applications however it’s difficult to quantify</a:t>
            </a:r>
            <a:endParaRPr/>
          </a:p>
        </p:txBody>
      </p:sp>
      <p:sp>
        <p:nvSpPr>
          <p:cNvPr id="295" name="Google Shape;295;g2ce17070b87_0_15"/>
          <p:cNvSpPr txBox="1"/>
          <p:nvPr>
            <p:ph idx="4" type="subTitle"/>
          </p:nvPr>
        </p:nvSpPr>
        <p:spPr>
          <a:xfrm>
            <a:off x="643833" y="2135025"/>
            <a:ext cx="3131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Limitations</a:t>
            </a:r>
            <a:endParaRPr/>
          </a:p>
        </p:txBody>
      </p:sp>
      <p:cxnSp>
        <p:nvCxnSpPr>
          <p:cNvPr id="296" name="Google Shape;296;g2ce17070b87_0_15"/>
          <p:cNvCxnSpPr/>
          <p:nvPr/>
        </p:nvCxnSpPr>
        <p:spPr>
          <a:xfrm>
            <a:off x="754159" y="1910743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g2ce17070b87_0_15"/>
          <p:cNvSpPr txBox="1"/>
          <p:nvPr>
            <p:ph type="title"/>
          </p:nvPr>
        </p:nvSpPr>
        <p:spPr>
          <a:xfrm>
            <a:off x="7053350" y="3596075"/>
            <a:ext cx="344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rPr>
              <a:t>The End </a:t>
            </a:r>
            <a:endParaRPr sz="2500">
              <a:solidFill>
                <a:srgbClr val="434343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500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rPr>
              <a:t>THANK YOU</a:t>
            </a:r>
            <a:endParaRPr sz="2500">
              <a:solidFill>
                <a:srgbClr val="43434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ury Cars Brand MK Campaign by Slidesgo">
  <a:themeElements>
    <a:clrScheme name="Simple Light">
      <a:dk1>
        <a:srgbClr val="000000"/>
      </a:dk1>
      <a:lt1>
        <a:srgbClr val="BD0D0D"/>
      </a:lt1>
      <a:dk2>
        <a:srgbClr val="F7F7F7"/>
      </a:dk2>
      <a:lt2>
        <a:srgbClr val="F1F1F1"/>
      </a:lt2>
      <a:accent1>
        <a:srgbClr val="E4E4E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