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Julius Sans One"/>
      <p:regular r:id="rId31"/>
    </p:embeddedFont>
    <p:embeddedFont>
      <p:font typeface="Didact Gothic"/>
      <p:regular r:id="rId32"/>
    </p:embeddedFon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uliusSansOne-regular.fntdata"/><Relationship Id="rId30" Type="http://schemas.openxmlformats.org/officeDocument/2006/relationships/slide" Target="slides/slide25.xml"/><Relationship Id="rId33" Type="http://schemas.openxmlformats.org/officeDocument/2006/relationships/font" Target="fonts/Questrial-regular.fntdata"/><Relationship Id="rId32" Type="http://schemas.openxmlformats.org/officeDocument/2006/relationships/font" Target="fonts/DidactGothic-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8eedce71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8eedce71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f30e735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f30e735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f30e7355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f30e7355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f30e7355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f30e7355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f30e7355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f30e7355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f30e7355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f30e7355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6a9fac02f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6a9fac02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a9fac02f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6a9fac02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ARIMA modeling approach to create a predictive model for your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ARIMA(p,d,q) modeling approach that enables your dataset to be stationary and produce an accurate predictive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predictive equation for your ARIMA model.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Describe the steps that you applied to create your ARIMA model such as which p, d, and q values you changed and why.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6a9fac02f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6a9fac02f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ARIMA modeling approach to create a predictive model for your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ARIMA(p,d,q) modeling approach that enables your dataset to be stationary and produce an accurate predictive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predictive equation for your ARIMA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the steps that you applied to create your ARIMA model such as which p, d, and q values you changed and why.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6a9fac02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6a9fac02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ARIMA modeling approach to create a predictive model for your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ARIMA(p,d,q) modeling approach that enables your dataset to be stationary and produce an accurate predictive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the predictive equation for your ARIMA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the steps that you applied to create your ARIMA model such as which p, d, and q values you changed and why.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7b02797fa4_2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b02797fa4_2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a9fac02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6a9fac02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8eedce71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8eedce71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6a9fac02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6a9fac02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8eedce71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8eedce71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8eedce71a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8eedce71a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7b02797fa4_2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b02797fa4_2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a9fac02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6a9fac02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a9fac02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a9fac02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a9fac02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a9fac02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8eedce71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8eedce71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b02797fa4_2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b02797fa4_2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30f7f5e1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30f7f5e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bffba1fa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bffba1fa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rgbClr val="FCE9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1919"/>
              </a:solidFill>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4" name="Shape 54"/>
        <p:cNvGrpSpPr/>
        <p:nvPr/>
      </p:nvGrpSpPr>
      <p:grpSpPr>
        <a:xfrm>
          <a:off x="0" y="0"/>
          <a:ext cx="0" cy="0"/>
          <a:chOff x="0" y="0"/>
          <a:chExt cx="0" cy="0"/>
        </a:xfrm>
      </p:grpSpPr>
      <p:sp>
        <p:nvSpPr>
          <p:cNvPr id="55" name="Google Shape;55;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7" name="Google Shape;57;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9" name="Shape 59"/>
        <p:cNvGrpSpPr/>
        <p:nvPr/>
      </p:nvGrpSpPr>
      <p:grpSpPr>
        <a:xfrm>
          <a:off x="0" y="0"/>
          <a:ext cx="0" cy="0"/>
          <a:chOff x="0" y="0"/>
          <a:chExt cx="0" cy="0"/>
        </a:xfrm>
      </p:grpSpPr>
      <p:sp>
        <p:nvSpPr>
          <p:cNvPr id="60" name="Google Shape;60;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2" name="Google Shape;62;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3" name="Google Shape;63;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5" name="Google Shape;65;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8" name="Google Shape;68;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70" name="Google Shape;70;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4" name="Google Shape;74;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5" name="Shape 75"/>
        <p:cNvGrpSpPr/>
        <p:nvPr/>
      </p:nvGrpSpPr>
      <p:grpSpPr>
        <a:xfrm>
          <a:off x="0" y="0"/>
          <a:ext cx="0" cy="0"/>
          <a:chOff x="0" y="0"/>
          <a:chExt cx="0" cy="0"/>
        </a:xfrm>
      </p:grpSpPr>
      <p:sp>
        <p:nvSpPr>
          <p:cNvPr id="76" name="Google Shape;76;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7" name="Google Shape;77;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8" name="Google Shape;78;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9" name="Google Shape;79;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1" name="Google Shape;81;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2" name="Google Shape;82;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3" name="Google Shape;83;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4" name="Google Shape;84;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5" name="Google Shape;85;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6" name="Google Shape;86;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7" name="Google Shape;87;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8" name="Google Shape;88;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9" name="Google Shape;89;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90" name="Google Shape;90;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1" name="Google Shape;91;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2" name="Shape 92"/>
        <p:cNvGrpSpPr/>
        <p:nvPr/>
      </p:nvGrpSpPr>
      <p:grpSpPr>
        <a:xfrm>
          <a:off x="0" y="0"/>
          <a:ext cx="0" cy="0"/>
          <a:chOff x="0" y="0"/>
          <a:chExt cx="0" cy="0"/>
        </a:xfrm>
      </p:grpSpPr>
      <p:sp>
        <p:nvSpPr>
          <p:cNvPr id="93" name="Google Shape;93;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4" name="Google Shape;94;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5" name="Google Shape;95;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6" name="Google Shape;96;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7" name="Google Shape;97;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4" name="Google Shape;104;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5" name="Google Shape;105;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6" name="Google Shape;106;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7" name="Google Shape;107;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10" name="Google Shape;110;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1" name="Google Shape;111;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2" name="Google Shape;112;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3" name="Google Shape;113;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8" name="Shape 118"/>
        <p:cNvGrpSpPr/>
        <p:nvPr/>
      </p:nvGrpSpPr>
      <p:grpSpPr>
        <a:xfrm>
          <a:off x="0" y="0"/>
          <a:ext cx="0" cy="0"/>
          <a:chOff x="0" y="0"/>
          <a:chExt cx="0" cy="0"/>
        </a:xfrm>
      </p:grpSpPr>
      <p:sp>
        <p:nvSpPr>
          <p:cNvPr id="119" name="Google Shape;119;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1" name="Google Shape;121;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2" name="Google Shape;122;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3" name="Shape 123"/>
        <p:cNvGrpSpPr/>
        <p:nvPr/>
      </p:nvGrpSpPr>
      <p:grpSpPr>
        <a:xfrm>
          <a:off x="0" y="0"/>
          <a:ext cx="0" cy="0"/>
          <a:chOff x="0" y="0"/>
          <a:chExt cx="0" cy="0"/>
        </a:xfrm>
      </p:grpSpPr>
      <p:sp>
        <p:nvSpPr>
          <p:cNvPr id="124" name="Google Shape;124;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7" name="Google Shape;127;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0" name="Google Shape;130;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1" name="Google Shape;131;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2" name="Google Shape;132;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3" name="Google Shape;133;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5" name="Google Shape;135;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6" name="Shape 136"/>
        <p:cNvGrpSpPr/>
        <p:nvPr/>
      </p:nvGrpSpPr>
      <p:grpSpPr>
        <a:xfrm>
          <a:off x="0" y="0"/>
          <a:ext cx="0" cy="0"/>
          <a:chOff x="0" y="0"/>
          <a:chExt cx="0" cy="0"/>
        </a:xfrm>
      </p:grpSpPr>
      <p:sp>
        <p:nvSpPr>
          <p:cNvPr id="137" name="Google Shape;137;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1" name="Google Shape;141;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2" name="Shape 142"/>
        <p:cNvGrpSpPr/>
        <p:nvPr/>
      </p:nvGrpSpPr>
      <p:grpSpPr>
        <a:xfrm>
          <a:off x="0" y="0"/>
          <a:ext cx="0" cy="0"/>
          <a:chOff x="0" y="0"/>
          <a:chExt cx="0" cy="0"/>
        </a:xfrm>
      </p:grpSpPr>
      <p:sp>
        <p:nvSpPr>
          <p:cNvPr id="143" name="Google Shape;143;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6" name="Google Shape;146;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7" name="Google Shape;147;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9" name="Shape 149"/>
        <p:cNvGrpSpPr/>
        <p:nvPr/>
      </p:nvGrpSpPr>
      <p:grpSpPr>
        <a:xfrm>
          <a:off x="0" y="0"/>
          <a:ext cx="0" cy="0"/>
          <a:chOff x="0" y="0"/>
          <a:chExt cx="0" cy="0"/>
        </a:xfrm>
      </p:grpSpPr>
      <p:sp>
        <p:nvSpPr>
          <p:cNvPr id="150" name="Google Shape;150;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1" name="Google Shape;151;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2" name="Shape 152"/>
        <p:cNvGrpSpPr/>
        <p:nvPr/>
      </p:nvGrpSpPr>
      <p:grpSpPr>
        <a:xfrm>
          <a:off x="0" y="0"/>
          <a:ext cx="0" cy="0"/>
          <a:chOff x="0" y="0"/>
          <a:chExt cx="0" cy="0"/>
        </a:xfrm>
      </p:grpSpPr>
      <p:sp>
        <p:nvSpPr>
          <p:cNvPr id="153" name="Google Shape;153;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 name="Google Shape;154;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5" name="Google Shape;155;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6" name="Shape 156"/>
        <p:cNvGrpSpPr/>
        <p:nvPr/>
      </p:nvGrpSpPr>
      <p:grpSpPr>
        <a:xfrm>
          <a:off x="0" y="0"/>
          <a:ext cx="0" cy="0"/>
          <a:chOff x="0" y="0"/>
          <a:chExt cx="0" cy="0"/>
        </a:xfrm>
      </p:grpSpPr>
      <p:sp>
        <p:nvSpPr>
          <p:cNvPr id="157" name="Google Shape;157;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8" name="Google Shape;158;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9" name="Google Shape;159;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 name="Google Shape;161;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2" name="Shape 162"/>
        <p:cNvGrpSpPr/>
        <p:nvPr/>
      </p:nvGrpSpPr>
      <p:grpSpPr>
        <a:xfrm>
          <a:off x="0" y="0"/>
          <a:ext cx="0" cy="0"/>
          <a:chOff x="0" y="0"/>
          <a:chExt cx="0" cy="0"/>
        </a:xfrm>
      </p:grpSpPr>
      <p:sp>
        <p:nvSpPr>
          <p:cNvPr id="163" name="Google Shape;163;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6" name="Google Shape;166;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7" name="Google Shape;167;p26"/>
          <p:cNvSpPr/>
          <p:nvPr/>
        </p:nvSpPr>
        <p:spPr>
          <a:xfrm rot="10800000">
            <a:off x="6919375" y="-738125"/>
            <a:ext cx="3405900" cy="3302400"/>
          </a:xfrm>
          <a:prstGeom prst="rtTriangle">
            <a:avLst/>
          </a:prstGeom>
          <a:noFill/>
          <a:ln cap="flat" cmpd="sng" w="19050">
            <a:solidFill>
              <a:srgbClr val="DCCB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 name="Google Shape;168;p26"/>
          <p:cNvSpPr/>
          <p:nvPr/>
        </p:nvSpPr>
        <p:spPr>
          <a:xfrm rot="10800000">
            <a:off x="7062250" y="-795275"/>
            <a:ext cx="3405900" cy="3302400"/>
          </a:xfrm>
          <a:prstGeom prst="rtTriangle">
            <a:avLst/>
          </a:prstGeom>
          <a:solidFill>
            <a:srgbClr val="FCE9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9" name="Shape 169"/>
        <p:cNvGrpSpPr/>
        <p:nvPr/>
      </p:nvGrpSpPr>
      <p:grpSpPr>
        <a:xfrm>
          <a:off x="0" y="0"/>
          <a:ext cx="0" cy="0"/>
          <a:chOff x="0" y="0"/>
          <a:chExt cx="0" cy="0"/>
        </a:xfrm>
      </p:grpSpPr>
      <p:sp>
        <p:nvSpPr>
          <p:cNvPr id="170" name="Google Shape;170;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 name="Google Shape;175;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6" name="Google Shape;176;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7" name="Shape 177"/>
        <p:cNvGrpSpPr/>
        <p:nvPr/>
      </p:nvGrpSpPr>
      <p:grpSpPr>
        <a:xfrm>
          <a:off x="0" y="0"/>
          <a:ext cx="0" cy="0"/>
          <a:chOff x="0" y="0"/>
          <a:chExt cx="0" cy="0"/>
        </a:xfrm>
      </p:grpSpPr>
      <p:sp>
        <p:nvSpPr>
          <p:cNvPr id="178" name="Google Shape;178;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 name="Google Shape;179;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1" name="Google Shape;181;p28"/>
          <p:cNvSpPr/>
          <p:nvPr/>
        </p:nvSpPr>
        <p:spPr>
          <a:xfrm rot="5400000">
            <a:off x="-341212" y="-788137"/>
            <a:ext cx="3405900" cy="3302400"/>
          </a:xfrm>
          <a:prstGeom prst="rtTriangle">
            <a:avLst/>
          </a:prstGeom>
          <a:noFill/>
          <a:ln cap="flat" cmpd="sng" w="19050">
            <a:solidFill>
              <a:srgbClr val="DCCB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rot="5400000">
            <a:off x="-436462" y="-1007212"/>
            <a:ext cx="3405900" cy="3302400"/>
          </a:xfrm>
          <a:prstGeom prst="rtTriangle">
            <a:avLst/>
          </a:prstGeom>
          <a:solidFill>
            <a:srgbClr val="FCE9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6" name="Google Shape;186;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7" name="Google Shape;187;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8" name="Google Shape;188;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9" name="Google Shape;189;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0" name="Google Shape;190;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1" name="Google Shape;191;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2" name="Google Shape;192;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3" name="Google Shape;193;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 name="Google Shape;198;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9" name="Shape 199"/>
        <p:cNvGrpSpPr/>
        <p:nvPr/>
      </p:nvGrpSpPr>
      <p:grpSpPr>
        <a:xfrm>
          <a:off x="0" y="0"/>
          <a:ext cx="0" cy="0"/>
          <a:chOff x="0" y="0"/>
          <a:chExt cx="0" cy="0"/>
        </a:xfrm>
      </p:grpSpPr>
      <p:sp>
        <p:nvSpPr>
          <p:cNvPr id="200" name="Google Shape;200;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1" name="Google Shape;201;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2" name="Google Shape;202;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3" name="Google Shape;203;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4" name="Google Shape;204;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5" name="Google Shape;205;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6" name="Google Shape;206;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7" name="Google Shape;207;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8" name="Google Shape;208;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1" name="Google Shape;211;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2" name="Google Shape;212;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3" name="Google Shape;213;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4" name="Google Shape;214;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5" name="Google Shape;215;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6" name="Google Shape;216;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7" name="Google Shape;217;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8" name="Google Shape;218;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 name="Google Shape;221;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2" name="Shape 222"/>
        <p:cNvGrpSpPr/>
        <p:nvPr/>
      </p:nvGrpSpPr>
      <p:grpSpPr>
        <a:xfrm>
          <a:off x="0" y="0"/>
          <a:ext cx="0" cy="0"/>
          <a:chOff x="0" y="0"/>
          <a:chExt cx="0" cy="0"/>
        </a:xfrm>
      </p:grpSpPr>
      <p:sp>
        <p:nvSpPr>
          <p:cNvPr id="223" name="Google Shape;223;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4" name="Google Shape;224;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5" name="Google Shape;225;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7" name="Google Shape;227;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 name="Google Shape;229;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0" name="Google Shape;230;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1" name="Google Shape;231;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2" name="Google Shape;232;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3" name="Google Shape;233;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4" name="Google Shape;234;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5" name="Google Shape;235;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6" name="Shape 236"/>
        <p:cNvGrpSpPr/>
        <p:nvPr/>
      </p:nvGrpSpPr>
      <p:grpSpPr>
        <a:xfrm>
          <a:off x="0" y="0"/>
          <a:ext cx="0" cy="0"/>
          <a:chOff x="0" y="0"/>
          <a:chExt cx="0" cy="0"/>
        </a:xfrm>
      </p:grpSpPr>
      <p:sp>
        <p:nvSpPr>
          <p:cNvPr id="237" name="Google Shape;237;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8" name="Google Shape;238;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40" name="Google Shape;240;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2" name="Google Shape;242;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4" name="Shape 244"/>
        <p:cNvGrpSpPr/>
        <p:nvPr/>
      </p:nvGrpSpPr>
      <p:grpSpPr>
        <a:xfrm>
          <a:off x="0" y="0"/>
          <a:ext cx="0" cy="0"/>
          <a:chOff x="0" y="0"/>
          <a:chExt cx="0" cy="0"/>
        </a:xfrm>
      </p:grpSpPr>
      <p:sp>
        <p:nvSpPr>
          <p:cNvPr id="245" name="Google Shape;245;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8" name="Google Shape;248;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9" name="Google Shape;249;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50" name="Google Shape;250;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1" name="Google Shape;251;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2" name="Google Shape;252;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3" name="Shape 253"/>
        <p:cNvGrpSpPr/>
        <p:nvPr/>
      </p:nvGrpSpPr>
      <p:grpSpPr>
        <a:xfrm>
          <a:off x="0" y="0"/>
          <a:ext cx="0" cy="0"/>
          <a:chOff x="0" y="0"/>
          <a:chExt cx="0" cy="0"/>
        </a:xfrm>
      </p:grpSpPr>
      <p:sp>
        <p:nvSpPr>
          <p:cNvPr id="254" name="Google Shape;254;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5" name="Google Shape;255;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6" name="Google Shape;256;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7" name="Google Shape;257;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8" name="Google Shape;258;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9" name="Google Shape;259;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0" name="Google Shape;260;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2" name="Shape 262"/>
        <p:cNvGrpSpPr/>
        <p:nvPr/>
      </p:nvGrpSpPr>
      <p:grpSpPr>
        <a:xfrm>
          <a:off x="0" y="0"/>
          <a:ext cx="0" cy="0"/>
          <a:chOff x="0" y="0"/>
          <a:chExt cx="0" cy="0"/>
        </a:xfrm>
      </p:grpSpPr>
      <p:sp>
        <p:nvSpPr>
          <p:cNvPr id="263" name="Google Shape;263;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4" name="Google Shape;264;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5" name="Google Shape;265;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 name="Google Shape;268;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9" name="Shape 269"/>
        <p:cNvGrpSpPr/>
        <p:nvPr/>
      </p:nvGrpSpPr>
      <p:grpSpPr>
        <a:xfrm>
          <a:off x="0" y="0"/>
          <a:ext cx="0" cy="0"/>
          <a:chOff x="0" y="0"/>
          <a:chExt cx="0" cy="0"/>
        </a:xfrm>
      </p:grpSpPr>
      <p:sp>
        <p:nvSpPr>
          <p:cNvPr id="270" name="Google Shape;270;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1" name="Google Shape;271;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2" name="Google Shape;272;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3" name="Google Shape;273;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4" name="Google Shape;274;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5" name="Google Shape;275;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6" name="Google Shape;276;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7" name="Shape 277"/>
        <p:cNvGrpSpPr/>
        <p:nvPr/>
      </p:nvGrpSpPr>
      <p:grpSpPr>
        <a:xfrm>
          <a:off x="0" y="0"/>
          <a:ext cx="0" cy="0"/>
          <a:chOff x="0" y="0"/>
          <a:chExt cx="0" cy="0"/>
        </a:xfrm>
      </p:grpSpPr>
      <p:sp>
        <p:nvSpPr>
          <p:cNvPr id="278" name="Google Shape;278;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1" name="Google Shape;281;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2" name="Google Shape;282;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3" name="Google Shape;283;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4" name="Google Shape;284;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5" name="Google Shape;285;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6" name="Google Shape;286;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7" name="Google Shape;287;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8" name="Google Shape;288;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9" name="Google Shape;289;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0" name="Google Shape;290;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1" name="Google Shape;291;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2" name="Google Shape;292;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3" name="Shape 293"/>
        <p:cNvGrpSpPr/>
        <p:nvPr/>
      </p:nvGrpSpPr>
      <p:grpSpPr>
        <a:xfrm>
          <a:off x="0" y="0"/>
          <a:ext cx="0" cy="0"/>
          <a:chOff x="0" y="0"/>
          <a:chExt cx="0" cy="0"/>
        </a:xfrm>
      </p:grpSpPr>
      <p:sp>
        <p:nvSpPr>
          <p:cNvPr id="294" name="Google Shape;294;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5" name="Google Shape;295;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6" name="Google Shape;296;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7" name="Google Shape;297;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8" name="Google Shape;298;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9" name="Google Shape;299;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0" name="Google Shape;300;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1" name="Google Shape;301;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2" name="Google Shape;302;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3" name="Google Shape;303;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4" name="Google Shape;304;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5" name="Shape 305"/>
        <p:cNvGrpSpPr/>
        <p:nvPr/>
      </p:nvGrpSpPr>
      <p:grpSpPr>
        <a:xfrm>
          <a:off x="0" y="0"/>
          <a:ext cx="0" cy="0"/>
          <a:chOff x="0" y="0"/>
          <a:chExt cx="0" cy="0"/>
        </a:xfrm>
      </p:grpSpPr>
      <p:sp>
        <p:nvSpPr>
          <p:cNvPr id="306" name="Google Shape;306;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9" name="Google Shape;309;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0" name="Google Shape;310;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1" name="Google Shape;311;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2" name="Google Shape;312;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3" name="Google Shape;313;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4" name="Google Shape;314;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55400" cy="1046700"/>
          </a:xfrm>
          <a:prstGeom prst="triangle">
            <a:avLst>
              <a:gd fmla="val 49510" name="adj"/>
            </a:avLst>
          </a:prstGeom>
          <a:solidFill>
            <a:srgbClr val="FCE9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5" name="Shape 315"/>
        <p:cNvGrpSpPr/>
        <p:nvPr/>
      </p:nvGrpSpPr>
      <p:grpSpPr>
        <a:xfrm>
          <a:off x="0" y="0"/>
          <a:ext cx="0" cy="0"/>
          <a:chOff x="0" y="0"/>
          <a:chExt cx="0" cy="0"/>
        </a:xfrm>
      </p:grpSpPr>
      <p:sp>
        <p:nvSpPr>
          <p:cNvPr id="316" name="Google Shape;316;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8" name="Google Shape;318;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9" name="Google Shape;319;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0" name="Google Shape;320;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1" name="Google Shape;321;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2" name="Google Shape;322;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3" name="Google Shape;323;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4" name="Google Shape;324;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 name="Google Shape;327;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8" name="Shape 328"/>
        <p:cNvGrpSpPr/>
        <p:nvPr/>
      </p:nvGrpSpPr>
      <p:grpSpPr>
        <a:xfrm>
          <a:off x="0" y="0"/>
          <a:ext cx="0" cy="0"/>
          <a:chOff x="0" y="0"/>
          <a:chExt cx="0" cy="0"/>
        </a:xfrm>
      </p:grpSpPr>
      <p:sp>
        <p:nvSpPr>
          <p:cNvPr id="329" name="Google Shape;329;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30" name="Google Shape;330;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 name="Google Shape;331;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2" name="Shape 332"/>
        <p:cNvGrpSpPr/>
        <p:nvPr/>
      </p:nvGrpSpPr>
      <p:grpSpPr>
        <a:xfrm>
          <a:off x="0" y="0"/>
          <a:ext cx="0" cy="0"/>
          <a:chOff x="0" y="0"/>
          <a:chExt cx="0" cy="0"/>
        </a:xfrm>
      </p:grpSpPr>
      <p:sp>
        <p:nvSpPr>
          <p:cNvPr id="333" name="Google Shape;333;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5" name="Google Shape;335;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8" name="Shape 338"/>
        <p:cNvGrpSpPr/>
        <p:nvPr/>
      </p:nvGrpSpPr>
      <p:grpSpPr>
        <a:xfrm>
          <a:off x="0" y="0"/>
          <a:ext cx="0" cy="0"/>
          <a:chOff x="0" y="0"/>
          <a:chExt cx="0" cy="0"/>
        </a:xfrm>
      </p:grpSpPr>
      <p:sp>
        <p:nvSpPr>
          <p:cNvPr id="339" name="Google Shape;339;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0" name="Google Shape;340;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2" name="Shape 342"/>
        <p:cNvGrpSpPr/>
        <p:nvPr/>
      </p:nvGrpSpPr>
      <p:grpSpPr>
        <a:xfrm>
          <a:off x="0" y="0"/>
          <a:ext cx="0" cy="0"/>
          <a:chOff x="0" y="0"/>
          <a:chExt cx="0" cy="0"/>
        </a:xfrm>
      </p:grpSpPr>
      <p:sp>
        <p:nvSpPr>
          <p:cNvPr id="343" name="Google Shape;343;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4" name="Google Shape;344;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5" name="Shape 345"/>
        <p:cNvGrpSpPr/>
        <p:nvPr/>
      </p:nvGrpSpPr>
      <p:grpSpPr>
        <a:xfrm>
          <a:off x="0" y="0"/>
          <a:ext cx="0" cy="0"/>
          <a:chOff x="0" y="0"/>
          <a:chExt cx="0" cy="0"/>
        </a:xfrm>
      </p:grpSpPr>
      <p:sp>
        <p:nvSpPr>
          <p:cNvPr id="346" name="Google Shape;346;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7" name="Google Shape;347;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 name="Google Shape;349;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50" name="Shape 350"/>
        <p:cNvGrpSpPr/>
        <p:nvPr/>
      </p:nvGrpSpPr>
      <p:grpSpPr>
        <a:xfrm>
          <a:off x="0" y="0"/>
          <a:ext cx="0" cy="0"/>
          <a:chOff x="0" y="0"/>
          <a:chExt cx="0" cy="0"/>
        </a:xfrm>
      </p:grpSpPr>
      <p:sp>
        <p:nvSpPr>
          <p:cNvPr id="351" name="Google Shape;351;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2" name="Google Shape;352;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4" name="Shape 354"/>
        <p:cNvGrpSpPr/>
        <p:nvPr/>
      </p:nvGrpSpPr>
      <p:grpSpPr>
        <a:xfrm>
          <a:off x="0" y="0"/>
          <a:ext cx="0" cy="0"/>
          <a:chOff x="0" y="0"/>
          <a:chExt cx="0" cy="0"/>
        </a:xfrm>
      </p:grpSpPr>
      <p:sp>
        <p:nvSpPr>
          <p:cNvPr id="355" name="Google Shape;355;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6" name="Google Shape;356;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 name="Google Shape;358;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9" name="Shape 359"/>
        <p:cNvGrpSpPr/>
        <p:nvPr/>
      </p:nvGrpSpPr>
      <p:grpSpPr>
        <a:xfrm>
          <a:off x="0" y="0"/>
          <a:ext cx="0" cy="0"/>
          <a:chOff x="0" y="0"/>
          <a:chExt cx="0" cy="0"/>
        </a:xfrm>
      </p:grpSpPr>
      <p:sp>
        <p:nvSpPr>
          <p:cNvPr id="360" name="Google Shape;360;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1" name="Google Shape;361;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 name="Google Shape;363;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5" name="Shape 365"/>
        <p:cNvGrpSpPr/>
        <p:nvPr/>
      </p:nvGrpSpPr>
      <p:grpSpPr>
        <a:xfrm>
          <a:off x="0" y="0"/>
          <a:ext cx="0" cy="0"/>
          <a:chOff x="0" y="0"/>
          <a:chExt cx="0" cy="0"/>
        </a:xfrm>
      </p:grpSpPr>
      <p:sp>
        <p:nvSpPr>
          <p:cNvPr id="366" name="Google Shape;366;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7" name="Google Shape;367;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 name="Google Shape;369;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 name="Google Shape;33;p6"/>
          <p:cNvSpPr/>
          <p:nvPr/>
        </p:nvSpPr>
        <p:spPr>
          <a:xfrm flipH="1">
            <a:off x="7024500" y="2600625"/>
            <a:ext cx="3405900" cy="3302400"/>
          </a:xfrm>
          <a:prstGeom prst="rtTriangle">
            <a:avLst/>
          </a:prstGeom>
          <a:noFill/>
          <a:ln cap="flat" cmpd="sng" w="19050">
            <a:solidFill>
              <a:srgbClr val="DCCB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a:off x="7128800" y="2600625"/>
            <a:ext cx="3405900" cy="3302400"/>
          </a:xfrm>
          <a:prstGeom prst="rtTriangle">
            <a:avLst/>
          </a:prstGeom>
          <a:solidFill>
            <a:srgbClr val="FCE9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1" name="Shape 371"/>
        <p:cNvGrpSpPr/>
        <p:nvPr/>
      </p:nvGrpSpPr>
      <p:grpSpPr>
        <a:xfrm>
          <a:off x="0" y="0"/>
          <a:ext cx="0" cy="0"/>
          <a:chOff x="0" y="0"/>
          <a:chExt cx="0" cy="0"/>
        </a:xfrm>
      </p:grpSpPr>
      <p:sp>
        <p:nvSpPr>
          <p:cNvPr id="372" name="Google Shape;372;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3" name="Google Shape;373;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4" name="Google Shape;374;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5" name="Google Shape;375;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6" name="Google Shape;376;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7" name="Google Shape;377;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8" name="Google Shape;378;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9" name="Shape 379"/>
        <p:cNvGrpSpPr/>
        <p:nvPr/>
      </p:nvGrpSpPr>
      <p:grpSpPr>
        <a:xfrm>
          <a:off x="0" y="0"/>
          <a:ext cx="0" cy="0"/>
          <a:chOff x="0" y="0"/>
          <a:chExt cx="0" cy="0"/>
        </a:xfrm>
      </p:grpSpPr>
      <p:sp>
        <p:nvSpPr>
          <p:cNvPr id="380" name="Google Shape;380;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7" name="Google Shape;387;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90" name="Google Shape;390;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1" name="Google Shape;391;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 name="Google Shape;393;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4" name="Shape 394"/>
        <p:cNvGrpSpPr/>
        <p:nvPr/>
      </p:nvGrpSpPr>
      <p:grpSpPr>
        <a:xfrm>
          <a:off x="0" y="0"/>
          <a:ext cx="0" cy="0"/>
          <a:chOff x="0" y="0"/>
          <a:chExt cx="0" cy="0"/>
        </a:xfrm>
      </p:grpSpPr>
      <p:sp>
        <p:nvSpPr>
          <p:cNvPr id="395" name="Google Shape;395;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6" name="Google Shape;396;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7" name="Google Shape;397;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8" name="Google Shape;398;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9" name="Google Shape;399;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00" name="Google Shape;400;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1" name="Google Shape;401;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4" name="Shape 404"/>
        <p:cNvGrpSpPr/>
        <p:nvPr/>
      </p:nvGrpSpPr>
      <p:grpSpPr>
        <a:xfrm>
          <a:off x="0" y="0"/>
          <a:ext cx="0" cy="0"/>
          <a:chOff x="0" y="0"/>
          <a:chExt cx="0" cy="0"/>
        </a:xfrm>
      </p:grpSpPr>
      <p:sp>
        <p:nvSpPr>
          <p:cNvPr id="405" name="Google Shape;405;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6" name="Google Shape;406;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 name="Google Shape;408;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0" name="Google Shape;410;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1" name="Google Shape;411;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2" name="Google Shape;412;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3" name="Google Shape;413;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4" name="Google Shape;414;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5" name="Google Shape;415;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7" name="Google Shape;417;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8" name="Shape 418"/>
        <p:cNvGrpSpPr/>
        <p:nvPr/>
      </p:nvGrpSpPr>
      <p:grpSpPr>
        <a:xfrm>
          <a:off x="0" y="0"/>
          <a:ext cx="0" cy="0"/>
          <a:chOff x="0" y="0"/>
          <a:chExt cx="0" cy="0"/>
        </a:xfrm>
      </p:grpSpPr>
      <p:sp>
        <p:nvSpPr>
          <p:cNvPr id="419" name="Google Shape;419;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 name="Google Shape;423;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4" name="Shape 424"/>
        <p:cNvGrpSpPr/>
        <p:nvPr/>
      </p:nvGrpSpPr>
      <p:grpSpPr>
        <a:xfrm>
          <a:off x="0" y="0"/>
          <a:ext cx="0" cy="0"/>
          <a:chOff x="0" y="0"/>
          <a:chExt cx="0" cy="0"/>
        </a:xfrm>
      </p:grpSpPr>
      <p:sp>
        <p:nvSpPr>
          <p:cNvPr id="425" name="Google Shape;425;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6" name="Google Shape;426;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8" name="Google Shape;428;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9" name="Google Shape;429;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30" name="Google Shape;430;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1" name="Shape 431"/>
        <p:cNvGrpSpPr/>
        <p:nvPr/>
      </p:nvGrpSpPr>
      <p:grpSpPr>
        <a:xfrm>
          <a:off x="0" y="0"/>
          <a:ext cx="0" cy="0"/>
          <a:chOff x="0" y="0"/>
          <a:chExt cx="0" cy="0"/>
        </a:xfrm>
      </p:grpSpPr>
      <p:sp>
        <p:nvSpPr>
          <p:cNvPr id="432" name="Google Shape;432;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5" name="Google Shape;435;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6" name="Shape 436"/>
        <p:cNvGrpSpPr/>
        <p:nvPr/>
      </p:nvGrpSpPr>
      <p:grpSpPr>
        <a:xfrm>
          <a:off x="0" y="0"/>
          <a:ext cx="0" cy="0"/>
          <a:chOff x="0" y="0"/>
          <a:chExt cx="0" cy="0"/>
        </a:xfrm>
      </p:grpSpPr>
      <p:sp>
        <p:nvSpPr>
          <p:cNvPr id="437" name="Google Shape;437;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9" name="Shape 439"/>
        <p:cNvGrpSpPr/>
        <p:nvPr/>
      </p:nvGrpSpPr>
      <p:grpSpPr>
        <a:xfrm>
          <a:off x="0" y="0"/>
          <a:ext cx="0" cy="0"/>
          <a:chOff x="0" y="0"/>
          <a:chExt cx="0" cy="0"/>
        </a:xfrm>
      </p:grpSpPr>
      <p:cxnSp>
        <p:nvCxnSpPr>
          <p:cNvPr id="440" name="Google Shape;440;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1" name="Google Shape;441;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7" name="Shape 37"/>
        <p:cNvGrpSpPr/>
        <p:nvPr/>
      </p:nvGrpSpPr>
      <p:grpSpPr>
        <a:xfrm>
          <a:off x="0" y="0"/>
          <a:ext cx="0" cy="0"/>
          <a:chOff x="0" y="0"/>
          <a:chExt cx="0" cy="0"/>
        </a:xfrm>
      </p:grpSpPr>
      <p:sp>
        <p:nvSpPr>
          <p:cNvPr id="38" name="Google Shape;38;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9" name="Google Shape;39;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2" name="Shape 42"/>
        <p:cNvGrpSpPr/>
        <p:nvPr/>
      </p:nvGrpSpPr>
      <p:grpSpPr>
        <a:xfrm>
          <a:off x="0" y="0"/>
          <a:ext cx="0" cy="0"/>
          <a:chOff x="0" y="0"/>
          <a:chExt cx="0" cy="0"/>
        </a:xfrm>
      </p:grpSpPr>
      <p:sp>
        <p:nvSpPr>
          <p:cNvPr id="43" name="Google Shape;43;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7" name="Google Shape;47;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8" name="Shape 48"/>
        <p:cNvGrpSpPr/>
        <p:nvPr/>
      </p:nvGrpSpPr>
      <p:grpSpPr>
        <a:xfrm>
          <a:off x="0" y="0"/>
          <a:ext cx="0" cy="0"/>
          <a:chOff x="0" y="0"/>
          <a:chExt cx="0" cy="0"/>
        </a:xfrm>
      </p:grpSpPr>
      <p:sp>
        <p:nvSpPr>
          <p:cNvPr id="49" name="Google Shape;49;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2" name="Google Shape;52;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 name="Google Shape;53;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0"/>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Spirit Airline performance</a:t>
            </a:r>
            <a:endParaRPr/>
          </a:p>
          <a:p>
            <a:pPr indent="0" lvl="0" marL="0" rtl="0" algn="r">
              <a:spcBef>
                <a:spcPts val="0"/>
              </a:spcBef>
              <a:spcAft>
                <a:spcPts val="0"/>
              </a:spcAft>
              <a:buNone/>
            </a:pPr>
            <a:r>
              <a:t/>
            </a:r>
            <a:endParaRPr/>
          </a:p>
        </p:txBody>
      </p:sp>
      <p:cxnSp>
        <p:nvCxnSpPr>
          <p:cNvPr id="451" name="Google Shape;451;p60"/>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05</a:t>
            </a:r>
            <a:endParaRPr sz="4000"/>
          </a:p>
          <a:p>
            <a:pPr indent="0" lvl="0" marL="0" rtl="0" algn="ctr">
              <a:spcBef>
                <a:spcPts val="0"/>
              </a:spcBef>
              <a:spcAft>
                <a:spcPts val="0"/>
              </a:spcAft>
              <a:buNone/>
            </a:pPr>
            <a:r>
              <a:rPr lang="en" sz="4000"/>
              <a:t>AnOVA</a:t>
            </a:r>
            <a:endParaRPr sz="4000"/>
          </a:p>
        </p:txBody>
      </p:sp>
      <p:cxnSp>
        <p:nvCxnSpPr>
          <p:cNvPr id="516" name="Google Shape;516;p69"/>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0"/>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a:t>
            </a:r>
            <a:endParaRPr/>
          </a:p>
        </p:txBody>
      </p:sp>
      <p:cxnSp>
        <p:nvCxnSpPr>
          <p:cNvPr id="522" name="Google Shape;522;p70"/>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23" name="Google Shape;523;p70"/>
          <p:cNvSpPr txBox="1"/>
          <p:nvPr>
            <p:ph idx="4294967295" type="subTitle"/>
          </p:nvPr>
        </p:nvSpPr>
        <p:spPr>
          <a:xfrm>
            <a:off x="5954150" y="195000"/>
            <a:ext cx="3048600" cy="488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950">
                <a:latin typeface="Didact Gothic"/>
                <a:ea typeface="Didact Gothic"/>
                <a:cs typeface="Didact Gothic"/>
                <a:sym typeface="Didact Gothic"/>
              </a:rPr>
              <a:t>Steps used to achieve improvement in analysis: </a:t>
            </a:r>
            <a:endParaRPr sz="950">
              <a:latin typeface="Didact Gothic"/>
              <a:ea typeface="Didact Gothic"/>
              <a:cs typeface="Didact Gothic"/>
              <a:sym typeface="Didact Gothic"/>
            </a:endParaRPr>
          </a:p>
          <a:p>
            <a:pPr indent="0" lvl="0" marL="0" rtl="0" algn="l">
              <a:spcBef>
                <a:spcPts val="1000"/>
              </a:spcBef>
              <a:spcAft>
                <a:spcPts val="0"/>
              </a:spcAft>
              <a:buNone/>
            </a:pPr>
            <a:r>
              <a:rPr lang="en" sz="950">
                <a:latin typeface="Didact Gothic"/>
                <a:ea typeface="Didact Gothic"/>
                <a:cs typeface="Didact Gothic"/>
                <a:sym typeface="Didact Gothic"/>
              </a:rPr>
              <a:t>These are the</a:t>
            </a:r>
            <a:r>
              <a:rPr b="1" lang="en" sz="950">
                <a:latin typeface="Didact Gothic"/>
                <a:ea typeface="Didact Gothic"/>
                <a:cs typeface="Didact Gothic"/>
                <a:sym typeface="Didact Gothic"/>
              </a:rPr>
              <a:t> independent variables (with their full factorial) and the associated R-square values </a:t>
            </a:r>
            <a:r>
              <a:rPr lang="en" sz="950">
                <a:latin typeface="Didact Gothic"/>
                <a:ea typeface="Didact Gothic"/>
                <a:cs typeface="Didact Gothic"/>
                <a:sym typeface="Didact Gothic"/>
              </a:rPr>
              <a:t>we used before we derive our final independent variables </a:t>
            </a:r>
            <a:r>
              <a:rPr b="1" lang="en" sz="950">
                <a:latin typeface="Didact Gothic"/>
                <a:ea typeface="Didact Gothic"/>
                <a:cs typeface="Didact Gothic"/>
                <a:sym typeface="Didact Gothic"/>
              </a:rPr>
              <a:t>(all the variables we tested are statistically significant)</a:t>
            </a:r>
            <a:r>
              <a:rPr lang="en" sz="950">
                <a:latin typeface="Didact Gothic"/>
                <a:ea typeface="Didact Gothic"/>
                <a:cs typeface="Didact Gothic"/>
                <a:sym typeface="Didact Gothic"/>
              </a:rPr>
              <a:t>:</a:t>
            </a:r>
            <a:endParaRPr sz="950">
              <a:latin typeface="Didact Gothic"/>
              <a:ea typeface="Didact Gothic"/>
              <a:cs typeface="Didact Gothic"/>
              <a:sym typeface="Didact Gothic"/>
            </a:endParaRPr>
          </a:p>
          <a:p>
            <a:pPr indent="-288925" lvl="0" marL="457200" rtl="0" algn="l">
              <a:spcBef>
                <a:spcPts val="1000"/>
              </a:spcBef>
              <a:spcAft>
                <a:spcPts val="0"/>
              </a:spcAft>
              <a:buSzPts val="950"/>
              <a:buFont typeface="Didact Gothic"/>
              <a:buChar char="●"/>
            </a:pPr>
            <a:r>
              <a:rPr lang="en" sz="950">
                <a:latin typeface="Didact Gothic"/>
                <a:ea typeface="Didact Gothic"/>
                <a:cs typeface="Didact Gothic"/>
                <a:sym typeface="Didact Gothic"/>
              </a:rPr>
              <a:t>MONTH1, DAY_OF_WEEK1: 0.0615 </a:t>
            </a:r>
            <a:endParaRPr sz="950">
              <a:latin typeface="Didact Gothic"/>
              <a:ea typeface="Didact Gothic"/>
              <a:cs typeface="Didact Gothic"/>
              <a:sym typeface="Didact Gothic"/>
            </a:endParaRPr>
          </a:p>
          <a:p>
            <a:pPr indent="-288925" lvl="0" marL="457200" rtl="0" algn="l">
              <a:spcBef>
                <a:spcPts val="0"/>
              </a:spcBef>
              <a:spcAft>
                <a:spcPts val="0"/>
              </a:spcAft>
              <a:buClr>
                <a:schemeClr val="dk1"/>
              </a:buClr>
              <a:buSzPts val="950"/>
              <a:buFont typeface="Didact Gothic"/>
              <a:buChar char="●"/>
            </a:pPr>
            <a:r>
              <a:rPr lang="en" sz="950">
                <a:solidFill>
                  <a:schemeClr val="dk1"/>
                </a:solidFill>
                <a:latin typeface="Didact Gothic"/>
                <a:ea typeface="Didact Gothic"/>
                <a:cs typeface="Didact Gothic"/>
                <a:sym typeface="Didact Gothic"/>
              </a:rPr>
              <a:t>MONTH1, DELAY_FLAG1: 0.0427</a:t>
            </a:r>
            <a:endParaRPr sz="950">
              <a:solidFill>
                <a:schemeClr val="dk1"/>
              </a:solidFill>
              <a:latin typeface="Didact Gothic"/>
              <a:ea typeface="Didact Gothic"/>
              <a:cs typeface="Didact Gothic"/>
              <a:sym typeface="Didact Gothic"/>
            </a:endParaRPr>
          </a:p>
          <a:p>
            <a:pPr indent="-288925" lvl="0" marL="457200" rtl="0" algn="l">
              <a:spcBef>
                <a:spcPts val="0"/>
              </a:spcBef>
              <a:spcAft>
                <a:spcPts val="0"/>
              </a:spcAft>
              <a:buClr>
                <a:schemeClr val="dk1"/>
              </a:buClr>
              <a:buSzPts val="950"/>
              <a:buFont typeface="Didact Gothic"/>
              <a:buChar char="●"/>
            </a:pPr>
            <a:r>
              <a:rPr lang="en" sz="950">
                <a:solidFill>
                  <a:schemeClr val="dk1"/>
                </a:solidFill>
                <a:latin typeface="Didact Gothic"/>
                <a:ea typeface="Didact Gothic"/>
                <a:cs typeface="Didact Gothic"/>
                <a:sym typeface="Didact Gothic"/>
              </a:rPr>
              <a:t>DAY_OF_WEEK1, DELAY_FLAG1: 0.0061</a:t>
            </a:r>
            <a:endParaRPr sz="950">
              <a:latin typeface="Didact Gothic"/>
              <a:ea typeface="Didact Gothic"/>
              <a:cs typeface="Didact Gothic"/>
              <a:sym typeface="Didact Gothic"/>
            </a:endParaRPr>
          </a:p>
          <a:p>
            <a:pPr indent="-288925" lvl="0" marL="457200" rtl="0" algn="l">
              <a:spcBef>
                <a:spcPts val="0"/>
              </a:spcBef>
              <a:spcAft>
                <a:spcPts val="0"/>
              </a:spcAft>
              <a:buSzPts val="950"/>
              <a:buFont typeface="Didact Gothic"/>
              <a:buChar char="●"/>
            </a:pPr>
            <a:r>
              <a:rPr lang="en" sz="950">
                <a:latin typeface="Didact Gothic"/>
                <a:ea typeface="Didact Gothic"/>
                <a:cs typeface="Didact Gothic"/>
                <a:sym typeface="Didact Gothic"/>
              </a:rPr>
              <a:t>MONTH1, DAY_OF_WEEK1, DELAY_FLAG1: 0.0773</a:t>
            </a:r>
            <a:endParaRPr sz="950">
              <a:latin typeface="Didact Gothic"/>
              <a:ea typeface="Didact Gothic"/>
              <a:cs typeface="Didact Gothic"/>
              <a:sym typeface="Didact Gothic"/>
            </a:endParaRPr>
          </a:p>
          <a:p>
            <a:pPr indent="-288925" lvl="0" marL="457200" rtl="0" algn="l">
              <a:spcBef>
                <a:spcPts val="0"/>
              </a:spcBef>
              <a:spcAft>
                <a:spcPts val="0"/>
              </a:spcAft>
              <a:buSzPts val="950"/>
              <a:buFont typeface="Didact Gothic"/>
              <a:buChar char="●"/>
            </a:pPr>
            <a:r>
              <a:rPr lang="en" sz="950">
                <a:latin typeface="Didact Gothic"/>
                <a:ea typeface="Didact Gothic"/>
                <a:cs typeface="Didact Gothic"/>
                <a:sym typeface="Didact Gothic"/>
              </a:rPr>
              <a:t>DAY_OF_WEEK1, DELAY_FLAG1, MONTH: 0.0779</a:t>
            </a:r>
            <a:endParaRPr sz="950">
              <a:latin typeface="Didact Gothic"/>
              <a:ea typeface="Didact Gothic"/>
              <a:cs typeface="Didact Gothic"/>
              <a:sym typeface="Didact Gothic"/>
            </a:endParaRPr>
          </a:p>
          <a:p>
            <a:pPr indent="-288925" lvl="0" marL="457200" rtl="0" algn="l">
              <a:spcBef>
                <a:spcPts val="0"/>
              </a:spcBef>
              <a:spcAft>
                <a:spcPts val="0"/>
              </a:spcAft>
              <a:buSzPts val="950"/>
              <a:buFont typeface="Didact Gothic"/>
              <a:buChar char="●"/>
            </a:pPr>
            <a:r>
              <a:rPr lang="en" sz="950">
                <a:latin typeface="Didact Gothic"/>
                <a:ea typeface="Didact Gothic"/>
                <a:cs typeface="Didact Gothic"/>
                <a:sym typeface="Didact Gothic"/>
              </a:rPr>
              <a:t>MONTH1, DELAY_FLAG1, DAY_OF_WEEK: 0.07567</a:t>
            </a:r>
            <a:endParaRPr sz="950">
              <a:latin typeface="Didact Gothic"/>
              <a:ea typeface="Didact Gothic"/>
              <a:cs typeface="Didact Gothic"/>
              <a:sym typeface="Didact Gothic"/>
            </a:endParaRPr>
          </a:p>
          <a:p>
            <a:pPr indent="0" lvl="0" marL="0" rtl="0" algn="l">
              <a:spcBef>
                <a:spcPts val="1000"/>
              </a:spcBef>
              <a:spcAft>
                <a:spcPts val="0"/>
              </a:spcAft>
              <a:buNone/>
            </a:pPr>
            <a:r>
              <a:rPr lang="en" sz="950">
                <a:latin typeface="Didact Gothic"/>
                <a:ea typeface="Didact Gothic"/>
                <a:cs typeface="Didact Gothic"/>
                <a:sym typeface="Didact Gothic"/>
              </a:rPr>
              <a:t>Due to the high number of possible combinations that are limited by SAS capabilities, we can only try a maximum of three variables. The main three categorical independent variables we considered for ANOVA are Month, Day of Week, Delay Flag. After noticing that only using variables from previous time period 1 (we also try adding previous time period 2) do not give significant R-square value, we tried combining previous time period 1 variables with </a:t>
            </a:r>
            <a:r>
              <a:rPr lang="en" sz="950">
                <a:latin typeface="Didact Gothic"/>
                <a:ea typeface="Didact Gothic"/>
                <a:cs typeface="Didact Gothic"/>
                <a:sym typeface="Didact Gothic"/>
              </a:rPr>
              <a:t>current time period variables. </a:t>
            </a:r>
            <a:endParaRPr sz="950">
              <a:latin typeface="Didact Gothic"/>
              <a:ea typeface="Didact Gothic"/>
              <a:cs typeface="Didact Gothic"/>
              <a:sym typeface="Didact Gothic"/>
            </a:endParaRPr>
          </a:p>
          <a:p>
            <a:pPr indent="0" lvl="0" marL="0" rtl="0" algn="l">
              <a:spcBef>
                <a:spcPts val="1000"/>
              </a:spcBef>
              <a:spcAft>
                <a:spcPts val="1000"/>
              </a:spcAft>
              <a:buNone/>
            </a:pPr>
            <a:r>
              <a:rPr lang="en" sz="950">
                <a:latin typeface="Didact Gothic"/>
                <a:ea typeface="Didact Gothic"/>
                <a:cs typeface="Didact Gothic"/>
                <a:sym typeface="Didact Gothic"/>
              </a:rPr>
              <a:t>We found that when we use the categorical independent variables, </a:t>
            </a:r>
            <a:r>
              <a:rPr b="1" lang="en" sz="950">
                <a:latin typeface="Didact Gothic"/>
                <a:ea typeface="Didact Gothic"/>
                <a:cs typeface="Didact Gothic"/>
                <a:sym typeface="Didact Gothic"/>
              </a:rPr>
              <a:t>MONTH1, DAY_OF_WEEK1, DELAY_FLAG and their full factorial</a:t>
            </a:r>
            <a:r>
              <a:rPr lang="en" sz="950">
                <a:latin typeface="Didact Gothic"/>
                <a:ea typeface="Didact Gothic"/>
                <a:cs typeface="Didact Gothic"/>
                <a:sym typeface="Didact Gothic"/>
              </a:rPr>
              <a:t>, we derive a significant </a:t>
            </a:r>
            <a:r>
              <a:rPr b="1" lang="en" sz="950">
                <a:latin typeface="Didact Gothic"/>
                <a:ea typeface="Didact Gothic"/>
                <a:cs typeface="Didact Gothic"/>
                <a:sym typeface="Didact Gothic"/>
              </a:rPr>
              <a:t>R-square of 0.2507 </a:t>
            </a:r>
            <a:r>
              <a:rPr lang="en" sz="950">
                <a:latin typeface="Didact Gothic"/>
                <a:ea typeface="Didact Gothic"/>
                <a:cs typeface="Didact Gothic"/>
                <a:sym typeface="Didact Gothic"/>
              </a:rPr>
              <a:t>that is also         </a:t>
            </a:r>
            <a:r>
              <a:rPr b="1" lang="en" sz="950">
                <a:latin typeface="Didact Gothic"/>
                <a:ea typeface="Didact Gothic"/>
                <a:cs typeface="Didact Gothic"/>
                <a:sym typeface="Didact Gothic"/>
              </a:rPr>
              <a:t>statistically significant with                                              p-value of &lt;0.001</a:t>
            </a:r>
            <a:r>
              <a:rPr lang="en" sz="950">
                <a:latin typeface="Didact Gothic"/>
                <a:ea typeface="Didact Gothic"/>
                <a:cs typeface="Didact Gothic"/>
                <a:sym typeface="Didact Gothic"/>
              </a:rPr>
              <a:t>.</a:t>
            </a:r>
            <a:endParaRPr sz="950">
              <a:latin typeface="Didact Gothic"/>
              <a:ea typeface="Didact Gothic"/>
              <a:cs typeface="Didact Gothic"/>
              <a:sym typeface="Didact Gothic"/>
            </a:endParaRPr>
          </a:p>
        </p:txBody>
      </p:sp>
      <p:pic>
        <p:nvPicPr>
          <p:cNvPr id="524" name="Google Shape;524;p70"/>
          <p:cNvPicPr preferRelativeResize="0"/>
          <p:nvPr/>
        </p:nvPicPr>
        <p:blipFill>
          <a:blip r:embed="rId3">
            <a:alphaModFix/>
          </a:blip>
          <a:stretch>
            <a:fillRect/>
          </a:stretch>
        </p:blipFill>
        <p:spPr>
          <a:xfrm>
            <a:off x="147475" y="1782688"/>
            <a:ext cx="2742125" cy="2667566"/>
          </a:xfrm>
          <a:prstGeom prst="rect">
            <a:avLst/>
          </a:prstGeom>
          <a:noFill/>
          <a:ln>
            <a:noFill/>
          </a:ln>
        </p:spPr>
      </p:pic>
      <p:pic>
        <p:nvPicPr>
          <p:cNvPr id="525" name="Google Shape;525;p70"/>
          <p:cNvPicPr preferRelativeResize="0"/>
          <p:nvPr/>
        </p:nvPicPr>
        <p:blipFill>
          <a:blip r:embed="rId4">
            <a:alphaModFix/>
          </a:blip>
          <a:stretch>
            <a:fillRect/>
          </a:stretch>
        </p:blipFill>
        <p:spPr>
          <a:xfrm>
            <a:off x="3120175" y="1319600"/>
            <a:ext cx="2694224" cy="2040300"/>
          </a:xfrm>
          <a:prstGeom prst="rect">
            <a:avLst/>
          </a:prstGeom>
          <a:noFill/>
          <a:ln>
            <a:noFill/>
          </a:ln>
        </p:spPr>
      </p:pic>
      <p:pic>
        <p:nvPicPr>
          <p:cNvPr id="526" name="Google Shape;526;p70"/>
          <p:cNvPicPr preferRelativeResize="0"/>
          <p:nvPr/>
        </p:nvPicPr>
        <p:blipFill>
          <a:blip r:embed="rId5">
            <a:alphaModFix/>
          </a:blip>
          <a:stretch>
            <a:fillRect/>
          </a:stretch>
        </p:blipFill>
        <p:spPr>
          <a:xfrm>
            <a:off x="3120175" y="3443675"/>
            <a:ext cx="2694226" cy="16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a:t>
            </a:r>
            <a:endParaRPr/>
          </a:p>
        </p:txBody>
      </p:sp>
      <p:cxnSp>
        <p:nvCxnSpPr>
          <p:cNvPr id="532" name="Google Shape;532;p71"/>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533" name="Google Shape;533;p71"/>
          <p:cNvPicPr preferRelativeResize="0"/>
          <p:nvPr/>
        </p:nvPicPr>
        <p:blipFill>
          <a:blip r:embed="rId3">
            <a:alphaModFix/>
          </a:blip>
          <a:stretch>
            <a:fillRect/>
          </a:stretch>
        </p:blipFill>
        <p:spPr>
          <a:xfrm>
            <a:off x="351600" y="1988203"/>
            <a:ext cx="4298850" cy="2524033"/>
          </a:xfrm>
          <a:prstGeom prst="rect">
            <a:avLst/>
          </a:prstGeom>
          <a:noFill/>
          <a:ln>
            <a:noFill/>
          </a:ln>
        </p:spPr>
      </p:pic>
      <p:sp>
        <p:nvSpPr>
          <p:cNvPr id="534" name="Google Shape;534;p71"/>
          <p:cNvSpPr txBox="1"/>
          <p:nvPr>
            <p:ph idx="4294967295" type="subTitle"/>
          </p:nvPr>
        </p:nvSpPr>
        <p:spPr>
          <a:xfrm>
            <a:off x="351600" y="4506500"/>
            <a:ext cx="4436400" cy="5784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the estimates for all the months are statistically significant with p-value of &lt;0.0001, we can conclude that </a:t>
            </a:r>
            <a:r>
              <a:rPr b="1" lang="en" sz="950">
                <a:latin typeface="Didact Gothic"/>
                <a:ea typeface="Didact Gothic"/>
                <a:cs typeface="Didact Gothic"/>
                <a:sym typeface="Didact Gothic"/>
              </a:rPr>
              <a:t>June (month 6) has the highest estimate of least square mean for departure delay of 30.5041</a:t>
            </a:r>
            <a:r>
              <a:rPr lang="en" sz="950">
                <a:latin typeface="Didact Gothic"/>
                <a:ea typeface="Didact Gothic"/>
                <a:cs typeface="Didact Gothic"/>
                <a:sym typeface="Didact Gothic"/>
              </a:rPr>
              <a:t>, signifying that on average, Spirit flights in June, experience the longest departure delays compared to other months.</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pic>
        <p:nvPicPr>
          <p:cNvPr id="535" name="Google Shape;535;p71"/>
          <p:cNvPicPr preferRelativeResize="0"/>
          <p:nvPr/>
        </p:nvPicPr>
        <p:blipFill>
          <a:blip r:embed="rId4">
            <a:alphaModFix/>
          </a:blip>
          <a:stretch>
            <a:fillRect/>
          </a:stretch>
        </p:blipFill>
        <p:spPr>
          <a:xfrm>
            <a:off x="4765050" y="2182906"/>
            <a:ext cx="4298851" cy="1540170"/>
          </a:xfrm>
          <a:prstGeom prst="rect">
            <a:avLst/>
          </a:prstGeom>
          <a:noFill/>
          <a:ln>
            <a:noFill/>
          </a:ln>
        </p:spPr>
      </p:pic>
      <p:sp>
        <p:nvSpPr>
          <p:cNvPr id="536" name="Google Shape;536;p71"/>
          <p:cNvSpPr txBox="1"/>
          <p:nvPr>
            <p:ph idx="4294967295" type="subTitle"/>
          </p:nvPr>
        </p:nvSpPr>
        <p:spPr>
          <a:xfrm>
            <a:off x="4765050" y="3794913"/>
            <a:ext cx="3999000" cy="7173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the estimates for all the months are statistically significant with p-value of &lt;0.0001, we can conclude that </a:t>
            </a:r>
            <a:r>
              <a:rPr b="1" lang="en" sz="950">
                <a:latin typeface="Didact Gothic"/>
                <a:ea typeface="Didact Gothic"/>
                <a:cs typeface="Didact Gothic"/>
                <a:sym typeface="Didact Gothic"/>
              </a:rPr>
              <a:t>Friday </a:t>
            </a:r>
            <a:r>
              <a:rPr b="1" lang="en" sz="950">
                <a:latin typeface="Didact Gothic"/>
                <a:ea typeface="Didact Gothic"/>
                <a:cs typeface="Didact Gothic"/>
                <a:sym typeface="Didact Gothic"/>
              </a:rPr>
              <a:t>(day 5) has the highest estimate of least square mean for departure delay of 18.1741</a:t>
            </a:r>
            <a:r>
              <a:rPr lang="en" sz="950">
                <a:latin typeface="Didact Gothic"/>
                <a:ea typeface="Didact Gothic"/>
                <a:cs typeface="Didact Gothic"/>
                <a:sym typeface="Didact Gothic"/>
              </a:rPr>
              <a:t>, signifying that on average, Spirit flights on Fridays, experience the longest departure delays compared to other days in a week.</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pic>
        <p:nvPicPr>
          <p:cNvPr id="537" name="Google Shape;537;p71"/>
          <p:cNvPicPr preferRelativeResize="0"/>
          <p:nvPr/>
        </p:nvPicPr>
        <p:blipFill>
          <a:blip r:embed="rId5">
            <a:alphaModFix/>
          </a:blip>
          <a:stretch>
            <a:fillRect/>
          </a:stretch>
        </p:blipFill>
        <p:spPr>
          <a:xfrm>
            <a:off x="351600" y="1342425"/>
            <a:ext cx="5205601" cy="578400"/>
          </a:xfrm>
          <a:prstGeom prst="rect">
            <a:avLst/>
          </a:prstGeom>
          <a:noFill/>
          <a:ln>
            <a:noFill/>
          </a:ln>
        </p:spPr>
      </p:pic>
      <p:sp>
        <p:nvSpPr>
          <p:cNvPr id="538" name="Google Shape;538;p71"/>
          <p:cNvSpPr txBox="1"/>
          <p:nvPr>
            <p:ph idx="4294967295" type="subTitle"/>
          </p:nvPr>
        </p:nvSpPr>
        <p:spPr>
          <a:xfrm>
            <a:off x="5557200" y="1272975"/>
            <a:ext cx="3506700" cy="7173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the estimate is statistically significant, we can conclude that </a:t>
            </a:r>
            <a:r>
              <a:rPr b="1" lang="en" sz="950">
                <a:latin typeface="Didact Gothic"/>
                <a:ea typeface="Didact Gothic"/>
                <a:cs typeface="Didact Gothic"/>
                <a:sym typeface="Didact Gothic"/>
              </a:rPr>
              <a:t>flights</a:t>
            </a:r>
            <a:r>
              <a:rPr b="1" lang="en" sz="950">
                <a:latin typeface="Didact Gothic"/>
                <a:ea typeface="Didact Gothic"/>
                <a:cs typeface="Didact Gothic"/>
                <a:sym typeface="Didact Gothic"/>
              </a:rPr>
              <a:t> with delay have a higher least square mean of 37.1286 compared to flights with no delay,</a:t>
            </a:r>
            <a:r>
              <a:rPr lang="en" sz="950">
                <a:latin typeface="Didact Gothic"/>
                <a:ea typeface="Didact Gothic"/>
                <a:cs typeface="Didact Gothic"/>
                <a:sym typeface="Didact Gothic"/>
              </a:rPr>
              <a:t> depicting that on average, delayed Spirit flights experienced longer departure delays compared to non-delayed Spirit flights.</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sp>
        <p:nvSpPr>
          <p:cNvPr id="539" name="Google Shape;539;p71"/>
          <p:cNvSpPr/>
          <p:nvPr/>
        </p:nvSpPr>
        <p:spPr>
          <a:xfrm>
            <a:off x="390825" y="3237325"/>
            <a:ext cx="4220400" cy="19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40" name="Google Shape;540;p71"/>
          <p:cNvSpPr/>
          <p:nvPr/>
        </p:nvSpPr>
        <p:spPr>
          <a:xfrm>
            <a:off x="4764975" y="3152425"/>
            <a:ext cx="4299000" cy="19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a:t>
            </a:r>
            <a:endParaRPr/>
          </a:p>
        </p:txBody>
      </p:sp>
      <p:cxnSp>
        <p:nvCxnSpPr>
          <p:cNvPr id="546" name="Google Shape;546;p72"/>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547" name="Google Shape;547;p72"/>
          <p:cNvPicPr preferRelativeResize="0"/>
          <p:nvPr/>
        </p:nvPicPr>
        <p:blipFill rotWithShape="1">
          <a:blip r:embed="rId3">
            <a:alphaModFix/>
          </a:blip>
          <a:srcRect b="0" l="0" r="7045" t="0"/>
          <a:stretch/>
        </p:blipFill>
        <p:spPr>
          <a:xfrm>
            <a:off x="1733800" y="1861600"/>
            <a:ext cx="5964098" cy="1810400"/>
          </a:xfrm>
          <a:prstGeom prst="rect">
            <a:avLst/>
          </a:prstGeom>
          <a:noFill/>
          <a:ln>
            <a:noFill/>
          </a:ln>
        </p:spPr>
      </p:pic>
      <p:pic>
        <p:nvPicPr>
          <p:cNvPr id="548" name="Google Shape;548;p72"/>
          <p:cNvPicPr preferRelativeResize="0"/>
          <p:nvPr/>
        </p:nvPicPr>
        <p:blipFill>
          <a:blip r:embed="rId4">
            <a:alphaModFix/>
          </a:blip>
          <a:stretch>
            <a:fillRect/>
          </a:stretch>
        </p:blipFill>
        <p:spPr>
          <a:xfrm>
            <a:off x="1723150" y="1412350"/>
            <a:ext cx="5985400" cy="468350"/>
          </a:xfrm>
          <a:prstGeom prst="rect">
            <a:avLst/>
          </a:prstGeom>
          <a:noFill/>
          <a:ln>
            <a:noFill/>
          </a:ln>
        </p:spPr>
      </p:pic>
      <p:sp>
        <p:nvSpPr>
          <p:cNvPr id="549" name="Google Shape;549;p72"/>
          <p:cNvSpPr txBox="1"/>
          <p:nvPr>
            <p:ph idx="4294967295" type="subTitle"/>
          </p:nvPr>
        </p:nvSpPr>
        <p:spPr>
          <a:xfrm>
            <a:off x="2497650" y="3811275"/>
            <a:ext cx="4436400" cy="5784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June is the month with most delays, we look into June delayed flights. Since the estimate is statistically significant, we can conclude that the</a:t>
            </a:r>
            <a:r>
              <a:rPr b="1" lang="en" sz="950">
                <a:latin typeface="Didact Gothic"/>
                <a:ea typeface="Didact Gothic"/>
                <a:cs typeface="Didact Gothic"/>
                <a:sym typeface="Didact Gothic"/>
              </a:rPr>
              <a:t> least square mean for June delayed flights is 26.8516 higher than December delayed flights. </a:t>
            </a:r>
            <a:r>
              <a:rPr lang="en" sz="950">
                <a:latin typeface="Didact Gothic"/>
                <a:ea typeface="Didact Gothic"/>
                <a:cs typeface="Didact Gothic"/>
                <a:sym typeface="Didact Gothic"/>
              </a:rPr>
              <a:t>This means that on average, </a:t>
            </a:r>
            <a:r>
              <a:rPr lang="en" sz="950">
                <a:latin typeface="Didact Gothic"/>
                <a:ea typeface="Didact Gothic"/>
                <a:cs typeface="Didact Gothic"/>
                <a:sym typeface="Didact Gothic"/>
              </a:rPr>
              <a:t>Spirit</a:t>
            </a:r>
            <a:r>
              <a:rPr lang="en" sz="950">
                <a:latin typeface="Didact Gothic"/>
                <a:ea typeface="Didact Gothic"/>
                <a:cs typeface="Didact Gothic"/>
                <a:sym typeface="Didact Gothic"/>
              </a:rPr>
              <a:t> flights in June with delays experience longer departure delays compared to Spirit flights in December with delays. </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sp>
        <p:nvSpPr>
          <p:cNvPr id="550" name="Google Shape;550;p72"/>
          <p:cNvSpPr/>
          <p:nvPr/>
        </p:nvSpPr>
        <p:spPr>
          <a:xfrm>
            <a:off x="1723150" y="3416400"/>
            <a:ext cx="5985300" cy="25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a:t>
            </a:r>
            <a:endParaRPr/>
          </a:p>
        </p:txBody>
      </p:sp>
      <p:cxnSp>
        <p:nvCxnSpPr>
          <p:cNvPr id="556" name="Google Shape;556;p73"/>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557" name="Google Shape;557;p73"/>
          <p:cNvPicPr preferRelativeResize="0"/>
          <p:nvPr/>
        </p:nvPicPr>
        <p:blipFill rotWithShape="1">
          <a:blip r:embed="rId3">
            <a:alphaModFix/>
          </a:blip>
          <a:srcRect b="0" l="0" r="3781" t="0"/>
          <a:stretch/>
        </p:blipFill>
        <p:spPr>
          <a:xfrm>
            <a:off x="830625" y="2121450"/>
            <a:ext cx="7656677" cy="1417750"/>
          </a:xfrm>
          <a:prstGeom prst="rect">
            <a:avLst/>
          </a:prstGeom>
          <a:noFill/>
          <a:ln>
            <a:noFill/>
          </a:ln>
        </p:spPr>
      </p:pic>
      <p:pic>
        <p:nvPicPr>
          <p:cNvPr id="558" name="Google Shape;558;p73"/>
          <p:cNvPicPr preferRelativeResize="0"/>
          <p:nvPr/>
        </p:nvPicPr>
        <p:blipFill>
          <a:blip r:embed="rId4">
            <a:alphaModFix/>
          </a:blip>
          <a:stretch>
            <a:fillRect/>
          </a:stretch>
        </p:blipFill>
        <p:spPr>
          <a:xfrm>
            <a:off x="892050" y="1341225"/>
            <a:ext cx="7595248" cy="780225"/>
          </a:xfrm>
          <a:prstGeom prst="rect">
            <a:avLst/>
          </a:prstGeom>
          <a:noFill/>
          <a:ln>
            <a:noFill/>
          </a:ln>
        </p:spPr>
      </p:pic>
      <p:sp>
        <p:nvSpPr>
          <p:cNvPr id="559" name="Google Shape;559;p73"/>
          <p:cNvSpPr txBox="1"/>
          <p:nvPr>
            <p:ph idx="4294967295" type="subTitle"/>
          </p:nvPr>
        </p:nvSpPr>
        <p:spPr>
          <a:xfrm>
            <a:off x="2497650" y="3811275"/>
            <a:ext cx="4436400" cy="8955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June and Fridays tend to be the month and day of week with most delays, we look into June flights on Fridays. Since the estimate is statistically significant, we can conclude that the</a:t>
            </a:r>
            <a:r>
              <a:rPr b="1" lang="en" sz="950">
                <a:latin typeface="Didact Gothic"/>
                <a:ea typeface="Didact Gothic"/>
                <a:cs typeface="Didact Gothic"/>
                <a:sym typeface="Didact Gothic"/>
              </a:rPr>
              <a:t> least square mean for June flight on Fridays is 16.6843 higher than July flight on Fridays</a:t>
            </a:r>
            <a:r>
              <a:rPr lang="en" sz="950">
                <a:latin typeface="Didact Gothic"/>
                <a:ea typeface="Didact Gothic"/>
                <a:cs typeface="Didact Gothic"/>
                <a:sym typeface="Didact Gothic"/>
              </a:rPr>
              <a:t>. </a:t>
            </a:r>
            <a:r>
              <a:rPr lang="en" sz="950">
                <a:latin typeface="Didact Gothic"/>
                <a:ea typeface="Didact Gothic"/>
                <a:cs typeface="Didact Gothic"/>
                <a:sym typeface="Didact Gothic"/>
              </a:rPr>
              <a:t>This means that on average, Spirit flights on Fridays in June experience longer departure delays compared to Spirit flights on Fridays in July.</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sp>
        <p:nvSpPr>
          <p:cNvPr id="560" name="Google Shape;560;p73"/>
          <p:cNvSpPr/>
          <p:nvPr/>
        </p:nvSpPr>
        <p:spPr>
          <a:xfrm>
            <a:off x="830625" y="2947850"/>
            <a:ext cx="7656600" cy="25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a:t>
            </a:r>
            <a:endParaRPr/>
          </a:p>
        </p:txBody>
      </p:sp>
      <p:cxnSp>
        <p:nvCxnSpPr>
          <p:cNvPr id="566" name="Google Shape;566;p74"/>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567" name="Google Shape;567;p74"/>
          <p:cNvPicPr preferRelativeResize="0"/>
          <p:nvPr/>
        </p:nvPicPr>
        <p:blipFill>
          <a:blip r:embed="rId3">
            <a:alphaModFix/>
          </a:blip>
          <a:stretch>
            <a:fillRect/>
          </a:stretch>
        </p:blipFill>
        <p:spPr>
          <a:xfrm>
            <a:off x="372725" y="1326063"/>
            <a:ext cx="8700273" cy="540225"/>
          </a:xfrm>
          <a:prstGeom prst="rect">
            <a:avLst/>
          </a:prstGeom>
          <a:noFill/>
          <a:ln>
            <a:noFill/>
          </a:ln>
        </p:spPr>
      </p:pic>
      <p:pic>
        <p:nvPicPr>
          <p:cNvPr id="568" name="Google Shape;568;p74"/>
          <p:cNvPicPr preferRelativeResize="0"/>
          <p:nvPr/>
        </p:nvPicPr>
        <p:blipFill rotWithShape="1">
          <a:blip r:embed="rId4">
            <a:alphaModFix/>
          </a:blip>
          <a:srcRect b="0" l="0" r="2210" t="0"/>
          <a:stretch/>
        </p:blipFill>
        <p:spPr>
          <a:xfrm>
            <a:off x="401100" y="1866300"/>
            <a:ext cx="8643523" cy="2212300"/>
          </a:xfrm>
          <a:prstGeom prst="rect">
            <a:avLst/>
          </a:prstGeom>
          <a:noFill/>
          <a:ln>
            <a:noFill/>
          </a:ln>
        </p:spPr>
      </p:pic>
      <p:sp>
        <p:nvSpPr>
          <p:cNvPr id="569" name="Google Shape;569;p74"/>
          <p:cNvSpPr txBox="1"/>
          <p:nvPr>
            <p:ph idx="4294967295" type="subTitle"/>
          </p:nvPr>
        </p:nvSpPr>
        <p:spPr>
          <a:xfrm>
            <a:off x="1581825" y="4248000"/>
            <a:ext cx="5989800" cy="8955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Since June and Fridays tend to be the month and day of week with most delays, we look into delayed June flights on Fridays. Since the estimate is statistically significant, we can conclude that the</a:t>
            </a:r>
            <a:r>
              <a:rPr b="1" lang="en" sz="950">
                <a:latin typeface="Didact Gothic"/>
                <a:ea typeface="Didact Gothic"/>
                <a:cs typeface="Didact Gothic"/>
                <a:sym typeface="Didact Gothic"/>
              </a:rPr>
              <a:t> least square mean for delayed June flight on Fridays is 34.3688 higher than delayed December flight on Fridays</a:t>
            </a:r>
            <a:r>
              <a:rPr lang="en" sz="950">
                <a:latin typeface="Didact Gothic"/>
                <a:ea typeface="Didact Gothic"/>
                <a:cs typeface="Didact Gothic"/>
                <a:sym typeface="Didact Gothic"/>
              </a:rPr>
              <a:t>. This means that on average, delayed Spirit flights on Fridays in June experience longer departure delays compared to delayed Spirit flights on Fridays in December.</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lnSpc>
                <a:spcPct val="100000"/>
              </a:lnSpc>
              <a:spcBef>
                <a:spcPts val="1000"/>
              </a:spcBef>
              <a:spcAft>
                <a:spcPts val="0"/>
              </a:spcAft>
              <a:buNone/>
            </a:pPr>
            <a:r>
              <a:t/>
            </a:r>
            <a:endParaRPr sz="950">
              <a:latin typeface="Didact Gothic"/>
              <a:ea typeface="Didact Gothic"/>
              <a:cs typeface="Didact Gothic"/>
              <a:sym typeface="Didact Gothic"/>
            </a:endParaRPr>
          </a:p>
          <a:p>
            <a:pPr indent="0" lvl="0" marL="0" rtl="0" algn="l">
              <a:spcBef>
                <a:spcPts val="1000"/>
              </a:spcBef>
              <a:spcAft>
                <a:spcPts val="1000"/>
              </a:spcAft>
              <a:buNone/>
            </a:pPr>
            <a:r>
              <a:t/>
            </a:r>
            <a:endParaRPr sz="950">
              <a:latin typeface="Didact Gothic"/>
              <a:ea typeface="Didact Gothic"/>
              <a:cs typeface="Didact Gothic"/>
              <a:sym typeface="Didact Gothic"/>
            </a:endParaRPr>
          </a:p>
        </p:txBody>
      </p:sp>
      <p:sp>
        <p:nvSpPr>
          <p:cNvPr id="570" name="Google Shape;570;p74"/>
          <p:cNvSpPr/>
          <p:nvPr/>
        </p:nvSpPr>
        <p:spPr>
          <a:xfrm>
            <a:off x="372725" y="3267325"/>
            <a:ext cx="8700300" cy="25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5"/>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06</a:t>
            </a:r>
            <a:endParaRPr sz="4000"/>
          </a:p>
          <a:p>
            <a:pPr indent="0" lvl="0" marL="0" rtl="0" algn="ctr">
              <a:spcBef>
                <a:spcPts val="0"/>
              </a:spcBef>
              <a:spcAft>
                <a:spcPts val="0"/>
              </a:spcAft>
              <a:buNone/>
            </a:pPr>
            <a:r>
              <a:rPr lang="en" sz="4000"/>
              <a:t>ARIMA</a:t>
            </a:r>
            <a:endParaRPr sz="4000"/>
          </a:p>
        </p:txBody>
      </p:sp>
      <p:sp>
        <p:nvSpPr>
          <p:cNvPr id="576" name="Google Shape;576;p75"/>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577" name="Google Shape;577;p75"/>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ARIMA</a:t>
            </a:r>
            <a:endParaRPr/>
          </a:p>
        </p:txBody>
      </p:sp>
      <p:cxnSp>
        <p:nvCxnSpPr>
          <p:cNvPr id="583" name="Google Shape;583;p76"/>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584" name="Google Shape;584;p76"/>
          <p:cNvPicPr preferRelativeResize="0"/>
          <p:nvPr/>
        </p:nvPicPr>
        <p:blipFill>
          <a:blip r:embed="rId3">
            <a:alphaModFix/>
          </a:blip>
          <a:stretch>
            <a:fillRect/>
          </a:stretch>
        </p:blipFill>
        <p:spPr>
          <a:xfrm>
            <a:off x="292475" y="1395638"/>
            <a:ext cx="2789151" cy="2090774"/>
          </a:xfrm>
          <a:prstGeom prst="rect">
            <a:avLst/>
          </a:prstGeom>
          <a:noFill/>
          <a:ln>
            <a:noFill/>
          </a:ln>
        </p:spPr>
      </p:pic>
      <p:pic>
        <p:nvPicPr>
          <p:cNvPr id="585" name="Google Shape;585;p76"/>
          <p:cNvPicPr preferRelativeResize="0"/>
          <p:nvPr/>
        </p:nvPicPr>
        <p:blipFill>
          <a:blip r:embed="rId4">
            <a:alphaModFix/>
          </a:blip>
          <a:stretch>
            <a:fillRect/>
          </a:stretch>
        </p:blipFill>
        <p:spPr>
          <a:xfrm>
            <a:off x="292475" y="3524550"/>
            <a:ext cx="2789151" cy="1340950"/>
          </a:xfrm>
          <a:prstGeom prst="rect">
            <a:avLst/>
          </a:prstGeom>
          <a:noFill/>
          <a:ln>
            <a:noFill/>
          </a:ln>
        </p:spPr>
      </p:pic>
      <p:pic>
        <p:nvPicPr>
          <p:cNvPr id="586" name="Google Shape;586;p76"/>
          <p:cNvPicPr preferRelativeResize="0"/>
          <p:nvPr/>
        </p:nvPicPr>
        <p:blipFill>
          <a:blip r:embed="rId5">
            <a:alphaModFix/>
          </a:blip>
          <a:stretch>
            <a:fillRect/>
          </a:stretch>
        </p:blipFill>
        <p:spPr>
          <a:xfrm>
            <a:off x="3081625" y="3524550"/>
            <a:ext cx="2652764" cy="1340950"/>
          </a:xfrm>
          <a:prstGeom prst="rect">
            <a:avLst/>
          </a:prstGeom>
          <a:noFill/>
          <a:ln>
            <a:noFill/>
          </a:ln>
        </p:spPr>
      </p:pic>
      <p:pic>
        <p:nvPicPr>
          <p:cNvPr id="587" name="Google Shape;587;p76"/>
          <p:cNvPicPr preferRelativeResize="0"/>
          <p:nvPr/>
        </p:nvPicPr>
        <p:blipFill>
          <a:blip r:embed="rId6">
            <a:alphaModFix/>
          </a:blip>
          <a:stretch>
            <a:fillRect/>
          </a:stretch>
        </p:blipFill>
        <p:spPr>
          <a:xfrm>
            <a:off x="3069850" y="1397725"/>
            <a:ext cx="2652775" cy="2090750"/>
          </a:xfrm>
          <a:prstGeom prst="rect">
            <a:avLst/>
          </a:prstGeom>
          <a:noFill/>
          <a:ln>
            <a:noFill/>
          </a:ln>
        </p:spPr>
      </p:pic>
      <p:sp>
        <p:nvSpPr>
          <p:cNvPr id="588" name="Google Shape;588;p76"/>
          <p:cNvSpPr txBox="1"/>
          <p:nvPr>
            <p:ph idx="4294967295" type="subTitle"/>
          </p:nvPr>
        </p:nvSpPr>
        <p:spPr>
          <a:xfrm>
            <a:off x="5799050" y="1395650"/>
            <a:ext cx="3045000" cy="35535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950">
                <a:latin typeface="Didact Gothic"/>
                <a:ea typeface="Didact Gothic"/>
                <a:cs typeface="Didact Gothic"/>
                <a:sym typeface="Didact Gothic"/>
              </a:rPr>
              <a:t>Based on our results, our predictive equation is:</a:t>
            </a:r>
            <a:endParaRPr sz="950">
              <a:latin typeface="Didact Gothic"/>
              <a:ea typeface="Didact Gothic"/>
              <a:cs typeface="Didact Gothic"/>
              <a:sym typeface="Didact Gothic"/>
            </a:endParaRPr>
          </a:p>
          <a:p>
            <a:pPr indent="0" lvl="0" marL="0" rtl="0" algn="l">
              <a:spcBef>
                <a:spcPts val="1000"/>
              </a:spcBef>
              <a:spcAft>
                <a:spcPts val="0"/>
              </a:spcAft>
              <a:buNone/>
            </a:pPr>
            <a:r>
              <a:rPr i="1" lang="en" sz="900">
                <a:latin typeface="Didact Gothic"/>
                <a:ea typeface="Didact Gothic"/>
                <a:cs typeface="Didact Gothic"/>
                <a:sym typeface="Didact Gothic"/>
              </a:rPr>
              <a:t>Arrival_Delay</a:t>
            </a:r>
            <a:r>
              <a:rPr lang="en" sz="900">
                <a:latin typeface="Didact Gothic"/>
                <a:ea typeface="Didact Gothic"/>
                <a:cs typeface="Didact Gothic"/>
                <a:sym typeface="Didact Gothic"/>
              </a:rPr>
              <a:t> = 0.00058*</a:t>
            </a:r>
            <a:r>
              <a:rPr i="1" lang="en" sz="900">
                <a:latin typeface="Didact Gothic"/>
                <a:ea typeface="Didact Gothic"/>
                <a:cs typeface="Didact Gothic"/>
                <a:sym typeface="Didact Gothic"/>
              </a:rPr>
              <a:t>MU</a:t>
            </a:r>
            <a:r>
              <a:rPr lang="en" sz="900">
                <a:latin typeface="Didact Gothic"/>
                <a:ea typeface="Didact Gothic"/>
                <a:cs typeface="Didact Gothic"/>
                <a:sym typeface="Didact Gothic"/>
              </a:rPr>
              <a:t> + 1.90*</a:t>
            </a:r>
            <a:r>
              <a:rPr i="1" lang="en" sz="900">
                <a:latin typeface="Didact Gothic"/>
                <a:ea typeface="Didact Gothic"/>
                <a:cs typeface="Didact Gothic"/>
                <a:sym typeface="Didact Gothic"/>
              </a:rPr>
              <a:t>MA1,1</a:t>
            </a:r>
            <a:r>
              <a:rPr lang="en" sz="900">
                <a:latin typeface="Didact Gothic"/>
                <a:ea typeface="Didact Gothic"/>
                <a:cs typeface="Didact Gothic"/>
                <a:sym typeface="Didact Gothic"/>
              </a:rPr>
              <a:t> - 0.90*</a:t>
            </a:r>
            <a:r>
              <a:rPr i="1" lang="en" sz="900">
                <a:latin typeface="Didact Gothic"/>
                <a:ea typeface="Didact Gothic"/>
                <a:cs typeface="Didact Gothic"/>
                <a:sym typeface="Didact Gothic"/>
              </a:rPr>
              <a:t>MA1,2</a:t>
            </a:r>
            <a:r>
              <a:rPr lang="en" sz="900">
                <a:latin typeface="Didact Gothic"/>
                <a:ea typeface="Didact Gothic"/>
                <a:cs typeface="Didact Gothic"/>
                <a:sym typeface="Didact Gothic"/>
              </a:rPr>
              <a:t> + 0.97*</a:t>
            </a:r>
            <a:r>
              <a:rPr i="1" lang="en" sz="900">
                <a:latin typeface="Didact Gothic"/>
                <a:ea typeface="Didact Gothic"/>
                <a:cs typeface="Didact Gothic"/>
                <a:sym typeface="Didact Gothic"/>
              </a:rPr>
              <a:t>AR1,1</a:t>
            </a:r>
            <a:r>
              <a:rPr lang="en" sz="900">
                <a:latin typeface="Didact Gothic"/>
                <a:ea typeface="Didact Gothic"/>
                <a:cs typeface="Didact Gothic"/>
                <a:sym typeface="Didact Gothic"/>
              </a:rPr>
              <a:t> - 0.0048*</a:t>
            </a:r>
            <a:r>
              <a:rPr i="1" lang="en" sz="900">
                <a:latin typeface="Didact Gothic"/>
                <a:ea typeface="Didact Gothic"/>
                <a:cs typeface="Didact Gothic"/>
                <a:sym typeface="Didact Gothic"/>
              </a:rPr>
              <a:t>AR1,2</a:t>
            </a:r>
            <a:endParaRPr i="1" sz="900">
              <a:latin typeface="Didact Gothic"/>
              <a:ea typeface="Didact Gothic"/>
              <a:cs typeface="Didact Gothic"/>
              <a:sym typeface="Didact Gothic"/>
            </a:endParaRPr>
          </a:p>
          <a:p>
            <a:pPr indent="-124333" lvl="0" marL="109728" rtl="0" algn="l">
              <a:spcBef>
                <a:spcPts val="1000"/>
              </a:spcBef>
              <a:spcAft>
                <a:spcPts val="0"/>
              </a:spcAft>
              <a:buSzPts val="950"/>
              <a:buFont typeface="Didact Gothic"/>
              <a:buChar char="●"/>
            </a:pPr>
            <a:r>
              <a:rPr lang="en" sz="950">
                <a:latin typeface="Didact Gothic"/>
                <a:ea typeface="Didact Gothic"/>
                <a:cs typeface="Didact Gothic"/>
                <a:sym typeface="Didact Gothic"/>
              </a:rPr>
              <a:t>Our model required differencing (d=1) to achieve stationarity. It also incorporates two past values (p=2) in the autoregressive component, indicating it uses the last two observations to predict the next value. </a:t>
            </a:r>
            <a:endParaRPr sz="950">
              <a:latin typeface="Didact Gothic"/>
              <a:ea typeface="Didact Gothic"/>
              <a:cs typeface="Didact Gothic"/>
              <a:sym typeface="Didact Gothic"/>
            </a:endParaRPr>
          </a:p>
          <a:p>
            <a:pPr indent="-124333" lvl="0" marL="109728" rtl="0" algn="l">
              <a:spcBef>
                <a:spcPts val="1000"/>
              </a:spcBef>
              <a:spcAft>
                <a:spcPts val="0"/>
              </a:spcAft>
              <a:buSzPts val="950"/>
              <a:buFont typeface="Didact Gothic"/>
              <a:buChar char="●"/>
            </a:pPr>
            <a:r>
              <a:rPr lang="en" sz="950">
                <a:latin typeface="Didact Gothic"/>
                <a:ea typeface="Didact Gothic"/>
                <a:cs typeface="Didact Gothic"/>
                <a:sym typeface="Didact Gothic"/>
              </a:rPr>
              <a:t>The moving average component (q=2) means it also uses the last two forecast errors in making predictions. </a:t>
            </a:r>
            <a:endParaRPr sz="950">
              <a:latin typeface="Didact Gothic"/>
              <a:ea typeface="Didact Gothic"/>
              <a:cs typeface="Didact Gothic"/>
              <a:sym typeface="Didact Gothic"/>
            </a:endParaRPr>
          </a:p>
          <a:p>
            <a:pPr indent="-124333" lvl="0" marL="109728" rtl="0" algn="l">
              <a:spcBef>
                <a:spcPts val="1000"/>
              </a:spcBef>
              <a:spcAft>
                <a:spcPts val="0"/>
              </a:spcAft>
              <a:buSzPts val="950"/>
              <a:buFont typeface="Didact Gothic"/>
              <a:buChar char="●"/>
            </a:pPr>
            <a:r>
              <a:rPr lang="en" sz="950">
                <a:latin typeface="Didact Gothic"/>
                <a:ea typeface="Didact Gothic"/>
                <a:cs typeface="Didact Gothic"/>
                <a:sym typeface="Didact Gothic"/>
              </a:rPr>
              <a:t>This combination suggests the model captures both the momentum and reversals in the series, adjusting for noise and seasonal effects to improve forecast accuracy.</a:t>
            </a:r>
            <a:endParaRPr sz="950">
              <a:latin typeface="Didact Gothic"/>
              <a:ea typeface="Didact Gothic"/>
              <a:cs typeface="Didact Gothic"/>
              <a:sym typeface="Didact Gothic"/>
            </a:endParaRPr>
          </a:p>
          <a:p>
            <a:pPr indent="-124333" lvl="0" marL="109728" rtl="0" algn="l">
              <a:spcBef>
                <a:spcPts val="1000"/>
              </a:spcBef>
              <a:spcAft>
                <a:spcPts val="1000"/>
              </a:spcAft>
              <a:buSzPts val="950"/>
              <a:buFont typeface="Didact Gothic"/>
              <a:buChar char="●"/>
            </a:pPr>
            <a:r>
              <a:rPr lang="en" sz="950">
                <a:latin typeface="Didact Gothic"/>
                <a:ea typeface="Didact Gothic"/>
                <a:cs typeface="Didact Gothic"/>
                <a:sym typeface="Didact Gothic"/>
              </a:rPr>
              <a:t>We tested (1,1,1), (3,1,3) as well as (4,1,4) but these </a:t>
            </a:r>
            <a:r>
              <a:rPr lang="en" sz="950">
                <a:latin typeface="Didact Gothic"/>
                <a:ea typeface="Didact Gothic"/>
                <a:cs typeface="Didact Gothic"/>
                <a:sym typeface="Didact Gothic"/>
              </a:rPr>
              <a:t>combinations</a:t>
            </a:r>
            <a:r>
              <a:rPr lang="en" sz="950">
                <a:latin typeface="Didact Gothic"/>
                <a:ea typeface="Didact Gothic"/>
                <a:cs typeface="Didact Gothic"/>
                <a:sym typeface="Didact Gothic"/>
              </a:rPr>
              <a:t> yielded more statistically      insignificant variables.</a:t>
            </a:r>
            <a:endParaRPr sz="950">
              <a:latin typeface="Didact Gothic"/>
              <a:ea typeface="Didact Gothic"/>
              <a:cs typeface="Didact Gothic"/>
              <a:sym typeface="Didact Gothic"/>
            </a:endParaRPr>
          </a:p>
        </p:txBody>
      </p:sp>
      <p:sp>
        <p:nvSpPr>
          <p:cNvPr id="589" name="Google Shape;589;p76"/>
          <p:cNvSpPr/>
          <p:nvPr/>
        </p:nvSpPr>
        <p:spPr>
          <a:xfrm>
            <a:off x="345525" y="4183525"/>
            <a:ext cx="2418600" cy="485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ARIMA</a:t>
            </a:r>
            <a:endParaRPr/>
          </a:p>
        </p:txBody>
      </p:sp>
      <p:cxnSp>
        <p:nvCxnSpPr>
          <p:cNvPr id="595" name="Google Shape;595;p77"/>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96" name="Google Shape;596;p77"/>
          <p:cNvSpPr txBox="1"/>
          <p:nvPr>
            <p:ph idx="4294967295" type="subTitle"/>
          </p:nvPr>
        </p:nvSpPr>
        <p:spPr>
          <a:xfrm>
            <a:off x="4435650" y="1395650"/>
            <a:ext cx="4408500" cy="3553500"/>
          </a:xfrm>
          <a:prstGeom prst="rect">
            <a:avLst/>
          </a:prstGeom>
        </p:spPr>
        <p:txBody>
          <a:bodyPr anchorCtr="0" anchor="t" bIns="91425" lIns="91425" spcFirstLastPara="1" rIns="91425" wrap="square" tIns="0">
            <a:noAutofit/>
          </a:bodyPr>
          <a:lstStyle/>
          <a:p>
            <a:pPr indent="-140208" lvl="0" marL="109728" rtl="0" algn="l">
              <a:spcBef>
                <a:spcPts val="0"/>
              </a:spcBef>
              <a:spcAft>
                <a:spcPts val="0"/>
              </a:spcAft>
              <a:buSzPts val="1200"/>
              <a:buFont typeface="Didact Gothic"/>
              <a:buChar char="●"/>
            </a:pPr>
            <a:r>
              <a:rPr lang="en" sz="1200">
                <a:latin typeface="Didact Gothic"/>
                <a:ea typeface="Didact Gothic"/>
                <a:cs typeface="Didact Gothic"/>
                <a:sym typeface="Didact Gothic"/>
              </a:rPr>
              <a:t>From the Autocorrelation Function (ACF) graph, we can derive that the first bar is at y-axis of 1.0, this means that the revenue on a given day is correlated with itself at once, indicating a full correlation. </a:t>
            </a:r>
            <a:endParaRPr sz="1200">
              <a:latin typeface="Didact Gothic"/>
              <a:ea typeface="Didact Gothic"/>
              <a:cs typeface="Didact Gothic"/>
              <a:sym typeface="Didact Gothic"/>
            </a:endParaRPr>
          </a:p>
          <a:p>
            <a:pPr indent="-140208" lvl="0" marL="109728" rtl="0" algn="l">
              <a:spcBef>
                <a:spcPts val="1000"/>
              </a:spcBef>
              <a:spcAft>
                <a:spcPts val="0"/>
              </a:spcAft>
              <a:buSzPts val="1200"/>
              <a:buFont typeface="Didact Gothic"/>
              <a:buChar char="●"/>
            </a:pPr>
            <a:r>
              <a:rPr lang="en" sz="1200">
                <a:latin typeface="Didact Gothic"/>
                <a:ea typeface="Didact Gothic"/>
                <a:cs typeface="Didact Gothic"/>
                <a:sym typeface="Didact Gothic"/>
              </a:rPr>
              <a:t>However after lag 0, the value reaches a negative value of -0.5, indicating that there is almost an inverse relationship for current </a:t>
            </a:r>
            <a:r>
              <a:rPr i="1" lang="en" sz="1200">
                <a:latin typeface="Didact Gothic"/>
                <a:ea typeface="Didact Gothic"/>
                <a:cs typeface="Didact Gothic"/>
                <a:sym typeface="Didact Gothic"/>
              </a:rPr>
              <a:t>Arrival_Delay</a:t>
            </a:r>
            <a:r>
              <a:rPr lang="en" sz="1200">
                <a:latin typeface="Didact Gothic"/>
                <a:ea typeface="Didact Gothic"/>
                <a:cs typeface="Didact Gothic"/>
                <a:sym typeface="Didact Gothic"/>
              </a:rPr>
              <a:t> and 2 days prior. </a:t>
            </a:r>
            <a:endParaRPr sz="1200">
              <a:latin typeface="Didact Gothic"/>
              <a:ea typeface="Didact Gothic"/>
              <a:cs typeface="Didact Gothic"/>
              <a:sym typeface="Didact Gothic"/>
            </a:endParaRPr>
          </a:p>
          <a:p>
            <a:pPr indent="-140208" lvl="0" marL="109728" rtl="0" algn="l">
              <a:spcBef>
                <a:spcPts val="1000"/>
              </a:spcBef>
              <a:spcAft>
                <a:spcPts val="0"/>
              </a:spcAft>
              <a:buSzPts val="1200"/>
              <a:buFont typeface="Didact Gothic"/>
              <a:buChar char="●"/>
            </a:pPr>
            <a:r>
              <a:rPr lang="en" sz="1200">
                <a:latin typeface="Didact Gothic"/>
                <a:ea typeface="Didact Gothic"/>
                <a:cs typeface="Didact Gothic"/>
                <a:sym typeface="Didact Gothic"/>
              </a:rPr>
              <a:t>Sequentially, from lag 2 onwards, the values are close to 0, depicting that there is a low predictive power and there is almost no relationship.</a:t>
            </a:r>
            <a:endParaRPr sz="1200">
              <a:latin typeface="Didact Gothic"/>
              <a:ea typeface="Didact Gothic"/>
              <a:cs typeface="Didact Gothic"/>
              <a:sym typeface="Didact Gothic"/>
            </a:endParaRPr>
          </a:p>
          <a:p>
            <a:pPr indent="-140208" lvl="0" marL="109728" rtl="0" algn="l">
              <a:spcBef>
                <a:spcPts val="1000"/>
              </a:spcBef>
              <a:spcAft>
                <a:spcPts val="0"/>
              </a:spcAft>
              <a:buSzPts val="1200"/>
              <a:buFont typeface="Didact Gothic"/>
              <a:buChar char="●"/>
            </a:pPr>
            <a:r>
              <a:rPr lang="en" sz="1200">
                <a:latin typeface="Didact Gothic"/>
                <a:ea typeface="Didact Gothic"/>
                <a:cs typeface="Didact Gothic"/>
                <a:sym typeface="Didact Gothic"/>
              </a:rPr>
              <a:t>All in all, our ARIMA(2,1,2) approach allows our dataset to be stationary and has the possibility to be an </a:t>
            </a:r>
            <a:r>
              <a:rPr lang="en" sz="1200">
                <a:latin typeface="Didact Gothic"/>
                <a:ea typeface="Didact Gothic"/>
                <a:cs typeface="Didact Gothic"/>
                <a:sym typeface="Didact Gothic"/>
              </a:rPr>
              <a:t>accurate predictive model.</a:t>
            </a:r>
            <a:endParaRPr sz="1200">
              <a:latin typeface="Didact Gothic"/>
              <a:ea typeface="Didact Gothic"/>
              <a:cs typeface="Didact Gothic"/>
              <a:sym typeface="Didact Gothic"/>
            </a:endParaRPr>
          </a:p>
          <a:p>
            <a:pPr indent="0" lvl="0" marL="0" rtl="0" algn="l">
              <a:spcBef>
                <a:spcPts val="1000"/>
              </a:spcBef>
              <a:spcAft>
                <a:spcPts val="1000"/>
              </a:spcAft>
              <a:buNone/>
            </a:pPr>
            <a:r>
              <a:t/>
            </a:r>
            <a:endParaRPr sz="1200">
              <a:latin typeface="Didact Gothic"/>
              <a:ea typeface="Didact Gothic"/>
              <a:cs typeface="Didact Gothic"/>
              <a:sym typeface="Didact Gothic"/>
            </a:endParaRPr>
          </a:p>
        </p:txBody>
      </p:sp>
      <p:grpSp>
        <p:nvGrpSpPr>
          <p:cNvPr id="597" name="Google Shape;597;p77"/>
          <p:cNvGrpSpPr/>
          <p:nvPr/>
        </p:nvGrpSpPr>
        <p:grpSpPr>
          <a:xfrm>
            <a:off x="292462" y="1395690"/>
            <a:ext cx="3955853" cy="3273525"/>
            <a:chOff x="292475" y="1395638"/>
            <a:chExt cx="2789151" cy="2090774"/>
          </a:xfrm>
        </p:grpSpPr>
        <p:pic>
          <p:nvPicPr>
            <p:cNvPr id="598" name="Google Shape;598;p77"/>
            <p:cNvPicPr preferRelativeResize="0"/>
            <p:nvPr/>
          </p:nvPicPr>
          <p:blipFill>
            <a:blip r:embed="rId3">
              <a:alphaModFix/>
            </a:blip>
            <a:stretch>
              <a:fillRect/>
            </a:stretch>
          </p:blipFill>
          <p:spPr>
            <a:xfrm>
              <a:off x="292475" y="1395638"/>
              <a:ext cx="2789151" cy="2090774"/>
            </a:xfrm>
            <a:prstGeom prst="rect">
              <a:avLst/>
            </a:prstGeom>
            <a:noFill/>
            <a:ln>
              <a:noFill/>
            </a:ln>
          </p:spPr>
        </p:pic>
        <p:sp>
          <p:nvSpPr>
            <p:cNvPr id="599" name="Google Shape;599;p77"/>
            <p:cNvSpPr/>
            <p:nvPr/>
          </p:nvSpPr>
          <p:spPr>
            <a:xfrm>
              <a:off x="1690225" y="1550150"/>
              <a:ext cx="1379700" cy="94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8"/>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ARIMA</a:t>
            </a:r>
            <a:endParaRPr/>
          </a:p>
        </p:txBody>
      </p:sp>
      <p:cxnSp>
        <p:nvCxnSpPr>
          <p:cNvPr id="605" name="Google Shape;605;p78"/>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606" name="Google Shape;606;p78"/>
          <p:cNvSpPr txBox="1"/>
          <p:nvPr>
            <p:ph idx="4294967295" type="subTitle"/>
          </p:nvPr>
        </p:nvSpPr>
        <p:spPr>
          <a:xfrm>
            <a:off x="445350" y="3944650"/>
            <a:ext cx="8253300" cy="1083000"/>
          </a:xfrm>
          <a:prstGeom prst="rect">
            <a:avLst/>
          </a:prstGeom>
        </p:spPr>
        <p:txBody>
          <a:bodyPr anchorCtr="0" anchor="t" bIns="91425" lIns="91425" spcFirstLastPara="1" rIns="91425" wrap="square" tIns="0">
            <a:noAutofit/>
          </a:bodyPr>
          <a:lstStyle/>
          <a:p>
            <a:pPr indent="-140208" lvl="0" marL="109728" rtl="0" algn="l">
              <a:spcBef>
                <a:spcPts val="0"/>
              </a:spcBef>
              <a:spcAft>
                <a:spcPts val="0"/>
              </a:spcAft>
              <a:buSzPts val="1200"/>
              <a:buFont typeface="Didact Gothic"/>
              <a:buChar char="●"/>
            </a:pPr>
            <a:r>
              <a:rPr lang="en" sz="1200">
                <a:latin typeface="Didact Gothic"/>
                <a:ea typeface="Didact Gothic"/>
                <a:cs typeface="Didact Gothic"/>
                <a:sym typeface="Didact Gothic"/>
              </a:rPr>
              <a:t>Our forecasting model predicts an increase in arrival delays for the next 20 periods with a uniform structure of variation. This could be because we filtered out flights that were under 4 hours, and could improve on our model if we had more data points.</a:t>
            </a:r>
            <a:endParaRPr sz="1200">
              <a:latin typeface="Didact Gothic"/>
              <a:ea typeface="Didact Gothic"/>
              <a:cs typeface="Didact Gothic"/>
              <a:sym typeface="Didact Gothic"/>
            </a:endParaRPr>
          </a:p>
          <a:p>
            <a:pPr indent="0" lvl="0" marL="0" rtl="0" algn="l">
              <a:spcBef>
                <a:spcPts val="1000"/>
              </a:spcBef>
              <a:spcAft>
                <a:spcPts val="0"/>
              </a:spcAft>
              <a:buNone/>
            </a:pPr>
            <a:r>
              <a:t/>
            </a:r>
            <a:endParaRPr sz="1200">
              <a:latin typeface="Didact Gothic"/>
              <a:ea typeface="Didact Gothic"/>
              <a:cs typeface="Didact Gothic"/>
              <a:sym typeface="Didact Gothic"/>
            </a:endParaRPr>
          </a:p>
          <a:p>
            <a:pPr indent="0" lvl="0" marL="0" rtl="0" algn="l">
              <a:spcBef>
                <a:spcPts val="1000"/>
              </a:spcBef>
              <a:spcAft>
                <a:spcPts val="1000"/>
              </a:spcAft>
              <a:buNone/>
            </a:pPr>
            <a:r>
              <a:t/>
            </a:r>
            <a:endParaRPr sz="1200">
              <a:latin typeface="Didact Gothic"/>
              <a:ea typeface="Didact Gothic"/>
              <a:cs typeface="Didact Gothic"/>
              <a:sym typeface="Didact Gothic"/>
            </a:endParaRPr>
          </a:p>
        </p:txBody>
      </p:sp>
      <p:pic>
        <p:nvPicPr>
          <p:cNvPr id="607" name="Google Shape;607;p78"/>
          <p:cNvPicPr preferRelativeResize="0"/>
          <p:nvPr/>
        </p:nvPicPr>
        <p:blipFill>
          <a:blip r:embed="rId3">
            <a:alphaModFix/>
          </a:blip>
          <a:stretch>
            <a:fillRect/>
          </a:stretch>
        </p:blipFill>
        <p:spPr>
          <a:xfrm>
            <a:off x="1288138" y="1361463"/>
            <a:ext cx="3217399" cy="2415550"/>
          </a:xfrm>
          <a:prstGeom prst="rect">
            <a:avLst/>
          </a:prstGeom>
          <a:noFill/>
          <a:ln>
            <a:noFill/>
          </a:ln>
        </p:spPr>
      </p:pic>
      <p:pic>
        <p:nvPicPr>
          <p:cNvPr id="608" name="Google Shape;608;p78"/>
          <p:cNvPicPr preferRelativeResize="0"/>
          <p:nvPr/>
        </p:nvPicPr>
        <p:blipFill>
          <a:blip r:embed="rId4">
            <a:alphaModFix/>
          </a:blip>
          <a:stretch>
            <a:fillRect/>
          </a:stretch>
        </p:blipFill>
        <p:spPr>
          <a:xfrm>
            <a:off x="4638463" y="1361463"/>
            <a:ext cx="3217399" cy="24205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01</a:t>
            </a:r>
            <a:endParaRPr sz="4000"/>
          </a:p>
          <a:p>
            <a:pPr indent="0" lvl="0" marL="0" rtl="0" algn="ctr">
              <a:spcBef>
                <a:spcPts val="0"/>
              </a:spcBef>
              <a:spcAft>
                <a:spcPts val="0"/>
              </a:spcAft>
              <a:buNone/>
            </a:pPr>
            <a:r>
              <a:rPr lang="en" sz="4000"/>
              <a:t>Business goal</a:t>
            </a:r>
            <a:endParaRPr sz="4000"/>
          </a:p>
        </p:txBody>
      </p:sp>
      <p:sp>
        <p:nvSpPr>
          <p:cNvPr id="457" name="Google Shape;457;p61"/>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Improving consumer experience by predicting arrival delays using time-series analysis and forecasting</a:t>
            </a:r>
            <a:endParaRPr/>
          </a:p>
        </p:txBody>
      </p:sp>
      <p:cxnSp>
        <p:nvCxnSpPr>
          <p:cNvPr id="458" name="Google Shape;458;p61"/>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9"/>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07</a:t>
            </a:r>
            <a:endParaRPr sz="4000"/>
          </a:p>
          <a:p>
            <a:pPr indent="0" lvl="0" marL="0" rtl="0" algn="ctr">
              <a:spcBef>
                <a:spcPts val="0"/>
              </a:spcBef>
              <a:spcAft>
                <a:spcPts val="0"/>
              </a:spcAft>
              <a:buNone/>
            </a:pPr>
            <a:r>
              <a:rPr lang="en" sz="4000"/>
              <a:t>Binary logistic regression</a:t>
            </a:r>
            <a:endParaRPr sz="4000"/>
          </a:p>
        </p:txBody>
      </p:sp>
      <p:cxnSp>
        <p:nvCxnSpPr>
          <p:cNvPr id="614" name="Google Shape;614;p79"/>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0"/>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Binary Logistic Regression</a:t>
            </a:r>
            <a:endParaRPr/>
          </a:p>
        </p:txBody>
      </p:sp>
      <p:cxnSp>
        <p:nvCxnSpPr>
          <p:cNvPr id="620" name="Google Shape;620;p80"/>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621" name="Google Shape;621;p80"/>
          <p:cNvPicPr preferRelativeResize="0"/>
          <p:nvPr/>
        </p:nvPicPr>
        <p:blipFill>
          <a:blip r:embed="rId3">
            <a:alphaModFix/>
          </a:blip>
          <a:stretch>
            <a:fillRect/>
          </a:stretch>
        </p:blipFill>
        <p:spPr>
          <a:xfrm>
            <a:off x="6266925" y="1238150"/>
            <a:ext cx="2621729" cy="3779375"/>
          </a:xfrm>
          <a:prstGeom prst="rect">
            <a:avLst/>
          </a:prstGeom>
          <a:noFill/>
          <a:ln>
            <a:noFill/>
          </a:ln>
        </p:spPr>
      </p:pic>
      <p:pic>
        <p:nvPicPr>
          <p:cNvPr id="622" name="Google Shape;622;p80"/>
          <p:cNvPicPr preferRelativeResize="0"/>
          <p:nvPr/>
        </p:nvPicPr>
        <p:blipFill>
          <a:blip r:embed="rId4">
            <a:alphaModFix/>
          </a:blip>
          <a:stretch>
            <a:fillRect/>
          </a:stretch>
        </p:blipFill>
        <p:spPr>
          <a:xfrm>
            <a:off x="1172550" y="1399325"/>
            <a:ext cx="3879184" cy="1301487"/>
          </a:xfrm>
          <a:prstGeom prst="rect">
            <a:avLst/>
          </a:prstGeom>
          <a:noFill/>
          <a:ln>
            <a:noFill/>
          </a:ln>
        </p:spPr>
      </p:pic>
      <p:sp>
        <p:nvSpPr>
          <p:cNvPr id="623" name="Google Shape;623;p80"/>
          <p:cNvSpPr txBox="1"/>
          <p:nvPr>
            <p:ph idx="4294967295" type="body"/>
          </p:nvPr>
        </p:nvSpPr>
        <p:spPr>
          <a:xfrm>
            <a:off x="139350" y="2725975"/>
            <a:ext cx="5843100" cy="23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Char char="-"/>
            </a:pPr>
            <a:r>
              <a:rPr lang="en" sz="1300">
                <a:solidFill>
                  <a:srgbClr val="0D0D0D"/>
                </a:solidFill>
              </a:rPr>
              <a:t>Our analysis incorporated six variables (Month, Day, Day of Week, Departure Delay, Air Time, and Distance) to investigate how time of departure, air time, and distance impact delay likelihood.</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Our model identified later months, departure delays, longer air times, and shorter travel distances as statistically significant variables in predicting flight delays.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We also note that our model suggests that if we were to select a random flight, there is a 87.8% chance that we would select a flight that has a delay.</a:t>
            </a:r>
            <a:endParaRPr sz="1300">
              <a:solidFill>
                <a:srgbClr val="000000"/>
              </a:solidFill>
            </a:endParaRPr>
          </a:p>
        </p:txBody>
      </p:sp>
      <p:sp>
        <p:nvSpPr>
          <p:cNvPr id="624" name="Google Shape;624;p80"/>
          <p:cNvSpPr/>
          <p:nvPr/>
        </p:nvSpPr>
        <p:spPr>
          <a:xfrm>
            <a:off x="1288825" y="1705850"/>
            <a:ext cx="2246400" cy="23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625" name="Google Shape;625;p80"/>
          <p:cNvSpPr/>
          <p:nvPr/>
        </p:nvSpPr>
        <p:spPr>
          <a:xfrm>
            <a:off x="6489800" y="3116225"/>
            <a:ext cx="2308800" cy="12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626" name="Google Shape;626;p80"/>
          <p:cNvSpPr/>
          <p:nvPr/>
        </p:nvSpPr>
        <p:spPr>
          <a:xfrm>
            <a:off x="6489800" y="3460650"/>
            <a:ext cx="2308800" cy="34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1"/>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08</a:t>
            </a:r>
            <a:endParaRPr sz="4000"/>
          </a:p>
          <a:p>
            <a:pPr indent="0" lvl="0" marL="0" rtl="0" algn="ctr">
              <a:spcBef>
                <a:spcPts val="0"/>
              </a:spcBef>
              <a:spcAft>
                <a:spcPts val="0"/>
              </a:spcAft>
              <a:buNone/>
            </a:pPr>
            <a:r>
              <a:rPr lang="en" sz="4000"/>
              <a:t>CONCLUSIONS</a:t>
            </a:r>
            <a:endParaRPr sz="4000"/>
          </a:p>
        </p:txBody>
      </p:sp>
      <p:cxnSp>
        <p:nvCxnSpPr>
          <p:cNvPr id="632" name="Google Shape;632;p81"/>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2"/>
          <p:cNvSpPr txBox="1"/>
          <p:nvPr>
            <p:ph type="title"/>
          </p:nvPr>
        </p:nvSpPr>
        <p:spPr>
          <a:xfrm>
            <a:off x="938574" y="868125"/>
            <a:ext cx="19593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 #1</a:t>
            </a:r>
            <a:endParaRPr sz="1600"/>
          </a:p>
        </p:txBody>
      </p:sp>
      <p:sp>
        <p:nvSpPr>
          <p:cNvPr id="638" name="Google Shape;638;p82"/>
          <p:cNvSpPr txBox="1"/>
          <p:nvPr>
            <p:ph idx="1" type="subTitle"/>
          </p:nvPr>
        </p:nvSpPr>
        <p:spPr>
          <a:xfrm>
            <a:off x="938575" y="1143575"/>
            <a:ext cx="3690600" cy="58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A rise in departure delay notably amplifies the likelihood of subsequent arrival delays for flights. This underscores the importance of thoroughly investigating and addressing departure delays stemming from factors such as adverse weather conditions, airport system inefficiencies, and aircraft-related issues to uphold punctuality standards for Spirit flights.</a:t>
            </a:r>
            <a:endParaRPr sz="1100"/>
          </a:p>
          <a:p>
            <a:pPr indent="0" lvl="0" marL="0" rtl="0" algn="l">
              <a:spcBef>
                <a:spcPts val="0"/>
              </a:spcBef>
              <a:spcAft>
                <a:spcPts val="0"/>
              </a:spcAft>
              <a:buNone/>
            </a:pPr>
            <a:r>
              <a:t/>
            </a:r>
            <a:endParaRPr sz="1100"/>
          </a:p>
        </p:txBody>
      </p:sp>
      <p:sp>
        <p:nvSpPr>
          <p:cNvPr id="639" name="Google Shape;639;p82"/>
          <p:cNvSpPr txBox="1"/>
          <p:nvPr>
            <p:ph idx="2" type="title"/>
          </p:nvPr>
        </p:nvSpPr>
        <p:spPr>
          <a:xfrm>
            <a:off x="5291000" y="1249275"/>
            <a:ext cx="20514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 #2</a:t>
            </a:r>
            <a:endParaRPr sz="1600"/>
          </a:p>
        </p:txBody>
      </p:sp>
      <p:sp>
        <p:nvSpPr>
          <p:cNvPr id="640" name="Google Shape;640;p82"/>
          <p:cNvSpPr txBox="1"/>
          <p:nvPr>
            <p:ph idx="3" type="subTitle"/>
          </p:nvPr>
        </p:nvSpPr>
        <p:spPr>
          <a:xfrm>
            <a:off x="5290975" y="1523050"/>
            <a:ext cx="3267300" cy="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An increase in flight distance correlates with a decreased likelihood of arrival delays. This relationship implies that flights covering longer distances are typically better planned to accommodate their extended travel time, reducing the probability of arrival delays.</a:t>
            </a:r>
            <a:endParaRPr sz="1100"/>
          </a:p>
        </p:txBody>
      </p:sp>
      <p:sp>
        <p:nvSpPr>
          <p:cNvPr id="641" name="Google Shape;641;p82"/>
          <p:cNvSpPr txBox="1"/>
          <p:nvPr>
            <p:ph idx="4" type="title"/>
          </p:nvPr>
        </p:nvSpPr>
        <p:spPr>
          <a:xfrm>
            <a:off x="1420350" y="2735025"/>
            <a:ext cx="20514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 #3</a:t>
            </a:r>
            <a:endParaRPr sz="1600"/>
          </a:p>
        </p:txBody>
      </p:sp>
      <p:sp>
        <p:nvSpPr>
          <p:cNvPr id="642" name="Google Shape;642;p82"/>
          <p:cNvSpPr txBox="1"/>
          <p:nvPr>
            <p:ph idx="5" type="subTitle"/>
          </p:nvPr>
        </p:nvSpPr>
        <p:spPr>
          <a:xfrm>
            <a:off x="1420350" y="3010475"/>
            <a:ext cx="3184800" cy="14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Our autocorrelation results could give us insight to how our airline responds to arrival delays. Lag 1 shows a </a:t>
            </a:r>
            <a:r>
              <a:rPr lang="en" sz="1100"/>
              <a:t>negative value indicating that we are eager to rectify if a previous flight was delayed. For sequential Lags, there are many factors that can contribute to the delay that cannot be predicted and have to be tackled on a day-to-day basis.</a:t>
            </a:r>
            <a:endParaRPr sz="1100"/>
          </a:p>
        </p:txBody>
      </p:sp>
      <p:sp>
        <p:nvSpPr>
          <p:cNvPr id="643" name="Google Shape;643;p82"/>
          <p:cNvSpPr txBox="1"/>
          <p:nvPr>
            <p:ph idx="6" type="title"/>
          </p:nvPr>
        </p:nvSpPr>
        <p:spPr>
          <a:xfrm>
            <a:off x="5301373" y="2950488"/>
            <a:ext cx="19593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 #4</a:t>
            </a:r>
            <a:endParaRPr sz="1600"/>
          </a:p>
        </p:txBody>
      </p:sp>
      <p:sp>
        <p:nvSpPr>
          <p:cNvPr id="644" name="Google Shape;644;p82"/>
          <p:cNvSpPr txBox="1"/>
          <p:nvPr>
            <p:ph idx="7" type="subTitle"/>
          </p:nvPr>
        </p:nvSpPr>
        <p:spPr>
          <a:xfrm>
            <a:off x="5301350" y="3224296"/>
            <a:ext cx="3476700" cy="157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t>Arrival_Delay</a:t>
            </a:r>
            <a:r>
              <a:rPr lang="en" sz="900"/>
              <a:t> = 0.00058*</a:t>
            </a:r>
            <a:r>
              <a:rPr i="1" lang="en" sz="900"/>
              <a:t>MU</a:t>
            </a:r>
            <a:r>
              <a:rPr lang="en" sz="900"/>
              <a:t> + 1.90*</a:t>
            </a:r>
            <a:r>
              <a:rPr i="1" lang="en" sz="900"/>
              <a:t>MA1,1</a:t>
            </a:r>
            <a:r>
              <a:rPr lang="en" sz="900"/>
              <a:t> - 0.90*</a:t>
            </a:r>
            <a:r>
              <a:rPr i="1" lang="en" sz="900"/>
              <a:t>MA1,2</a:t>
            </a:r>
            <a:r>
              <a:rPr lang="en" sz="900"/>
              <a:t> + 0.97*</a:t>
            </a:r>
            <a:r>
              <a:rPr i="1" lang="en" sz="900"/>
              <a:t>AR1,1</a:t>
            </a:r>
            <a:r>
              <a:rPr lang="en" sz="900"/>
              <a:t> - 0.0048*</a:t>
            </a:r>
            <a:r>
              <a:rPr i="1" lang="en" sz="900"/>
              <a:t>AR1,2</a:t>
            </a:r>
            <a:endParaRPr i="1" sz="900"/>
          </a:p>
          <a:p>
            <a:pPr indent="0" lvl="0" marL="0" rtl="0" algn="l">
              <a:lnSpc>
                <a:spcPct val="115000"/>
              </a:lnSpc>
              <a:spcBef>
                <a:spcPts val="1000"/>
              </a:spcBef>
              <a:spcAft>
                <a:spcPts val="1000"/>
              </a:spcAft>
              <a:buNone/>
            </a:pPr>
            <a:r>
              <a:rPr lang="en" sz="1100"/>
              <a:t>Given our prediction equation, the last two forecast errors in making predictions are statistically   significant (MA1,1 &amp; MA1,2) and have the 2 of the  highest absolute value correlation coefficients.</a:t>
            </a:r>
            <a:endParaRPr sz="1100"/>
          </a:p>
        </p:txBody>
      </p:sp>
      <p:sp>
        <p:nvSpPr>
          <p:cNvPr id="645" name="Google Shape;645;p82"/>
          <p:cNvSpPr/>
          <p:nvPr/>
        </p:nvSpPr>
        <p:spPr>
          <a:xfrm rot="5400000">
            <a:off x="315739" y="1156263"/>
            <a:ext cx="835500" cy="259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2"/>
          <p:cNvSpPr/>
          <p:nvPr/>
        </p:nvSpPr>
        <p:spPr>
          <a:xfrm rot="5400000">
            <a:off x="4665539" y="1547575"/>
            <a:ext cx="835500" cy="259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2"/>
          <p:cNvSpPr/>
          <p:nvPr/>
        </p:nvSpPr>
        <p:spPr>
          <a:xfrm rot="5400000">
            <a:off x="792914" y="3023163"/>
            <a:ext cx="835500" cy="259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2"/>
          <p:cNvSpPr/>
          <p:nvPr/>
        </p:nvSpPr>
        <p:spPr>
          <a:xfrm rot="5400000">
            <a:off x="4665539" y="3238475"/>
            <a:ext cx="835500" cy="259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9" name="Google Shape;649;p82"/>
          <p:cNvCxnSpPr/>
          <p:nvPr/>
        </p:nvCxnSpPr>
        <p:spPr>
          <a:xfrm>
            <a:off x="4248450" y="741660"/>
            <a:ext cx="647100" cy="0"/>
          </a:xfrm>
          <a:prstGeom prst="straightConnector1">
            <a:avLst/>
          </a:prstGeom>
          <a:noFill/>
          <a:ln cap="flat" cmpd="sng" w="19050">
            <a:solidFill>
              <a:schemeClr val="dk1"/>
            </a:solidFill>
            <a:prstDash val="solid"/>
            <a:round/>
            <a:headEnd len="med" w="med" type="none"/>
            <a:tailEnd len="med" w="med" type="none"/>
          </a:ln>
        </p:spPr>
      </p:cxnSp>
      <p:sp>
        <p:nvSpPr>
          <p:cNvPr id="650" name="Google Shape;650;p82"/>
          <p:cNvSpPr txBox="1"/>
          <p:nvPr>
            <p:ph idx="8" type="title"/>
          </p:nvPr>
        </p:nvSpPr>
        <p:spPr>
          <a:xfrm>
            <a:off x="713225" y="149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Pt.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3"/>
          <p:cNvSpPr txBox="1"/>
          <p:nvPr>
            <p:ph type="title"/>
          </p:nvPr>
        </p:nvSpPr>
        <p:spPr>
          <a:xfrm>
            <a:off x="1319574" y="1096725"/>
            <a:ext cx="19593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 #5</a:t>
            </a:r>
            <a:endParaRPr sz="1600"/>
          </a:p>
        </p:txBody>
      </p:sp>
      <p:sp>
        <p:nvSpPr>
          <p:cNvPr id="656" name="Google Shape;656;p83"/>
          <p:cNvSpPr txBox="1"/>
          <p:nvPr>
            <p:ph idx="1" type="subTitle"/>
          </p:nvPr>
        </p:nvSpPr>
        <p:spPr>
          <a:xfrm>
            <a:off x="1210200" y="1354575"/>
            <a:ext cx="3133800" cy="17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Our ANOVA results show that flights on June and Fridays experienced the longest departure delays, compared to the rest of the month and day of the week respectively. We found that delayed June flights on Fridays have longer departure delays, compared to delayed December flights on Fridays. Even though December is known for holiday travel, June still experiences longer delays that can be attributed to people traveling for summer vacations, school holidays, graduations, weddings.</a:t>
            </a:r>
            <a:endParaRPr sz="1300"/>
          </a:p>
        </p:txBody>
      </p:sp>
      <p:sp>
        <p:nvSpPr>
          <p:cNvPr id="657" name="Google Shape;657;p83"/>
          <p:cNvSpPr/>
          <p:nvPr/>
        </p:nvSpPr>
        <p:spPr>
          <a:xfrm rot="5400000">
            <a:off x="696739" y="1384863"/>
            <a:ext cx="835500" cy="259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8" name="Google Shape;658;p83"/>
          <p:cNvCxnSpPr/>
          <p:nvPr/>
        </p:nvCxnSpPr>
        <p:spPr>
          <a:xfrm>
            <a:off x="4248450" y="970260"/>
            <a:ext cx="647100" cy="0"/>
          </a:xfrm>
          <a:prstGeom prst="straightConnector1">
            <a:avLst/>
          </a:prstGeom>
          <a:noFill/>
          <a:ln cap="flat" cmpd="sng" w="19050">
            <a:solidFill>
              <a:schemeClr val="dk1"/>
            </a:solidFill>
            <a:prstDash val="solid"/>
            <a:round/>
            <a:headEnd len="med" w="med" type="none"/>
            <a:tailEnd len="med" w="med" type="none"/>
          </a:ln>
        </p:spPr>
      </p:cxnSp>
      <p:sp>
        <p:nvSpPr>
          <p:cNvPr id="659" name="Google Shape;659;p83"/>
          <p:cNvSpPr txBox="1"/>
          <p:nvPr>
            <p:ph idx="8" type="title"/>
          </p:nvPr>
        </p:nvSpPr>
        <p:spPr>
          <a:xfrm>
            <a:off x="713225" y="2259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Pt.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4"/>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cxnSp>
        <p:nvCxnSpPr>
          <p:cNvPr id="665" name="Google Shape;665;p84"/>
          <p:cNvCxnSpPr/>
          <p:nvPr/>
        </p:nvCxnSpPr>
        <p:spPr>
          <a:xfrm>
            <a:off x="789425" y="3760194"/>
            <a:ext cx="8838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02</a:t>
            </a:r>
            <a:endParaRPr sz="4000"/>
          </a:p>
          <a:p>
            <a:pPr indent="0" lvl="0" marL="0" rtl="0" algn="ctr">
              <a:spcBef>
                <a:spcPts val="0"/>
              </a:spcBef>
              <a:spcAft>
                <a:spcPts val="0"/>
              </a:spcAft>
              <a:buNone/>
            </a:pPr>
            <a:r>
              <a:rPr lang="en" sz="4000"/>
              <a:t>Dependent variable</a:t>
            </a:r>
            <a:endParaRPr sz="4000"/>
          </a:p>
        </p:txBody>
      </p:sp>
      <p:sp>
        <p:nvSpPr>
          <p:cNvPr id="464" name="Google Shape;464;p62"/>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Arrival Delays (Minutes)</a:t>
            </a:r>
            <a:endParaRPr/>
          </a:p>
        </p:txBody>
      </p:sp>
      <p:cxnSp>
        <p:nvCxnSpPr>
          <p:cNvPr id="465" name="Google Shape;465;p62"/>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3"/>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03</a:t>
            </a:r>
            <a:endParaRPr sz="4000"/>
          </a:p>
          <a:p>
            <a:pPr indent="0" lvl="0" marL="0" rtl="0" algn="ctr">
              <a:spcBef>
                <a:spcPts val="0"/>
              </a:spcBef>
              <a:spcAft>
                <a:spcPts val="0"/>
              </a:spcAft>
              <a:buNone/>
            </a:pPr>
            <a:r>
              <a:rPr lang="en" sz="2000"/>
              <a:t>Dataset - </a:t>
            </a:r>
            <a:r>
              <a:rPr lang="en" sz="2000"/>
              <a:t> DOT's Bureau of Transportation Statistics</a:t>
            </a:r>
            <a:r>
              <a:rPr lang="en" sz="2000"/>
              <a:t> </a:t>
            </a:r>
            <a:endParaRPr sz="2000"/>
          </a:p>
        </p:txBody>
      </p:sp>
      <p:sp>
        <p:nvSpPr>
          <p:cNvPr id="471" name="Google Shape;471;p63"/>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KAGGLE</a:t>
            </a:r>
            <a:endParaRPr/>
          </a:p>
        </p:txBody>
      </p:sp>
      <p:cxnSp>
        <p:nvCxnSpPr>
          <p:cNvPr id="472" name="Google Shape;472;p63"/>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76" name="Shape 476"/>
        <p:cNvGrpSpPr/>
        <p:nvPr/>
      </p:nvGrpSpPr>
      <p:grpSpPr>
        <a:xfrm>
          <a:off x="0" y="0"/>
          <a:ext cx="0" cy="0"/>
          <a:chOff x="0" y="0"/>
          <a:chExt cx="0" cy="0"/>
        </a:xfrm>
      </p:grpSpPr>
      <p:sp>
        <p:nvSpPr>
          <p:cNvPr id="477" name="Google Shape;477;p64"/>
          <p:cNvSpPr txBox="1"/>
          <p:nvPr>
            <p:ph idx="4294967295" type="title"/>
          </p:nvPr>
        </p:nvSpPr>
        <p:spPr>
          <a:xfrm>
            <a:off x="676125" y="667825"/>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overview</a:t>
            </a:r>
            <a:endParaRPr b="1">
              <a:solidFill>
                <a:schemeClr val="lt1"/>
              </a:solidFill>
            </a:endParaRPr>
          </a:p>
        </p:txBody>
      </p:sp>
      <p:pic>
        <p:nvPicPr>
          <p:cNvPr id="478" name="Google Shape;478;p64"/>
          <p:cNvPicPr preferRelativeResize="0"/>
          <p:nvPr/>
        </p:nvPicPr>
        <p:blipFill rotWithShape="1">
          <a:blip r:embed="rId3">
            <a:alphaModFix/>
          </a:blip>
          <a:srcRect b="1057" l="337" r="327" t="989"/>
          <a:stretch/>
        </p:blipFill>
        <p:spPr>
          <a:xfrm>
            <a:off x="777825" y="1196425"/>
            <a:ext cx="5460101" cy="2068049"/>
          </a:xfrm>
          <a:prstGeom prst="rect">
            <a:avLst/>
          </a:prstGeom>
          <a:noFill/>
          <a:ln>
            <a:noFill/>
          </a:ln>
        </p:spPr>
      </p:pic>
      <p:sp>
        <p:nvSpPr>
          <p:cNvPr id="479" name="Google Shape;479;p64"/>
          <p:cNvSpPr txBox="1"/>
          <p:nvPr>
            <p:ph idx="4294967295" type="subTitle"/>
          </p:nvPr>
        </p:nvSpPr>
        <p:spPr>
          <a:xfrm>
            <a:off x="777825" y="3365200"/>
            <a:ext cx="7653000" cy="131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latin typeface="Didact Gothic"/>
                <a:ea typeface="Didact Gothic"/>
                <a:cs typeface="Didact Gothic"/>
                <a:sym typeface="Didact Gothic"/>
              </a:rPr>
              <a:t>Our dataset focuses on </a:t>
            </a:r>
            <a:r>
              <a:rPr b="1" lang="en">
                <a:latin typeface="Didact Gothic"/>
                <a:ea typeface="Didact Gothic"/>
                <a:cs typeface="Didact Gothic"/>
                <a:sym typeface="Didact Gothic"/>
              </a:rPr>
              <a:t>Spirit Airlines</a:t>
            </a:r>
            <a:r>
              <a:rPr lang="en">
                <a:latin typeface="Didact Gothic"/>
                <a:ea typeface="Didact Gothic"/>
                <a:cs typeface="Didact Gothic"/>
                <a:sym typeface="Didact Gothic"/>
              </a:rPr>
              <a:t> flight information that are over </a:t>
            </a:r>
            <a:r>
              <a:rPr b="1" lang="en">
                <a:latin typeface="Didact Gothic"/>
                <a:ea typeface="Didact Gothic"/>
                <a:cs typeface="Didact Gothic"/>
                <a:sym typeface="Didact Gothic"/>
              </a:rPr>
              <a:t>4 hours during 2015</a:t>
            </a:r>
            <a:r>
              <a:rPr lang="en">
                <a:latin typeface="Didact Gothic"/>
                <a:ea typeface="Didact Gothic"/>
                <a:cs typeface="Didact Gothic"/>
                <a:sym typeface="Didact Gothic"/>
              </a:rPr>
              <a:t>.</a:t>
            </a:r>
            <a:endParaRPr>
              <a:latin typeface="Didact Gothic"/>
              <a:ea typeface="Didact Gothic"/>
              <a:cs typeface="Didact Gothic"/>
              <a:sym typeface="Didact Gothic"/>
            </a:endParaRPr>
          </a:p>
          <a:p>
            <a:pPr indent="-317500" lvl="0" marL="457200" rtl="0" algn="l">
              <a:spcBef>
                <a:spcPts val="1000"/>
              </a:spcBef>
              <a:spcAft>
                <a:spcPts val="0"/>
              </a:spcAft>
              <a:buSzPts val="1400"/>
              <a:buFont typeface="Didact Gothic"/>
              <a:buChar char="●"/>
            </a:pPr>
            <a:r>
              <a:rPr lang="en">
                <a:latin typeface="Didact Gothic"/>
                <a:ea typeface="Didact Gothic"/>
                <a:cs typeface="Didact Gothic"/>
                <a:sym typeface="Didact Gothic"/>
              </a:rPr>
              <a:t>We created a </a:t>
            </a:r>
            <a:r>
              <a:rPr i="1" lang="en">
                <a:latin typeface="Didact Gothic"/>
                <a:ea typeface="Didact Gothic"/>
                <a:cs typeface="Didact Gothic"/>
                <a:sym typeface="Didact Gothic"/>
              </a:rPr>
              <a:t>Delay_Flag</a:t>
            </a:r>
            <a:r>
              <a:rPr lang="en">
                <a:latin typeface="Didact Gothic"/>
                <a:ea typeface="Didact Gothic"/>
                <a:cs typeface="Didact Gothic"/>
                <a:sym typeface="Didact Gothic"/>
              </a:rPr>
              <a:t> variable indicating if the flight was delayed from its scheduled arrival time represented by 0s and 1s.</a:t>
            </a:r>
            <a:endParaRPr>
              <a:latin typeface="Didact Gothic"/>
              <a:ea typeface="Didact Gothic"/>
              <a:cs typeface="Didact Gothic"/>
              <a:sym typeface="Didact Gothic"/>
            </a:endParaRPr>
          </a:p>
          <a:p>
            <a:pPr indent="-317500" lvl="0" marL="457200" rtl="0" algn="l">
              <a:spcBef>
                <a:spcPts val="1000"/>
              </a:spcBef>
              <a:spcAft>
                <a:spcPts val="0"/>
              </a:spcAft>
              <a:buSzPts val="1400"/>
              <a:buFont typeface="Didact Gothic"/>
              <a:buChar char="●"/>
            </a:pPr>
            <a:r>
              <a:rPr lang="en">
                <a:latin typeface="Didact Gothic"/>
                <a:ea typeface="Didact Gothic"/>
                <a:cs typeface="Didact Gothic"/>
                <a:sym typeface="Didact Gothic"/>
              </a:rPr>
              <a:t>https://www.kaggle.com/datasets/usdot/flight-delays?select=flights.csv</a:t>
            </a:r>
            <a:endParaRPr>
              <a:latin typeface="Didact Gothic"/>
              <a:ea typeface="Didact Gothic"/>
              <a:cs typeface="Didact Gothic"/>
              <a:sym typeface="Didact Gothic"/>
            </a:endParaRPr>
          </a:p>
          <a:p>
            <a:pPr indent="0" lvl="0" marL="0" rtl="0" algn="l">
              <a:spcBef>
                <a:spcPts val="1000"/>
              </a:spcBef>
              <a:spcAft>
                <a:spcPts val="1000"/>
              </a:spcAft>
              <a:buNone/>
            </a:pPr>
            <a:r>
              <a:t/>
            </a:r>
            <a:endParaRPr>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5"/>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04</a:t>
            </a:r>
            <a:endParaRPr sz="4000"/>
          </a:p>
          <a:p>
            <a:pPr indent="0" lvl="0" marL="0" rtl="0" algn="ctr">
              <a:spcBef>
                <a:spcPts val="0"/>
              </a:spcBef>
              <a:spcAft>
                <a:spcPts val="0"/>
              </a:spcAft>
              <a:buNone/>
            </a:pPr>
            <a:r>
              <a:rPr lang="en" sz="2000"/>
              <a:t>Random Sampling &amp; Clustering</a:t>
            </a:r>
            <a:endParaRPr sz="2000"/>
          </a:p>
        </p:txBody>
      </p:sp>
      <p:cxnSp>
        <p:nvCxnSpPr>
          <p:cNvPr id="485" name="Google Shape;485;p65"/>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SAMPLING</a:t>
            </a:r>
            <a:endParaRPr/>
          </a:p>
        </p:txBody>
      </p:sp>
      <p:cxnSp>
        <p:nvCxnSpPr>
          <p:cNvPr id="491" name="Google Shape;491;p66"/>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492" name="Google Shape;492;p66"/>
          <p:cNvSpPr txBox="1"/>
          <p:nvPr>
            <p:ph idx="4294967295" type="body"/>
          </p:nvPr>
        </p:nvSpPr>
        <p:spPr>
          <a:xfrm>
            <a:off x="4737300" y="2111335"/>
            <a:ext cx="4109100" cy="14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Criteria for the random sample</a:t>
            </a:r>
            <a:endParaRPr>
              <a:solidFill>
                <a:srgbClr val="000000"/>
              </a:solidFill>
            </a:endParaRPr>
          </a:p>
          <a:p>
            <a:pPr indent="-317500" lvl="0" marL="457200" rtl="0" algn="l">
              <a:spcBef>
                <a:spcPts val="1600"/>
              </a:spcBef>
              <a:spcAft>
                <a:spcPts val="0"/>
              </a:spcAft>
              <a:buSzPts val="1400"/>
              <a:buFont typeface="Didact Gothic"/>
              <a:buChar char="●"/>
            </a:pPr>
            <a:r>
              <a:rPr lang="en">
                <a:solidFill>
                  <a:srgbClr val="000000"/>
                </a:solidFill>
              </a:rPr>
              <a:t>Sample size: 30 out of 365</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Random seed: 100</a:t>
            </a:r>
            <a:endParaRPr>
              <a:solidFill>
                <a:srgbClr val="000000"/>
              </a:solidFill>
            </a:endParaRPr>
          </a:p>
        </p:txBody>
      </p:sp>
      <p:pic>
        <p:nvPicPr>
          <p:cNvPr id="493" name="Google Shape;493;p66"/>
          <p:cNvPicPr preferRelativeResize="0"/>
          <p:nvPr/>
        </p:nvPicPr>
        <p:blipFill>
          <a:blip r:embed="rId3">
            <a:alphaModFix/>
          </a:blip>
          <a:stretch>
            <a:fillRect/>
          </a:stretch>
        </p:blipFill>
        <p:spPr>
          <a:xfrm>
            <a:off x="137000" y="1844225"/>
            <a:ext cx="4517175" cy="2018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a:t>
            </a:r>
            <a:endParaRPr/>
          </a:p>
        </p:txBody>
      </p:sp>
      <p:cxnSp>
        <p:nvCxnSpPr>
          <p:cNvPr id="499" name="Google Shape;499;p67"/>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00" name="Google Shape;500;p67"/>
          <p:cNvSpPr txBox="1"/>
          <p:nvPr>
            <p:ph idx="4294967295" type="body"/>
          </p:nvPr>
        </p:nvSpPr>
        <p:spPr>
          <a:xfrm>
            <a:off x="369975" y="1425700"/>
            <a:ext cx="4691100" cy="148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What is clustering?</a:t>
            </a:r>
            <a:endParaRPr b="1">
              <a:solidFill>
                <a:srgbClr val="000000"/>
              </a:solidFill>
            </a:endParaRPr>
          </a:p>
          <a:p>
            <a:pPr indent="0" lvl="0" marL="0" rtl="0" algn="l">
              <a:lnSpc>
                <a:spcPct val="100000"/>
              </a:lnSpc>
              <a:spcBef>
                <a:spcPts val="1600"/>
              </a:spcBef>
              <a:spcAft>
                <a:spcPts val="0"/>
              </a:spcAft>
              <a:buNone/>
            </a:pPr>
            <a:r>
              <a:rPr lang="en">
                <a:solidFill>
                  <a:srgbClr val="000000"/>
                </a:solidFill>
              </a:rPr>
              <a:t>Grouping together observations that have </a:t>
            </a:r>
            <a:r>
              <a:rPr lang="en">
                <a:solidFill>
                  <a:srgbClr val="000000"/>
                </a:solidFill>
              </a:rPr>
              <a:t>similarities</a:t>
            </a:r>
            <a:r>
              <a:rPr lang="en">
                <a:solidFill>
                  <a:srgbClr val="000000"/>
                </a:solidFill>
              </a:rPr>
              <a:t> based on the amount of categorical independent variables</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K-means clustering: calculate a similarity of each observation and those that have high degrees of similarity will collapse together as a cluster</a:t>
            </a:r>
            <a:endParaRPr>
              <a:solidFill>
                <a:srgbClr val="000000"/>
              </a:solidFill>
            </a:endParaRPr>
          </a:p>
          <a:p>
            <a:pPr indent="0" lvl="0" marL="0" rtl="0" algn="l">
              <a:lnSpc>
                <a:spcPct val="100000"/>
              </a:lnSpc>
              <a:spcBef>
                <a:spcPts val="1600"/>
              </a:spcBef>
              <a:spcAft>
                <a:spcPts val="0"/>
              </a:spcAft>
              <a:buNone/>
            </a:pPr>
            <a:r>
              <a:rPr b="1" lang="en">
                <a:solidFill>
                  <a:srgbClr val="000000"/>
                </a:solidFill>
              </a:rPr>
              <a:t>Independent variables</a:t>
            </a:r>
            <a:endParaRPr b="1">
              <a:solidFill>
                <a:srgbClr val="000000"/>
              </a:solidFill>
            </a:endParaRPr>
          </a:p>
          <a:p>
            <a:pPr indent="0" lvl="0" marL="0" rtl="0" algn="l">
              <a:lnSpc>
                <a:spcPct val="100000"/>
              </a:lnSpc>
              <a:spcBef>
                <a:spcPts val="1600"/>
              </a:spcBef>
              <a:spcAft>
                <a:spcPts val="0"/>
              </a:spcAft>
              <a:buNone/>
            </a:pPr>
            <a:r>
              <a:rPr lang="en">
                <a:solidFill>
                  <a:srgbClr val="000000"/>
                </a:solidFill>
              </a:rPr>
              <a:t>Day of Week, Flight Number, Air Time, Distance, Month, Day</a:t>
            </a:r>
            <a:endParaRPr>
              <a:solidFill>
                <a:srgbClr val="000000"/>
              </a:solidFill>
            </a:endParaRPr>
          </a:p>
          <a:p>
            <a:pPr indent="0" lvl="0" marL="0" rtl="0" algn="l">
              <a:lnSpc>
                <a:spcPct val="100000"/>
              </a:lnSpc>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501" name="Google Shape;501;p67"/>
          <p:cNvPicPr preferRelativeResize="0"/>
          <p:nvPr/>
        </p:nvPicPr>
        <p:blipFill>
          <a:blip r:embed="rId3">
            <a:alphaModFix/>
          </a:blip>
          <a:stretch>
            <a:fillRect/>
          </a:stretch>
        </p:blipFill>
        <p:spPr>
          <a:xfrm>
            <a:off x="5303350" y="1059325"/>
            <a:ext cx="3762631" cy="379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8"/>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a:t>
            </a:r>
            <a:endParaRPr/>
          </a:p>
        </p:txBody>
      </p:sp>
      <p:cxnSp>
        <p:nvCxnSpPr>
          <p:cNvPr id="507" name="Google Shape;507;p68"/>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08" name="Google Shape;508;p68"/>
          <p:cNvSpPr txBox="1"/>
          <p:nvPr/>
        </p:nvSpPr>
        <p:spPr>
          <a:xfrm>
            <a:off x="-92600" y="3482325"/>
            <a:ext cx="5406900" cy="926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The R-squared value for this K-means clustering analysis is 0.896, which is considered very high. This means </a:t>
            </a:r>
            <a:r>
              <a:rPr b="1" lang="en" sz="1000">
                <a:solidFill>
                  <a:schemeClr val="dk1"/>
                </a:solidFill>
                <a:latin typeface="Questrial"/>
                <a:ea typeface="Questrial"/>
                <a:cs typeface="Questrial"/>
                <a:sym typeface="Questrial"/>
              </a:rPr>
              <a:t>89.6% of the variance is explained and accounted by the clusters.</a:t>
            </a:r>
            <a:endParaRPr b="1" sz="1000">
              <a:solidFill>
                <a:schemeClr val="dk1"/>
              </a:solidFill>
              <a:latin typeface="Questrial"/>
              <a:ea typeface="Questrial"/>
              <a:cs typeface="Questrial"/>
              <a:sym typeface="Questrial"/>
            </a:endParaRPr>
          </a:p>
          <a:p>
            <a:pPr indent="-292100" lvl="0" marL="457200" rtl="0" algn="l">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The Flight Number and Distance hold the two highest R-squared values, which means that </a:t>
            </a:r>
            <a:r>
              <a:rPr b="1" lang="en" sz="1000">
                <a:solidFill>
                  <a:schemeClr val="dk1"/>
                </a:solidFill>
                <a:latin typeface="Questrial"/>
                <a:ea typeface="Questrial"/>
                <a:cs typeface="Questrial"/>
                <a:sym typeface="Questrial"/>
              </a:rPr>
              <a:t>88.17% and 84.03% of the variance are explained and accounted by Flight Number and Distance, respectively.</a:t>
            </a:r>
            <a:endParaRPr b="1" sz="1000">
              <a:solidFill>
                <a:schemeClr val="dk1"/>
              </a:solidFill>
              <a:latin typeface="Questrial"/>
              <a:ea typeface="Questrial"/>
              <a:cs typeface="Questrial"/>
              <a:sym typeface="Questrial"/>
            </a:endParaRPr>
          </a:p>
          <a:p>
            <a:pPr indent="-292100" lvl="0" marL="457200" rtl="0" algn="l">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Based on the data, Cluster 4 and 5 have frequencies of 2 and 1 respectively. Cluster 4 was grouped by the 2 flights that had minimum distances together. Cluster 5 was one data point that was grouped by the Flight Number 1337.</a:t>
            </a:r>
            <a:endParaRPr sz="1000">
              <a:solidFill>
                <a:schemeClr val="dk1"/>
              </a:solidFill>
              <a:latin typeface="Questrial"/>
              <a:ea typeface="Questrial"/>
              <a:cs typeface="Questrial"/>
              <a:sym typeface="Questrial"/>
            </a:endParaRPr>
          </a:p>
        </p:txBody>
      </p:sp>
      <p:pic>
        <p:nvPicPr>
          <p:cNvPr id="509" name="Google Shape;509;p68"/>
          <p:cNvPicPr preferRelativeResize="0"/>
          <p:nvPr/>
        </p:nvPicPr>
        <p:blipFill>
          <a:blip r:embed="rId3">
            <a:alphaModFix/>
          </a:blip>
          <a:stretch>
            <a:fillRect/>
          </a:stretch>
        </p:blipFill>
        <p:spPr>
          <a:xfrm>
            <a:off x="253676" y="1243099"/>
            <a:ext cx="3711549" cy="2193162"/>
          </a:xfrm>
          <a:prstGeom prst="rect">
            <a:avLst/>
          </a:prstGeom>
          <a:noFill/>
          <a:ln>
            <a:noFill/>
          </a:ln>
        </p:spPr>
      </p:pic>
      <p:pic>
        <p:nvPicPr>
          <p:cNvPr id="510" name="Google Shape;510;p68"/>
          <p:cNvPicPr preferRelativeResize="0"/>
          <p:nvPr/>
        </p:nvPicPr>
        <p:blipFill>
          <a:blip r:embed="rId4">
            <a:alphaModFix/>
          </a:blip>
          <a:stretch>
            <a:fillRect/>
          </a:stretch>
        </p:blipFill>
        <p:spPr>
          <a:xfrm>
            <a:off x="5377538" y="1243100"/>
            <a:ext cx="3418126" cy="3332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