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1"/>
    <p:restoredTop sz="94638"/>
  </p:normalViewPr>
  <p:slideViewPr>
    <p:cSldViewPr snapToGrid="0">
      <p:cViewPr varScale="1">
        <p:scale>
          <a:sx n="128" d="100"/>
          <a:sy n="128"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870A0-8190-4E16-8F6B-36AD1C114A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24FB4E-9123-4220-B642-9067A891272B}">
      <dgm:prSet/>
      <dgm:spPr/>
      <dgm:t>
        <a:bodyPr/>
        <a:lstStyle/>
        <a:p>
          <a:r>
            <a:rPr lang="en-US" dirty="0">
              <a:latin typeface="Cambria" panose="02040503050406030204" pitchFamily="18" charset="0"/>
            </a:rPr>
            <a:t>Variables</a:t>
          </a:r>
        </a:p>
      </dgm:t>
    </dgm:pt>
    <dgm:pt modelId="{7CD66176-6192-4F1B-8555-BA7503ABA8C5}" type="parTrans" cxnId="{A6C7EBD0-7B71-48B0-923A-0CE1C10CB63E}">
      <dgm:prSet/>
      <dgm:spPr/>
      <dgm:t>
        <a:bodyPr/>
        <a:lstStyle/>
        <a:p>
          <a:endParaRPr lang="en-US">
            <a:latin typeface="Cambria" panose="02040503050406030204" pitchFamily="18" charset="0"/>
          </a:endParaRPr>
        </a:p>
      </dgm:t>
    </dgm:pt>
    <dgm:pt modelId="{53709D31-1C6F-477C-8133-F66A964AD140}" type="sibTrans" cxnId="{A6C7EBD0-7B71-48B0-923A-0CE1C10CB63E}">
      <dgm:prSet/>
      <dgm:spPr/>
      <dgm:t>
        <a:bodyPr/>
        <a:lstStyle/>
        <a:p>
          <a:endParaRPr lang="en-US">
            <a:latin typeface="Cambria" panose="02040503050406030204" pitchFamily="18" charset="0"/>
          </a:endParaRPr>
        </a:p>
      </dgm:t>
    </dgm:pt>
    <dgm:pt modelId="{4DCF52EA-545A-45F7-9946-A783A270BDCB}">
      <dgm:prSet/>
      <dgm:spPr/>
      <dgm:t>
        <a:bodyPr/>
        <a:lstStyle/>
        <a:p>
          <a:r>
            <a:rPr lang="en-US" dirty="0">
              <a:latin typeface="Cambria" panose="02040503050406030204" pitchFamily="18" charset="0"/>
            </a:rPr>
            <a:t>Weight: Weight of fish in grams  </a:t>
          </a:r>
        </a:p>
      </dgm:t>
    </dgm:pt>
    <dgm:pt modelId="{91A1D1C2-8186-4450-A02F-77A36DD72B8D}" type="parTrans" cxnId="{0BDF0645-5C2C-4727-95D6-FEF803067DD2}">
      <dgm:prSet/>
      <dgm:spPr/>
      <dgm:t>
        <a:bodyPr/>
        <a:lstStyle/>
        <a:p>
          <a:endParaRPr lang="en-US">
            <a:latin typeface="Cambria" panose="02040503050406030204" pitchFamily="18" charset="0"/>
          </a:endParaRPr>
        </a:p>
      </dgm:t>
    </dgm:pt>
    <dgm:pt modelId="{E98D02DB-70D1-4EE5-B471-8EF1918917A6}" type="sibTrans" cxnId="{0BDF0645-5C2C-4727-95D6-FEF803067DD2}">
      <dgm:prSet/>
      <dgm:spPr/>
      <dgm:t>
        <a:bodyPr/>
        <a:lstStyle/>
        <a:p>
          <a:endParaRPr lang="en-US">
            <a:latin typeface="Cambria" panose="02040503050406030204" pitchFamily="18" charset="0"/>
          </a:endParaRPr>
        </a:p>
      </dgm:t>
    </dgm:pt>
    <dgm:pt modelId="{63155F56-F6CD-49D8-9C53-1689B2673120}">
      <dgm:prSet/>
      <dgm:spPr/>
      <dgm:t>
        <a:bodyPr/>
        <a:lstStyle/>
        <a:p>
          <a:r>
            <a:rPr lang="en-US" dirty="0">
              <a:latin typeface="Cambria" panose="02040503050406030204" pitchFamily="18" charset="0"/>
            </a:rPr>
            <a:t>Length1: Vertical length in cm</a:t>
          </a:r>
        </a:p>
      </dgm:t>
    </dgm:pt>
    <dgm:pt modelId="{6F077AC5-1692-40AD-8161-584714535FB7}" type="parTrans" cxnId="{A748DF6C-3E7E-4616-AE84-4F86BDAB1BDE}">
      <dgm:prSet/>
      <dgm:spPr/>
      <dgm:t>
        <a:bodyPr/>
        <a:lstStyle/>
        <a:p>
          <a:endParaRPr lang="en-US">
            <a:latin typeface="Cambria" panose="02040503050406030204" pitchFamily="18" charset="0"/>
          </a:endParaRPr>
        </a:p>
      </dgm:t>
    </dgm:pt>
    <dgm:pt modelId="{C6BDE41B-4470-4296-80FB-A14DF5972B93}" type="sibTrans" cxnId="{A748DF6C-3E7E-4616-AE84-4F86BDAB1BDE}">
      <dgm:prSet/>
      <dgm:spPr/>
      <dgm:t>
        <a:bodyPr/>
        <a:lstStyle/>
        <a:p>
          <a:endParaRPr lang="en-US">
            <a:latin typeface="Cambria" panose="02040503050406030204" pitchFamily="18" charset="0"/>
          </a:endParaRPr>
        </a:p>
      </dgm:t>
    </dgm:pt>
    <dgm:pt modelId="{B8EE85D4-24E8-4299-A394-1CA53796A2D6}">
      <dgm:prSet/>
      <dgm:spPr/>
      <dgm:t>
        <a:bodyPr/>
        <a:lstStyle/>
        <a:p>
          <a:r>
            <a:rPr lang="en-US" dirty="0">
              <a:latin typeface="Cambria" panose="02040503050406030204" pitchFamily="18" charset="0"/>
            </a:rPr>
            <a:t>Length2: Diagonal length in cm</a:t>
          </a:r>
        </a:p>
      </dgm:t>
    </dgm:pt>
    <dgm:pt modelId="{85EB721A-29AB-4AE6-A637-1544724C5F07}" type="parTrans" cxnId="{4123C816-F606-4B8E-B2B4-3D7A1E578916}">
      <dgm:prSet/>
      <dgm:spPr/>
      <dgm:t>
        <a:bodyPr/>
        <a:lstStyle/>
        <a:p>
          <a:endParaRPr lang="en-US">
            <a:latin typeface="Cambria" panose="02040503050406030204" pitchFamily="18" charset="0"/>
          </a:endParaRPr>
        </a:p>
      </dgm:t>
    </dgm:pt>
    <dgm:pt modelId="{5F1A7E09-C424-463B-84E8-E0FC26574CE0}" type="sibTrans" cxnId="{4123C816-F606-4B8E-B2B4-3D7A1E578916}">
      <dgm:prSet/>
      <dgm:spPr/>
      <dgm:t>
        <a:bodyPr/>
        <a:lstStyle/>
        <a:p>
          <a:endParaRPr lang="en-US">
            <a:latin typeface="Cambria" panose="02040503050406030204" pitchFamily="18" charset="0"/>
          </a:endParaRPr>
        </a:p>
      </dgm:t>
    </dgm:pt>
    <dgm:pt modelId="{D8742909-6338-446D-B640-3ACD08BA8E89}">
      <dgm:prSet/>
      <dgm:spPr/>
      <dgm:t>
        <a:bodyPr/>
        <a:lstStyle/>
        <a:p>
          <a:r>
            <a:rPr lang="en-US" dirty="0">
              <a:latin typeface="Cambria" panose="02040503050406030204" pitchFamily="18" charset="0"/>
            </a:rPr>
            <a:t>Height: Height in cm</a:t>
          </a:r>
        </a:p>
      </dgm:t>
    </dgm:pt>
    <dgm:pt modelId="{D76CD6DE-3A93-480A-8436-A99992404A6F}" type="parTrans" cxnId="{020EADD1-CE26-4222-92BB-17D37A89C36C}">
      <dgm:prSet/>
      <dgm:spPr/>
      <dgm:t>
        <a:bodyPr/>
        <a:lstStyle/>
        <a:p>
          <a:endParaRPr lang="en-US">
            <a:latin typeface="Cambria" panose="02040503050406030204" pitchFamily="18" charset="0"/>
          </a:endParaRPr>
        </a:p>
      </dgm:t>
    </dgm:pt>
    <dgm:pt modelId="{1FBD2EC7-CB17-4982-BB54-B07558559ACD}" type="sibTrans" cxnId="{020EADD1-CE26-4222-92BB-17D37A89C36C}">
      <dgm:prSet/>
      <dgm:spPr/>
      <dgm:t>
        <a:bodyPr/>
        <a:lstStyle/>
        <a:p>
          <a:endParaRPr lang="en-US">
            <a:latin typeface="Cambria" panose="02040503050406030204" pitchFamily="18" charset="0"/>
          </a:endParaRPr>
        </a:p>
      </dgm:t>
    </dgm:pt>
    <dgm:pt modelId="{80A47B8B-ECB5-425F-AA16-D18E433C3098}">
      <dgm:prSet/>
      <dgm:spPr/>
      <dgm:t>
        <a:bodyPr/>
        <a:lstStyle/>
        <a:p>
          <a:r>
            <a:rPr lang="en-US" dirty="0">
              <a:latin typeface="Cambria" panose="02040503050406030204" pitchFamily="18" charset="0"/>
            </a:rPr>
            <a:t>Width: Diagonal width in cm</a:t>
          </a:r>
        </a:p>
      </dgm:t>
    </dgm:pt>
    <dgm:pt modelId="{6F22E3C6-C384-43C1-8B80-31732E2F8E78}" type="parTrans" cxnId="{9F9603C0-8CDF-4B4F-89E2-A0F0319D3DD8}">
      <dgm:prSet/>
      <dgm:spPr/>
      <dgm:t>
        <a:bodyPr/>
        <a:lstStyle/>
        <a:p>
          <a:endParaRPr lang="en-US">
            <a:latin typeface="Cambria" panose="02040503050406030204" pitchFamily="18" charset="0"/>
          </a:endParaRPr>
        </a:p>
      </dgm:t>
    </dgm:pt>
    <dgm:pt modelId="{0B593EFD-DF08-4BA7-A70F-603F2F8655CC}" type="sibTrans" cxnId="{9F9603C0-8CDF-4B4F-89E2-A0F0319D3DD8}">
      <dgm:prSet/>
      <dgm:spPr/>
      <dgm:t>
        <a:bodyPr/>
        <a:lstStyle/>
        <a:p>
          <a:endParaRPr lang="en-US">
            <a:latin typeface="Cambria" panose="02040503050406030204" pitchFamily="18" charset="0"/>
          </a:endParaRPr>
        </a:p>
      </dgm:t>
    </dgm:pt>
    <dgm:pt modelId="{072A20BE-49F8-1C42-B58F-E33641E3FF5B}" type="pres">
      <dgm:prSet presAssocID="{570870A0-8190-4E16-8F6B-36AD1C114AEE}" presName="vert0" presStyleCnt="0">
        <dgm:presLayoutVars>
          <dgm:dir/>
          <dgm:animOne val="branch"/>
          <dgm:animLvl val="lvl"/>
        </dgm:presLayoutVars>
      </dgm:prSet>
      <dgm:spPr/>
    </dgm:pt>
    <dgm:pt modelId="{CFD2C1C9-DC7D-4848-AC2B-EB7F94E757CA}" type="pres">
      <dgm:prSet presAssocID="{E324FB4E-9123-4220-B642-9067A891272B}" presName="thickLine" presStyleLbl="alignNode1" presStyleIdx="0" presStyleCnt="6"/>
      <dgm:spPr/>
    </dgm:pt>
    <dgm:pt modelId="{48DCA19E-EF7E-8446-92B5-EE0F95D579B5}" type="pres">
      <dgm:prSet presAssocID="{E324FB4E-9123-4220-B642-9067A891272B}" presName="horz1" presStyleCnt="0"/>
      <dgm:spPr/>
    </dgm:pt>
    <dgm:pt modelId="{A9475ADD-288F-624A-A0C7-478FE0B8698F}" type="pres">
      <dgm:prSet presAssocID="{E324FB4E-9123-4220-B642-9067A891272B}" presName="tx1" presStyleLbl="revTx" presStyleIdx="0" presStyleCnt="6"/>
      <dgm:spPr/>
    </dgm:pt>
    <dgm:pt modelId="{FA820BF7-D4C3-1349-A75F-E9DEF8845D7F}" type="pres">
      <dgm:prSet presAssocID="{E324FB4E-9123-4220-B642-9067A891272B}" presName="vert1" presStyleCnt="0"/>
      <dgm:spPr/>
    </dgm:pt>
    <dgm:pt modelId="{EC7C658A-00D9-DA41-B66D-38B20C71DEBC}" type="pres">
      <dgm:prSet presAssocID="{4DCF52EA-545A-45F7-9946-A783A270BDCB}" presName="thickLine" presStyleLbl="alignNode1" presStyleIdx="1" presStyleCnt="6"/>
      <dgm:spPr/>
    </dgm:pt>
    <dgm:pt modelId="{3DEAB0E2-860D-D84F-9A88-D80EEA1422A4}" type="pres">
      <dgm:prSet presAssocID="{4DCF52EA-545A-45F7-9946-A783A270BDCB}" presName="horz1" presStyleCnt="0"/>
      <dgm:spPr/>
    </dgm:pt>
    <dgm:pt modelId="{4BD3CBC2-C198-434A-96A5-DB9C444B0E48}" type="pres">
      <dgm:prSet presAssocID="{4DCF52EA-545A-45F7-9946-A783A270BDCB}" presName="tx1" presStyleLbl="revTx" presStyleIdx="1" presStyleCnt="6"/>
      <dgm:spPr/>
    </dgm:pt>
    <dgm:pt modelId="{FF3E9C3F-85F3-CC4F-8B6C-3E50B0E9EF60}" type="pres">
      <dgm:prSet presAssocID="{4DCF52EA-545A-45F7-9946-A783A270BDCB}" presName="vert1" presStyleCnt="0"/>
      <dgm:spPr/>
    </dgm:pt>
    <dgm:pt modelId="{E6798BCB-D778-0C4F-9C02-70D12B85AA51}" type="pres">
      <dgm:prSet presAssocID="{63155F56-F6CD-49D8-9C53-1689B2673120}" presName="thickLine" presStyleLbl="alignNode1" presStyleIdx="2" presStyleCnt="6"/>
      <dgm:spPr/>
    </dgm:pt>
    <dgm:pt modelId="{87E11DAF-4637-204D-9434-C3963E881856}" type="pres">
      <dgm:prSet presAssocID="{63155F56-F6CD-49D8-9C53-1689B2673120}" presName="horz1" presStyleCnt="0"/>
      <dgm:spPr/>
    </dgm:pt>
    <dgm:pt modelId="{34BA7FF0-5E0B-6847-AC85-E6600AE1712B}" type="pres">
      <dgm:prSet presAssocID="{63155F56-F6CD-49D8-9C53-1689B2673120}" presName="tx1" presStyleLbl="revTx" presStyleIdx="2" presStyleCnt="6"/>
      <dgm:spPr/>
    </dgm:pt>
    <dgm:pt modelId="{4C5E177C-5E72-834D-A337-116DD0ECA5C6}" type="pres">
      <dgm:prSet presAssocID="{63155F56-F6CD-49D8-9C53-1689B2673120}" presName="vert1" presStyleCnt="0"/>
      <dgm:spPr/>
    </dgm:pt>
    <dgm:pt modelId="{ADD8D8FE-3CA3-DE4B-9BC0-839656D456C0}" type="pres">
      <dgm:prSet presAssocID="{B8EE85D4-24E8-4299-A394-1CA53796A2D6}" presName="thickLine" presStyleLbl="alignNode1" presStyleIdx="3" presStyleCnt="6"/>
      <dgm:spPr/>
    </dgm:pt>
    <dgm:pt modelId="{5D52F3A6-AC8D-6943-AC7C-4F8B046D50A1}" type="pres">
      <dgm:prSet presAssocID="{B8EE85D4-24E8-4299-A394-1CA53796A2D6}" presName="horz1" presStyleCnt="0"/>
      <dgm:spPr/>
    </dgm:pt>
    <dgm:pt modelId="{7EAB2ECB-43E1-F346-8A35-76017B4A15A1}" type="pres">
      <dgm:prSet presAssocID="{B8EE85D4-24E8-4299-A394-1CA53796A2D6}" presName="tx1" presStyleLbl="revTx" presStyleIdx="3" presStyleCnt="6"/>
      <dgm:spPr/>
    </dgm:pt>
    <dgm:pt modelId="{7279BEF1-2CD7-9241-88C1-56F43981C830}" type="pres">
      <dgm:prSet presAssocID="{B8EE85D4-24E8-4299-A394-1CA53796A2D6}" presName="vert1" presStyleCnt="0"/>
      <dgm:spPr/>
    </dgm:pt>
    <dgm:pt modelId="{7CE0EAB9-69EB-0945-8911-8DAA158F7E28}" type="pres">
      <dgm:prSet presAssocID="{D8742909-6338-446D-B640-3ACD08BA8E89}" presName="thickLine" presStyleLbl="alignNode1" presStyleIdx="4" presStyleCnt="6"/>
      <dgm:spPr/>
    </dgm:pt>
    <dgm:pt modelId="{B579AA78-B2D6-7A4D-B4A7-E6D86113302E}" type="pres">
      <dgm:prSet presAssocID="{D8742909-6338-446D-B640-3ACD08BA8E89}" presName="horz1" presStyleCnt="0"/>
      <dgm:spPr/>
    </dgm:pt>
    <dgm:pt modelId="{27616502-B1C1-9D47-BB1B-C09BF19211DD}" type="pres">
      <dgm:prSet presAssocID="{D8742909-6338-446D-B640-3ACD08BA8E89}" presName="tx1" presStyleLbl="revTx" presStyleIdx="4" presStyleCnt="6"/>
      <dgm:spPr/>
    </dgm:pt>
    <dgm:pt modelId="{0E6C3816-C470-7A49-923D-67577E171C83}" type="pres">
      <dgm:prSet presAssocID="{D8742909-6338-446D-B640-3ACD08BA8E89}" presName="vert1" presStyleCnt="0"/>
      <dgm:spPr/>
    </dgm:pt>
    <dgm:pt modelId="{EE82365B-04EF-3A47-9288-34C329F089C0}" type="pres">
      <dgm:prSet presAssocID="{80A47B8B-ECB5-425F-AA16-D18E433C3098}" presName="thickLine" presStyleLbl="alignNode1" presStyleIdx="5" presStyleCnt="6"/>
      <dgm:spPr/>
    </dgm:pt>
    <dgm:pt modelId="{6CF10627-C522-B243-A77B-B94287E5033A}" type="pres">
      <dgm:prSet presAssocID="{80A47B8B-ECB5-425F-AA16-D18E433C3098}" presName="horz1" presStyleCnt="0"/>
      <dgm:spPr/>
    </dgm:pt>
    <dgm:pt modelId="{D8F1808D-BB3F-9F4E-AC57-0074BF2518E6}" type="pres">
      <dgm:prSet presAssocID="{80A47B8B-ECB5-425F-AA16-D18E433C3098}" presName="tx1" presStyleLbl="revTx" presStyleIdx="5" presStyleCnt="6"/>
      <dgm:spPr/>
    </dgm:pt>
    <dgm:pt modelId="{B0B15017-795B-1348-9D27-B4D39C14351A}" type="pres">
      <dgm:prSet presAssocID="{80A47B8B-ECB5-425F-AA16-D18E433C3098}" presName="vert1" presStyleCnt="0"/>
      <dgm:spPr/>
    </dgm:pt>
  </dgm:ptLst>
  <dgm:cxnLst>
    <dgm:cxn modelId="{4123C816-F606-4B8E-B2B4-3D7A1E578916}" srcId="{570870A0-8190-4E16-8F6B-36AD1C114AEE}" destId="{B8EE85D4-24E8-4299-A394-1CA53796A2D6}" srcOrd="3" destOrd="0" parTransId="{85EB721A-29AB-4AE6-A637-1544724C5F07}" sibTransId="{5F1A7E09-C424-463B-84E8-E0FC26574CE0}"/>
    <dgm:cxn modelId="{D6F6F51E-0D9A-9446-9AEF-F9611DBB140F}" type="presOf" srcId="{B8EE85D4-24E8-4299-A394-1CA53796A2D6}" destId="{7EAB2ECB-43E1-F346-8A35-76017B4A15A1}" srcOrd="0" destOrd="0" presId="urn:microsoft.com/office/officeart/2008/layout/LinedList"/>
    <dgm:cxn modelId="{1130E239-7EA1-5447-8B66-0EAD48C90C0E}" type="presOf" srcId="{80A47B8B-ECB5-425F-AA16-D18E433C3098}" destId="{D8F1808D-BB3F-9F4E-AC57-0074BF2518E6}" srcOrd="0" destOrd="0" presId="urn:microsoft.com/office/officeart/2008/layout/LinedList"/>
    <dgm:cxn modelId="{0BDF0645-5C2C-4727-95D6-FEF803067DD2}" srcId="{570870A0-8190-4E16-8F6B-36AD1C114AEE}" destId="{4DCF52EA-545A-45F7-9946-A783A270BDCB}" srcOrd="1" destOrd="0" parTransId="{91A1D1C2-8186-4450-A02F-77A36DD72B8D}" sibTransId="{E98D02DB-70D1-4EE5-B471-8EF1918917A6}"/>
    <dgm:cxn modelId="{D5671755-538B-C144-B59B-A6346952B291}" type="presOf" srcId="{63155F56-F6CD-49D8-9C53-1689B2673120}" destId="{34BA7FF0-5E0B-6847-AC85-E6600AE1712B}" srcOrd="0" destOrd="0" presId="urn:microsoft.com/office/officeart/2008/layout/LinedList"/>
    <dgm:cxn modelId="{A748DF6C-3E7E-4616-AE84-4F86BDAB1BDE}" srcId="{570870A0-8190-4E16-8F6B-36AD1C114AEE}" destId="{63155F56-F6CD-49D8-9C53-1689B2673120}" srcOrd="2" destOrd="0" parTransId="{6F077AC5-1692-40AD-8161-584714535FB7}" sibTransId="{C6BDE41B-4470-4296-80FB-A14DF5972B93}"/>
    <dgm:cxn modelId="{0D15DF91-AE0A-4141-8C97-FBF08C467FB1}" type="presOf" srcId="{D8742909-6338-446D-B640-3ACD08BA8E89}" destId="{27616502-B1C1-9D47-BB1B-C09BF19211DD}" srcOrd="0" destOrd="0" presId="urn:microsoft.com/office/officeart/2008/layout/LinedList"/>
    <dgm:cxn modelId="{9F9603C0-8CDF-4B4F-89E2-A0F0319D3DD8}" srcId="{570870A0-8190-4E16-8F6B-36AD1C114AEE}" destId="{80A47B8B-ECB5-425F-AA16-D18E433C3098}" srcOrd="5" destOrd="0" parTransId="{6F22E3C6-C384-43C1-8B80-31732E2F8E78}" sibTransId="{0B593EFD-DF08-4BA7-A70F-603F2F8655CC}"/>
    <dgm:cxn modelId="{7737E1C3-549A-3B47-9BDC-466118E3ED20}" type="presOf" srcId="{4DCF52EA-545A-45F7-9946-A783A270BDCB}" destId="{4BD3CBC2-C198-434A-96A5-DB9C444B0E48}" srcOrd="0" destOrd="0" presId="urn:microsoft.com/office/officeart/2008/layout/LinedList"/>
    <dgm:cxn modelId="{A6C7EBD0-7B71-48B0-923A-0CE1C10CB63E}" srcId="{570870A0-8190-4E16-8F6B-36AD1C114AEE}" destId="{E324FB4E-9123-4220-B642-9067A891272B}" srcOrd="0" destOrd="0" parTransId="{7CD66176-6192-4F1B-8555-BA7503ABA8C5}" sibTransId="{53709D31-1C6F-477C-8133-F66A964AD140}"/>
    <dgm:cxn modelId="{020EADD1-CE26-4222-92BB-17D37A89C36C}" srcId="{570870A0-8190-4E16-8F6B-36AD1C114AEE}" destId="{D8742909-6338-446D-B640-3ACD08BA8E89}" srcOrd="4" destOrd="0" parTransId="{D76CD6DE-3A93-480A-8436-A99992404A6F}" sibTransId="{1FBD2EC7-CB17-4982-BB54-B07558559ACD}"/>
    <dgm:cxn modelId="{800774E5-1863-8148-B712-7558B6896E35}" type="presOf" srcId="{570870A0-8190-4E16-8F6B-36AD1C114AEE}" destId="{072A20BE-49F8-1C42-B58F-E33641E3FF5B}" srcOrd="0" destOrd="0" presId="urn:microsoft.com/office/officeart/2008/layout/LinedList"/>
    <dgm:cxn modelId="{B35EBEF8-1E12-484E-9FC4-370002311158}" type="presOf" srcId="{E324FB4E-9123-4220-B642-9067A891272B}" destId="{A9475ADD-288F-624A-A0C7-478FE0B8698F}" srcOrd="0" destOrd="0" presId="urn:microsoft.com/office/officeart/2008/layout/LinedList"/>
    <dgm:cxn modelId="{2D1481A2-E5CE-8B47-8E01-08C93B3883C5}" type="presParOf" srcId="{072A20BE-49F8-1C42-B58F-E33641E3FF5B}" destId="{CFD2C1C9-DC7D-4848-AC2B-EB7F94E757CA}" srcOrd="0" destOrd="0" presId="urn:microsoft.com/office/officeart/2008/layout/LinedList"/>
    <dgm:cxn modelId="{AB8BA8E4-6786-4145-9C55-0A83624EBCA8}" type="presParOf" srcId="{072A20BE-49F8-1C42-B58F-E33641E3FF5B}" destId="{48DCA19E-EF7E-8446-92B5-EE0F95D579B5}" srcOrd="1" destOrd="0" presId="urn:microsoft.com/office/officeart/2008/layout/LinedList"/>
    <dgm:cxn modelId="{8B5EE5D8-3E9B-7D4C-B290-D2E6F7DFD0DE}" type="presParOf" srcId="{48DCA19E-EF7E-8446-92B5-EE0F95D579B5}" destId="{A9475ADD-288F-624A-A0C7-478FE0B8698F}" srcOrd="0" destOrd="0" presId="urn:microsoft.com/office/officeart/2008/layout/LinedList"/>
    <dgm:cxn modelId="{50352B4B-8F5C-EE4D-8B2E-2A45A17C13BC}" type="presParOf" srcId="{48DCA19E-EF7E-8446-92B5-EE0F95D579B5}" destId="{FA820BF7-D4C3-1349-A75F-E9DEF8845D7F}" srcOrd="1" destOrd="0" presId="urn:microsoft.com/office/officeart/2008/layout/LinedList"/>
    <dgm:cxn modelId="{0EFEF887-D55E-E246-A5A5-084942BED184}" type="presParOf" srcId="{072A20BE-49F8-1C42-B58F-E33641E3FF5B}" destId="{EC7C658A-00D9-DA41-B66D-38B20C71DEBC}" srcOrd="2" destOrd="0" presId="urn:microsoft.com/office/officeart/2008/layout/LinedList"/>
    <dgm:cxn modelId="{2E909AB3-68FC-E141-9F6A-6F720836876B}" type="presParOf" srcId="{072A20BE-49F8-1C42-B58F-E33641E3FF5B}" destId="{3DEAB0E2-860D-D84F-9A88-D80EEA1422A4}" srcOrd="3" destOrd="0" presId="urn:microsoft.com/office/officeart/2008/layout/LinedList"/>
    <dgm:cxn modelId="{0D944880-F3AE-3C4C-A897-35BA6CCEC850}" type="presParOf" srcId="{3DEAB0E2-860D-D84F-9A88-D80EEA1422A4}" destId="{4BD3CBC2-C198-434A-96A5-DB9C444B0E48}" srcOrd="0" destOrd="0" presId="urn:microsoft.com/office/officeart/2008/layout/LinedList"/>
    <dgm:cxn modelId="{30C0F0B7-4E5B-9A46-B2F2-C90671364A4B}" type="presParOf" srcId="{3DEAB0E2-860D-D84F-9A88-D80EEA1422A4}" destId="{FF3E9C3F-85F3-CC4F-8B6C-3E50B0E9EF60}" srcOrd="1" destOrd="0" presId="urn:microsoft.com/office/officeart/2008/layout/LinedList"/>
    <dgm:cxn modelId="{380C7FE0-E32C-5C4F-9F9A-F89482B24377}" type="presParOf" srcId="{072A20BE-49F8-1C42-B58F-E33641E3FF5B}" destId="{E6798BCB-D778-0C4F-9C02-70D12B85AA51}" srcOrd="4" destOrd="0" presId="urn:microsoft.com/office/officeart/2008/layout/LinedList"/>
    <dgm:cxn modelId="{88660369-91E7-5C44-956F-F1CF87FF35CD}" type="presParOf" srcId="{072A20BE-49F8-1C42-B58F-E33641E3FF5B}" destId="{87E11DAF-4637-204D-9434-C3963E881856}" srcOrd="5" destOrd="0" presId="urn:microsoft.com/office/officeart/2008/layout/LinedList"/>
    <dgm:cxn modelId="{DEECF285-C038-A945-9D21-B738ED7E9133}" type="presParOf" srcId="{87E11DAF-4637-204D-9434-C3963E881856}" destId="{34BA7FF0-5E0B-6847-AC85-E6600AE1712B}" srcOrd="0" destOrd="0" presId="urn:microsoft.com/office/officeart/2008/layout/LinedList"/>
    <dgm:cxn modelId="{D44C57D7-81BA-E241-8E52-8D285B07B96C}" type="presParOf" srcId="{87E11DAF-4637-204D-9434-C3963E881856}" destId="{4C5E177C-5E72-834D-A337-116DD0ECA5C6}" srcOrd="1" destOrd="0" presId="urn:microsoft.com/office/officeart/2008/layout/LinedList"/>
    <dgm:cxn modelId="{C8C16310-56FF-ED47-B15F-F3B739C00F39}" type="presParOf" srcId="{072A20BE-49F8-1C42-B58F-E33641E3FF5B}" destId="{ADD8D8FE-3CA3-DE4B-9BC0-839656D456C0}" srcOrd="6" destOrd="0" presId="urn:microsoft.com/office/officeart/2008/layout/LinedList"/>
    <dgm:cxn modelId="{2834C7CF-FCAA-1040-AF8C-B9D5452B8CCA}" type="presParOf" srcId="{072A20BE-49F8-1C42-B58F-E33641E3FF5B}" destId="{5D52F3A6-AC8D-6943-AC7C-4F8B046D50A1}" srcOrd="7" destOrd="0" presId="urn:microsoft.com/office/officeart/2008/layout/LinedList"/>
    <dgm:cxn modelId="{AB2F221C-3257-5E43-B554-C6829ADDE116}" type="presParOf" srcId="{5D52F3A6-AC8D-6943-AC7C-4F8B046D50A1}" destId="{7EAB2ECB-43E1-F346-8A35-76017B4A15A1}" srcOrd="0" destOrd="0" presId="urn:microsoft.com/office/officeart/2008/layout/LinedList"/>
    <dgm:cxn modelId="{8F4B0AE6-DC2D-2C47-9F62-1781B335F64E}" type="presParOf" srcId="{5D52F3A6-AC8D-6943-AC7C-4F8B046D50A1}" destId="{7279BEF1-2CD7-9241-88C1-56F43981C830}" srcOrd="1" destOrd="0" presId="urn:microsoft.com/office/officeart/2008/layout/LinedList"/>
    <dgm:cxn modelId="{1BC86CF4-90CF-B84E-8BBD-2047DE6666CB}" type="presParOf" srcId="{072A20BE-49F8-1C42-B58F-E33641E3FF5B}" destId="{7CE0EAB9-69EB-0945-8911-8DAA158F7E28}" srcOrd="8" destOrd="0" presId="urn:microsoft.com/office/officeart/2008/layout/LinedList"/>
    <dgm:cxn modelId="{D96E8D1C-B23C-2145-8F9B-F82163ADAA04}" type="presParOf" srcId="{072A20BE-49F8-1C42-B58F-E33641E3FF5B}" destId="{B579AA78-B2D6-7A4D-B4A7-E6D86113302E}" srcOrd="9" destOrd="0" presId="urn:microsoft.com/office/officeart/2008/layout/LinedList"/>
    <dgm:cxn modelId="{ABED603E-1A33-4949-A496-4C7E01D646A2}" type="presParOf" srcId="{B579AA78-B2D6-7A4D-B4A7-E6D86113302E}" destId="{27616502-B1C1-9D47-BB1B-C09BF19211DD}" srcOrd="0" destOrd="0" presId="urn:microsoft.com/office/officeart/2008/layout/LinedList"/>
    <dgm:cxn modelId="{81BA9E71-1C38-C645-B411-697EA63B4841}" type="presParOf" srcId="{B579AA78-B2D6-7A4D-B4A7-E6D86113302E}" destId="{0E6C3816-C470-7A49-923D-67577E171C83}" srcOrd="1" destOrd="0" presId="urn:microsoft.com/office/officeart/2008/layout/LinedList"/>
    <dgm:cxn modelId="{4CF1D9CE-5E91-B04E-A947-338629A76FD1}" type="presParOf" srcId="{072A20BE-49F8-1C42-B58F-E33641E3FF5B}" destId="{EE82365B-04EF-3A47-9288-34C329F089C0}" srcOrd="10" destOrd="0" presId="urn:microsoft.com/office/officeart/2008/layout/LinedList"/>
    <dgm:cxn modelId="{00C5AFD1-D7F2-2347-A897-18548DF60182}" type="presParOf" srcId="{072A20BE-49F8-1C42-B58F-E33641E3FF5B}" destId="{6CF10627-C522-B243-A77B-B94287E5033A}" srcOrd="11" destOrd="0" presId="urn:microsoft.com/office/officeart/2008/layout/LinedList"/>
    <dgm:cxn modelId="{9908C20B-272E-294D-89B1-4BAFD24776DE}" type="presParOf" srcId="{6CF10627-C522-B243-A77B-B94287E5033A}" destId="{D8F1808D-BB3F-9F4E-AC57-0074BF2518E6}" srcOrd="0" destOrd="0" presId="urn:microsoft.com/office/officeart/2008/layout/LinedList"/>
    <dgm:cxn modelId="{EE089562-EF9E-104C-A382-6E316BB8D42B}" type="presParOf" srcId="{6CF10627-C522-B243-A77B-B94287E5033A}" destId="{B0B15017-795B-1348-9D27-B4D39C1435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C1C9-DC7D-4848-AC2B-EB7F94E757CA}">
      <dsp:nvSpPr>
        <dsp:cNvPr id="0" name=""/>
        <dsp:cNvSpPr/>
      </dsp:nvSpPr>
      <dsp:spPr>
        <a:xfrm>
          <a:off x="0" y="1981"/>
          <a:ext cx="925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75ADD-288F-624A-A0C7-478FE0B8698F}">
      <dsp:nvSpPr>
        <dsp:cNvPr id="0" name=""/>
        <dsp:cNvSpPr/>
      </dsp:nvSpPr>
      <dsp:spPr>
        <a:xfrm>
          <a:off x="0" y="1981"/>
          <a:ext cx="9252855" cy="675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Cambria" panose="02040503050406030204" pitchFamily="18" charset="0"/>
            </a:rPr>
            <a:t>Variables</a:t>
          </a:r>
        </a:p>
      </dsp:txBody>
      <dsp:txXfrm>
        <a:off x="0" y="1981"/>
        <a:ext cx="9252855" cy="675805"/>
      </dsp:txXfrm>
    </dsp:sp>
    <dsp:sp modelId="{EC7C658A-00D9-DA41-B66D-38B20C71DEBC}">
      <dsp:nvSpPr>
        <dsp:cNvPr id="0" name=""/>
        <dsp:cNvSpPr/>
      </dsp:nvSpPr>
      <dsp:spPr>
        <a:xfrm>
          <a:off x="0" y="677787"/>
          <a:ext cx="925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3CBC2-C198-434A-96A5-DB9C444B0E48}">
      <dsp:nvSpPr>
        <dsp:cNvPr id="0" name=""/>
        <dsp:cNvSpPr/>
      </dsp:nvSpPr>
      <dsp:spPr>
        <a:xfrm>
          <a:off x="0" y="677787"/>
          <a:ext cx="9252855" cy="675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Cambria" panose="02040503050406030204" pitchFamily="18" charset="0"/>
            </a:rPr>
            <a:t>Weight: Weight of fish in grams  </a:t>
          </a:r>
        </a:p>
      </dsp:txBody>
      <dsp:txXfrm>
        <a:off x="0" y="677787"/>
        <a:ext cx="9252855" cy="675805"/>
      </dsp:txXfrm>
    </dsp:sp>
    <dsp:sp modelId="{E6798BCB-D778-0C4F-9C02-70D12B85AA51}">
      <dsp:nvSpPr>
        <dsp:cNvPr id="0" name=""/>
        <dsp:cNvSpPr/>
      </dsp:nvSpPr>
      <dsp:spPr>
        <a:xfrm>
          <a:off x="0" y="1353592"/>
          <a:ext cx="925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BA7FF0-5E0B-6847-AC85-E6600AE1712B}">
      <dsp:nvSpPr>
        <dsp:cNvPr id="0" name=""/>
        <dsp:cNvSpPr/>
      </dsp:nvSpPr>
      <dsp:spPr>
        <a:xfrm>
          <a:off x="0" y="1353592"/>
          <a:ext cx="9252855" cy="675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Cambria" panose="02040503050406030204" pitchFamily="18" charset="0"/>
            </a:rPr>
            <a:t>Length1: Vertical length in cm</a:t>
          </a:r>
        </a:p>
      </dsp:txBody>
      <dsp:txXfrm>
        <a:off x="0" y="1353592"/>
        <a:ext cx="9252855" cy="675805"/>
      </dsp:txXfrm>
    </dsp:sp>
    <dsp:sp modelId="{ADD8D8FE-3CA3-DE4B-9BC0-839656D456C0}">
      <dsp:nvSpPr>
        <dsp:cNvPr id="0" name=""/>
        <dsp:cNvSpPr/>
      </dsp:nvSpPr>
      <dsp:spPr>
        <a:xfrm>
          <a:off x="0" y="2029397"/>
          <a:ext cx="925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B2ECB-43E1-F346-8A35-76017B4A15A1}">
      <dsp:nvSpPr>
        <dsp:cNvPr id="0" name=""/>
        <dsp:cNvSpPr/>
      </dsp:nvSpPr>
      <dsp:spPr>
        <a:xfrm>
          <a:off x="0" y="2029397"/>
          <a:ext cx="9252855" cy="675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Cambria" panose="02040503050406030204" pitchFamily="18" charset="0"/>
            </a:rPr>
            <a:t>Length2: Diagonal length in cm</a:t>
          </a:r>
        </a:p>
      </dsp:txBody>
      <dsp:txXfrm>
        <a:off x="0" y="2029397"/>
        <a:ext cx="9252855" cy="675805"/>
      </dsp:txXfrm>
    </dsp:sp>
    <dsp:sp modelId="{7CE0EAB9-69EB-0945-8911-8DAA158F7E28}">
      <dsp:nvSpPr>
        <dsp:cNvPr id="0" name=""/>
        <dsp:cNvSpPr/>
      </dsp:nvSpPr>
      <dsp:spPr>
        <a:xfrm>
          <a:off x="0" y="2705203"/>
          <a:ext cx="925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16502-B1C1-9D47-BB1B-C09BF19211DD}">
      <dsp:nvSpPr>
        <dsp:cNvPr id="0" name=""/>
        <dsp:cNvSpPr/>
      </dsp:nvSpPr>
      <dsp:spPr>
        <a:xfrm>
          <a:off x="0" y="2705203"/>
          <a:ext cx="9252855" cy="675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Cambria" panose="02040503050406030204" pitchFamily="18" charset="0"/>
            </a:rPr>
            <a:t>Height: Height in cm</a:t>
          </a:r>
        </a:p>
      </dsp:txBody>
      <dsp:txXfrm>
        <a:off x="0" y="2705203"/>
        <a:ext cx="9252855" cy="675805"/>
      </dsp:txXfrm>
    </dsp:sp>
    <dsp:sp modelId="{EE82365B-04EF-3A47-9288-34C329F089C0}">
      <dsp:nvSpPr>
        <dsp:cNvPr id="0" name=""/>
        <dsp:cNvSpPr/>
      </dsp:nvSpPr>
      <dsp:spPr>
        <a:xfrm>
          <a:off x="0" y="3381008"/>
          <a:ext cx="9252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1808D-BB3F-9F4E-AC57-0074BF2518E6}">
      <dsp:nvSpPr>
        <dsp:cNvPr id="0" name=""/>
        <dsp:cNvSpPr/>
      </dsp:nvSpPr>
      <dsp:spPr>
        <a:xfrm>
          <a:off x="0" y="3381008"/>
          <a:ext cx="9252855" cy="675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Cambria" panose="02040503050406030204" pitchFamily="18" charset="0"/>
            </a:rPr>
            <a:t>Width: Diagonal width in cm</a:t>
          </a:r>
        </a:p>
      </dsp:txBody>
      <dsp:txXfrm>
        <a:off x="0" y="3381008"/>
        <a:ext cx="9252855" cy="6758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26D04-16EC-8941-9DAC-CAB9AF4AEF5E}" type="datetimeFigureOut">
              <a:rPr lang="en-US" smtClean="0"/>
              <a:t>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F672A-1EAF-CA4B-B7AF-B9D8C63CA6CD}" type="slidenum">
              <a:rPr lang="en-US" smtClean="0"/>
              <a:t>‹#›</a:t>
            </a:fld>
            <a:endParaRPr lang="en-US"/>
          </a:p>
        </p:txBody>
      </p:sp>
    </p:spTree>
    <p:extLst>
      <p:ext uri="{BB962C8B-B14F-4D97-AF65-F5344CB8AC3E}">
        <p14:creationId xmlns:p14="http://schemas.microsoft.com/office/powerpoint/2010/main" val="12242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F672A-1EAF-CA4B-B7AF-B9D8C63CA6CD}" type="slidenum">
              <a:rPr lang="en-US" smtClean="0"/>
              <a:t>3</a:t>
            </a:fld>
            <a:endParaRPr lang="en-US"/>
          </a:p>
        </p:txBody>
      </p:sp>
    </p:spTree>
    <p:extLst>
      <p:ext uri="{BB962C8B-B14F-4D97-AF65-F5344CB8AC3E}">
        <p14:creationId xmlns:p14="http://schemas.microsoft.com/office/powerpoint/2010/main" val="72895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63D9-231A-A720-C373-126D07468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9A4300-62D0-4923-CCF1-940DA03105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5BF27-4445-C884-08A4-4ED104ABF476}"/>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5" name="Footer Placeholder 4">
            <a:extLst>
              <a:ext uri="{FF2B5EF4-FFF2-40B4-BE49-F238E27FC236}">
                <a16:creationId xmlns:a16="http://schemas.microsoft.com/office/drawing/2014/main" id="{A96AFBBB-31DF-E112-7391-461CA5BCB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9C494-1FB2-3948-EC44-14CC71C7B67E}"/>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389100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90EF-F7C4-8A31-3CCE-0991A5197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5C05A-BC09-4820-2CBF-DC403A95B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15436-3F35-61E7-82D2-DE31158FF21B}"/>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5" name="Footer Placeholder 4">
            <a:extLst>
              <a:ext uri="{FF2B5EF4-FFF2-40B4-BE49-F238E27FC236}">
                <a16:creationId xmlns:a16="http://schemas.microsoft.com/office/drawing/2014/main" id="{88296038-A164-66F0-8BB6-B68E2CEC0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48681-940C-DB8F-6086-9D3C55149057}"/>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274296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21144-52B7-E71F-5DCA-668C23A5E9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D4BB0B-3886-9F9A-6ACD-BD50C9DB8B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E5F57-0A64-ACC0-EA1E-DA931082CDE1}"/>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5" name="Footer Placeholder 4">
            <a:extLst>
              <a:ext uri="{FF2B5EF4-FFF2-40B4-BE49-F238E27FC236}">
                <a16:creationId xmlns:a16="http://schemas.microsoft.com/office/drawing/2014/main" id="{D76DA030-EB11-7AC4-204B-BABCE7079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1044D-E686-E0AB-AB6C-B687B0D274AB}"/>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287990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5214-E538-1E86-5501-881348FC5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43BC2-E61C-9033-64F9-8EEA6C6585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F960-53EF-09DB-3A2E-6E4E190BE013}"/>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5" name="Footer Placeholder 4">
            <a:extLst>
              <a:ext uri="{FF2B5EF4-FFF2-40B4-BE49-F238E27FC236}">
                <a16:creationId xmlns:a16="http://schemas.microsoft.com/office/drawing/2014/main" id="{64E43033-A48D-5EC2-CF26-39CBCF4F5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530F6-8212-1261-03E9-99B0C9F87958}"/>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378441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EC70-7396-F882-0E9C-B0452D624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99A086-EDA5-4BA2-FC28-96F1FB083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535AED-D14B-5FCE-5733-B4A95B835480}"/>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5" name="Footer Placeholder 4">
            <a:extLst>
              <a:ext uri="{FF2B5EF4-FFF2-40B4-BE49-F238E27FC236}">
                <a16:creationId xmlns:a16="http://schemas.microsoft.com/office/drawing/2014/main" id="{BBB91763-31E6-85C5-428C-C3C32ADBF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EAA4-B5A1-B843-925B-B2CE4C9786B8}"/>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300708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4B1D-0635-6AE6-0E3C-31DC6D08A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0CD60-E453-5029-3E8E-659F052A8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BF4347-9386-8EB6-CCA0-61ECB0F28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4C900-6F05-4483-474F-34BECD2D7F40}"/>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6" name="Footer Placeholder 5">
            <a:extLst>
              <a:ext uri="{FF2B5EF4-FFF2-40B4-BE49-F238E27FC236}">
                <a16:creationId xmlns:a16="http://schemas.microsoft.com/office/drawing/2014/main" id="{DBB47578-53E4-FEF9-D860-6645D92AB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F6763-B3D2-8CBD-CC12-9462C0974A6E}"/>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135509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374E-7FDD-333C-D9C2-ABB1142898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E23C4-1C54-4D5A-8E2B-0F6752D79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E4DC2-E966-FE34-0E37-51CFAB4341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3D9E3-19A8-E855-6DB7-77B719D41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A9F6DB-BF39-F750-8765-43221F3C0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DFA426-E3D2-F683-DAE2-90BDC01E1D14}"/>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8" name="Footer Placeholder 7">
            <a:extLst>
              <a:ext uri="{FF2B5EF4-FFF2-40B4-BE49-F238E27FC236}">
                <a16:creationId xmlns:a16="http://schemas.microsoft.com/office/drawing/2014/main" id="{D843528B-3EAE-557E-27A7-54881707B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A2DCA-D1A3-8B35-B628-5BEB9BBCF4F2}"/>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427293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7F8-B815-0DE4-BA88-90E32853B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D95257-0662-87BC-785C-4BC6AA161CD3}"/>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4" name="Footer Placeholder 3">
            <a:extLst>
              <a:ext uri="{FF2B5EF4-FFF2-40B4-BE49-F238E27FC236}">
                <a16:creationId xmlns:a16="http://schemas.microsoft.com/office/drawing/2014/main" id="{9D3E32A0-7252-B1C8-B4EE-68F59D1F3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372D6-F436-2AE8-B11F-DA14D66C84DB}"/>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359276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2C9E7-6B55-99E0-683C-CE7E445E3F3D}"/>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3" name="Footer Placeholder 2">
            <a:extLst>
              <a:ext uri="{FF2B5EF4-FFF2-40B4-BE49-F238E27FC236}">
                <a16:creationId xmlns:a16="http://schemas.microsoft.com/office/drawing/2014/main" id="{4218C906-F18F-A4D8-C7A5-17D036472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0CEC1F-4BA1-014E-838A-CDA5081A0E05}"/>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3293306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CAFF-F3F1-F839-BCD3-14E00D6DA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FAFCCC-18D9-0AD9-02F5-AD871B616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F1F4D4-6924-C922-06E2-96C45C705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6C3A4-2A08-D7FA-FC11-930691C74BA3}"/>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6" name="Footer Placeholder 5">
            <a:extLst>
              <a:ext uri="{FF2B5EF4-FFF2-40B4-BE49-F238E27FC236}">
                <a16:creationId xmlns:a16="http://schemas.microsoft.com/office/drawing/2014/main" id="{2F900D3E-0E84-1D74-8B11-449377B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584CA-267C-4313-4533-773E985A3F8D}"/>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387292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DD48-3C51-9406-14A7-930D1A518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235C21-31E8-EEBA-AF6C-F595FE1F3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98913-359D-6341-7C1D-B8DEAF022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7B903-5118-85E1-E770-47C68DE42B42}"/>
              </a:ext>
            </a:extLst>
          </p:cNvPr>
          <p:cNvSpPr>
            <a:spLocks noGrp="1"/>
          </p:cNvSpPr>
          <p:nvPr>
            <p:ph type="dt" sz="half" idx="10"/>
          </p:nvPr>
        </p:nvSpPr>
        <p:spPr/>
        <p:txBody>
          <a:bodyPr/>
          <a:lstStyle/>
          <a:p>
            <a:fld id="{CF689E37-822F-5D4E-BDC7-393E8D8DD0FF}" type="datetimeFigureOut">
              <a:rPr lang="en-US" smtClean="0"/>
              <a:t>2/27/23</a:t>
            </a:fld>
            <a:endParaRPr lang="en-US"/>
          </a:p>
        </p:txBody>
      </p:sp>
      <p:sp>
        <p:nvSpPr>
          <p:cNvPr id="6" name="Footer Placeholder 5">
            <a:extLst>
              <a:ext uri="{FF2B5EF4-FFF2-40B4-BE49-F238E27FC236}">
                <a16:creationId xmlns:a16="http://schemas.microsoft.com/office/drawing/2014/main" id="{2CD10037-8474-5B56-CA91-841D4DD47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623F4-7552-06AD-6595-838CD2A1FFC9}"/>
              </a:ext>
            </a:extLst>
          </p:cNvPr>
          <p:cNvSpPr>
            <a:spLocks noGrp="1"/>
          </p:cNvSpPr>
          <p:nvPr>
            <p:ph type="sldNum" sz="quarter" idx="12"/>
          </p:nvPr>
        </p:nvSpPr>
        <p:spPr/>
        <p:txBody>
          <a:bodyPr/>
          <a:lstStyle/>
          <a:p>
            <a:fld id="{43B0C856-8C56-B141-B156-656DA360B7D3}" type="slidenum">
              <a:rPr lang="en-US" smtClean="0"/>
              <a:t>‹#›</a:t>
            </a:fld>
            <a:endParaRPr lang="en-US"/>
          </a:p>
        </p:txBody>
      </p:sp>
    </p:spTree>
    <p:extLst>
      <p:ext uri="{BB962C8B-B14F-4D97-AF65-F5344CB8AC3E}">
        <p14:creationId xmlns:p14="http://schemas.microsoft.com/office/powerpoint/2010/main" val="43079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44A47-5C0C-CB78-2D17-2176DF515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03FAFB-6E4B-719E-DFA6-1BD4AAFAF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DA42B-AB76-DFBE-31E3-5E78D51A7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89E37-822F-5D4E-BDC7-393E8D8DD0FF}" type="datetimeFigureOut">
              <a:rPr lang="en-US" smtClean="0"/>
              <a:t>2/27/23</a:t>
            </a:fld>
            <a:endParaRPr lang="en-US"/>
          </a:p>
        </p:txBody>
      </p:sp>
      <p:sp>
        <p:nvSpPr>
          <p:cNvPr id="5" name="Footer Placeholder 4">
            <a:extLst>
              <a:ext uri="{FF2B5EF4-FFF2-40B4-BE49-F238E27FC236}">
                <a16:creationId xmlns:a16="http://schemas.microsoft.com/office/drawing/2014/main" id="{0EE8A169-F2A9-1A90-5350-9A86BDACA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9E5B2-DF0B-0989-6CD9-AE11A2392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0C856-8C56-B141-B156-656DA360B7D3}" type="slidenum">
              <a:rPr lang="en-US" smtClean="0"/>
              <a:t>‹#›</a:t>
            </a:fld>
            <a:endParaRPr lang="en-US"/>
          </a:p>
        </p:txBody>
      </p:sp>
    </p:spTree>
    <p:extLst>
      <p:ext uri="{BB962C8B-B14F-4D97-AF65-F5344CB8AC3E}">
        <p14:creationId xmlns:p14="http://schemas.microsoft.com/office/powerpoint/2010/main" val="271418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BB2CEBF-635D-D755-8997-19987FD2D6E3}"/>
              </a:ext>
            </a:extLst>
          </p:cNvPr>
          <p:cNvSpPr>
            <a:spLocks noGrp="1"/>
          </p:cNvSpPr>
          <p:nvPr>
            <p:ph type="ctrTitle"/>
          </p:nvPr>
        </p:nvSpPr>
        <p:spPr>
          <a:xfrm>
            <a:off x="5751094" y="1058780"/>
            <a:ext cx="5602705" cy="3092116"/>
          </a:xfrm>
        </p:spPr>
        <p:txBody>
          <a:bodyPr anchor="ctr">
            <a:normAutofit/>
          </a:bodyPr>
          <a:lstStyle/>
          <a:p>
            <a:pPr algn="l"/>
            <a:r>
              <a:rPr lang="en-US" sz="6600" dirty="0">
                <a:latin typeface="Cambria" panose="02040503050406030204" pitchFamily="18" charset="0"/>
              </a:rPr>
              <a:t>DSC530-Term Project</a:t>
            </a:r>
          </a:p>
        </p:txBody>
      </p:sp>
      <p:sp>
        <p:nvSpPr>
          <p:cNvPr id="3" name="Subtitle 2">
            <a:extLst>
              <a:ext uri="{FF2B5EF4-FFF2-40B4-BE49-F238E27FC236}">
                <a16:creationId xmlns:a16="http://schemas.microsoft.com/office/drawing/2014/main" id="{EBE168F9-FC00-CB10-21D3-6C896C5AC965}"/>
              </a:ext>
            </a:extLst>
          </p:cNvPr>
          <p:cNvSpPr>
            <a:spLocks noGrp="1"/>
          </p:cNvSpPr>
          <p:nvPr>
            <p:ph type="subTitle" idx="1"/>
          </p:nvPr>
        </p:nvSpPr>
        <p:spPr>
          <a:xfrm>
            <a:off x="838200" y="5041616"/>
            <a:ext cx="3781926" cy="1246472"/>
          </a:xfrm>
        </p:spPr>
        <p:txBody>
          <a:bodyPr anchor="ctr">
            <a:normAutofit/>
          </a:bodyPr>
          <a:lstStyle/>
          <a:p>
            <a:pPr algn="l"/>
            <a:r>
              <a:rPr lang="en-US" dirty="0">
                <a:latin typeface="Cambria" panose="02040503050406030204" pitchFamily="18" charset="0"/>
              </a:rPr>
              <a:t>Madison Christiansen </a:t>
            </a:r>
          </a:p>
        </p:txBody>
      </p:sp>
    </p:spTree>
    <p:extLst>
      <p:ext uri="{BB962C8B-B14F-4D97-AF65-F5344CB8AC3E}">
        <p14:creationId xmlns:p14="http://schemas.microsoft.com/office/powerpoint/2010/main" val="65780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95336C-0A1C-CED9-B1AC-8F45D709063B}"/>
              </a:ext>
            </a:extLst>
          </p:cNvPr>
          <p:cNvSpPr>
            <a:spLocks noGrp="1"/>
          </p:cNvSpPr>
          <p:nvPr>
            <p:ph type="title"/>
          </p:nvPr>
        </p:nvSpPr>
        <p:spPr>
          <a:xfrm>
            <a:off x="6096000" y="609600"/>
            <a:ext cx="5310116" cy="1322887"/>
          </a:xfrm>
        </p:spPr>
        <p:txBody>
          <a:bodyPr>
            <a:normAutofit/>
          </a:bodyPr>
          <a:lstStyle/>
          <a:p>
            <a:r>
              <a:rPr lang="en-US" dirty="0">
                <a:latin typeface="Cambria" panose="02040503050406030204" pitchFamily="18" charset="0"/>
              </a:rPr>
              <a:t>Regression Analysis</a:t>
            </a:r>
          </a:p>
        </p:txBody>
      </p:sp>
      <p:pic>
        <p:nvPicPr>
          <p:cNvPr id="7" name="Content Placeholder 6" descr="Table&#10;&#10;Description automatically generated">
            <a:extLst>
              <a:ext uri="{FF2B5EF4-FFF2-40B4-BE49-F238E27FC236}">
                <a16:creationId xmlns:a16="http://schemas.microsoft.com/office/drawing/2014/main" id="{A39B4350-D606-3429-64EB-DCA9477476EF}"/>
              </a:ext>
            </a:extLst>
          </p:cNvPr>
          <p:cNvPicPr>
            <a:picLocks noGrp="1" noChangeAspect="1"/>
          </p:cNvPicPr>
          <p:nvPr>
            <p:ph idx="1"/>
          </p:nvPr>
        </p:nvPicPr>
        <p:blipFill>
          <a:blip r:embed="rId2"/>
          <a:stretch>
            <a:fillRect/>
          </a:stretch>
        </p:blipFill>
        <p:spPr>
          <a:xfrm>
            <a:off x="0" y="0"/>
            <a:ext cx="5176157" cy="6867377"/>
          </a:xfrm>
        </p:spPr>
      </p:pic>
      <p:sp>
        <p:nvSpPr>
          <p:cNvPr id="8" name="TextBox 7">
            <a:extLst>
              <a:ext uri="{FF2B5EF4-FFF2-40B4-BE49-F238E27FC236}">
                <a16:creationId xmlns:a16="http://schemas.microsoft.com/office/drawing/2014/main" id="{92EC058F-A85E-9C2C-9477-665EE30D3902}"/>
              </a:ext>
            </a:extLst>
          </p:cNvPr>
          <p:cNvSpPr txBox="1"/>
          <p:nvPr/>
        </p:nvSpPr>
        <p:spPr>
          <a:xfrm>
            <a:off x="5805301" y="1932487"/>
            <a:ext cx="5891514" cy="4154984"/>
          </a:xfrm>
          <a:prstGeom prst="rect">
            <a:avLst/>
          </a:prstGeom>
          <a:noFill/>
        </p:spPr>
        <p:txBody>
          <a:bodyPr wrap="square" rtlCol="0">
            <a:spAutoFit/>
          </a:bodyPr>
          <a:lstStyle/>
          <a:p>
            <a:r>
              <a:rPr lang="en-US" sz="2400" dirty="0">
                <a:latin typeface="Cambria" panose="02040503050406030204" pitchFamily="18" charset="0"/>
              </a:rPr>
              <a:t>For this regression analysis I looked at comparing the weight, height, and width of the market fish. With the weight being the dependent variable. </a:t>
            </a:r>
          </a:p>
          <a:p>
            <a:r>
              <a:rPr lang="en-US" sz="2400" dirty="0">
                <a:latin typeface="Cambria" panose="02040503050406030204" pitchFamily="18" charset="0"/>
              </a:rPr>
              <a:t>Looking at the p-value you can see that width is at 0 meaning that the observation is unlikely to be due to chance. The height is 0.3 which is also closer to 0 then 1. This can tell us that the sample size is large enough for deviation from normality to be confirmed. </a:t>
            </a:r>
          </a:p>
        </p:txBody>
      </p:sp>
    </p:spTree>
    <p:extLst>
      <p:ext uri="{BB962C8B-B14F-4D97-AF65-F5344CB8AC3E}">
        <p14:creationId xmlns:p14="http://schemas.microsoft.com/office/powerpoint/2010/main" val="274522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E8009B31-EE3C-4DCE-88F0-EA3FE2AB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0">
            <a:extLst>
              <a:ext uri="{FF2B5EF4-FFF2-40B4-BE49-F238E27FC236}">
                <a16:creationId xmlns:a16="http://schemas.microsoft.com/office/drawing/2014/main" id="{A82D9556-7EB0-4226-B5CF-E48584DA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17261" y="889461"/>
            <a:ext cx="3011208" cy="513827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graphicFrame>
        <p:nvGraphicFramePr>
          <p:cNvPr id="13" name="Content Placeholder 2">
            <a:extLst>
              <a:ext uri="{FF2B5EF4-FFF2-40B4-BE49-F238E27FC236}">
                <a16:creationId xmlns:a16="http://schemas.microsoft.com/office/drawing/2014/main" id="{D1626B10-BA64-201B-32A4-8C5374A4ED10}"/>
              </a:ext>
            </a:extLst>
          </p:cNvPr>
          <p:cNvGraphicFramePr/>
          <p:nvPr>
            <p:extLst>
              <p:ext uri="{D42A27DB-BD31-4B8C-83A1-F6EECF244321}">
                <p14:modId xmlns:p14="http://schemas.microsoft.com/office/powerpoint/2010/main" val="1537458871"/>
              </p:ext>
            </p:extLst>
          </p:nvPr>
        </p:nvGraphicFramePr>
        <p:xfrm>
          <a:off x="838201" y="2118167"/>
          <a:ext cx="9252856" cy="4058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D719F37-2AE9-8A23-C9F6-F432B40CFC45}"/>
              </a:ext>
            </a:extLst>
          </p:cNvPr>
          <p:cNvSpPr txBox="1"/>
          <p:nvPr/>
        </p:nvSpPr>
        <p:spPr>
          <a:xfrm>
            <a:off x="696255" y="274254"/>
            <a:ext cx="10345992" cy="1569660"/>
          </a:xfrm>
          <a:prstGeom prst="rect">
            <a:avLst/>
          </a:prstGeom>
          <a:noFill/>
        </p:spPr>
        <p:txBody>
          <a:bodyPr wrap="square" rtlCol="0">
            <a:spAutoFit/>
          </a:bodyPr>
          <a:lstStyle/>
          <a:p>
            <a:r>
              <a:rPr lang="en-US" sz="3200" dirty="0">
                <a:latin typeface="Cambria" panose="02040503050406030204" pitchFamily="18" charset="0"/>
              </a:rPr>
              <a:t>This Fish Market Data Set is a record of seven common fish species in fish market sales. We are looking to see if the weight of the fish is a good indicator of the other variables. </a:t>
            </a:r>
          </a:p>
        </p:txBody>
      </p:sp>
    </p:spTree>
    <p:extLst>
      <p:ext uri="{BB962C8B-B14F-4D97-AF65-F5344CB8AC3E}">
        <p14:creationId xmlns:p14="http://schemas.microsoft.com/office/powerpoint/2010/main" val="265009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5" name="Rectangle 41">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Content Placeholder 4" descr="Chart, histogram&#10;&#10;Description automatically generated">
            <a:extLst>
              <a:ext uri="{FF2B5EF4-FFF2-40B4-BE49-F238E27FC236}">
                <a16:creationId xmlns:a16="http://schemas.microsoft.com/office/drawing/2014/main" id="{C916FCC4-64F6-44BE-C539-9E63C457E098}"/>
              </a:ext>
            </a:extLst>
          </p:cNvPr>
          <p:cNvPicPr>
            <a:picLocks noChangeAspect="1"/>
          </p:cNvPicPr>
          <p:nvPr/>
        </p:nvPicPr>
        <p:blipFill>
          <a:blip r:embed="rId3"/>
          <a:stretch>
            <a:fillRect/>
          </a:stretch>
        </p:blipFill>
        <p:spPr>
          <a:xfrm>
            <a:off x="4752899" y="90983"/>
            <a:ext cx="2651760" cy="2088261"/>
          </a:xfrm>
          <a:prstGeom prst="rect">
            <a:avLst/>
          </a:prstGeom>
        </p:spPr>
      </p:pic>
      <p:pic>
        <p:nvPicPr>
          <p:cNvPr id="7" name="Picture 6" descr="Chart, histogram&#10;&#10;Description automatically generated">
            <a:extLst>
              <a:ext uri="{FF2B5EF4-FFF2-40B4-BE49-F238E27FC236}">
                <a16:creationId xmlns:a16="http://schemas.microsoft.com/office/drawing/2014/main" id="{DB0F23D6-EC80-4A7C-2121-4733F55783D2}"/>
              </a:ext>
            </a:extLst>
          </p:cNvPr>
          <p:cNvPicPr>
            <a:picLocks noChangeAspect="1"/>
          </p:cNvPicPr>
          <p:nvPr/>
        </p:nvPicPr>
        <p:blipFill>
          <a:blip r:embed="rId4"/>
          <a:stretch>
            <a:fillRect/>
          </a:stretch>
        </p:blipFill>
        <p:spPr>
          <a:xfrm>
            <a:off x="534435" y="94798"/>
            <a:ext cx="2647406" cy="2084832"/>
          </a:xfrm>
          <a:prstGeom prst="rect">
            <a:avLst/>
          </a:prstGeom>
        </p:spPr>
      </p:pic>
      <p:pic>
        <p:nvPicPr>
          <p:cNvPr id="11" name="Picture 10" descr="Chart, histogram&#10;&#10;Description automatically generated">
            <a:extLst>
              <a:ext uri="{FF2B5EF4-FFF2-40B4-BE49-F238E27FC236}">
                <a16:creationId xmlns:a16="http://schemas.microsoft.com/office/drawing/2014/main" id="{F2EB34AD-C0BC-5DDC-DFF8-292E1E1BAA58}"/>
              </a:ext>
            </a:extLst>
          </p:cNvPr>
          <p:cNvPicPr>
            <a:picLocks noChangeAspect="1"/>
          </p:cNvPicPr>
          <p:nvPr/>
        </p:nvPicPr>
        <p:blipFill>
          <a:blip r:embed="rId5"/>
          <a:stretch>
            <a:fillRect/>
          </a:stretch>
        </p:blipFill>
        <p:spPr>
          <a:xfrm>
            <a:off x="8778967" y="79154"/>
            <a:ext cx="2651760" cy="2088261"/>
          </a:xfrm>
          <a:prstGeom prst="rect">
            <a:avLst/>
          </a:prstGeom>
        </p:spPr>
      </p:pic>
      <p:pic>
        <p:nvPicPr>
          <p:cNvPr id="13" name="Picture 12" descr="Chart, histogram&#10;&#10;Description automatically generated">
            <a:extLst>
              <a:ext uri="{FF2B5EF4-FFF2-40B4-BE49-F238E27FC236}">
                <a16:creationId xmlns:a16="http://schemas.microsoft.com/office/drawing/2014/main" id="{F653E442-E494-49CC-A66C-764B33CFCC5A}"/>
              </a:ext>
            </a:extLst>
          </p:cNvPr>
          <p:cNvPicPr>
            <a:picLocks noChangeAspect="1"/>
          </p:cNvPicPr>
          <p:nvPr/>
        </p:nvPicPr>
        <p:blipFill>
          <a:blip r:embed="rId6"/>
          <a:stretch>
            <a:fillRect/>
          </a:stretch>
        </p:blipFill>
        <p:spPr>
          <a:xfrm>
            <a:off x="530081" y="2380021"/>
            <a:ext cx="2651760" cy="2088261"/>
          </a:xfrm>
          <a:prstGeom prst="rect">
            <a:avLst/>
          </a:prstGeom>
        </p:spPr>
      </p:pic>
      <p:pic>
        <p:nvPicPr>
          <p:cNvPr id="9" name="Picture 8" descr="Chart, histogram&#10;&#10;Description automatically generated">
            <a:extLst>
              <a:ext uri="{FF2B5EF4-FFF2-40B4-BE49-F238E27FC236}">
                <a16:creationId xmlns:a16="http://schemas.microsoft.com/office/drawing/2014/main" id="{74614159-4602-714C-E6A5-E116DED0871C}"/>
              </a:ext>
            </a:extLst>
          </p:cNvPr>
          <p:cNvPicPr>
            <a:picLocks noChangeAspect="1"/>
          </p:cNvPicPr>
          <p:nvPr/>
        </p:nvPicPr>
        <p:blipFill>
          <a:blip r:embed="rId7"/>
          <a:stretch>
            <a:fillRect/>
          </a:stretch>
        </p:blipFill>
        <p:spPr>
          <a:xfrm>
            <a:off x="530081" y="4674941"/>
            <a:ext cx="2651760" cy="2088261"/>
          </a:xfrm>
          <a:prstGeom prst="rect">
            <a:avLst/>
          </a:prstGeom>
        </p:spPr>
      </p:pic>
      <p:sp>
        <p:nvSpPr>
          <p:cNvPr id="44" name="Rectangle 43">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C6407-96FD-1430-F9D0-DE939382EB32}"/>
              </a:ext>
            </a:extLst>
          </p:cNvPr>
          <p:cNvSpPr>
            <a:spLocks noGrp="1"/>
          </p:cNvSpPr>
          <p:nvPr>
            <p:ph type="title"/>
          </p:nvPr>
        </p:nvSpPr>
        <p:spPr>
          <a:xfrm>
            <a:off x="4485180" y="2457133"/>
            <a:ext cx="6868620" cy="1016898"/>
          </a:xfrm>
        </p:spPr>
        <p:txBody>
          <a:bodyPr vert="horz" lIns="91440" tIns="45720" rIns="91440" bIns="45720" rtlCol="0">
            <a:normAutofit/>
          </a:bodyPr>
          <a:lstStyle/>
          <a:p>
            <a:r>
              <a:rPr lang="en-US" sz="4000" kern="1200" dirty="0">
                <a:solidFill>
                  <a:srgbClr val="FFFFFF"/>
                </a:solidFill>
                <a:latin typeface="Cambria" panose="02040503050406030204" pitchFamily="18" charset="0"/>
              </a:rPr>
              <a:t>Histogram</a:t>
            </a:r>
          </a:p>
        </p:txBody>
      </p:sp>
      <p:cxnSp>
        <p:nvCxnSpPr>
          <p:cNvPr id="46" name="Straight Connector 45">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28" name="Content Placeholder 27">
            <a:extLst>
              <a:ext uri="{FF2B5EF4-FFF2-40B4-BE49-F238E27FC236}">
                <a16:creationId xmlns:a16="http://schemas.microsoft.com/office/drawing/2014/main" id="{44D13587-C139-F2B2-34C9-3F85FC7BDA6E}"/>
              </a:ext>
            </a:extLst>
          </p:cNvPr>
          <p:cNvSpPr>
            <a:spLocks noGrp="1"/>
          </p:cNvSpPr>
          <p:nvPr>
            <p:ph idx="1"/>
          </p:nvPr>
        </p:nvSpPr>
        <p:spPr>
          <a:xfrm>
            <a:off x="4485180" y="3429000"/>
            <a:ext cx="7286306" cy="3180144"/>
          </a:xfrm>
        </p:spPr>
        <p:txBody>
          <a:bodyPr>
            <a:normAutofit lnSpcReduction="10000"/>
          </a:bodyPr>
          <a:lstStyle/>
          <a:p>
            <a:pPr marL="0" indent="0">
              <a:buNone/>
            </a:pPr>
            <a:r>
              <a:rPr lang="en-US" sz="2400" dirty="0">
                <a:solidFill>
                  <a:srgbClr val="FFFFFF"/>
                </a:solidFill>
                <a:latin typeface="Cambria" panose="02040503050406030204" pitchFamily="18" charset="0"/>
              </a:rPr>
              <a:t>Outliers are shown in the Length1, Length2, and Weight histograms. These outliers lie outside of the overall pattern of a distribution and can be due to the case not fitting the model under study. Another reason for the outlier can be due to measurement error.  The outliers are a good representation of variations within the population, they should stay included. Since this data set consists of natural species, there will be variations and keeping those stay true to the population. </a:t>
            </a:r>
          </a:p>
        </p:txBody>
      </p:sp>
      <p:sp>
        <p:nvSpPr>
          <p:cNvPr id="14" name="Oval 13">
            <a:extLst>
              <a:ext uri="{FF2B5EF4-FFF2-40B4-BE49-F238E27FC236}">
                <a16:creationId xmlns:a16="http://schemas.microsoft.com/office/drawing/2014/main" id="{D86FF686-7F5E-92E1-5DCC-68D8786CC3BB}"/>
              </a:ext>
            </a:extLst>
          </p:cNvPr>
          <p:cNvSpPr/>
          <p:nvPr/>
        </p:nvSpPr>
        <p:spPr>
          <a:xfrm>
            <a:off x="2696901" y="1732240"/>
            <a:ext cx="381964" cy="373979"/>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A905FE-4220-9287-09FA-114522B0EC08}"/>
              </a:ext>
            </a:extLst>
          </p:cNvPr>
          <p:cNvSpPr/>
          <p:nvPr/>
        </p:nvSpPr>
        <p:spPr>
          <a:xfrm>
            <a:off x="6950199" y="1754929"/>
            <a:ext cx="381964" cy="38217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852FD7-F4F6-3BE1-3F7C-5D85D2530C32}"/>
              </a:ext>
            </a:extLst>
          </p:cNvPr>
          <p:cNvSpPr/>
          <p:nvPr/>
        </p:nvSpPr>
        <p:spPr>
          <a:xfrm>
            <a:off x="2684536" y="6323864"/>
            <a:ext cx="381964" cy="38217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3711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DCA89C-D66F-91F3-8AE8-AE2F6DFBC443}"/>
              </a:ext>
            </a:extLst>
          </p:cNvPr>
          <p:cNvSpPr>
            <a:spLocks noGrp="1"/>
          </p:cNvSpPr>
          <p:nvPr>
            <p:ph type="title"/>
          </p:nvPr>
        </p:nvSpPr>
        <p:spPr>
          <a:xfrm>
            <a:off x="508888" y="475342"/>
            <a:ext cx="4379897" cy="1690993"/>
          </a:xfrm>
        </p:spPr>
        <p:txBody>
          <a:bodyPr anchor="b">
            <a:normAutofit/>
          </a:bodyPr>
          <a:lstStyle/>
          <a:p>
            <a:r>
              <a:rPr lang="en-US" sz="3600" dirty="0">
                <a:solidFill>
                  <a:srgbClr val="FFFFFF"/>
                </a:solidFill>
                <a:latin typeface="Cambria" panose="02040503050406030204" pitchFamily="18" charset="0"/>
              </a:rPr>
              <a:t>Descriptive Characteristics about Variables</a:t>
            </a:r>
          </a:p>
        </p:txBody>
      </p:sp>
      <p:pic>
        <p:nvPicPr>
          <p:cNvPr id="11" name="Picture 10" descr="Text&#10;&#10;Description automatically generated">
            <a:extLst>
              <a:ext uri="{FF2B5EF4-FFF2-40B4-BE49-F238E27FC236}">
                <a16:creationId xmlns:a16="http://schemas.microsoft.com/office/drawing/2014/main" id="{AC1755A2-F78B-EECE-0F08-9B25AC85B0DC}"/>
              </a:ext>
            </a:extLst>
          </p:cNvPr>
          <p:cNvPicPr>
            <a:picLocks noChangeAspect="1"/>
          </p:cNvPicPr>
          <p:nvPr/>
        </p:nvPicPr>
        <p:blipFill>
          <a:blip r:embed="rId2"/>
          <a:stretch>
            <a:fillRect/>
          </a:stretch>
        </p:blipFill>
        <p:spPr>
          <a:xfrm>
            <a:off x="3544505" y="1747778"/>
            <a:ext cx="3620193" cy="2335608"/>
          </a:xfrm>
          <a:prstGeom prst="rect">
            <a:avLst/>
          </a:prstGeom>
        </p:spPr>
      </p:pic>
      <p:pic>
        <p:nvPicPr>
          <p:cNvPr id="9" name="Picture 8" descr="Text&#10;&#10;Description automatically generated">
            <a:extLst>
              <a:ext uri="{FF2B5EF4-FFF2-40B4-BE49-F238E27FC236}">
                <a16:creationId xmlns:a16="http://schemas.microsoft.com/office/drawing/2014/main" id="{1FD7D21B-1DCA-5066-AA66-D2EF89AC7085}"/>
              </a:ext>
            </a:extLst>
          </p:cNvPr>
          <p:cNvPicPr>
            <a:picLocks noChangeAspect="1"/>
          </p:cNvPicPr>
          <p:nvPr/>
        </p:nvPicPr>
        <p:blipFill>
          <a:blip r:embed="rId3"/>
          <a:stretch>
            <a:fillRect/>
          </a:stretch>
        </p:blipFill>
        <p:spPr>
          <a:xfrm>
            <a:off x="3543768" y="4245321"/>
            <a:ext cx="3410527" cy="2184623"/>
          </a:xfrm>
          <a:prstGeom prst="rect">
            <a:avLst/>
          </a:prstGeom>
        </p:spPr>
      </p:pic>
      <p:pic>
        <p:nvPicPr>
          <p:cNvPr id="13" name="Picture 12" descr="Table&#10;&#10;Description automatically generated">
            <a:extLst>
              <a:ext uri="{FF2B5EF4-FFF2-40B4-BE49-F238E27FC236}">
                <a16:creationId xmlns:a16="http://schemas.microsoft.com/office/drawing/2014/main" id="{2E87E7F5-D7EE-2B0A-15A7-D815D1BB0057}"/>
              </a:ext>
            </a:extLst>
          </p:cNvPr>
          <p:cNvPicPr>
            <a:picLocks noChangeAspect="1"/>
          </p:cNvPicPr>
          <p:nvPr/>
        </p:nvPicPr>
        <p:blipFill>
          <a:blip r:embed="rId4"/>
          <a:stretch>
            <a:fillRect/>
          </a:stretch>
        </p:blipFill>
        <p:spPr>
          <a:xfrm>
            <a:off x="7616936" y="475342"/>
            <a:ext cx="4248944" cy="2643352"/>
          </a:xfrm>
          <a:prstGeom prst="rect">
            <a:avLst/>
          </a:prstGeom>
        </p:spPr>
      </p:pic>
      <p:pic>
        <p:nvPicPr>
          <p:cNvPr id="5" name="Content Placeholder 4" descr="Text&#10;&#10;Description automatically generated">
            <a:extLst>
              <a:ext uri="{FF2B5EF4-FFF2-40B4-BE49-F238E27FC236}">
                <a16:creationId xmlns:a16="http://schemas.microsoft.com/office/drawing/2014/main" id="{27A5A0EB-53A2-2C1B-517E-A17949916E6F}"/>
              </a:ext>
            </a:extLst>
          </p:cNvPr>
          <p:cNvPicPr>
            <a:picLocks noChangeAspect="1"/>
          </p:cNvPicPr>
          <p:nvPr/>
        </p:nvPicPr>
        <p:blipFill>
          <a:blip r:embed="rId5"/>
          <a:stretch>
            <a:fillRect/>
          </a:stretch>
        </p:blipFill>
        <p:spPr>
          <a:xfrm>
            <a:off x="417866" y="4245321"/>
            <a:ext cx="2973516" cy="2184623"/>
          </a:xfrm>
          <a:prstGeom prst="rect">
            <a:avLst/>
          </a:prstGeom>
        </p:spPr>
      </p:pic>
      <p:pic>
        <p:nvPicPr>
          <p:cNvPr id="7" name="Picture 6" descr="Table&#10;&#10;Description automatically generated">
            <a:extLst>
              <a:ext uri="{FF2B5EF4-FFF2-40B4-BE49-F238E27FC236}">
                <a16:creationId xmlns:a16="http://schemas.microsoft.com/office/drawing/2014/main" id="{8E4149AE-AA10-852E-9FC1-D940C7E40CC2}"/>
              </a:ext>
            </a:extLst>
          </p:cNvPr>
          <p:cNvPicPr>
            <a:picLocks noChangeAspect="1"/>
          </p:cNvPicPr>
          <p:nvPr/>
        </p:nvPicPr>
        <p:blipFill>
          <a:blip r:embed="rId6"/>
          <a:stretch>
            <a:fillRect/>
          </a:stretch>
        </p:blipFill>
        <p:spPr>
          <a:xfrm>
            <a:off x="7616936" y="3842605"/>
            <a:ext cx="4248944" cy="2432863"/>
          </a:xfrm>
          <a:prstGeom prst="rect">
            <a:avLst/>
          </a:prstGeom>
        </p:spPr>
      </p:pic>
    </p:spTree>
    <p:extLst>
      <p:ext uri="{BB962C8B-B14F-4D97-AF65-F5344CB8AC3E}">
        <p14:creationId xmlns:p14="http://schemas.microsoft.com/office/powerpoint/2010/main" val="23112825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78935-21C4-5CE6-375E-88C17FEFDBBF}"/>
              </a:ext>
            </a:extLst>
          </p:cNvPr>
          <p:cNvSpPr>
            <a:spLocks noGrp="1"/>
          </p:cNvSpPr>
          <p:nvPr>
            <p:ph type="title"/>
          </p:nvPr>
        </p:nvSpPr>
        <p:spPr>
          <a:xfrm>
            <a:off x="838200" y="585216"/>
            <a:ext cx="10515600" cy="1325563"/>
          </a:xfrm>
        </p:spPr>
        <p:txBody>
          <a:bodyPr>
            <a:normAutofit/>
          </a:bodyPr>
          <a:lstStyle/>
          <a:p>
            <a:r>
              <a:rPr lang="en-US">
                <a:solidFill>
                  <a:schemeClr val="bg1"/>
                </a:solidFill>
                <a:latin typeface="Cambria" panose="02040503050406030204" pitchFamily="18" charset="0"/>
              </a:rPr>
              <a:t>Probability Mass Function</a:t>
            </a:r>
          </a:p>
        </p:txBody>
      </p:sp>
      <p:sp>
        <p:nvSpPr>
          <p:cNvPr id="6" name="TextBox 5">
            <a:extLst>
              <a:ext uri="{FF2B5EF4-FFF2-40B4-BE49-F238E27FC236}">
                <a16:creationId xmlns:a16="http://schemas.microsoft.com/office/drawing/2014/main" id="{39F69803-86F3-1451-DEFC-3B935D18FBFF}"/>
              </a:ext>
            </a:extLst>
          </p:cNvPr>
          <p:cNvSpPr txBox="1"/>
          <p:nvPr/>
        </p:nvSpPr>
        <p:spPr>
          <a:xfrm>
            <a:off x="6718640" y="2496310"/>
            <a:ext cx="4930815" cy="2677656"/>
          </a:xfrm>
          <a:prstGeom prst="rect">
            <a:avLst/>
          </a:prstGeom>
          <a:noFill/>
        </p:spPr>
        <p:txBody>
          <a:bodyPr wrap="square" rtlCol="0">
            <a:spAutoFit/>
          </a:bodyPr>
          <a:lstStyle/>
          <a:p>
            <a:r>
              <a:rPr lang="en-US" sz="2800" dirty="0">
                <a:latin typeface="Cambria" panose="02040503050406030204" pitchFamily="18" charset="0"/>
              </a:rPr>
              <a:t>Here the PMF shows as the probability on the y-axis and the variables on the x-axis. This shows us the the variables are equal to the 0.16 probability value.</a:t>
            </a:r>
          </a:p>
        </p:txBody>
      </p:sp>
      <p:pic>
        <p:nvPicPr>
          <p:cNvPr id="8" name="Picture 7" descr="Chart, bar chart&#10;&#10;Description automatically generated">
            <a:extLst>
              <a:ext uri="{FF2B5EF4-FFF2-40B4-BE49-F238E27FC236}">
                <a16:creationId xmlns:a16="http://schemas.microsoft.com/office/drawing/2014/main" id="{E04F4DD3-3B9C-74FF-58D7-6DFCFE061F5C}"/>
              </a:ext>
            </a:extLst>
          </p:cNvPr>
          <p:cNvPicPr>
            <a:picLocks noChangeAspect="1"/>
          </p:cNvPicPr>
          <p:nvPr/>
        </p:nvPicPr>
        <p:blipFill>
          <a:blip r:embed="rId2"/>
          <a:stretch>
            <a:fillRect/>
          </a:stretch>
        </p:blipFill>
        <p:spPr>
          <a:xfrm>
            <a:off x="838200" y="2386584"/>
            <a:ext cx="5615356" cy="4032504"/>
          </a:xfrm>
          <a:prstGeom prst="rect">
            <a:avLst/>
          </a:prstGeom>
        </p:spPr>
      </p:pic>
    </p:spTree>
    <p:extLst>
      <p:ext uri="{BB962C8B-B14F-4D97-AF65-F5344CB8AC3E}">
        <p14:creationId xmlns:p14="http://schemas.microsoft.com/office/powerpoint/2010/main" val="225316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792C-3D2C-CA3D-A509-28461322A3F4}"/>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3700" kern="1200" dirty="0">
                <a:latin typeface="Cambria" panose="02040503050406030204" pitchFamily="18" charset="0"/>
              </a:rPr>
              <a:t>Cumulative Distribution Function</a:t>
            </a:r>
          </a:p>
        </p:txBody>
      </p:sp>
      <p:sp>
        <p:nvSpPr>
          <p:cNvPr id="16" name="Content Placeholder 15">
            <a:extLst>
              <a:ext uri="{FF2B5EF4-FFF2-40B4-BE49-F238E27FC236}">
                <a16:creationId xmlns:a16="http://schemas.microsoft.com/office/drawing/2014/main" id="{D6A11DBB-6E02-C87A-2679-5941E24A3635}"/>
              </a:ext>
            </a:extLst>
          </p:cNvPr>
          <p:cNvSpPr>
            <a:spLocks noGrp="1"/>
          </p:cNvSpPr>
          <p:nvPr>
            <p:ph idx="1"/>
          </p:nvPr>
        </p:nvSpPr>
        <p:spPr>
          <a:xfrm>
            <a:off x="648931" y="2438400"/>
            <a:ext cx="3505494" cy="3785419"/>
          </a:xfrm>
        </p:spPr>
        <p:txBody>
          <a:bodyPr>
            <a:normAutofit/>
          </a:bodyPr>
          <a:lstStyle/>
          <a:p>
            <a:pPr marL="0" indent="0">
              <a:buNone/>
            </a:pPr>
            <a:r>
              <a:rPr lang="en-US" sz="2000" dirty="0">
                <a:latin typeface="Cambria" panose="02040503050406030204" pitchFamily="18" charset="0"/>
              </a:rPr>
              <a:t>The CDF calculates the cumulative probability for a given x-value. This given x-value we are looking at is the weight of the fish. </a:t>
            </a:r>
          </a:p>
          <a:p>
            <a:pPr marL="0" indent="0">
              <a:buNone/>
            </a:pPr>
            <a:r>
              <a:rPr lang="en-US" sz="2000" dirty="0">
                <a:latin typeface="Cambria" panose="02040503050406030204" pitchFamily="18" charset="0"/>
              </a:rPr>
              <a:t>Based off this CDF graph you can see that about 95% probability that the fish weight over the 1000 grams mark. We are trying to look at the weight of the fish and how it shows the other variables.</a:t>
            </a:r>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D574743B-4F43-D80F-060C-494C6A8AD60D}"/>
              </a:ext>
            </a:extLst>
          </p:cNvPr>
          <p:cNvPicPr>
            <a:picLocks noChangeAspect="1"/>
          </p:cNvPicPr>
          <p:nvPr/>
        </p:nvPicPr>
        <p:blipFill>
          <a:blip r:embed="rId2"/>
          <a:stretch>
            <a:fillRect/>
          </a:stretch>
        </p:blipFill>
        <p:spPr>
          <a:xfrm>
            <a:off x="5213272" y="1046938"/>
            <a:ext cx="6329797" cy="4764123"/>
          </a:xfrm>
          <a:prstGeom prst="rect">
            <a:avLst/>
          </a:prstGeom>
        </p:spPr>
      </p:pic>
    </p:spTree>
    <p:extLst>
      <p:ext uri="{BB962C8B-B14F-4D97-AF65-F5344CB8AC3E}">
        <p14:creationId xmlns:p14="http://schemas.microsoft.com/office/powerpoint/2010/main" val="206398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7E6F66-FE6D-D704-344D-2436F0FD37E2}"/>
              </a:ext>
            </a:extLst>
          </p:cNvPr>
          <p:cNvSpPr>
            <a:spLocks noGrp="1"/>
          </p:cNvSpPr>
          <p:nvPr>
            <p:ph type="title"/>
          </p:nvPr>
        </p:nvSpPr>
        <p:spPr>
          <a:xfrm>
            <a:off x="469170" y="780215"/>
            <a:ext cx="5491792" cy="1395719"/>
          </a:xfrm>
        </p:spPr>
        <p:txBody>
          <a:bodyPr>
            <a:normAutofit/>
          </a:bodyPr>
          <a:lstStyle/>
          <a:p>
            <a:r>
              <a:rPr lang="en-US" dirty="0">
                <a:solidFill>
                  <a:srgbClr val="FFFFFF"/>
                </a:solidFill>
                <a:latin typeface="Cambria" panose="02040503050406030204" pitchFamily="18" charset="0"/>
              </a:rPr>
              <a:t>Analytical Distribution</a:t>
            </a:r>
          </a:p>
        </p:txBody>
      </p:sp>
      <p:sp>
        <p:nvSpPr>
          <p:cNvPr id="21" name="Rectangle 2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5C7DA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5C7DAD">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descr="Chart&#10;&#10;Description automatically generated">
            <a:extLst>
              <a:ext uri="{FF2B5EF4-FFF2-40B4-BE49-F238E27FC236}">
                <a16:creationId xmlns:a16="http://schemas.microsoft.com/office/drawing/2014/main" id="{5E42BB3A-8E6D-989E-69E2-4605411D1A22}"/>
              </a:ext>
            </a:extLst>
          </p:cNvPr>
          <p:cNvPicPr>
            <a:picLocks noChangeAspect="1"/>
          </p:cNvPicPr>
          <p:nvPr/>
        </p:nvPicPr>
        <p:blipFill>
          <a:blip r:embed="rId2"/>
          <a:stretch>
            <a:fillRect/>
          </a:stretch>
        </p:blipFill>
        <p:spPr>
          <a:xfrm>
            <a:off x="5866615" y="1267435"/>
            <a:ext cx="6048016" cy="4860410"/>
          </a:xfrm>
          <a:prstGeom prst="rect">
            <a:avLst/>
          </a:prstGeom>
        </p:spPr>
      </p:pic>
      <p:sp>
        <p:nvSpPr>
          <p:cNvPr id="6" name="TextBox 5">
            <a:extLst>
              <a:ext uri="{FF2B5EF4-FFF2-40B4-BE49-F238E27FC236}">
                <a16:creationId xmlns:a16="http://schemas.microsoft.com/office/drawing/2014/main" id="{EF97B481-7ED9-9969-7D35-A9F6063E7D19}"/>
              </a:ext>
            </a:extLst>
          </p:cNvPr>
          <p:cNvSpPr txBox="1"/>
          <p:nvPr/>
        </p:nvSpPr>
        <p:spPr>
          <a:xfrm>
            <a:off x="697360" y="2475620"/>
            <a:ext cx="4930815" cy="3970318"/>
          </a:xfrm>
          <a:prstGeom prst="rect">
            <a:avLst/>
          </a:prstGeom>
          <a:noFill/>
        </p:spPr>
        <p:txBody>
          <a:bodyPr wrap="square" rtlCol="0">
            <a:spAutoFit/>
          </a:bodyPr>
          <a:lstStyle/>
          <a:p>
            <a:r>
              <a:rPr lang="en-US" sz="2800" dirty="0">
                <a:latin typeface="Cambria" panose="02040503050406030204" pitchFamily="18" charset="0"/>
              </a:rPr>
              <a:t>Using the normal distribution see if the data set is approximately normally distributed. This plot shows us that the residuals are mostly normally distributed with just a few outliers. You can see this as the data follow along the same line as the model line. </a:t>
            </a:r>
          </a:p>
        </p:txBody>
      </p:sp>
    </p:spTree>
    <p:extLst>
      <p:ext uri="{BB962C8B-B14F-4D97-AF65-F5344CB8AC3E}">
        <p14:creationId xmlns:p14="http://schemas.microsoft.com/office/powerpoint/2010/main" val="237089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B4B9-76EF-B4D8-7ABA-5CF7DED23105}"/>
              </a:ext>
            </a:extLst>
          </p:cNvPr>
          <p:cNvSpPr>
            <a:spLocks noGrp="1"/>
          </p:cNvSpPr>
          <p:nvPr>
            <p:ph type="title"/>
          </p:nvPr>
        </p:nvSpPr>
        <p:spPr>
          <a:xfrm>
            <a:off x="185941" y="4887384"/>
            <a:ext cx="3685032" cy="1608328"/>
          </a:xfrm>
        </p:spPr>
        <p:txBody>
          <a:bodyPr>
            <a:normAutofit/>
          </a:bodyPr>
          <a:lstStyle/>
          <a:p>
            <a:r>
              <a:rPr lang="en-US" sz="3600" dirty="0">
                <a:latin typeface="Cambria" panose="02040503050406030204" pitchFamily="18" charset="0"/>
              </a:rPr>
              <a:t>Scatter Plots</a:t>
            </a:r>
          </a:p>
        </p:txBody>
      </p:sp>
      <p:sp>
        <p:nvSpPr>
          <p:cNvPr id="32" name="Rectangle 2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26">
            <a:extLst>
              <a:ext uri="{FF2B5EF4-FFF2-40B4-BE49-F238E27FC236}">
                <a16:creationId xmlns:a16="http://schemas.microsoft.com/office/drawing/2014/main" id="{1B9CAF73-92E0-421B-9CBB-6CAF38509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655056D8-517B-CD17-FC58-52F7B96DAF29}"/>
              </a:ext>
            </a:extLst>
          </p:cNvPr>
          <p:cNvPicPr>
            <a:picLocks noChangeAspect="1"/>
          </p:cNvPicPr>
          <p:nvPr/>
        </p:nvPicPr>
        <p:blipFill>
          <a:blip r:embed="rId2"/>
          <a:stretch>
            <a:fillRect/>
          </a:stretch>
        </p:blipFill>
        <p:spPr>
          <a:xfrm>
            <a:off x="435149" y="320842"/>
            <a:ext cx="5312508" cy="3930315"/>
          </a:xfrm>
          <a:prstGeom prst="rect">
            <a:avLst/>
          </a:prstGeom>
        </p:spPr>
      </p:pic>
      <p:sp>
        <p:nvSpPr>
          <p:cNvPr id="25" name="Rounded Rectangle 16">
            <a:extLst>
              <a:ext uri="{FF2B5EF4-FFF2-40B4-BE49-F238E27FC236}">
                <a16:creationId xmlns:a16="http://schemas.microsoft.com/office/drawing/2014/main" id="{A6705D2C-3D75-4306-94DF-E75EE9F2D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B7802AB3-53DC-DF60-1B2A-9B0FFA11A20A}"/>
              </a:ext>
            </a:extLst>
          </p:cNvPr>
          <p:cNvPicPr>
            <a:picLocks noChangeAspect="1"/>
          </p:cNvPicPr>
          <p:nvPr/>
        </p:nvPicPr>
        <p:blipFill>
          <a:blip r:embed="rId3"/>
          <a:stretch>
            <a:fillRect/>
          </a:stretch>
        </p:blipFill>
        <p:spPr>
          <a:xfrm>
            <a:off x="6370284" y="359112"/>
            <a:ext cx="5224223" cy="3892046"/>
          </a:xfrm>
          <a:prstGeom prst="rect">
            <a:avLst/>
          </a:prstGeom>
        </p:spPr>
      </p:pic>
      <p:sp>
        <p:nvSpPr>
          <p:cNvPr id="8" name="TextBox 7">
            <a:extLst>
              <a:ext uri="{FF2B5EF4-FFF2-40B4-BE49-F238E27FC236}">
                <a16:creationId xmlns:a16="http://schemas.microsoft.com/office/drawing/2014/main" id="{5DB81CAD-5691-08FB-CC44-A6540C94F5AD}"/>
              </a:ext>
            </a:extLst>
          </p:cNvPr>
          <p:cNvSpPr txBox="1"/>
          <p:nvPr/>
        </p:nvSpPr>
        <p:spPr>
          <a:xfrm>
            <a:off x="2951544" y="4675886"/>
            <a:ext cx="9054515" cy="2031325"/>
          </a:xfrm>
          <a:prstGeom prst="rect">
            <a:avLst/>
          </a:prstGeom>
          <a:noFill/>
        </p:spPr>
        <p:txBody>
          <a:bodyPr wrap="square" rtlCol="0">
            <a:spAutoFit/>
          </a:bodyPr>
          <a:lstStyle/>
          <a:p>
            <a:r>
              <a:rPr lang="en-US" dirty="0">
                <a:latin typeface="Cambria" panose="02040503050406030204" pitchFamily="18" charset="0"/>
              </a:rPr>
              <a:t>When looking at the height vs weight you can see that the more a fish weights this will correlate to the height being greater as well. Then taking this information and comparing the height to the width you can see that the greater widths also correlate to the greater heights. Both plots show a large positive covariance, which indicates positive correlation. The weight vs height graph does show a logarithmic relationship which can indicate that there is a rapid increases in weight although at a certain point a threshold is hit and evens out.  </a:t>
            </a:r>
          </a:p>
        </p:txBody>
      </p:sp>
    </p:spTree>
    <p:extLst>
      <p:ext uri="{BB962C8B-B14F-4D97-AF65-F5344CB8AC3E}">
        <p14:creationId xmlns:p14="http://schemas.microsoft.com/office/powerpoint/2010/main" val="77075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1CDC-B52F-50CC-8E28-DD043FC57A3D}"/>
              </a:ext>
            </a:extLst>
          </p:cNvPr>
          <p:cNvSpPr>
            <a:spLocks noGrp="1"/>
          </p:cNvSpPr>
          <p:nvPr>
            <p:ph type="title"/>
          </p:nvPr>
        </p:nvSpPr>
        <p:spPr>
          <a:xfrm>
            <a:off x="7918036" y="85256"/>
            <a:ext cx="3922470" cy="1676603"/>
          </a:xfrm>
        </p:spPr>
        <p:txBody>
          <a:bodyPr>
            <a:normAutofit/>
          </a:bodyPr>
          <a:lstStyle/>
          <a:p>
            <a:r>
              <a:rPr lang="en-US" sz="4000" dirty="0">
                <a:latin typeface="Cambria" panose="02040503050406030204" pitchFamily="18" charset="0"/>
              </a:rPr>
              <a:t>Permutation Test</a:t>
            </a:r>
          </a:p>
        </p:txBody>
      </p:sp>
      <p:sp>
        <p:nvSpPr>
          <p:cNvPr id="36" name="Rectangle 27">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10;&#10;Description automatically generated">
            <a:extLst>
              <a:ext uri="{FF2B5EF4-FFF2-40B4-BE49-F238E27FC236}">
                <a16:creationId xmlns:a16="http://schemas.microsoft.com/office/drawing/2014/main" id="{C736AC65-17E6-C71E-4297-23635B30AD97}"/>
              </a:ext>
            </a:extLst>
          </p:cNvPr>
          <p:cNvPicPr>
            <a:picLocks noChangeAspect="1"/>
          </p:cNvPicPr>
          <p:nvPr/>
        </p:nvPicPr>
        <p:blipFill rotWithShape="1">
          <a:blip r:embed="rId2"/>
          <a:srcRect l="10450" r="3346" b="-1"/>
          <a:stretch/>
        </p:blipFill>
        <p:spPr>
          <a:xfrm>
            <a:off x="744142" y="808349"/>
            <a:ext cx="6064660" cy="5241302"/>
          </a:xfrm>
          <a:prstGeom prst="rect">
            <a:avLst/>
          </a:prstGeom>
          <a:effectLst/>
        </p:spPr>
      </p:pic>
      <p:sp>
        <p:nvSpPr>
          <p:cNvPr id="9" name="Content Placeholder 8">
            <a:extLst>
              <a:ext uri="{FF2B5EF4-FFF2-40B4-BE49-F238E27FC236}">
                <a16:creationId xmlns:a16="http://schemas.microsoft.com/office/drawing/2014/main" id="{96C28575-CDA3-D21B-456B-EA5B4B005AFC}"/>
              </a:ext>
            </a:extLst>
          </p:cNvPr>
          <p:cNvSpPr>
            <a:spLocks noGrp="1"/>
          </p:cNvSpPr>
          <p:nvPr>
            <p:ph idx="1"/>
          </p:nvPr>
        </p:nvSpPr>
        <p:spPr>
          <a:xfrm>
            <a:off x="7918035" y="1986988"/>
            <a:ext cx="3922469" cy="4552707"/>
          </a:xfrm>
        </p:spPr>
        <p:txBody>
          <a:bodyPr>
            <a:normAutofit/>
          </a:bodyPr>
          <a:lstStyle/>
          <a:p>
            <a:pPr marL="0" indent="0">
              <a:buNone/>
            </a:pPr>
            <a:r>
              <a:rPr lang="en-US" dirty="0">
                <a:latin typeface="Cambria" panose="02040503050406030204" pitchFamily="18" charset="0"/>
              </a:rPr>
              <a:t>This test is an exact statistical hypothesis test making use of the proof by contradiction. </a:t>
            </a:r>
          </a:p>
          <a:p>
            <a:pPr marL="0" indent="0">
              <a:buNone/>
            </a:pPr>
            <a:r>
              <a:rPr lang="en-US" dirty="0">
                <a:latin typeface="Cambria" panose="02040503050406030204" pitchFamily="18" charset="0"/>
              </a:rPr>
              <a:t>We can see that at the threshold line is at 2.2 and the majority had a mean difference above this line. Meaning majority of the data is above this threshold. </a:t>
            </a:r>
          </a:p>
        </p:txBody>
      </p:sp>
    </p:spTree>
    <p:extLst>
      <p:ext uri="{BB962C8B-B14F-4D97-AF65-F5344CB8AC3E}">
        <p14:creationId xmlns:p14="http://schemas.microsoft.com/office/powerpoint/2010/main" val="203955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559</Words>
  <Application>Microsoft Macintosh PowerPoint</Application>
  <PresentationFormat>Widescreen</PresentationFormat>
  <Paragraphs>28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vt:lpstr>
      <vt:lpstr>Office Theme</vt:lpstr>
      <vt:lpstr>DSC530-Term Project</vt:lpstr>
      <vt:lpstr>PowerPoint Presentation</vt:lpstr>
      <vt:lpstr>Histogram</vt:lpstr>
      <vt:lpstr>Descriptive Characteristics about Variables</vt:lpstr>
      <vt:lpstr>Probability Mass Function</vt:lpstr>
      <vt:lpstr>Cumulative Distribution Function</vt:lpstr>
      <vt:lpstr>Analytical Distribution</vt:lpstr>
      <vt:lpstr>Scatter Plots</vt:lpstr>
      <vt:lpstr>Permutation Test</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DSC530-Term Project</dc:title>
  <dc:creator>Christiansen, Madison P.</dc:creator>
  <cp:lastModifiedBy>Christiansen, Madison P.</cp:lastModifiedBy>
  <cp:revision>17</cp:revision>
  <dcterms:created xsi:type="dcterms:W3CDTF">2023-01-20T18:42:35Z</dcterms:created>
  <dcterms:modified xsi:type="dcterms:W3CDTF">2023-02-27T16:47:30Z</dcterms:modified>
</cp:coreProperties>
</file>