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5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7773-0FEA-4DD2-9D46-F41CA82C1F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A4BEF2-1229-4AB5-8922-34CF77949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E65E6-79CD-42C6-9159-A97DC20AD4F2}"/>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FA85F289-7026-435F-B8F5-917B7450E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4B8D3-259C-448C-B160-7D969B446967}"/>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90144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E054-648C-4D63-A254-B4B387BD79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66B55A-6A74-429E-97DD-F2FD717605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B969D-C892-4F25-8F35-A73B45336479}"/>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756029E3-23C4-4D99-8797-D6DA0F228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BF22-4156-48A0-8DC4-20D034EE47AB}"/>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372793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54439B-E015-4EB9-9F3D-50F9F5303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72DA7A-EDFF-4260-95F0-41430B6C5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8CB4C-013E-455C-BAF6-42EAC4D99711}"/>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D4F70CED-BA28-4E52-899F-2F4422800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C7077-B381-4905-83C8-17750622AEB6}"/>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172392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48A7-DC0F-43E1-BAE1-E34BE782C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9DD27-0CAF-436A-B155-C7278B37F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EFC21-E00B-47A5-8579-762D4FB7C803}"/>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FB4531CC-6F22-496E-BBAF-67BE5A2AC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3290B-CBE2-4AE0-93DB-F7A2E186AEB3}"/>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421959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751F-0F83-4C0A-857E-7DA021320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41A04-D00F-4EDB-95DD-8290E7804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F6CEC-3B16-450D-8F27-006223FE6C71}"/>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222B1BF8-97BB-49F7-855E-A084609F9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5BF77-C6E5-49D5-BD01-99717C26CD36}"/>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321409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A2D8-0EBE-4A70-B6C2-C7B7E03C8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586DD-628E-4702-9A6E-4591CC8A08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0194BE-D2B6-4788-B7E2-FECCFDC58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B700E0-B352-4628-95AA-704E60B72795}"/>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6" name="Footer Placeholder 5">
            <a:extLst>
              <a:ext uri="{FF2B5EF4-FFF2-40B4-BE49-F238E27FC236}">
                <a16:creationId xmlns:a16="http://schemas.microsoft.com/office/drawing/2014/main" id="{BE335679-EEF4-44F5-9637-AE6DB769D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392E3-998D-4635-A40A-DD92ECBE643F}"/>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285602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B1EF-D5C3-4C3F-BC93-7D4B72A46C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3BB33A-64BF-46DD-B582-FF1F6EF58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23C414-7BBB-4032-B1F0-7B50FA72DC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997CA8-64C7-47B9-9263-3A02B698C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6370A-0FF3-42C0-AB32-EF6602B31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3FD78-E990-4512-A40B-80F85BBED699}"/>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8" name="Footer Placeholder 7">
            <a:extLst>
              <a:ext uri="{FF2B5EF4-FFF2-40B4-BE49-F238E27FC236}">
                <a16:creationId xmlns:a16="http://schemas.microsoft.com/office/drawing/2014/main" id="{14303387-23B1-4CDB-BEEF-45304A6211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2ADF38-6918-4A86-A623-B2265583FC1B}"/>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365041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3B85-9A37-4058-9E6E-4AF22217A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D28C7E-D3F7-4BD6-A335-6AD70B6D9C30}"/>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4" name="Footer Placeholder 3">
            <a:extLst>
              <a:ext uri="{FF2B5EF4-FFF2-40B4-BE49-F238E27FC236}">
                <a16:creationId xmlns:a16="http://schemas.microsoft.com/office/drawing/2014/main" id="{BDF7C610-299E-4D04-BFC2-FC9A33B40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536694-8798-45D2-A345-D90052E51CFD}"/>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246869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1A4D2-18B5-4A3D-AECE-92B08B9AF654}"/>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3" name="Footer Placeholder 2">
            <a:extLst>
              <a:ext uri="{FF2B5EF4-FFF2-40B4-BE49-F238E27FC236}">
                <a16:creationId xmlns:a16="http://schemas.microsoft.com/office/drawing/2014/main" id="{07AEED35-6836-428D-8AD3-AD25EA150F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2BFC1-1FED-495C-A301-F2988179392D}"/>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169965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2646-2FEA-4A25-B00D-F2A378DD8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C484B-07DB-4A87-81EF-C9976DE37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C4133-3D42-4E99-9FC3-92397A212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9F82C-99E4-4C1D-99E1-98C02CEB87EA}"/>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6" name="Footer Placeholder 5">
            <a:extLst>
              <a:ext uri="{FF2B5EF4-FFF2-40B4-BE49-F238E27FC236}">
                <a16:creationId xmlns:a16="http://schemas.microsoft.com/office/drawing/2014/main" id="{462535D4-24CC-4113-9D31-FD4F2DF00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4D4A5-B0CE-438C-B97B-029D447DCB30}"/>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259360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EFC3-146E-48B4-B108-C3120C9FA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779FCF-52EA-4B70-B07C-7DD3B7CE9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D89DF0-F090-45CC-AF0A-1E1425B79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FFD56-5BDB-4D32-832E-0F71110CE16D}"/>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6" name="Footer Placeholder 5">
            <a:extLst>
              <a:ext uri="{FF2B5EF4-FFF2-40B4-BE49-F238E27FC236}">
                <a16:creationId xmlns:a16="http://schemas.microsoft.com/office/drawing/2014/main" id="{AAF5AA9A-ECD6-4DDE-A784-744655211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5E6ED-45D6-4311-88D6-301B6B2310B2}"/>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155490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98DEB5-D3AF-4233-937C-1F4727BEA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F2FD21-6570-4CB6-A5EE-FDA981508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CF5F9-7037-4D36-8CC5-293394747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1571F586-6826-45BD-AF7B-BEF620F50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161936-B8A5-44BE-B405-6C9399E9F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42091-5AB9-4975-AAD3-171C487F61F6}" type="slidenum">
              <a:rPr lang="en-US" smtClean="0"/>
              <a:t>‹#›</a:t>
            </a:fld>
            <a:endParaRPr lang="en-US"/>
          </a:p>
        </p:txBody>
      </p:sp>
    </p:spTree>
    <p:extLst>
      <p:ext uri="{BB962C8B-B14F-4D97-AF65-F5344CB8AC3E}">
        <p14:creationId xmlns:p14="http://schemas.microsoft.com/office/powerpoint/2010/main" val="1299348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limate change is destroying a barrier that protects the US from hurricanes  | World Economic Forum">
            <a:extLst>
              <a:ext uri="{FF2B5EF4-FFF2-40B4-BE49-F238E27FC236}">
                <a16:creationId xmlns:a16="http://schemas.microsoft.com/office/drawing/2014/main" id="{667DE531-687A-48A5-A2A9-8922521F3A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63" r="2437"/>
          <a:stretch/>
        </p:blipFill>
        <p:spPr bwMode="auto">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noFill/>
          <a:effectLst>
            <a:outerShdw blurRad="381000" dist="152400" dir="54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73"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75" name="Group 74">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76" name="Freeform: Shape 75">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AB93E85-F9D2-48B3-AEE1-05C10F3ABDD8}"/>
              </a:ext>
            </a:extLst>
          </p:cNvPr>
          <p:cNvSpPr>
            <a:spLocks noGrp="1"/>
          </p:cNvSpPr>
          <p:nvPr>
            <p:ph type="ctrTitle"/>
          </p:nvPr>
        </p:nvSpPr>
        <p:spPr>
          <a:xfrm>
            <a:off x="835024" y="1929853"/>
            <a:ext cx="9584095" cy="1208314"/>
          </a:xfrm>
        </p:spPr>
        <p:txBody>
          <a:bodyPr>
            <a:normAutofit/>
          </a:bodyPr>
          <a:lstStyle/>
          <a:p>
            <a:pPr algn="l"/>
            <a:r>
              <a:rPr lang="en-US" sz="5400" dirty="0">
                <a:solidFill>
                  <a:srgbClr val="FFFFFF"/>
                </a:solidFill>
              </a:rPr>
              <a:t>Project 1 – Effects of Hurricanes</a:t>
            </a:r>
          </a:p>
        </p:txBody>
      </p:sp>
      <p:sp>
        <p:nvSpPr>
          <p:cNvPr id="3" name="Subtitle 2">
            <a:extLst>
              <a:ext uri="{FF2B5EF4-FFF2-40B4-BE49-F238E27FC236}">
                <a16:creationId xmlns:a16="http://schemas.microsoft.com/office/drawing/2014/main" id="{9533B1AB-4AEB-4BD7-8E85-6A839E0276AC}"/>
              </a:ext>
            </a:extLst>
          </p:cNvPr>
          <p:cNvSpPr>
            <a:spLocks noGrp="1"/>
          </p:cNvSpPr>
          <p:nvPr>
            <p:ph type="subTitle" idx="1"/>
          </p:nvPr>
        </p:nvSpPr>
        <p:spPr>
          <a:xfrm>
            <a:off x="835024" y="3809999"/>
            <a:ext cx="7025753" cy="1012778"/>
          </a:xfrm>
        </p:spPr>
        <p:txBody>
          <a:bodyPr>
            <a:normAutofit/>
          </a:bodyPr>
          <a:lstStyle/>
          <a:p>
            <a:pPr algn="l"/>
            <a:r>
              <a:rPr lang="en-US" sz="2200">
                <a:solidFill>
                  <a:srgbClr val="FFFFFF"/>
                </a:solidFill>
              </a:rPr>
              <a:t>Phoebe Burns, Michael Chrzanowski, Workineh Shunane, </a:t>
            </a:r>
          </a:p>
          <a:p>
            <a:pPr algn="l"/>
            <a:r>
              <a:rPr lang="en-US" sz="2200">
                <a:solidFill>
                  <a:srgbClr val="FFFFFF"/>
                </a:solidFill>
              </a:rPr>
              <a:t>Naima Kittrell, Aan Atta</a:t>
            </a:r>
          </a:p>
        </p:txBody>
      </p:sp>
    </p:spTree>
    <p:extLst>
      <p:ext uri="{BB962C8B-B14F-4D97-AF65-F5344CB8AC3E}">
        <p14:creationId xmlns:p14="http://schemas.microsoft.com/office/powerpoint/2010/main" val="5466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0E65-267C-423F-8E0E-9DD58986A541}"/>
              </a:ext>
            </a:extLst>
          </p:cNvPr>
          <p:cNvSpPr>
            <a:spLocks noGrp="1"/>
          </p:cNvSpPr>
          <p:nvPr>
            <p:ph type="title"/>
          </p:nvPr>
        </p:nvSpPr>
        <p:spPr>
          <a:xfrm>
            <a:off x="333375" y="355601"/>
            <a:ext cx="5372101" cy="1092200"/>
          </a:xfrm>
        </p:spPr>
        <p:txBody>
          <a:bodyPr/>
          <a:lstStyle/>
          <a:p>
            <a:r>
              <a:rPr lang="en-US" u="sng" dirty="0">
                <a:solidFill>
                  <a:schemeClr val="bg1"/>
                </a:solidFill>
              </a:rPr>
              <a:t>Unemployment Rate</a:t>
            </a:r>
          </a:p>
        </p:txBody>
      </p:sp>
      <p:pic>
        <p:nvPicPr>
          <p:cNvPr id="4" name="Content Placeholder 3">
            <a:extLst>
              <a:ext uri="{FF2B5EF4-FFF2-40B4-BE49-F238E27FC236}">
                <a16:creationId xmlns:a16="http://schemas.microsoft.com/office/drawing/2014/main" id="{BBF1510D-DB1F-4387-A962-F3B96BBC754D}"/>
              </a:ext>
            </a:extLst>
          </p:cNvPr>
          <p:cNvPicPr>
            <a:picLocks noGrp="1" noChangeAspect="1"/>
          </p:cNvPicPr>
          <p:nvPr>
            <p:ph idx="1"/>
          </p:nvPr>
        </p:nvPicPr>
        <p:blipFill>
          <a:blip r:embed="rId2"/>
          <a:stretch>
            <a:fillRect/>
          </a:stretch>
        </p:blipFill>
        <p:spPr>
          <a:xfrm>
            <a:off x="333374" y="1662113"/>
            <a:ext cx="6734175" cy="3402908"/>
          </a:xfrm>
          <a:prstGeom prst="rect">
            <a:avLst/>
          </a:prstGeom>
        </p:spPr>
      </p:pic>
      <p:sp>
        <p:nvSpPr>
          <p:cNvPr id="7" name="TextBox 6">
            <a:extLst>
              <a:ext uri="{FF2B5EF4-FFF2-40B4-BE49-F238E27FC236}">
                <a16:creationId xmlns:a16="http://schemas.microsoft.com/office/drawing/2014/main" id="{D5F88CFF-FC91-48D5-8AED-CE8B9A4BB7AE}"/>
              </a:ext>
            </a:extLst>
          </p:cNvPr>
          <p:cNvSpPr txBox="1"/>
          <p:nvPr/>
        </p:nvSpPr>
        <p:spPr>
          <a:xfrm>
            <a:off x="7553325" y="355601"/>
            <a:ext cx="4000500" cy="5909310"/>
          </a:xfrm>
          <a:prstGeom prst="rect">
            <a:avLst/>
          </a:prstGeom>
          <a:noFill/>
        </p:spPr>
        <p:txBody>
          <a:bodyPr wrap="square" rtlCol="0">
            <a:spAutoFit/>
          </a:bodyPr>
          <a:lstStyle/>
          <a:p>
            <a:r>
              <a:rPr lang="en-US" dirty="0">
                <a:solidFill>
                  <a:schemeClr val="bg1"/>
                </a:solidFill>
              </a:rPr>
              <a:t>When analyzing the effect on the unemployment rate after the storms, you can see that effect was a little different depending on the storm. We can see that both </a:t>
            </a:r>
            <a:r>
              <a:rPr lang="en-US" b="1" dirty="0">
                <a:solidFill>
                  <a:schemeClr val="accent6"/>
                </a:solidFill>
              </a:rPr>
              <a:t>Katrina</a:t>
            </a:r>
            <a:r>
              <a:rPr lang="en-US" dirty="0">
                <a:solidFill>
                  <a:schemeClr val="bg1"/>
                </a:solidFill>
              </a:rPr>
              <a:t> and </a:t>
            </a:r>
            <a:r>
              <a:rPr lang="en-US" b="1" dirty="0">
                <a:solidFill>
                  <a:srgbClr val="7030A0"/>
                </a:solidFill>
              </a:rPr>
              <a:t>Sandy</a:t>
            </a:r>
            <a:r>
              <a:rPr lang="en-US" dirty="0">
                <a:solidFill>
                  <a:schemeClr val="bg1"/>
                </a:solidFill>
              </a:rPr>
              <a:t> seemed to have caused an immediate spike in unemployment during the immediate aftermath of the storms, followed by a sharp decrease in unemployment rate within the first year after the storm. </a:t>
            </a:r>
          </a:p>
          <a:p>
            <a:endParaRPr lang="en-US" dirty="0">
              <a:solidFill>
                <a:schemeClr val="bg1"/>
              </a:solidFill>
            </a:endParaRPr>
          </a:p>
          <a:p>
            <a:r>
              <a:rPr lang="en-US" dirty="0">
                <a:solidFill>
                  <a:schemeClr val="bg1"/>
                </a:solidFill>
              </a:rPr>
              <a:t>Both </a:t>
            </a:r>
            <a:r>
              <a:rPr lang="en-US" b="1" dirty="0">
                <a:solidFill>
                  <a:srgbClr val="FF0000"/>
                </a:solidFill>
              </a:rPr>
              <a:t>Rita</a:t>
            </a:r>
            <a:r>
              <a:rPr lang="en-US" dirty="0">
                <a:solidFill>
                  <a:schemeClr val="bg1"/>
                </a:solidFill>
              </a:rPr>
              <a:t> and </a:t>
            </a:r>
            <a:r>
              <a:rPr lang="en-US" b="1" dirty="0">
                <a:solidFill>
                  <a:srgbClr val="FFC000"/>
                </a:solidFill>
              </a:rPr>
              <a:t>Ivan</a:t>
            </a:r>
            <a:r>
              <a:rPr lang="en-US" dirty="0">
                <a:solidFill>
                  <a:schemeClr val="bg1"/>
                </a:solidFill>
              </a:rPr>
              <a:t> seemed to follow similar trajectories in this area, where there was a decrease in unemployment rate after the storm and the immediate years following. However, </a:t>
            </a:r>
            <a:r>
              <a:rPr lang="en-US" dirty="0">
                <a:solidFill>
                  <a:srgbClr val="0070C0"/>
                </a:solidFill>
              </a:rPr>
              <a:t>Ike</a:t>
            </a:r>
            <a:r>
              <a:rPr lang="en-US" dirty="0">
                <a:solidFill>
                  <a:schemeClr val="bg1"/>
                </a:solidFill>
              </a:rPr>
              <a:t> had a rise in unemployment during the aftermath, which could have something to do with when it took place in 2008.</a:t>
            </a:r>
          </a:p>
          <a:p>
            <a:endParaRPr lang="en-US" dirty="0">
              <a:solidFill>
                <a:schemeClr val="bg1"/>
              </a:solidFill>
            </a:endParaRPr>
          </a:p>
        </p:txBody>
      </p:sp>
    </p:spTree>
    <p:extLst>
      <p:ext uri="{BB962C8B-B14F-4D97-AF65-F5344CB8AC3E}">
        <p14:creationId xmlns:p14="http://schemas.microsoft.com/office/powerpoint/2010/main" val="191243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73E3-606D-4988-A99A-AD53FE3F5E4F}"/>
              </a:ext>
            </a:extLst>
          </p:cNvPr>
          <p:cNvSpPr>
            <a:spLocks noGrp="1"/>
          </p:cNvSpPr>
          <p:nvPr>
            <p:ph type="title"/>
          </p:nvPr>
        </p:nvSpPr>
        <p:spPr>
          <a:xfrm>
            <a:off x="276225" y="365125"/>
            <a:ext cx="6305550" cy="949325"/>
          </a:xfrm>
        </p:spPr>
        <p:txBody>
          <a:bodyPr/>
          <a:lstStyle/>
          <a:p>
            <a:r>
              <a:rPr lang="en-US" u="sng" dirty="0"/>
              <a:t>Median Household Income</a:t>
            </a:r>
          </a:p>
        </p:txBody>
      </p:sp>
      <p:pic>
        <p:nvPicPr>
          <p:cNvPr id="4" name="Content Placeholder 3">
            <a:extLst>
              <a:ext uri="{FF2B5EF4-FFF2-40B4-BE49-F238E27FC236}">
                <a16:creationId xmlns:a16="http://schemas.microsoft.com/office/drawing/2014/main" id="{F4C6072C-98F7-4B6F-BAA4-E815033AA901}"/>
              </a:ext>
            </a:extLst>
          </p:cNvPr>
          <p:cNvPicPr>
            <a:picLocks noGrp="1" noChangeAspect="1"/>
          </p:cNvPicPr>
          <p:nvPr>
            <p:ph idx="1"/>
          </p:nvPr>
        </p:nvPicPr>
        <p:blipFill>
          <a:blip r:embed="rId2"/>
          <a:stretch>
            <a:fillRect/>
          </a:stretch>
        </p:blipFill>
        <p:spPr>
          <a:xfrm>
            <a:off x="276225" y="1750188"/>
            <a:ext cx="6817284" cy="3500437"/>
          </a:xfrm>
          <a:prstGeom prst="rect">
            <a:avLst/>
          </a:prstGeom>
          <a:solidFill>
            <a:schemeClr val="tx1">
              <a:alpha val="23000"/>
            </a:schemeClr>
          </a:solidFill>
        </p:spPr>
      </p:pic>
      <p:sp>
        <p:nvSpPr>
          <p:cNvPr id="5" name="TextBox 4">
            <a:extLst>
              <a:ext uri="{FF2B5EF4-FFF2-40B4-BE49-F238E27FC236}">
                <a16:creationId xmlns:a16="http://schemas.microsoft.com/office/drawing/2014/main" id="{52A6728C-E736-4B27-A6D4-496B49C61BD9}"/>
              </a:ext>
            </a:extLst>
          </p:cNvPr>
          <p:cNvSpPr txBox="1"/>
          <p:nvPr/>
        </p:nvSpPr>
        <p:spPr>
          <a:xfrm>
            <a:off x="7324725" y="1238250"/>
            <a:ext cx="4152900" cy="4524315"/>
          </a:xfrm>
          <a:prstGeom prst="rect">
            <a:avLst/>
          </a:prstGeom>
          <a:noFill/>
        </p:spPr>
        <p:txBody>
          <a:bodyPr wrap="square" rtlCol="0">
            <a:spAutoFit/>
          </a:bodyPr>
          <a:lstStyle/>
          <a:p>
            <a:r>
              <a:rPr lang="en-US" dirty="0"/>
              <a:t>When analyzing these results it was tough to pinpoint if there was any direct effect on the household income after the storms hit. We can see that for </a:t>
            </a:r>
            <a:r>
              <a:rPr lang="en-US" b="1" dirty="0">
                <a:solidFill>
                  <a:srgbClr val="FF0000"/>
                </a:solidFill>
              </a:rPr>
              <a:t>Rita</a:t>
            </a:r>
            <a:r>
              <a:rPr lang="en-US" dirty="0"/>
              <a:t>,</a:t>
            </a:r>
            <a:r>
              <a:rPr lang="en-US" dirty="0">
                <a:solidFill>
                  <a:srgbClr val="FF0000"/>
                </a:solidFill>
              </a:rPr>
              <a:t> </a:t>
            </a:r>
            <a:r>
              <a:rPr lang="en-US" b="1" dirty="0">
                <a:solidFill>
                  <a:srgbClr val="FFC000"/>
                </a:solidFill>
              </a:rPr>
              <a:t>Ivan</a:t>
            </a:r>
            <a:r>
              <a:rPr lang="en-US" dirty="0"/>
              <a:t>,</a:t>
            </a:r>
            <a:r>
              <a:rPr lang="en-US" dirty="0">
                <a:solidFill>
                  <a:srgbClr val="FF0000"/>
                </a:solidFill>
              </a:rPr>
              <a:t> </a:t>
            </a:r>
            <a:r>
              <a:rPr lang="en-US" dirty="0"/>
              <a:t>and</a:t>
            </a:r>
            <a:r>
              <a:rPr lang="en-US" dirty="0">
                <a:solidFill>
                  <a:srgbClr val="FF0000"/>
                </a:solidFill>
              </a:rPr>
              <a:t> </a:t>
            </a:r>
            <a:r>
              <a:rPr lang="en-US" b="1" dirty="0">
                <a:solidFill>
                  <a:schemeClr val="accent6">
                    <a:lumMod val="50000"/>
                  </a:schemeClr>
                </a:solidFill>
              </a:rPr>
              <a:t>Katrina</a:t>
            </a:r>
            <a:r>
              <a:rPr lang="en-US" dirty="0"/>
              <a:t>, that there was actually a rise in income during the first 1-2 years after the storm. There was no real effect for </a:t>
            </a:r>
            <a:r>
              <a:rPr lang="en-US" b="1" dirty="0">
                <a:solidFill>
                  <a:srgbClr val="00B0F0"/>
                </a:solidFill>
              </a:rPr>
              <a:t>Ike</a:t>
            </a:r>
            <a:r>
              <a:rPr lang="en-US" dirty="0"/>
              <a:t> and the rise for </a:t>
            </a:r>
            <a:r>
              <a:rPr lang="en-US" b="1" dirty="0">
                <a:solidFill>
                  <a:srgbClr val="7030A0"/>
                </a:solidFill>
              </a:rPr>
              <a:t>Sandy</a:t>
            </a:r>
            <a:r>
              <a:rPr lang="en-US" dirty="0"/>
              <a:t> came years down the line and could be contributed to other causes. </a:t>
            </a:r>
          </a:p>
          <a:p>
            <a:endParaRPr lang="en-US" b="1" dirty="0">
              <a:solidFill>
                <a:schemeClr val="accent6">
                  <a:lumMod val="50000"/>
                </a:schemeClr>
              </a:solidFill>
            </a:endParaRPr>
          </a:p>
          <a:p>
            <a:r>
              <a:rPr lang="en-US" dirty="0"/>
              <a:t>We were curious to see if there would perhaps be an even lower income in some areas due to perhaps a higher poverty level due to such devastation, but that was not the case. </a:t>
            </a:r>
          </a:p>
        </p:txBody>
      </p:sp>
    </p:spTree>
    <p:extLst>
      <p:ext uri="{BB962C8B-B14F-4D97-AF65-F5344CB8AC3E}">
        <p14:creationId xmlns:p14="http://schemas.microsoft.com/office/powerpoint/2010/main" val="293959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BEA7-B6A7-4676-B0BF-703367E361A6}"/>
              </a:ext>
            </a:extLst>
          </p:cNvPr>
          <p:cNvSpPr>
            <a:spLocks noGrp="1"/>
          </p:cNvSpPr>
          <p:nvPr>
            <p:ph type="title"/>
          </p:nvPr>
        </p:nvSpPr>
        <p:spPr>
          <a:xfrm>
            <a:off x="838200" y="365125"/>
            <a:ext cx="3838575" cy="1325563"/>
          </a:xfrm>
        </p:spPr>
        <p:txBody>
          <a:bodyPr/>
          <a:lstStyle/>
          <a:p>
            <a:r>
              <a:rPr lang="en-US" u="sng" dirty="0">
                <a:solidFill>
                  <a:schemeClr val="bg1"/>
                </a:solidFill>
              </a:rPr>
              <a:t>Real GDP</a:t>
            </a:r>
          </a:p>
        </p:txBody>
      </p:sp>
      <p:pic>
        <p:nvPicPr>
          <p:cNvPr id="4" name="Content Placeholder 3">
            <a:extLst>
              <a:ext uri="{FF2B5EF4-FFF2-40B4-BE49-F238E27FC236}">
                <a16:creationId xmlns:a16="http://schemas.microsoft.com/office/drawing/2014/main" id="{50C85CE6-B6F3-431E-9143-F8BBAC9561A5}"/>
              </a:ext>
            </a:extLst>
          </p:cNvPr>
          <p:cNvPicPr>
            <a:picLocks noGrp="1" noChangeAspect="1"/>
          </p:cNvPicPr>
          <p:nvPr>
            <p:ph idx="1"/>
          </p:nvPr>
        </p:nvPicPr>
        <p:blipFill>
          <a:blip r:embed="rId3"/>
          <a:stretch>
            <a:fillRect/>
          </a:stretch>
        </p:blipFill>
        <p:spPr>
          <a:xfrm>
            <a:off x="476250" y="1828800"/>
            <a:ext cx="5880582" cy="3081338"/>
          </a:xfrm>
          <a:prstGeom prst="rect">
            <a:avLst/>
          </a:prstGeom>
        </p:spPr>
      </p:pic>
      <p:sp>
        <p:nvSpPr>
          <p:cNvPr id="5" name="TextBox 4">
            <a:extLst>
              <a:ext uri="{FF2B5EF4-FFF2-40B4-BE49-F238E27FC236}">
                <a16:creationId xmlns:a16="http://schemas.microsoft.com/office/drawing/2014/main" id="{231ADB1A-CD23-4402-9FF8-5085F0521248}"/>
              </a:ext>
            </a:extLst>
          </p:cNvPr>
          <p:cNvSpPr txBox="1"/>
          <p:nvPr/>
        </p:nvSpPr>
        <p:spPr>
          <a:xfrm>
            <a:off x="7219950" y="1076325"/>
            <a:ext cx="4000500" cy="5539978"/>
          </a:xfrm>
          <a:prstGeom prst="rect">
            <a:avLst/>
          </a:prstGeom>
          <a:noFill/>
        </p:spPr>
        <p:txBody>
          <a:bodyPr wrap="square" rtlCol="0">
            <a:spAutoFit/>
          </a:bodyPr>
          <a:lstStyle/>
          <a:p>
            <a:r>
              <a:rPr lang="en-US" sz="1600" b="1" dirty="0">
                <a:solidFill>
                  <a:schemeClr val="bg1"/>
                </a:solidFill>
              </a:rPr>
              <a:t>Real GDP</a:t>
            </a:r>
            <a:r>
              <a:rPr lang="en-US" sz="1600" dirty="0">
                <a:solidFill>
                  <a:schemeClr val="bg1"/>
                </a:solidFill>
              </a:rPr>
              <a:t> is a macroeconomic statistic that measures the value of the goods and services produced by an economy in a specific period, adjusted for inflation.</a:t>
            </a:r>
          </a:p>
          <a:p>
            <a:endParaRPr lang="en-US" sz="1600" dirty="0">
              <a:solidFill>
                <a:schemeClr val="bg1"/>
              </a:solidFill>
            </a:endParaRPr>
          </a:p>
          <a:p>
            <a:r>
              <a:rPr lang="en-US" sz="1600" dirty="0">
                <a:solidFill>
                  <a:schemeClr val="bg1"/>
                </a:solidFill>
              </a:rPr>
              <a:t>As shown in the chart, there was no real correlation whatsoever to the damage that a hurricane causes to the GDP of a particular area affected by the storm. </a:t>
            </a:r>
          </a:p>
          <a:p>
            <a:endParaRPr lang="en-US" sz="1600" dirty="0">
              <a:solidFill>
                <a:schemeClr val="bg1"/>
              </a:solidFill>
            </a:endParaRPr>
          </a:p>
          <a:p>
            <a:r>
              <a:rPr lang="en-US" sz="1600" dirty="0">
                <a:solidFill>
                  <a:schemeClr val="bg1"/>
                </a:solidFill>
              </a:rPr>
              <a:t>We can point to </a:t>
            </a:r>
            <a:r>
              <a:rPr lang="en-US" sz="1600" b="1" dirty="0">
                <a:solidFill>
                  <a:srgbClr val="FF0000"/>
                </a:solidFill>
              </a:rPr>
              <a:t>Rita</a:t>
            </a:r>
            <a:r>
              <a:rPr lang="en-US" sz="1600" dirty="0">
                <a:solidFill>
                  <a:schemeClr val="bg1"/>
                </a:solidFill>
              </a:rPr>
              <a:t>, which actually shows a continuous increase before and even during the immediate aftermath of the storm, with the GDP rising by roughly 1 million after 1 year. </a:t>
            </a:r>
          </a:p>
          <a:p>
            <a:endParaRPr lang="en-US" sz="1600" b="1" dirty="0">
              <a:solidFill>
                <a:schemeClr val="bg1"/>
              </a:solidFill>
            </a:endParaRPr>
          </a:p>
          <a:p>
            <a:r>
              <a:rPr lang="en-US" sz="1600" dirty="0">
                <a:solidFill>
                  <a:schemeClr val="bg1"/>
                </a:solidFill>
              </a:rPr>
              <a:t>The other 4 storms affected areas maintained the same GDP that they had in the years leading up to the storm as they did in the years following, demonstrated on the bottom of the chart. </a:t>
            </a:r>
            <a:endParaRPr lang="en-US" dirty="0">
              <a:solidFill>
                <a:schemeClr val="bg1"/>
              </a:solidFill>
            </a:endParaRPr>
          </a:p>
          <a:p>
            <a:endParaRPr lang="en-US" dirty="0"/>
          </a:p>
        </p:txBody>
      </p:sp>
    </p:spTree>
    <p:extLst>
      <p:ext uri="{BB962C8B-B14F-4D97-AF65-F5344CB8AC3E}">
        <p14:creationId xmlns:p14="http://schemas.microsoft.com/office/powerpoint/2010/main" val="405991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B3817-E878-4227-82BC-A0838BACF05D}"/>
              </a:ext>
            </a:extLst>
          </p:cNvPr>
          <p:cNvSpPr>
            <a:spLocks noGrp="1"/>
          </p:cNvSpPr>
          <p:nvPr>
            <p:ph type="title"/>
          </p:nvPr>
        </p:nvSpPr>
        <p:spPr>
          <a:xfrm>
            <a:off x="466344" y="443484"/>
            <a:ext cx="5065777" cy="1197864"/>
          </a:xfrm>
        </p:spPr>
        <p:txBody>
          <a:bodyPr>
            <a:normAutofit/>
          </a:bodyPr>
          <a:lstStyle/>
          <a:p>
            <a:r>
              <a:rPr lang="en-US"/>
              <a:t>Housing Price Index</a:t>
            </a:r>
          </a:p>
        </p:txBody>
      </p:sp>
      <p:sp>
        <p:nvSpPr>
          <p:cNvPr id="30"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048095D-1673-474B-935F-D3ECF60ED7AF}"/>
              </a:ext>
            </a:extLst>
          </p:cNvPr>
          <p:cNvPicPr>
            <a:picLocks noChangeAspect="1"/>
          </p:cNvPicPr>
          <p:nvPr/>
        </p:nvPicPr>
        <p:blipFill>
          <a:blip r:embed="rId2"/>
          <a:stretch>
            <a:fillRect/>
          </a:stretch>
        </p:blipFill>
        <p:spPr>
          <a:xfrm>
            <a:off x="295275" y="2009776"/>
            <a:ext cx="6473656" cy="3095624"/>
          </a:xfrm>
          <a:prstGeom prst="rect">
            <a:avLst/>
          </a:prstGeom>
        </p:spPr>
      </p:pic>
      <p:sp>
        <p:nvSpPr>
          <p:cNvPr id="7" name="TextBox 6">
            <a:extLst>
              <a:ext uri="{FF2B5EF4-FFF2-40B4-BE49-F238E27FC236}">
                <a16:creationId xmlns:a16="http://schemas.microsoft.com/office/drawing/2014/main" id="{00D9CB23-F924-4413-BA39-C3199A4E41E6}"/>
              </a:ext>
            </a:extLst>
          </p:cNvPr>
          <p:cNvSpPr txBox="1"/>
          <p:nvPr/>
        </p:nvSpPr>
        <p:spPr>
          <a:xfrm>
            <a:off x="7410887" y="805081"/>
            <a:ext cx="4381881" cy="3693319"/>
          </a:xfrm>
          <a:prstGeom prst="rect">
            <a:avLst/>
          </a:prstGeom>
          <a:noFill/>
        </p:spPr>
        <p:txBody>
          <a:bodyPr wrap="square" rtlCol="0">
            <a:spAutoFit/>
          </a:bodyPr>
          <a:lstStyle/>
          <a:p>
            <a:r>
              <a:rPr lang="en-US" dirty="0"/>
              <a:t>Housing Price Index is a tool that measures changes in single-family home prices across a designated market.</a:t>
            </a:r>
          </a:p>
          <a:p>
            <a:endParaRPr lang="en-US" dirty="0"/>
          </a:p>
          <a:p>
            <a:r>
              <a:rPr lang="en-US" dirty="0"/>
              <a:t>In analyzing this piece of data, we can see a rather consistent correlation in the Housing Price Index in storm affected areas after the hurricane. In the other 4 storms, besides </a:t>
            </a:r>
            <a:r>
              <a:rPr lang="en-US" b="1" dirty="0">
                <a:solidFill>
                  <a:srgbClr val="00B0F0"/>
                </a:solidFill>
              </a:rPr>
              <a:t>Ike</a:t>
            </a:r>
            <a:r>
              <a:rPr lang="en-US" dirty="0"/>
              <a:t>, we can see a rather immediate increase in the price index of houses in the first year after the storm, specifically </a:t>
            </a:r>
            <a:r>
              <a:rPr lang="en-US" b="1" dirty="0">
                <a:solidFill>
                  <a:schemeClr val="accent6">
                    <a:lumMod val="75000"/>
                  </a:schemeClr>
                </a:solidFill>
              </a:rPr>
              <a:t>Katrina</a:t>
            </a:r>
            <a:r>
              <a:rPr lang="en-US" dirty="0"/>
              <a:t>, </a:t>
            </a:r>
            <a:r>
              <a:rPr lang="en-US" b="1" dirty="0">
                <a:solidFill>
                  <a:srgbClr val="FFC000"/>
                </a:solidFill>
              </a:rPr>
              <a:t>Ivan</a:t>
            </a:r>
            <a:r>
              <a:rPr lang="en-US" dirty="0"/>
              <a:t>, and </a:t>
            </a:r>
            <a:r>
              <a:rPr lang="en-US" b="1" dirty="0">
                <a:solidFill>
                  <a:srgbClr val="FF0000"/>
                </a:solidFill>
              </a:rPr>
              <a:t>Rita</a:t>
            </a:r>
            <a:r>
              <a:rPr lang="en-US" dirty="0"/>
              <a:t>. </a:t>
            </a:r>
          </a:p>
          <a:p>
            <a:endParaRPr lang="en-US" dirty="0"/>
          </a:p>
        </p:txBody>
      </p:sp>
    </p:spTree>
    <p:extLst>
      <p:ext uri="{BB962C8B-B14F-4D97-AF65-F5344CB8AC3E}">
        <p14:creationId xmlns:p14="http://schemas.microsoft.com/office/powerpoint/2010/main" val="342082005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8FB97E-F284-4570-9B7B-1486C4A87A33}"/>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r>
              <a:rPr lang="en-US" sz="3200" kern="1200">
                <a:solidFill>
                  <a:schemeClr val="bg1"/>
                </a:solidFill>
                <a:latin typeface="+mj-lt"/>
                <a:ea typeface="+mj-ea"/>
                <a:cs typeface="+mj-cs"/>
              </a:rPr>
              <a:t>New Authorized Private Housing Structures </a:t>
            </a:r>
          </a:p>
        </p:txBody>
      </p:sp>
      <p:pic>
        <p:nvPicPr>
          <p:cNvPr id="4" name="Content Placeholder 3">
            <a:extLst>
              <a:ext uri="{FF2B5EF4-FFF2-40B4-BE49-F238E27FC236}">
                <a16:creationId xmlns:a16="http://schemas.microsoft.com/office/drawing/2014/main" id="{91F110F2-387F-4FE3-887E-B14D2704C415}"/>
              </a:ext>
            </a:extLst>
          </p:cNvPr>
          <p:cNvPicPr>
            <a:picLocks noChangeAspect="1"/>
          </p:cNvPicPr>
          <p:nvPr/>
        </p:nvPicPr>
        <p:blipFill>
          <a:blip r:embed="rId2"/>
          <a:stretch>
            <a:fillRect/>
          </a:stretch>
        </p:blipFill>
        <p:spPr>
          <a:xfrm>
            <a:off x="838200" y="1686653"/>
            <a:ext cx="6581775" cy="2752379"/>
          </a:xfrm>
          <a:prstGeom prst="rect">
            <a:avLst/>
          </a:prstGeom>
        </p:spPr>
      </p:pic>
      <p:sp>
        <p:nvSpPr>
          <p:cNvPr id="6" name="TextBox 5">
            <a:extLst>
              <a:ext uri="{FF2B5EF4-FFF2-40B4-BE49-F238E27FC236}">
                <a16:creationId xmlns:a16="http://schemas.microsoft.com/office/drawing/2014/main" id="{01EE92EE-B225-4D89-8BAB-449A86F70D49}"/>
              </a:ext>
            </a:extLst>
          </p:cNvPr>
          <p:cNvSpPr txBox="1"/>
          <p:nvPr/>
        </p:nvSpPr>
        <p:spPr>
          <a:xfrm>
            <a:off x="990599" y="4667251"/>
            <a:ext cx="10182225" cy="2062103"/>
          </a:xfrm>
          <a:prstGeom prst="rect">
            <a:avLst/>
          </a:prstGeom>
          <a:noFill/>
        </p:spPr>
        <p:txBody>
          <a:bodyPr wrap="square" rtlCol="0">
            <a:spAutoFit/>
          </a:bodyPr>
          <a:lstStyle/>
          <a:p>
            <a:r>
              <a:rPr lang="en-US" sz="1600" dirty="0"/>
              <a:t>As we were interested in the price of housing after the storm, we were also curious of the rate at which they were being built. The only storm that seemed to provide significant results in this regard was </a:t>
            </a:r>
            <a:r>
              <a:rPr lang="en-US" sz="1600" b="1" dirty="0">
                <a:solidFill>
                  <a:srgbClr val="FF0000"/>
                </a:solidFill>
              </a:rPr>
              <a:t>Rita</a:t>
            </a:r>
            <a:r>
              <a:rPr lang="en-US" sz="1600" dirty="0"/>
              <a:t>, where we can see a steep decline in the amount of new private structures in the first 3 years following the storm, before a progressive rise. </a:t>
            </a:r>
          </a:p>
          <a:p>
            <a:endParaRPr lang="en-US" sz="1600" dirty="0"/>
          </a:p>
          <a:p>
            <a:r>
              <a:rPr lang="en-US" sz="1600" dirty="0"/>
              <a:t>There was a slight increase in authorized structures after </a:t>
            </a:r>
            <a:r>
              <a:rPr lang="en-US" sz="1600" b="1" dirty="0">
                <a:solidFill>
                  <a:schemeClr val="accent6">
                    <a:lumMod val="75000"/>
                  </a:schemeClr>
                </a:solidFill>
              </a:rPr>
              <a:t>Katrina</a:t>
            </a:r>
            <a:r>
              <a:rPr lang="en-US" sz="1600" dirty="0"/>
              <a:t> before it tailed back off, but there’s nothing that we can point to as a significant and direct effect of the storm damage that took place for the other affected areas as a whole. </a:t>
            </a:r>
          </a:p>
          <a:p>
            <a:endParaRPr lang="en-US" sz="1600" b="1" dirty="0">
              <a:solidFill>
                <a:srgbClr val="FF0000"/>
              </a:solidFill>
            </a:endParaRPr>
          </a:p>
          <a:p>
            <a:endParaRPr lang="en-US" sz="1600" dirty="0"/>
          </a:p>
        </p:txBody>
      </p:sp>
    </p:spTree>
    <p:extLst>
      <p:ext uri="{BB962C8B-B14F-4D97-AF65-F5344CB8AC3E}">
        <p14:creationId xmlns:p14="http://schemas.microsoft.com/office/powerpoint/2010/main" val="240889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69F5C-393B-42F5-A6E5-7066DEF9E170}"/>
              </a:ext>
            </a:extLst>
          </p:cNvPr>
          <p:cNvSpPr>
            <a:spLocks noGrp="1"/>
          </p:cNvSpPr>
          <p:nvPr>
            <p:ph type="title"/>
          </p:nvPr>
        </p:nvSpPr>
        <p:spPr>
          <a:xfrm>
            <a:off x="572493" y="238539"/>
            <a:ext cx="11018520" cy="1434415"/>
          </a:xfrm>
        </p:spPr>
        <p:txBody>
          <a:bodyPr anchor="b">
            <a:normAutofit/>
          </a:bodyPr>
          <a:lstStyle/>
          <a:p>
            <a:r>
              <a:rPr lang="en-US" sz="5400" dirty="0"/>
              <a:t>Conclusion</a:t>
            </a: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79DBE2-DBAE-4D58-ABD5-485533A1C9B5}"/>
              </a:ext>
            </a:extLst>
          </p:cNvPr>
          <p:cNvSpPr>
            <a:spLocks noGrp="1"/>
          </p:cNvSpPr>
          <p:nvPr>
            <p:ph idx="1"/>
          </p:nvPr>
        </p:nvSpPr>
        <p:spPr>
          <a:xfrm>
            <a:off x="572493" y="2071316"/>
            <a:ext cx="6713552" cy="4119172"/>
          </a:xfrm>
        </p:spPr>
        <p:txBody>
          <a:bodyPr anchor="t">
            <a:noAutofit/>
          </a:bodyPr>
          <a:lstStyle/>
          <a:p>
            <a:r>
              <a:rPr lang="en-US" sz="1500" dirty="0"/>
              <a:t>After digging into the data and researching the questions we came in with, we were able to draw a few conclusions from this project. The main thing is that the effect that these storms have on the economy and population of these affected areas isn’t as drastic as we had thought coming in. While these storms certainly cause havoc and negatively impact a lot of individual lives and families, the data that we gathered doesn’t show a huge impact on the overall economy. </a:t>
            </a:r>
          </a:p>
          <a:p>
            <a:r>
              <a:rPr lang="en-US" sz="1500" dirty="0"/>
              <a:t>The biggest effects we could point to was the steep population decrease in New Orleans following </a:t>
            </a:r>
            <a:r>
              <a:rPr lang="en-US" sz="1500" b="1" dirty="0"/>
              <a:t>Katrina</a:t>
            </a:r>
            <a:r>
              <a:rPr lang="en-US" sz="1500" dirty="0"/>
              <a:t>, though the population has started to climb back to where it was before the storm in recent years. We could also see a correlation in the rise in the price of homes in the affected areas in immediate years following the storms. </a:t>
            </a:r>
          </a:p>
          <a:p>
            <a:r>
              <a:rPr lang="en-US" sz="1500" dirty="0"/>
              <a:t>Hurricanes are very common and “Hurricane Season” in the US is right around August-September every year. Despite the danger these storms possess, it seems that residency is rather consistent despite the yearly threat. </a:t>
            </a:r>
          </a:p>
          <a:p>
            <a:r>
              <a:rPr lang="en-US" sz="1500" dirty="0"/>
              <a:t>Ultimately, while these storms certainly cause an immediate shock to the areas, it seems that there are no great long term affects that they leave behind economically or in population, as the statistics usually return to the norm, if they were ever really drastically affected at all. </a:t>
            </a:r>
          </a:p>
        </p:txBody>
      </p:sp>
      <p:pic>
        <p:nvPicPr>
          <p:cNvPr id="7170" name="Picture 2" descr="Hurricane Dorian Recovery Information | American Red Cross">
            <a:extLst>
              <a:ext uri="{FF2B5EF4-FFF2-40B4-BE49-F238E27FC236}">
                <a16:creationId xmlns:a16="http://schemas.microsoft.com/office/drawing/2014/main" id="{9C1BBF36-1239-4BF7-91C3-C12A0818C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51" r="17194"/>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88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4F0ED-EF84-4185-9ACE-774D03F5BD4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BE0E68F5-942E-470A-9A1D-E65B22F254E1}"/>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We came into this project looking to find answers on the type of effects that natural disasters, specifically hurricanes, can have on the areas that they so often devastate. We dove deeper into specific hurricanes from the past where we focused on the effects that these storms would have on the economy and population of the areas that were hit the hardest for each storm. </a:t>
            </a:r>
          </a:p>
          <a:p>
            <a:pPr marL="0" indent="0">
              <a:buNone/>
            </a:pPr>
            <a:r>
              <a:rPr lang="en-US" sz="2000" dirty="0"/>
              <a:t>We were curious to see if these areas would see a drastic change in the pricing of housing in the area, or if perhaps we would see a change in population over time with people fleeing these dangerous areas in fear of storms returning in the future. </a:t>
            </a:r>
          </a:p>
        </p:txBody>
      </p:sp>
    </p:spTree>
    <p:extLst>
      <p:ext uri="{BB962C8B-B14F-4D97-AF65-F5344CB8AC3E}">
        <p14:creationId xmlns:p14="http://schemas.microsoft.com/office/powerpoint/2010/main" val="197490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1034"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F30B16-F717-40D7-A3ED-EB1B514283A0}"/>
              </a:ext>
            </a:extLst>
          </p:cNvPr>
          <p:cNvSpPr>
            <a:spLocks noGrp="1"/>
          </p:cNvSpPr>
          <p:nvPr>
            <p:ph type="title"/>
          </p:nvPr>
        </p:nvSpPr>
        <p:spPr>
          <a:xfrm>
            <a:off x="640080" y="325369"/>
            <a:ext cx="4368602" cy="1956841"/>
          </a:xfrm>
        </p:spPr>
        <p:txBody>
          <a:bodyPr anchor="b">
            <a:normAutofit/>
          </a:bodyPr>
          <a:lstStyle/>
          <a:p>
            <a:r>
              <a:rPr lang="en-US" sz="5400"/>
              <a:t>Hurricane Ivan</a:t>
            </a:r>
          </a:p>
        </p:txBody>
      </p:sp>
      <p:sp>
        <p:nvSpPr>
          <p:cNvPr id="10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9F6B07-3574-4B7F-BDBE-0E39FFBF2D0E}"/>
              </a:ext>
            </a:extLst>
          </p:cNvPr>
          <p:cNvSpPr>
            <a:spLocks noGrp="1"/>
          </p:cNvSpPr>
          <p:nvPr>
            <p:ph idx="1"/>
          </p:nvPr>
        </p:nvSpPr>
        <p:spPr>
          <a:xfrm>
            <a:off x="640080" y="2872899"/>
            <a:ext cx="4243589" cy="3320668"/>
          </a:xfrm>
        </p:spPr>
        <p:txBody>
          <a:bodyPr>
            <a:normAutofit/>
          </a:bodyPr>
          <a:lstStyle/>
          <a:p>
            <a:r>
              <a:rPr lang="en-US" sz="2200" dirty="0"/>
              <a:t>First US landfall on 9/16/2004 near Gulf Shores/Florida Panhandle</a:t>
            </a:r>
          </a:p>
          <a:p>
            <a:r>
              <a:rPr lang="en-US" sz="2200" dirty="0"/>
              <a:t>Category 5 Hurricane (Category 3 upon US landfall)</a:t>
            </a:r>
          </a:p>
          <a:p>
            <a:r>
              <a:rPr lang="en-US" sz="2200" dirty="0"/>
              <a:t>Peak wind speed 168mph</a:t>
            </a:r>
          </a:p>
          <a:p>
            <a:r>
              <a:rPr lang="en-US" sz="2200" dirty="0"/>
              <a:t>$26.1 billion in damage</a:t>
            </a:r>
          </a:p>
          <a:p>
            <a:r>
              <a:rPr lang="en-US" sz="2200" dirty="0"/>
              <a:t>Area Researched: Pensacola, FL</a:t>
            </a:r>
          </a:p>
        </p:txBody>
      </p:sp>
      <p:pic>
        <p:nvPicPr>
          <p:cNvPr id="1026" name="Picture 2" descr="Hurricane Ivan - September 16, 2004">
            <a:extLst>
              <a:ext uri="{FF2B5EF4-FFF2-40B4-BE49-F238E27FC236}">
                <a16:creationId xmlns:a16="http://schemas.microsoft.com/office/drawing/2014/main" id="{4DAA9E53-3C6A-4B25-A5B1-CF634D5235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04" r="2524"/>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26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0253-E3EE-40EE-A9AE-66765C6B49EC}"/>
              </a:ext>
            </a:extLst>
          </p:cNvPr>
          <p:cNvSpPr>
            <a:spLocks noGrp="1"/>
          </p:cNvSpPr>
          <p:nvPr>
            <p:ph type="title"/>
          </p:nvPr>
        </p:nvSpPr>
        <p:spPr>
          <a:xfrm>
            <a:off x="684300" y="757112"/>
            <a:ext cx="4249006" cy="1325563"/>
          </a:xfrm>
        </p:spPr>
        <p:txBody>
          <a:bodyPr>
            <a:normAutofit/>
          </a:bodyPr>
          <a:lstStyle/>
          <a:p>
            <a:r>
              <a:rPr lang="en-US" u="sng" dirty="0"/>
              <a:t>Hurricane Rita</a:t>
            </a:r>
          </a:p>
        </p:txBody>
      </p:sp>
      <p:sp>
        <p:nvSpPr>
          <p:cNvPr id="3" name="Content Placeholder 2">
            <a:extLst>
              <a:ext uri="{FF2B5EF4-FFF2-40B4-BE49-F238E27FC236}">
                <a16:creationId xmlns:a16="http://schemas.microsoft.com/office/drawing/2014/main" id="{AECC997D-AB9C-4DD7-A6AC-C745FB5C2D55}"/>
              </a:ext>
            </a:extLst>
          </p:cNvPr>
          <p:cNvSpPr>
            <a:spLocks noGrp="1"/>
          </p:cNvSpPr>
          <p:nvPr>
            <p:ph idx="1"/>
          </p:nvPr>
        </p:nvSpPr>
        <p:spPr>
          <a:xfrm>
            <a:off x="684300" y="2096424"/>
            <a:ext cx="4335375" cy="3275676"/>
          </a:xfrm>
        </p:spPr>
        <p:txBody>
          <a:bodyPr anchor="t">
            <a:normAutofit/>
          </a:bodyPr>
          <a:lstStyle/>
          <a:p>
            <a:r>
              <a:rPr lang="en-US" sz="1700" dirty="0"/>
              <a:t>First US Landfall 9/24/2005 on Texas/Louisiana border</a:t>
            </a:r>
          </a:p>
          <a:p>
            <a:r>
              <a:rPr lang="en-US" sz="1700" dirty="0"/>
              <a:t>Rita was the most intense tropical cyclone on record in the Gulf of Mexico and the fourth-most intense Atlantic hurricane ever recorded.</a:t>
            </a:r>
          </a:p>
          <a:p>
            <a:r>
              <a:rPr lang="en-US" sz="1700" dirty="0"/>
              <a:t>Category 5 hurricane (Category 3 on landfall)</a:t>
            </a:r>
          </a:p>
          <a:p>
            <a:r>
              <a:rPr lang="en-US" sz="1700" dirty="0"/>
              <a:t>Peak 177mph winds; $18.5 billion in damage</a:t>
            </a:r>
          </a:p>
          <a:p>
            <a:r>
              <a:rPr lang="en-US" sz="1700" dirty="0"/>
              <a:t>Area Researched: Houston, TX</a:t>
            </a:r>
          </a:p>
        </p:txBody>
      </p:sp>
      <p:sp>
        <p:nvSpPr>
          <p:cNvPr id="75" name="Freeform: Shape 74">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Overlooked And Forgotten&amp;#39; But Resolute, 10 Years After Hurricane Rita | WWNO">
            <a:extLst>
              <a:ext uri="{FF2B5EF4-FFF2-40B4-BE49-F238E27FC236}">
                <a16:creationId xmlns:a16="http://schemas.microsoft.com/office/drawing/2014/main" id="{3D87B7D6-F175-429A-B562-C01A8A1D7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1"/>
          <a:stretch/>
        </p:blipFill>
        <p:spPr bwMode="auto">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4" name="Picture 6" descr="Hurricane Rita revisited | ArkLaTex In-Depth | ktbs.com">
            <a:extLst>
              <a:ext uri="{FF2B5EF4-FFF2-40B4-BE49-F238E27FC236}">
                <a16:creationId xmlns:a16="http://schemas.microsoft.com/office/drawing/2014/main" id="{852D783A-BCBB-40ED-BF15-EBE54EB56F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83" r="3564" b="3"/>
          <a:stretch/>
        </p:blipFill>
        <p:spPr bwMode="auto">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6471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B8DDE571-E57F-4AB5-83C7-30EB5DDCC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61124-3A0A-4759-A284-0865CE6B86B3}"/>
              </a:ext>
            </a:extLst>
          </p:cNvPr>
          <p:cNvSpPr>
            <a:spLocks noGrp="1"/>
          </p:cNvSpPr>
          <p:nvPr>
            <p:ph type="title"/>
          </p:nvPr>
        </p:nvSpPr>
        <p:spPr>
          <a:xfrm>
            <a:off x="1137035" y="603622"/>
            <a:ext cx="4282380" cy="1322944"/>
          </a:xfrm>
        </p:spPr>
        <p:txBody>
          <a:bodyPr>
            <a:normAutofit/>
          </a:bodyPr>
          <a:lstStyle/>
          <a:p>
            <a:r>
              <a:rPr lang="en-US" u="sng" dirty="0">
                <a:solidFill>
                  <a:schemeClr val="tx1">
                    <a:lumMod val="85000"/>
                    <a:lumOff val="15000"/>
                  </a:schemeClr>
                </a:solidFill>
              </a:rPr>
              <a:t>Hurricane Ike</a:t>
            </a:r>
          </a:p>
        </p:txBody>
      </p:sp>
      <p:sp>
        <p:nvSpPr>
          <p:cNvPr id="3" name="Content Placeholder 2">
            <a:extLst>
              <a:ext uri="{FF2B5EF4-FFF2-40B4-BE49-F238E27FC236}">
                <a16:creationId xmlns:a16="http://schemas.microsoft.com/office/drawing/2014/main" id="{266B6F21-8858-4763-AB29-0B611D2B63FC}"/>
              </a:ext>
            </a:extLst>
          </p:cNvPr>
          <p:cNvSpPr>
            <a:spLocks noGrp="1"/>
          </p:cNvSpPr>
          <p:nvPr>
            <p:ph idx="1"/>
          </p:nvPr>
        </p:nvSpPr>
        <p:spPr>
          <a:xfrm>
            <a:off x="1137034" y="1926567"/>
            <a:ext cx="3968365" cy="4327812"/>
          </a:xfrm>
        </p:spPr>
        <p:txBody>
          <a:bodyPr>
            <a:normAutofit/>
          </a:bodyPr>
          <a:lstStyle/>
          <a:p>
            <a:r>
              <a:rPr lang="en-US" sz="2000" dirty="0">
                <a:solidFill>
                  <a:schemeClr val="tx1">
                    <a:lumMod val="85000"/>
                    <a:lumOff val="15000"/>
                  </a:schemeClr>
                </a:solidFill>
              </a:rPr>
              <a:t>First US landfall 9/13/2008 in Galveston, TX</a:t>
            </a:r>
          </a:p>
          <a:p>
            <a:r>
              <a:rPr lang="en-US" sz="2000" dirty="0">
                <a:solidFill>
                  <a:schemeClr val="tx1">
                    <a:lumMod val="85000"/>
                    <a:lumOff val="15000"/>
                  </a:schemeClr>
                </a:solidFill>
              </a:rPr>
              <a:t>Category 4 hurricane (Category 2 on landfall)</a:t>
            </a:r>
          </a:p>
          <a:p>
            <a:r>
              <a:rPr lang="en-US" sz="2000" dirty="0">
                <a:solidFill>
                  <a:schemeClr val="tx1">
                    <a:lumMod val="85000"/>
                    <a:lumOff val="15000"/>
                  </a:schemeClr>
                </a:solidFill>
              </a:rPr>
              <a:t>Peak wind speed 143 mph</a:t>
            </a:r>
          </a:p>
          <a:p>
            <a:r>
              <a:rPr lang="en-US" sz="2000" dirty="0">
                <a:solidFill>
                  <a:schemeClr val="tx1">
                    <a:lumMod val="85000"/>
                    <a:lumOff val="15000"/>
                  </a:schemeClr>
                </a:solidFill>
              </a:rPr>
              <a:t>$38 billion in damage</a:t>
            </a:r>
          </a:p>
          <a:p>
            <a:r>
              <a:rPr lang="en-US" sz="2000" dirty="0">
                <a:solidFill>
                  <a:schemeClr val="tx1">
                    <a:lumMod val="85000"/>
                    <a:lumOff val="15000"/>
                  </a:schemeClr>
                </a:solidFill>
              </a:rPr>
              <a:t>Area Researched: Galveston, TX</a:t>
            </a:r>
          </a:p>
        </p:txBody>
      </p:sp>
      <p:pic>
        <p:nvPicPr>
          <p:cNvPr id="3080" name="Picture 8" descr="Hurricane ike Stock Video Footage - 4K and HD Video Clips | Shutterstock">
            <a:extLst>
              <a:ext uri="{FF2B5EF4-FFF2-40B4-BE49-F238E27FC236}">
                <a16:creationId xmlns:a16="http://schemas.microsoft.com/office/drawing/2014/main" id="{8F9FF509-97D9-429B-B393-1443A21E7B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68" r="3" b="3"/>
          <a:stretch/>
        </p:blipFill>
        <p:spPr bwMode="auto">
          <a:xfrm>
            <a:off x="5702185" y="1"/>
            <a:ext cx="6489823" cy="3429002"/>
          </a:xfrm>
          <a:custGeom>
            <a:avLst/>
            <a:gdLst/>
            <a:ahLst/>
            <a:cxnLst/>
            <a:rect l="l" t="t" r="r" b="b"/>
            <a:pathLst>
              <a:path w="6489823" h="3421047">
                <a:moveTo>
                  <a:pt x="383239" y="0"/>
                </a:moveTo>
                <a:lnTo>
                  <a:pt x="6489823" y="0"/>
                </a:lnTo>
                <a:lnTo>
                  <a:pt x="6489823" y="3421047"/>
                </a:lnTo>
                <a:lnTo>
                  <a:pt x="0" y="3421047"/>
                </a:lnTo>
                <a:lnTo>
                  <a:pt x="10162" y="3368785"/>
                </a:lnTo>
                <a:cubicBezTo>
                  <a:pt x="15448" y="3346584"/>
                  <a:pt x="22094" y="3323293"/>
                  <a:pt x="30699" y="3298569"/>
                </a:cubicBezTo>
                <a:cubicBezTo>
                  <a:pt x="41150" y="3275988"/>
                  <a:pt x="42443" y="3246652"/>
                  <a:pt x="33589" y="3233050"/>
                </a:cubicBezTo>
                <a:cubicBezTo>
                  <a:pt x="32065" y="3230708"/>
                  <a:pt x="30291" y="3228932"/>
                  <a:pt x="28325" y="3227777"/>
                </a:cubicBezTo>
                <a:cubicBezTo>
                  <a:pt x="30678" y="3188484"/>
                  <a:pt x="72205" y="3103624"/>
                  <a:pt x="73382" y="3050568"/>
                </a:cubicBezTo>
                <a:cubicBezTo>
                  <a:pt x="69165" y="3022639"/>
                  <a:pt x="68605" y="2960322"/>
                  <a:pt x="84953" y="2920501"/>
                </a:cubicBezTo>
                <a:cubicBezTo>
                  <a:pt x="69327" y="2932298"/>
                  <a:pt x="121103" y="2664904"/>
                  <a:pt x="109217" y="2657859"/>
                </a:cubicBezTo>
                <a:cubicBezTo>
                  <a:pt x="110075" y="2597031"/>
                  <a:pt x="138136" y="2522558"/>
                  <a:pt x="139777" y="2464312"/>
                </a:cubicBezTo>
                <a:cubicBezTo>
                  <a:pt x="141801" y="2450201"/>
                  <a:pt x="199861" y="2246813"/>
                  <a:pt x="198683" y="2236608"/>
                </a:cubicBezTo>
                <a:lnTo>
                  <a:pt x="283684" y="1924542"/>
                </a:lnTo>
                <a:cubicBezTo>
                  <a:pt x="313071" y="1811100"/>
                  <a:pt x="307196" y="1868801"/>
                  <a:pt x="336583" y="1755359"/>
                </a:cubicBezTo>
                <a:cubicBezTo>
                  <a:pt x="383246" y="1573239"/>
                  <a:pt x="363875" y="1577802"/>
                  <a:pt x="409119" y="1401207"/>
                </a:cubicBezTo>
                <a:cubicBezTo>
                  <a:pt x="428998" y="1329345"/>
                  <a:pt x="403240" y="1279669"/>
                  <a:pt x="421957" y="1175450"/>
                </a:cubicBezTo>
                <a:cubicBezTo>
                  <a:pt x="442602" y="1107577"/>
                  <a:pt x="340683" y="794854"/>
                  <a:pt x="369233" y="688836"/>
                </a:cubicBezTo>
                <a:cubicBezTo>
                  <a:pt x="378440" y="610640"/>
                  <a:pt x="331945" y="587322"/>
                  <a:pt x="346155" y="513896"/>
                </a:cubicBezTo>
                <a:cubicBezTo>
                  <a:pt x="351974" y="496939"/>
                  <a:pt x="362179" y="406394"/>
                  <a:pt x="344911" y="393010"/>
                </a:cubicBezTo>
                <a:cubicBezTo>
                  <a:pt x="389436" y="301493"/>
                  <a:pt x="356186" y="264408"/>
                  <a:pt x="369960" y="232042"/>
                </a:cubicBezTo>
                <a:cubicBezTo>
                  <a:pt x="394611" y="153791"/>
                  <a:pt x="372056" y="165633"/>
                  <a:pt x="392742" y="72037"/>
                </a:cubicBezTo>
                <a:cubicBezTo>
                  <a:pt x="398537" y="53819"/>
                  <a:pt x="397997" y="38693"/>
                  <a:pt x="394525" y="25405"/>
                </a:cubicBez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Opinion | When the Next Hurricane Hits Texas - The New York Times">
            <a:extLst>
              <a:ext uri="{FF2B5EF4-FFF2-40B4-BE49-F238E27FC236}">
                <a16:creationId xmlns:a16="http://schemas.microsoft.com/office/drawing/2014/main" id="{2AEF9343-CE13-4D52-9D99-869E88061D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60" r="-3" b="14987"/>
          <a:stretch/>
        </p:blipFill>
        <p:spPr bwMode="auto">
          <a:xfrm>
            <a:off x="5419420" y="3429000"/>
            <a:ext cx="6772580" cy="3429000"/>
          </a:xfrm>
          <a:custGeom>
            <a:avLst/>
            <a:gdLst/>
            <a:ahLst/>
            <a:cxnLst/>
            <a:rect l="l" t="t" r="r" b="b"/>
            <a:pathLst>
              <a:path w="6772580" h="3429000">
                <a:moveTo>
                  <a:pt x="271594" y="0"/>
                </a:moveTo>
                <a:lnTo>
                  <a:pt x="6772580" y="0"/>
                </a:lnTo>
                <a:lnTo>
                  <a:pt x="6772580" y="3429000"/>
                </a:lnTo>
                <a:lnTo>
                  <a:pt x="8976" y="3429000"/>
                </a:lnTo>
                <a:lnTo>
                  <a:pt x="7894" y="3419403"/>
                </a:lnTo>
                <a:cubicBezTo>
                  <a:pt x="2772" y="3402540"/>
                  <a:pt x="-7409" y="3393117"/>
                  <a:pt x="8790" y="3369074"/>
                </a:cubicBezTo>
                <a:cubicBezTo>
                  <a:pt x="18674" y="3308209"/>
                  <a:pt x="52540" y="3147708"/>
                  <a:pt x="69466" y="3074368"/>
                </a:cubicBezTo>
                <a:cubicBezTo>
                  <a:pt x="86170" y="2985158"/>
                  <a:pt x="141939" y="2988106"/>
                  <a:pt x="138108" y="2937087"/>
                </a:cubicBezTo>
                <a:lnTo>
                  <a:pt x="159153" y="2788751"/>
                </a:lnTo>
                <a:cubicBezTo>
                  <a:pt x="164508" y="2771521"/>
                  <a:pt x="169861" y="2754291"/>
                  <a:pt x="175215" y="2737061"/>
                </a:cubicBezTo>
                <a:lnTo>
                  <a:pt x="178713" y="2662493"/>
                </a:lnTo>
                <a:cubicBezTo>
                  <a:pt x="182744" y="2662176"/>
                  <a:pt x="175495" y="2610710"/>
                  <a:pt x="177952" y="2608178"/>
                </a:cubicBezTo>
                <a:lnTo>
                  <a:pt x="200637" y="2557490"/>
                </a:lnTo>
                <a:lnTo>
                  <a:pt x="210272" y="2500823"/>
                </a:lnTo>
                <a:cubicBezTo>
                  <a:pt x="210821" y="2477149"/>
                  <a:pt x="233533" y="2498323"/>
                  <a:pt x="235189" y="2456370"/>
                </a:cubicBezTo>
                <a:cubicBezTo>
                  <a:pt x="241238" y="2390087"/>
                  <a:pt x="270663" y="2342381"/>
                  <a:pt x="270108" y="2307778"/>
                </a:cubicBezTo>
                <a:cubicBezTo>
                  <a:pt x="279775" y="2252634"/>
                  <a:pt x="274008" y="2281735"/>
                  <a:pt x="270232" y="2227103"/>
                </a:cubicBezTo>
                <a:cubicBezTo>
                  <a:pt x="277898" y="2187203"/>
                  <a:pt x="273018" y="2179895"/>
                  <a:pt x="278972" y="2138456"/>
                </a:cubicBezTo>
                <a:cubicBezTo>
                  <a:pt x="286874" y="2113373"/>
                  <a:pt x="293454" y="2098825"/>
                  <a:pt x="284204" y="2092747"/>
                </a:cubicBezTo>
                <a:cubicBezTo>
                  <a:pt x="285267" y="2080110"/>
                  <a:pt x="308510" y="2021121"/>
                  <a:pt x="306856" y="2003128"/>
                </a:cubicBezTo>
                <a:lnTo>
                  <a:pt x="296216" y="1944367"/>
                </a:lnTo>
                <a:lnTo>
                  <a:pt x="316030" y="1836128"/>
                </a:lnTo>
                <a:cubicBezTo>
                  <a:pt x="300726" y="1810623"/>
                  <a:pt x="342411" y="1768654"/>
                  <a:pt x="329496" y="1735241"/>
                </a:cubicBezTo>
                <a:cubicBezTo>
                  <a:pt x="331336" y="1711720"/>
                  <a:pt x="339485" y="1722162"/>
                  <a:pt x="343347" y="1679383"/>
                </a:cubicBezTo>
                <a:cubicBezTo>
                  <a:pt x="349669" y="1616089"/>
                  <a:pt x="356013" y="1614119"/>
                  <a:pt x="360800" y="1554542"/>
                </a:cubicBezTo>
                <a:cubicBezTo>
                  <a:pt x="361799" y="1491472"/>
                  <a:pt x="380405" y="1496141"/>
                  <a:pt x="377978" y="1470595"/>
                </a:cubicBezTo>
                <a:cubicBezTo>
                  <a:pt x="371480" y="1445071"/>
                  <a:pt x="407310" y="1366942"/>
                  <a:pt x="396801" y="1354553"/>
                </a:cubicBezTo>
                <a:cubicBezTo>
                  <a:pt x="387984" y="1324635"/>
                  <a:pt x="389939" y="1306198"/>
                  <a:pt x="378799" y="1292983"/>
                </a:cubicBezTo>
                <a:cubicBezTo>
                  <a:pt x="368230" y="1254082"/>
                  <a:pt x="380918" y="1242866"/>
                  <a:pt x="362697" y="1241293"/>
                </a:cubicBezTo>
                <a:lnTo>
                  <a:pt x="339388" y="1147085"/>
                </a:lnTo>
                <a:cubicBezTo>
                  <a:pt x="350485" y="1118433"/>
                  <a:pt x="353159" y="1072754"/>
                  <a:pt x="339952" y="1071934"/>
                </a:cubicBezTo>
                <a:cubicBezTo>
                  <a:pt x="327895" y="1004911"/>
                  <a:pt x="358371" y="924985"/>
                  <a:pt x="347188" y="889800"/>
                </a:cubicBezTo>
                <a:cubicBezTo>
                  <a:pt x="334220" y="804597"/>
                  <a:pt x="342717" y="786582"/>
                  <a:pt x="338803" y="749936"/>
                </a:cubicBezTo>
                <a:cubicBezTo>
                  <a:pt x="334890" y="713292"/>
                  <a:pt x="337271" y="707557"/>
                  <a:pt x="323706" y="669931"/>
                </a:cubicBezTo>
                <a:lnTo>
                  <a:pt x="313326" y="559992"/>
                </a:lnTo>
                <a:cubicBezTo>
                  <a:pt x="314747" y="543769"/>
                  <a:pt x="268004" y="450294"/>
                  <a:pt x="272650" y="451529"/>
                </a:cubicBezTo>
                <a:lnTo>
                  <a:pt x="256593" y="392499"/>
                </a:lnTo>
                <a:cubicBezTo>
                  <a:pt x="276778" y="343341"/>
                  <a:pt x="246535" y="361906"/>
                  <a:pt x="249583" y="321981"/>
                </a:cubicBezTo>
                <a:cubicBezTo>
                  <a:pt x="256450" y="297359"/>
                  <a:pt x="256557" y="284789"/>
                  <a:pt x="245172" y="280016"/>
                </a:cubicBezTo>
                <a:cubicBezTo>
                  <a:pt x="279102" y="164139"/>
                  <a:pt x="241674" y="235649"/>
                  <a:pt x="249784" y="152538"/>
                </a:cubicBezTo>
                <a:cubicBezTo>
                  <a:pt x="254846" y="115053"/>
                  <a:pt x="258144" y="77317"/>
                  <a:pt x="264479" y="3659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4111" name="Rectangle 8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hat&amp;#39;s the difference between &amp;#39;looting&amp;#39; and &amp;#39;finding&amp;#39;? 12 years after  Katrina, Harvey sparks a new debate - Los Angeles Times">
            <a:extLst>
              <a:ext uri="{FF2B5EF4-FFF2-40B4-BE49-F238E27FC236}">
                <a16:creationId xmlns:a16="http://schemas.microsoft.com/office/drawing/2014/main" id="{3CCF3509-FBC8-48D1-B57F-81E0C871FC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14" r="-2" b="15512"/>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6" descr="Hurricane Katrina, in 7 essential facts - Vox">
            <a:extLst>
              <a:ext uri="{FF2B5EF4-FFF2-40B4-BE49-F238E27FC236}">
                <a16:creationId xmlns:a16="http://schemas.microsoft.com/office/drawing/2014/main" id="{75556288-AD86-47CE-A3E7-3694D2DC3A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89" r="-2" b="2773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4112" name="Freeform: Shape 8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Freeform: Shape 8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259983C-8F7A-4150-A542-ADD3FE641DEB}"/>
              </a:ext>
            </a:extLst>
          </p:cNvPr>
          <p:cNvSpPr>
            <a:spLocks noGrp="1"/>
          </p:cNvSpPr>
          <p:nvPr>
            <p:ph type="title"/>
          </p:nvPr>
        </p:nvSpPr>
        <p:spPr>
          <a:xfrm>
            <a:off x="448056" y="691218"/>
            <a:ext cx="4832802" cy="1203579"/>
          </a:xfrm>
        </p:spPr>
        <p:txBody>
          <a:bodyPr>
            <a:normAutofit/>
          </a:bodyPr>
          <a:lstStyle/>
          <a:p>
            <a:r>
              <a:rPr lang="en-US" sz="3400" u="sng" dirty="0"/>
              <a:t>Hurricane Katrina</a:t>
            </a:r>
          </a:p>
        </p:txBody>
      </p:sp>
      <p:sp>
        <p:nvSpPr>
          <p:cNvPr id="88" name="Rectangle 8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90" name="Rectangle 8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215EAC-14F6-4CFF-8B86-991CFB0C0EB7}"/>
              </a:ext>
            </a:extLst>
          </p:cNvPr>
          <p:cNvSpPr>
            <a:spLocks noGrp="1"/>
          </p:cNvSpPr>
          <p:nvPr>
            <p:ph idx="1"/>
          </p:nvPr>
        </p:nvSpPr>
        <p:spPr>
          <a:xfrm>
            <a:off x="448056" y="2340864"/>
            <a:ext cx="4832803" cy="4166235"/>
          </a:xfrm>
        </p:spPr>
        <p:txBody>
          <a:bodyPr>
            <a:normAutofit/>
          </a:bodyPr>
          <a:lstStyle/>
          <a:p>
            <a:r>
              <a:rPr lang="en-US" sz="1700" dirty="0"/>
              <a:t>Made US landfall near New Orleans, LA on 8/29/2005</a:t>
            </a:r>
          </a:p>
          <a:p>
            <a:r>
              <a:rPr lang="en-US" sz="1700" dirty="0"/>
              <a:t>Despite being only the third most powerful storm of the 2005 hurricane season, a failure in the levee system caused Katrina to be among the worst natural disasters in the history of the United States.</a:t>
            </a:r>
          </a:p>
          <a:p>
            <a:r>
              <a:rPr lang="en-US" sz="1700" dirty="0"/>
              <a:t>Katrina peaked as a Category 5, but made landfall as a Category 3. </a:t>
            </a:r>
          </a:p>
          <a:p>
            <a:r>
              <a:rPr lang="en-US" sz="1700" dirty="0"/>
              <a:t>175mph winds; $125 billion in damage (tied as costliest tropical cyclone on record) </a:t>
            </a:r>
          </a:p>
          <a:p>
            <a:r>
              <a:rPr lang="en-US" sz="1700" dirty="0"/>
              <a:t>1,833 fatalities</a:t>
            </a:r>
          </a:p>
          <a:p>
            <a:r>
              <a:rPr lang="en-US" sz="1700" dirty="0"/>
              <a:t>Area Researched: New Orleans, LA</a:t>
            </a:r>
          </a:p>
        </p:txBody>
      </p:sp>
    </p:spTree>
    <p:extLst>
      <p:ext uri="{BB962C8B-B14F-4D97-AF65-F5344CB8AC3E}">
        <p14:creationId xmlns:p14="http://schemas.microsoft.com/office/powerpoint/2010/main" val="57671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limate Change Made Hurricane Sandy Significantly More Costly – $8 Billion  More, Study Says">
            <a:extLst>
              <a:ext uri="{FF2B5EF4-FFF2-40B4-BE49-F238E27FC236}">
                <a16:creationId xmlns:a16="http://schemas.microsoft.com/office/drawing/2014/main" id="{4111B032-0B9F-406B-A989-5BFDAB5EB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74" r="-2" b="13167"/>
          <a:stretch/>
        </p:blipFill>
        <p:spPr bwMode="auto">
          <a:xfrm>
            <a:off x="6015107" y="-1"/>
            <a:ext cx="6176895" cy="293795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Superstorm Sandy | Path &amp;amp; Facts | Britannica">
            <a:extLst>
              <a:ext uri="{FF2B5EF4-FFF2-40B4-BE49-F238E27FC236}">
                <a16:creationId xmlns:a16="http://schemas.microsoft.com/office/drawing/2014/main" id="{064E0A24-8A9F-4665-ACD1-6EDB9C0062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200" r="1" b="8558"/>
          <a:stretch/>
        </p:blipFill>
        <p:spPr bwMode="auto">
          <a:xfrm>
            <a:off x="4203638" y="2937953"/>
            <a:ext cx="7988360" cy="3920047"/>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6" name="Freeform: Shape 7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F26400-1043-48A1-B06F-B3D255BBFC2D}"/>
              </a:ext>
            </a:extLst>
          </p:cNvPr>
          <p:cNvSpPr>
            <a:spLocks noGrp="1"/>
          </p:cNvSpPr>
          <p:nvPr>
            <p:ph type="title"/>
          </p:nvPr>
        </p:nvSpPr>
        <p:spPr>
          <a:xfrm>
            <a:off x="804672" y="365125"/>
            <a:ext cx="5266155" cy="1325563"/>
          </a:xfrm>
        </p:spPr>
        <p:txBody>
          <a:bodyPr>
            <a:normAutofit/>
          </a:bodyPr>
          <a:lstStyle/>
          <a:p>
            <a:r>
              <a:rPr lang="en-US" u="sng" dirty="0"/>
              <a:t>Hurricane Sandy</a:t>
            </a:r>
          </a:p>
        </p:txBody>
      </p:sp>
      <p:sp>
        <p:nvSpPr>
          <p:cNvPr id="3" name="Content Placeholder 2">
            <a:extLst>
              <a:ext uri="{FF2B5EF4-FFF2-40B4-BE49-F238E27FC236}">
                <a16:creationId xmlns:a16="http://schemas.microsoft.com/office/drawing/2014/main" id="{2436BC91-E1DD-4243-BCBA-98E1DEA9514E}"/>
              </a:ext>
            </a:extLst>
          </p:cNvPr>
          <p:cNvSpPr>
            <a:spLocks noGrp="1"/>
          </p:cNvSpPr>
          <p:nvPr>
            <p:ph idx="1"/>
          </p:nvPr>
        </p:nvSpPr>
        <p:spPr>
          <a:xfrm>
            <a:off x="804672" y="2022601"/>
            <a:ext cx="3941499" cy="4154361"/>
          </a:xfrm>
        </p:spPr>
        <p:txBody>
          <a:bodyPr>
            <a:normAutofit/>
          </a:bodyPr>
          <a:lstStyle/>
          <a:p>
            <a:r>
              <a:rPr lang="en-US" sz="1900" dirty="0"/>
              <a:t>Made US landfall on 10/29/2012 near Atlantic City, NJ</a:t>
            </a:r>
          </a:p>
          <a:p>
            <a:r>
              <a:rPr lang="en-US" sz="1900" dirty="0"/>
              <a:t>The deadliest, most destructive, and strongest hurricane of the 2012 season, Sandy was also the 6</a:t>
            </a:r>
            <a:r>
              <a:rPr lang="en-US" sz="1900" baseline="30000" dirty="0"/>
              <a:t>th</a:t>
            </a:r>
            <a:r>
              <a:rPr lang="en-US" sz="1900" dirty="0"/>
              <a:t> costliest hurricane in US history. </a:t>
            </a:r>
          </a:p>
          <a:p>
            <a:r>
              <a:rPr lang="en-US" sz="1900" dirty="0"/>
              <a:t>Wind speed 115mph; almost $70 billion in damage</a:t>
            </a:r>
          </a:p>
          <a:p>
            <a:r>
              <a:rPr lang="en-US" sz="1900" dirty="0"/>
              <a:t>Category 3 hurricane that was reclassified as a “superstorm” just before landfall. </a:t>
            </a:r>
          </a:p>
          <a:p>
            <a:r>
              <a:rPr lang="en-US" sz="1900" dirty="0"/>
              <a:t>Area Researched: Cape May County, NJ</a:t>
            </a:r>
          </a:p>
        </p:txBody>
      </p:sp>
    </p:spTree>
    <p:extLst>
      <p:ext uri="{BB962C8B-B14F-4D97-AF65-F5344CB8AC3E}">
        <p14:creationId xmlns:p14="http://schemas.microsoft.com/office/powerpoint/2010/main" val="3120859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453CB-12DC-4934-9A76-4BE4B499466A}"/>
              </a:ext>
            </a:extLst>
          </p:cNvPr>
          <p:cNvSpPr>
            <a:spLocks noGrp="1"/>
          </p:cNvSpPr>
          <p:nvPr>
            <p:ph type="title"/>
          </p:nvPr>
        </p:nvSpPr>
        <p:spPr>
          <a:xfrm>
            <a:off x="572493" y="238539"/>
            <a:ext cx="11018520" cy="1434415"/>
          </a:xfrm>
        </p:spPr>
        <p:txBody>
          <a:bodyPr anchor="b">
            <a:normAutofit/>
          </a:bodyPr>
          <a:lstStyle/>
          <a:p>
            <a:r>
              <a:rPr lang="en-US" sz="5400" dirty="0"/>
              <a:t>Data</a:t>
            </a:r>
          </a:p>
        </p:txBody>
      </p:sp>
      <p:sp>
        <p:nvSpPr>
          <p:cNvPr id="61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FBCBE4-6717-4A43-AEBE-49D3716A76A9}"/>
              </a:ext>
            </a:extLst>
          </p:cNvPr>
          <p:cNvSpPr>
            <a:spLocks noGrp="1"/>
          </p:cNvSpPr>
          <p:nvPr>
            <p:ph idx="1"/>
          </p:nvPr>
        </p:nvSpPr>
        <p:spPr>
          <a:xfrm>
            <a:off x="572493" y="1890948"/>
            <a:ext cx="6713552" cy="4299540"/>
          </a:xfrm>
        </p:spPr>
        <p:txBody>
          <a:bodyPr anchor="t">
            <a:normAutofit fontScale="85000" lnSpcReduction="10000"/>
          </a:bodyPr>
          <a:lstStyle/>
          <a:p>
            <a:r>
              <a:rPr lang="en-US" sz="1800" dirty="0"/>
              <a:t>We used the St. Louis FED as our data source. We were able to pull data directly from here which we used to create our graphs and draw conclusions for the questions we came in with using the information we obtained from the site.</a:t>
            </a:r>
          </a:p>
          <a:p>
            <a:r>
              <a:rPr lang="en-US" sz="1800" dirty="0"/>
              <a:t>We focused on 6 main categories to analyze the change and effects that could be caused in the economy/populations from these storms: Population, Unemployment Rate, Median Household Income, Real GDP, Housing Price Index, and New Authorized Private Housing Structures.</a:t>
            </a:r>
          </a:p>
          <a:p>
            <a:r>
              <a:rPr lang="en-US" sz="1800" dirty="0"/>
              <a:t>We identified and evaluated what these statistics looked like in the affected areas in the preceding 4 years prior to the hurricane making landfall, as well as both the immediate and long term effects of the storm. </a:t>
            </a:r>
          </a:p>
          <a:p>
            <a:r>
              <a:rPr lang="en-US" sz="1800" dirty="0"/>
              <a:t>Main questions we were looking to have answered: </a:t>
            </a:r>
          </a:p>
          <a:p>
            <a:pPr marL="0" indent="0">
              <a:buNone/>
            </a:pPr>
            <a:r>
              <a:rPr lang="en-US" sz="1800" dirty="0"/>
              <a:t>Do hurricanes have a serious impact on the economy of the affected areas? </a:t>
            </a:r>
          </a:p>
          <a:p>
            <a:pPr marL="0" indent="0">
              <a:buNone/>
            </a:pPr>
            <a:r>
              <a:rPr lang="en-US" sz="1800" dirty="0"/>
              <a:t>Is there a correlation on the housing market prices after these storms leave behind billions in damage? </a:t>
            </a:r>
          </a:p>
          <a:p>
            <a:pPr marL="0" indent="0">
              <a:buNone/>
            </a:pPr>
            <a:r>
              <a:rPr lang="en-US" sz="1800" dirty="0"/>
              <a:t>Is there an obvious decrease in population after these disasters due to residents relocating to less affected areas? </a:t>
            </a:r>
          </a:p>
        </p:txBody>
      </p:sp>
      <p:pic>
        <p:nvPicPr>
          <p:cNvPr id="6146" name="Picture 2" descr="Hurricane Season Begins June 1st | NRDC">
            <a:extLst>
              <a:ext uri="{FF2B5EF4-FFF2-40B4-BE49-F238E27FC236}">
                <a16:creationId xmlns:a16="http://schemas.microsoft.com/office/drawing/2014/main" id="{18B53EEE-7F72-4E26-928C-02E2B71F14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97" r="32207"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4E72213-49C8-4E0D-80C1-E4F086B484CD}"/>
              </a:ext>
            </a:extLst>
          </p:cNvPr>
          <p:cNvPicPr>
            <a:picLocks noChangeAspect="1"/>
          </p:cNvPicPr>
          <p:nvPr/>
        </p:nvPicPr>
        <p:blipFill>
          <a:blip r:embed="rId3"/>
          <a:stretch>
            <a:fillRect/>
          </a:stretch>
        </p:blipFill>
        <p:spPr>
          <a:xfrm>
            <a:off x="7030443" y="456533"/>
            <a:ext cx="4514850" cy="847725"/>
          </a:xfrm>
          <a:prstGeom prst="rect">
            <a:avLst/>
          </a:prstGeom>
        </p:spPr>
      </p:pic>
    </p:spTree>
    <p:extLst>
      <p:ext uri="{BB962C8B-B14F-4D97-AF65-F5344CB8AC3E}">
        <p14:creationId xmlns:p14="http://schemas.microsoft.com/office/powerpoint/2010/main" val="129376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7CD5-1826-4067-A22A-E13E7B42E32D}"/>
              </a:ext>
            </a:extLst>
          </p:cNvPr>
          <p:cNvSpPr>
            <a:spLocks noGrp="1"/>
          </p:cNvSpPr>
          <p:nvPr>
            <p:ph type="title"/>
          </p:nvPr>
        </p:nvSpPr>
        <p:spPr>
          <a:xfrm>
            <a:off x="838200" y="365125"/>
            <a:ext cx="3362325" cy="1325563"/>
          </a:xfrm>
        </p:spPr>
        <p:txBody>
          <a:bodyPr/>
          <a:lstStyle/>
          <a:p>
            <a:r>
              <a:rPr lang="en-US" u="sng" dirty="0"/>
              <a:t>Population</a:t>
            </a:r>
          </a:p>
        </p:txBody>
      </p:sp>
      <p:pic>
        <p:nvPicPr>
          <p:cNvPr id="4" name="Content Placeholder 3">
            <a:extLst>
              <a:ext uri="{FF2B5EF4-FFF2-40B4-BE49-F238E27FC236}">
                <a16:creationId xmlns:a16="http://schemas.microsoft.com/office/drawing/2014/main" id="{34FA6CAD-32A5-444C-9D48-984F32A11B1C}"/>
              </a:ext>
            </a:extLst>
          </p:cNvPr>
          <p:cNvPicPr>
            <a:picLocks noGrp="1" noChangeAspect="1"/>
          </p:cNvPicPr>
          <p:nvPr>
            <p:ph idx="1"/>
          </p:nvPr>
        </p:nvPicPr>
        <p:blipFill>
          <a:blip r:embed="rId3"/>
          <a:stretch>
            <a:fillRect/>
          </a:stretch>
        </p:blipFill>
        <p:spPr>
          <a:xfrm>
            <a:off x="145730" y="1958181"/>
            <a:ext cx="6124384" cy="3186112"/>
          </a:xfrm>
          <a:prstGeom prst="rect">
            <a:avLst/>
          </a:prstGeom>
        </p:spPr>
      </p:pic>
      <p:sp>
        <p:nvSpPr>
          <p:cNvPr id="5" name="TextBox 4">
            <a:extLst>
              <a:ext uri="{FF2B5EF4-FFF2-40B4-BE49-F238E27FC236}">
                <a16:creationId xmlns:a16="http://schemas.microsoft.com/office/drawing/2014/main" id="{DFE4EE18-75F4-4AC2-B658-0F126A218828}"/>
              </a:ext>
            </a:extLst>
          </p:cNvPr>
          <p:cNvSpPr txBox="1"/>
          <p:nvPr/>
        </p:nvSpPr>
        <p:spPr>
          <a:xfrm>
            <a:off x="6457950" y="771525"/>
            <a:ext cx="5334000" cy="5078313"/>
          </a:xfrm>
          <a:prstGeom prst="rect">
            <a:avLst/>
          </a:prstGeom>
          <a:noFill/>
        </p:spPr>
        <p:txBody>
          <a:bodyPr wrap="square" rtlCol="0">
            <a:spAutoFit/>
          </a:bodyPr>
          <a:lstStyle/>
          <a:p>
            <a:r>
              <a:rPr lang="en-US" dirty="0"/>
              <a:t>When analyzing the data we gathered for the effects on the population, the conclusion we came to is that the effect wasn’t as great as we thought. </a:t>
            </a:r>
          </a:p>
          <a:p>
            <a:endParaRPr lang="en-US" dirty="0"/>
          </a:p>
          <a:p>
            <a:r>
              <a:rPr lang="en-US" dirty="0"/>
              <a:t>As you can see, the only noticeable change in population due to the destruction of the storm was during Hurricane </a:t>
            </a:r>
            <a:r>
              <a:rPr lang="en-US" b="1" dirty="0">
                <a:solidFill>
                  <a:schemeClr val="accent6">
                    <a:lumMod val="75000"/>
                  </a:schemeClr>
                </a:solidFill>
              </a:rPr>
              <a:t>Katrina</a:t>
            </a:r>
            <a:r>
              <a:rPr lang="en-US" dirty="0"/>
              <a:t>, likely due to the immense amount of flooding that took place.  </a:t>
            </a:r>
          </a:p>
          <a:p>
            <a:endParaRPr lang="en-US" dirty="0"/>
          </a:p>
          <a:p>
            <a:r>
              <a:rPr lang="en-US" dirty="0"/>
              <a:t>There was a decrease of more than 300,000 people after Hurricane Katrina ravaged through southern Louisiana, including a large effect on the city of New Orleans.</a:t>
            </a:r>
          </a:p>
          <a:p>
            <a:endParaRPr lang="en-US" dirty="0"/>
          </a:p>
          <a:p>
            <a:r>
              <a:rPr lang="en-US" dirty="0"/>
              <a:t>The population of New Orleans fell from over 484k before Katrina (April 2000) to an estimated 230k after Katrina (July 2006)—a loss of over half of the city's population</a:t>
            </a:r>
          </a:p>
        </p:txBody>
      </p:sp>
    </p:spTree>
    <p:extLst>
      <p:ext uri="{BB962C8B-B14F-4D97-AF65-F5344CB8AC3E}">
        <p14:creationId xmlns:p14="http://schemas.microsoft.com/office/powerpoint/2010/main" val="3688044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1429</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1 – Effects of Hurricanes</vt:lpstr>
      <vt:lpstr>Introduction</vt:lpstr>
      <vt:lpstr>Hurricane Ivan</vt:lpstr>
      <vt:lpstr>Hurricane Rita</vt:lpstr>
      <vt:lpstr>Hurricane Ike</vt:lpstr>
      <vt:lpstr>Hurricane Katrina</vt:lpstr>
      <vt:lpstr>Hurricane Sandy</vt:lpstr>
      <vt:lpstr>Data</vt:lpstr>
      <vt:lpstr>Population</vt:lpstr>
      <vt:lpstr>Unemployment Rate</vt:lpstr>
      <vt:lpstr>Median Household Income</vt:lpstr>
      <vt:lpstr>Real GDP</vt:lpstr>
      <vt:lpstr>Housing Price Index</vt:lpstr>
      <vt:lpstr>New Authorized Private Housing Structures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Effects of Hurricanes</dc:title>
  <dc:creator>Chrzanowski, Michael</dc:creator>
  <cp:lastModifiedBy>Chrzanowski, Michael</cp:lastModifiedBy>
  <cp:revision>4</cp:revision>
  <dcterms:created xsi:type="dcterms:W3CDTF">2022-02-08T22:12:02Z</dcterms:created>
  <dcterms:modified xsi:type="dcterms:W3CDTF">2022-02-08T23:03:28Z</dcterms:modified>
</cp:coreProperties>
</file>