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7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4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14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70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243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4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4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3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5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1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46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4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6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4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15/03/2021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8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ECB8-4058-4570-8002-7526A1C799DD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9244-2BDF-4E27-8E07-88485D622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60" y="170570"/>
            <a:ext cx="7081520" cy="1149497"/>
          </a:xfrm>
        </p:spPr>
        <p:txBody>
          <a:bodyPr/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What is text mining</a:t>
            </a:r>
            <a:r>
              <a:rPr lang="en-GB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D3CE7-9E0B-410A-A6AF-4D88007D1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661" y="1857605"/>
            <a:ext cx="9218997" cy="3723063"/>
          </a:xfrm>
        </p:spPr>
        <p:txBody>
          <a:bodyPr>
            <a:normAutofit/>
          </a:bodyPr>
          <a:lstStyle/>
          <a:p>
            <a:pPr marL="800100" lvl="1" indent="-3429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The process of deriving high-quality information from text. It involves the discovery by computer of new, previously unknown information, by automatically extracting information from different written resources (Wikipedia).</a:t>
            </a:r>
          </a:p>
          <a:p>
            <a:pPr marL="800100" lvl="1" indent="-3429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The process of transforming unstructured text into structured data for easy analysis</a:t>
            </a:r>
          </a:p>
          <a:p>
            <a:pPr marL="800100" lvl="1" indent="-3429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Qualitative and quantitative aspects of large collections of texts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238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3: Get the tweet tokens</a:t>
            </a:r>
          </a:p>
        </p:txBody>
      </p:sp>
    </p:spTree>
    <p:extLst>
      <p:ext uri="{BB962C8B-B14F-4D97-AF65-F5344CB8AC3E}">
        <p14:creationId xmlns:p14="http://schemas.microsoft.com/office/powerpoint/2010/main" val="203435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document feature matrix?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4854804"/>
          </a:xfrm>
        </p:spPr>
        <p:txBody>
          <a:bodyPr>
            <a:normAutofit/>
          </a:bodyPr>
          <a:lstStyle/>
          <a:p>
            <a:r>
              <a:rPr lang="en-GB" sz="2000" dirty="0"/>
              <a:t>The </a:t>
            </a:r>
            <a:r>
              <a:rPr lang="en-GB" sz="2000" dirty="0" err="1"/>
              <a:t>dfm</a:t>
            </a:r>
            <a:r>
              <a:rPr lang="en-GB" sz="2000" dirty="0"/>
              <a:t> is the analytical unit on which you perform analyses </a:t>
            </a:r>
          </a:p>
          <a:p>
            <a:pPr lvl="1"/>
            <a:r>
              <a:rPr lang="en-GB" sz="1800" dirty="0"/>
              <a:t>for analyses that draw inferences from token frequency</a:t>
            </a:r>
          </a:p>
          <a:p>
            <a:r>
              <a:rPr lang="en-GB" sz="2000" dirty="0"/>
              <a:t>Represents frequencies of features in documents in a matrix</a:t>
            </a:r>
          </a:p>
          <a:p>
            <a:pPr lvl="1"/>
            <a:r>
              <a:rPr lang="en-GB" sz="1800" dirty="0"/>
              <a:t>rows are the original texts</a:t>
            </a:r>
          </a:p>
          <a:p>
            <a:pPr lvl="1"/>
            <a:r>
              <a:rPr lang="en-GB" sz="1800" dirty="0"/>
              <a:t>columns are the features of that text (commonly tokens).</a:t>
            </a:r>
          </a:p>
          <a:p>
            <a:r>
              <a:rPr lang="en-GB" sz="2000" dirty="0"/>
              <a:t>Very efficient structure (sparse matrix)</a:t>
            </a:r>
          </a:p>
          <a:p>
            <a:pPr lvl="1"/>
            <a:r>
              <a:rPr lang="en-GB" sz="1800" dirty="0"/>
              <a:t>No information on word positions (bag-of-words type analyses)</a:t>
            </a:r>
          </a:p>
          <a:p>
            <a:pPr lvl="1"/>
            <a:r>
              <a:rPr lang="en-GB" sz="1800" dirty="0"/>
              <a:t>So the order of the words matters in a corpus but </a:t>
            </a:r>
            <a:r>
              <a:rPr lang="en-GB" sz="1800" i="1" dirty="0"/>
              <a:t>NOT</a:t>
            </a:r>
            <a:r>
              <a:rPr lang="en-GB" sz="1800" dirty="0"/>
              <a:t> in a DFM </a:t>
            </a:r>
          </a:p>
          <a:p>
            <a:r>
              <a:rPr lang="en-GB" sz="2000" b="1" i="1" dirty="0" err="1"/>
              <a:t>quanteda:dfm</a:t>
            </a:r>
            <a:r>
              <a:rPr lang="en-GB" sz="2000" b="1" i="1" dirty="0"/>
              <a:t>()</a:t>
            </a:r>
          </a:p>
          <a:p>
            <a:pPr lvl="1"/>
            <a:r>
              <a:rPr lang="en-GB" sz="2000" b="0" i="0" dirty="0">
                <a:solidFill>
                  <a:srgbClr val="323232"/>
                </a:solidFill>
                <a:effectLst/>
                <a:latin typeface="Work Sans"/>
              </a:rPr>
              <a:t>constructs a document-feature matrix (DFM) from a tokens or corpus object</a:t>
            </a:r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50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4: Build the </a:t>
            </a:r>
            <a:r>
              <a:rPr lang="en-GB" dirty="0" err="1"/>
              <a:t>dfm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24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689"/>
          </a:xfrm>
        </p:spPr>
        <p:txBody>
          <a:bodyPr/>
          <a:lstStyle/>
          <a:p>
            <a:r>
              <a:rPr lang="en-GB" dirty="0"/>
              <a:t>Stemming and Lemmatisation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498863"/>
            <a:ext cx="10493429" cy="4533073"/>
          </a:xfrm>
        </p:spPr>
        <p:txBody>
          <a:bodyPr>
            <a:normAutofit/>
          </a:bodyPr>
          <a:lstStyle/>
          <a:p>
            <a:r>
              <a:rPr lang="en-GB" sz="2000" dirty="0"/>
              <a:t>Stemming removes the last few characters of a word (ignores context/meaning) </a:t>
            </a:r>
          </a:p>
          <a:p>
            <a:r>
              <a:rPr lang="en-GB" sz="2000" dirty="0"/>
              <a:t>Lemmatisation considers context and converts words to their meaningful base form </a:t>
            </a:r>
          </a:p>
          <a:p>
            <a:endParaRPr lang="en-GB" sz="2000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E5D6F-8A79-4D41-859C-4A26A12D00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080" y="2714920"/>
            <a:ext cx="4697271" cy="2479249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CF9D2B-5CB7-417B-B595-6C4FEAD90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06176"/>
              </p:ext>
            </p:extLst>
          </p:nvPr>
        </p:nvGraphicFramePr>
        <p:xfrm>
          <a:off x="5262598" y="2714920"/>
          <a:ext cx="6553024" cy="3797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303">
                  <a:extLst>
                    <a:ext uri="{9D8B030D-6E8A-4147-A177-3AD203B41FA5}">
                      <a16:colId xmlns:a16="http://schemas.microsoft.com/office/drawing/2014/main" val="981867187"/>
                    </a:ext>
                  </a:extLst>
                </a:gridCol>
                <a:gridCol w="2858376">
                  <a:extLst>
                    <a:ext uri="{9D8B030D-6E8A-4147-A177-3AD203B41FA5}">
                      <a16:colId xmlns:a16="http://schemas.microsoft.com/office/drawing/2014/main" val="299875189"/>
                    </a:ext>
                  </a:extLst>
                </a:gridCol>
                <a:gridCol w="3324345">
                  <a:extLst>
                    <a:ext uri="{9D8B030D-6E8A-4147-A177-3AD203B41FA5}">
                      <a16:colId xmlns:a16="http://schemas.microsoft.com/office/drawing/2014/main" val="1745718109"/>
                    </a:ext>
                  </a:extLst>
                </a:gridCol>
              </a:tblGrid>
              <a:tr h="5736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u="sng" dirty="0">
                          <a:effectLst/>
                        </a:rPr>
                        <a:t>Stemming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u="sng" dirty="0">
                          <a:effectLst/>
                        </a:rPr>
                        <a:t>Lemmatization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876018638"/>
                  </a:ext>
                </a:extLst>
              </a:tr>
              <a:tr h="1064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Stemming is faster – chops words without knowing the context of the word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Lemmatization is slower – but knows the context of the word before proceeding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977903325"/>
                  </a:ext>
                </a:extLst>
              </a:tr>
              <a:tr h="547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It is a rule-based approach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It is a dictionary-based approach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483092350"/>
                  </a:ext>
                </a:extLst>
              </a:tr>
              <a:tr h="547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Accuracy is lower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Accuracy is greater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630664786"/>
                  </a:ext>
                </a:extLst>
              </a:tr>
              <a:tr h="1064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Stemming is preferred when the meaning of the word is not important for analysis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Lemmatization is preferred when the meaning of the word is important for analysis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8178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2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9EF7-532E-4DC7-929E-078204E6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140"/>
          </a:xfrm>
        </p:spPr>
        <p:txBody>
          <a:bodyPr/>
          <a:lstStyle/>
          <a:p>
            <a:r>
              <a:rPr lang="en-GB" dirty="0"/>
              <a:t>Sentiment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8EC0-74EB-49A0-801F-F251F8DF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5740"/>
            <a:ext cx="8596668" cy="5069769"/>
          </a:xfrm>
        </p:spPr>
        <p:txBody>
          <a:bodyPr>
            <a:normAutofit/>
          </a:bodyPr>
          <a:lstStyle/>
          <a:p>
            <a:pPr algn="l"/>
            <a:r>
              <a:rPr lang="en-GB" sz="2000" b="0" i="0" dirty="0">
                <a:solidFill>
                  <a:srgbClr val="51505A"/>
                </a:solidFill>
                <a:effectLst/>
              </a:rPr>
              <a:t>process of determining the emotional tone behind a series of words</a:t>
            </a:r>
          </a:p>
          <a:p>
            <a:pPr lvl="1"/>
            <a:r>
              <a:rPr lang="en-GB" sz="1800" b="0" i="0" dirty="0">
                <a:solidFill>
                  <a:srgbClr val="51505A"/>
                </a:solidFill>
                <a:effectLst/>
              </a:rPr>
              <a:t>determine whether the tone of a piece of text is positive, negative (or neutral)</a:t>
            </a:r>
          </a:p>
          <a:p>
            <a:pPr algn="l"/>
            <a:r>
              <a:rPr lang="en-GB" sz="2000" b="0" i="0" dirty="0">
                <a:solidFill>
                  <a:srgbClr val="51505A"/>
                </a:solidFill>
                <a:effectLst/>
              </a:rPr>
              <a:t>gain an understanding of the attitudes, opinions and emotions expressed within texts (often user feedback, online content)</a:t>
            </a:r>
          </a:p>
          <a:p>
            <a:r>
              <a:rPr lang="en-GB" sz="2000" dirty="0"/>
              <a:t>Basic (rule-based) sentiment analysis:</a:t>
            </a:r>
          </a:p>
          <a:p>
            <a:pPr lvl="1"/>
            <a:r>
              <a:rPr lang="en-GB" sz="1800" dirty="0"/>
              <a:t>Break each text document down into tokens</a:t>
            </a:r>
          </a:p>
          <a:p>
            <a:pPr lvl="1"/>
            <a:r>
              <a:rPr lang="en-GB" sz="1800" dirty="0"/>
              <a:t>Identify each sentiment-bearing token </a:t>
            </a:r>
          </a:p>
          <a:p>
            <a:pPr lvl="2"/>
            <a:r>
              <a:rPr lang="en-GB" sz="1600" dirty="0"/>
              <a:t>commonly using a </a:t>
            </a:r>
            <a:r>
              <a:rPr lang="en-GB" sz="1600" dirty="0" err="1"/>
              <a:t>look_up</a:t>
            </a:r>
            <a:r>
              <a:rPr lang="en-GB" sz="1600" dirty="0"/>
              <a:t> to a sentiment dictionary</a:t>
            </a:r>
          </a:p>
          <a:p>
            <a:pPr lvl="1"/>
            <a:r>
              <a:rPr lang="en-GB" sz="1800" dirty="0"/>
              <a:t>Appy a function to calculate a sentiment score for a text</a:t>
            </a:r>
          </a:p>
          <a:p>
            <a:pPr lvl="2"/>
            <a:r>
              <a:rPr lang="en-GB" sz="1600" dirty="0"/>
              <a:t>based on counts of positive, negative, neutral components</a:t>
            </a:r>
          </a:p>
          <a:p>
            <a:pPr lvl="1"/>
            <a:r>
              <a:rPr lang="en-GB" sz="1800" dirty="0"/>
              <a:t>[Optional: Combine scores from different dictionaries/functions for multi-layered sentiment analysis</a:t>
            </a:r>
            <a:r>
              <a:rPr lang="en-GB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3292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Run sentiment analysis of tweets</a:t>
            </a:r>
          </a:p>
        </p:txBody>
      </p:sp>
    </p:spTree>
    <p:extLst>
      <p:ext uri="{BB962C8B-B14F-4D97-AF65-F5344CB8AC3E}">
        <p14:creationId xmlns:p14="http://schemas.microsoft.com/office/powerpoint/2010/main" val="380632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847"/>
          </a:xfrm>
        </p:spPr>
        <p:txBody>
          <a:bodyPr/>
          <a:lstStyle/>
          <a:p>
            <a:r>
              <a:rPr lang="en-GB" dirty="0"/>
              <a:t>Case Study: Build a text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0" y="1508289"/>
            <a:ext cx="6502400" cy="4854804"/>
          </a:xfrm>
        </p:spPr>
        <p:txBody>
          <a:bodyPr>
            <a:normAutofit/>
          </a:bodyPr>
          <a:lstStyle/>
          <a:p>
            <a:r>
              <a:rPr lang="en-GB" sz="2000" dirty="0"/>
              <a:t>PROBLEM:</a:t>
            </a:r>
          </a:p>
          <a:p>
            <a:pPr lvl="1"/>
            <a:r>
              <a:rPr lang="en-GB" sz="1800" dirty="0"/>
              <a:t>Need to classify 1000’s of short </a:t>
            </a:r>
            <a:r>
              <a:rPr lang="en-GB" sz="1800" dirty="0" err="1"/>
              <a:t>freetext</a:t>
            </a:r>
            <a:r>
              <a:rPr lang="en-GB" sz="1800" dirty="0"/>
              <a:t> entries describing why </a:t>
            </a:r>
            <a:r>
              <a:rPr lang="en-GB" sz="1800" dirty="0" err="1"/>
              <a:t>UKBiobank</a:t>
            </a:r>
            <a:r>
              <a:rPr lang="en-GB" sz="1800" dirty="0"/>
              <a:t> participants didn’t complete/perform particular activities.</a:t>
            </a:r>
          </a:p>
          <a:p>
            <a:pPr lvl="1"/>
            <a:r>
              <a:rPr lang="en-GB" sz="1800" dirty="0"/>
              <a:t>Assign </a:t>
            </a:r>
            <a:r>
              <a:rPr lang="en-GB" sz="1800" dirty="0" err="1"/>
              <a:t>freetext</a:t>
            </a:r>
            <a:r>
              <a:rPr lang="en-GB" sz="1800" dirty="0"/>
              <a:t> to existing classes (labels)</a:t>
            </a:r>
          </a:p>
          <a:p>
            <a:r>
              <a:rPr lang="en-GB" sz="2000" dirty="0"/>
              <a:t>SOLUTION:</a:t>
            </a:r>
          </a:p>
          <a:p>
            <a:pPr lvl="1"/>
            <a:r>
              <a:rPr lang="en-GB" sz="1800" dirty="0"/>
              <a:t>Can use already-classified texts as gold standards to train a machine learning algorithm that we can then use to predict to the new datasets.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FC6B5C-C1BE-4355-B4AF-19D64C004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006753"/>
              </p:ext>
            </p:extLst>
          </p:nvPr>
        </p:nvGraphicFramePr>
        <p:xfrm>
          <a:off x="601518" y="2753361"/>
          <a:ext cx="2316480" cy="3373996"/>
        </p:xfrm>
        <a:graphic>
          <a:graphicData uri="http://schemas.openxmlformats.org/drawingml/2006/table">
            <a:tbl>
              <a:tblPr firstRow="1" firstCol="1" bandRow="1"/>
              <a:tblGrid>
                <a:gridCol w="2316480">
                  <a:extLst>
                    <a:ext uri="{9D8B030D-6E8A-4147-A177-3AD203B41FA5}">
                      <a16:colId xmlns:a16="http://schemas.microsoft.com/office/drawing/2014/main" val="1888860742"/>
                    </a:ext>
                  </a:extLst>
                </a:gridCol>
              </a:tblGrid>
              <a:tr h="3465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Reason for skipping spirometry test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81313"/>
                  </a:ext>
                </a:extLst>
              </a:tr>
              <a:tr h="333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family commitment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314351"/>
                  </a:ext>
                </a:extLst>
              </a:tr>
              <a:tr h="333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pulse rate 105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56737"/>
                  </a:ext>
                </a:extLst>
              </a:tr>
              <a:tr h="333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cataract done 23rd april 2015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21322"/>
                  </a:ext>
                </a:extLst>
              </a:tr>
              <a:tr h="333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unable - nerve damage around mouth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98683"/>
                  </a:ext>
                </a:extLst>
              </a:tr>
              <a:tr h="333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collapsed lung; out of stock of filters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70488"/>
                  </a:ext>
                </a:extLst>
              </a:tr>
              <a:tr h="333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cracked ribs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112690"/>
                  </a:ext>
                </a:extLst>
              </a:tr>
              <a:tr h="333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because of BP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87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80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508101-2653-47D2-8454-AD41671E7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99" y="940840"/>
            <a:ext cx="8878955" cy="44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7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Case study – text classifier</a:t>
            </a:r>
          </a:p>
        </p:txBody>
      </p:sp>
    </p:spTree>
    <p:extLst>
      <p:ext uri="{BB962C8B-B14F-4D97-AF65-F5344CB8AC3E}">
        <p14:creationId xmlns:p14="http://schemas.microsoft.com/office/powerpoint/2010/main" val="137016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C902-62C9-4721-AD8A-AB6C361C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4676"/>
          </a:xfrm>
        </p:spPr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63B7-3F52-49AA-ACE9-F87C083F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4276"/>
            <a:ext cx="8596668" cy="4674124"/>
          </a:xfrm>
        </p:spPr>
        <p:txBody>
          <a:bodyPr>
            <a:noAutofit/>
          </a:bodyPr>
          <a:lstStyle/>
          <a:p>
            <a:r>
              <a:rPr lang="en-GB" dirty="0"/>
              <a:t>lexical analysis </a:t>
            </a:r>
          </a:p>
          <a:p>
            <a:pPr lvl="1"/>
            <a:r>
              <a:rPr lang="en-GB" sz="1800" dirty="0"/>
              <a:t>word frequency distributions, </a:t>
            </a:r>
            <a:r>
              <a:rPr lang="en-GB" sz="18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key term extraction and co-occurrence analysis</a:t>
            </a:r>
            <a:endParaRPr lang="en-GB" sz="1800" dirty="0"/>
          </a:p>
          <a:p>
            <a:pPr lvl="1"/>
            <a:r>
              <a:rPr lang="en-GB" sz="1800" dirty="0"/>
              <a:t>pattern recognition, tagging/annotation, information extraction</a:t>
            </a:r>
          </a:p>
          <a:p>
            <a:pPr lvl="1"/>
            <a:r>
              <a:rPr lang="en-GB" sz="1800" dirty="0"/>
              <a:t>sentiment analyses (identifying emotion or opinion in text)</a:t>
            </a:r>
          </a:p>
          <a:p>
            <a:r>
              <a:rPr lang="en-GB" dirty="0"/>
              <a:t>machine learning approaches</a:t>
            </a:r>
          </a:p>
          <a:p>
            <a:pPr lvl="1"/>
            <a:r>
              <a:rPr lang="en-GB" sz="1800" dirty="0"/>
              <a:t>topic modelling, supervised/unsupervised classification, clustering</a:t>
            </a:r>
          </a:p>
          <a:p>
            <a:pPr lvl="1"/>
            <a:r>
              <a:rPr lang="en-GB" sz="1800" dirty="0"/>
              <a:t>content analysis (looks at word choice – common in social sciences)</a:t>
            </a:r>
          </a:p>
          <a:p>
            <a:pPr lvl="1"/>
            <a:r>
              <a:rPr lang="en-GB" sz="1800" dirty="0"/>
              <a:t>predictive</a:t>
            </a:r>
          </a:p>
          <a:p>
            <a:r>
              <a:rPr lang="en-GB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5295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75D-9BEE-49B0-B1D0-27F04373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mining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78587-4A4A-450F-AF58-E960F9C0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62217"/>
            <a:ext cx="5916930" cy="5104635"/>
          </a:xfrm>
          <a:prstGeom prst="rect">
            <a:avLst/>
          </a:prstGeom>
        </p:spPr>
      </p:pic>
      <p:pic>
        <p:nvPicPr>
          <p:cNvPr id="11" name="Picture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1043414F-C13A-4ADF-8AB9-2E84D4A64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1136"/>
            <a:ext cx="5581528" cy="2507744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0533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B915-D6BA-462C-8AA5-AF3B6C36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/>
          <a:lstStyle/>
          <a:p>
            <a:r>
              <a:rPr lang="en-GB" dirty="0"/>
              <a:t>Text mining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3CA3-EC56-4296-9EA4-4AC84316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551679"/>
          </a:xfrm>
        </p:spPr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333333"/>
                </a:solidFill>
                <a:effectLst/>
                <a:latin typeface="Helvetica Neue"/>
              </a:rPr>
              <a:t>Package </a:t>
            </a:r>
            <a:r>
              <a:rPr lang="en-GB" sz="2400" b="1" i="0" u="sng" dirty="0" err="1">
                <a:solidFill>
                  <a:srgbClr val="333333"/>
                </a:solidFill>
                <a:effectLst/>
                <a:latin typeface="Helvetica Neue"/>
              </a:rPr>
              <a:t>quanteda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 (qu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antitative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an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alysis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of te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xtual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da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ta)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fully-featured – does pretty everything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great performance – very fast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extensive documentation (active online community)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regular updates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Integrates well with other packages and base R functions</a:t>
            </a:r>
          </a:p>
          <a:p>
            <a:r>
              <a:rPr lang="en-GB" sz="2400" b="0" i="0" dirty="0">
                <a:solidFill>
                  <a:srgbClr val="333333"/>
                </a:solidFill>
                <a:effectLst/>
                <a:latin typeface="Helvetica Neue"/>
              </a:rPr>
              <a:t>Alternatives</a:t>
            </a:r>
          </a:p>
          <a:p>
            <a:pPr lvl="1"/>
            <a:r>
              <a:rPr lang="en-GB" sz="2000" b="0" i="0" dirty="0" err="1">
                <a:solidFill>
                  <a:srgbClr val="333333"/>
                </a:solidFill>
                <a:effectLst/>
                <a:latin typeface="Helvetica Neue"/>
              </a:rPr>
              <a:t>tidytext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tm</a:t>
            </a:r>
          </a:p>
          <a:p>
            <a:pPr lvl="1"/>
            <a:r>
              <a:rPr lang="en-GB" sz="2000" dirty="0">
                <a:solidFill>
                  <a:srgbClr val="333333"/>
                </a:solidFill>
                <a:latin typeface="Helvetica Neue"/>
              </a:rPr>
              <a:t>Others!</a:t>
            </a:r>
            <a:endParaRPr lang="en-GB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55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75D-9BEE-49B0-B1D0-27F04373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11" y="436604"/>
            <a:ext cx="8596668" cy="836416"/>
          </a:xfrm>
        </p:spPr>
        <p:txBody>
          <a:bodyPr/>
          <a:lstStyle/>
          <a:p>
            <a:r>
              <a:rPr lang="en-GB" dirty="0"/>
              <a:t>Text mining processes we will cover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BE2F5-F07E-489E-9744-24109D8CA7F8}"/>
              </a:ext>
            </a:extLst>
          </p:cNvPr>
          <p:cNvGrpSpPr/>
          <p:nvPr/>
        </p:nvGrpSpPr>
        <p:grpSpPr>
          <a:xfrm>
            <a:off x="294641" y="1447388"/>
            <a:ext cx="4704080" cy="4232052"/>
            <a:chOff x="386080" y="1609948"/>
            <a:chExt cx="5611537" cy="44758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978587-4A4A-450F-AF58-E960F9C0B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482" y="1609948"/>
              <a:ext cx="5188135" cy="4475892"/>
            </a:xfrm>
            <a:prstGeom prst="rect">
              <a:avLst/>
            </a:prstGeom>
          </p:spPr>
        </p:pic>
        <p:sp>
          <p:nvSpPr>
            <p:cNvPr id="3" name="Multiplication Sign 2">
              <a:extLst>
                <a:ext uri="{FF2B5EF4-FFF2-40B4-BE49-F238E27FC236}">
                  <a16:creationId xmlns:a16="http://schemas.microsoft.com/office/drawing/2014/main" id="{9F62A535-5F66-4C4B-A4EC-D9F1DBBAF9B3}"/>
                </a:ext>
              </a:extLst>
            </p:cNvPr>
            <p:cNvSpPr/>
            <p:nvPr/>
          </p:nvSpPr>
          <p:spPr>
            <a:xfrm>
              <a:off x="386080" y="4114800"/>
              <a:ext cx="3820160" cy="13208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24676B-8692-4570-82EC-1A8E35B42B28}"/>
              </a:ext>
            </a:extLst>
          </p:cNvPr>
          <p:cNvSpPr txBox="1"/>
          <p:nvPr/>
        </p:nvSpPr>
        <p:spPr>
          <a:xfrm>
            <a:off x="5674936" y="1528668"/>
            <a:ext cx="5697422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Step 1: read in text data and metadata</a:t>
            </a:r>
            <a:endParaRPr kumimoji="0" lang="en-GB" sz="2200" i="0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2: build a corpus</a:t>
            </a: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3: get tokens</a:t>
            </a:r>
          </a:p>
          <a:p>
            <a:pPr>
              <a:spcBef>
                <a:spcPts val="1000"/>
              </a:spcBef>
              <a:buClr>
                <a:srgbClr val="5FCBEF"/>
              </a:buClr>
              <a:buSzPct val="80000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4: create document feature matrix</a:t>
            </a:r>
          </a:p>
          <a:p>
            <a:pPr>
              <a:spcBef>
                <a:spcPts val="1000"/>
              </a:spcBef>
              <a:buClr>
                <a:srgbClr val="5FCBEF"/>
              </a:buClr>
              <a:buSzPct val="80000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/>
              <a:t>Step 5: analyses / visualisations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955D79-24B0-487F-91E0-A50E7A833441}"/>
              </a:ext>
            </a:extLst>
          </p:cNvPr>
          <p:cNvGrpSpPr/>
          <p:nvPr/>
        </p:nvGrpSpPr>
        <p:grpSpPr>
          <a:xfrm>
            <a:off x="3544418" y="5884594"/>
            <a:ext cx="3281148" cy="780366"/>
            <a:chOff x="3544418" y="5884594"/>
            <a:chExt cx="3281148" cy="7803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29A3AA-502F-43A1-AF69-A81D1C1AE64C}"/>
                </a:ext>
              </a:extLst>
            </p:cNvPr>
            <p:cNvSpPr txBox="1"/>
            <p:nvPr/>
          </p:nvSpPr>
          <p:spPr>
            <a:xfrm>
              <a:off x="3544418" y="5947509"/>
              <a:ext cx="2899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>
                  <a:solidFill>
                    <a:schemeClr val="accent2">
                      <a:lumMod val="75000"/>
                    </a:schemeClr>
                  </a:solidFill>
                </a:rPr>
                <a:t>NO stats! </a:t>
              </a:r>
            </a:p>
          </p:txBody>
        </p:sp>
        <p:pic>
          <p:nvPicPr>
            <p:cNvPr id="12" name="Graphic 11" descr="Sunglasses face with solid fill with solid fill">
              <a:extLst>
                <a:ext uri="{FF2B5EF4-FFF2-40B4-BE49-F238E27FC236}">
                  <a16:creationId xmlns:a16="http://schemas.microsoft.com/office/drawing/2014/main" id="{9A51A1B2-08C6-4A3B-B29C-2B63222F6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45200" y="5884594"/>
              <a:ext cx="780366" cy="780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02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544D51-7A30-415A-A0E3-E4948EF7E30E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1: read in text data</a:t>
            </a:r>
          </a:p>
        </p:txBody>
      </p:sp>
    </p:spTree>
    <p:extLst>
      <p:ext uri="{BB962C8B-B14F-4D97-AF65-F5344CB8AC3E}">
        <p14:creationId xmlns:p14="http://schemas.microsoft.com/office/powerpoint/2010/main" val="279738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corpus?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4533073"/>
          </a:xfrm>
        </p:spPr>
        <p:txBody>
          <a:bodyPr>
            <a:normAutofit/>
          </a:bodyPr>
          <a:lstStyle/>
          <a:p>
            <a:r>
              <a:rPr lang="en-GB" sz="2000" dirty="0"/>
              <a:t>Corpus (plural corpora)</a:t>
            </a:r>
          </a:p>
          <a:p>
            <a:pPr lvl="1"/>
            <a:r>
              <a:rPr lang="en-GB" sz="1800" dirty="0"/>
              <a:t>a collection of linguistic data, either compiled as written texts or as a transcription of recorded speech.</a:t>
            </a:r>
          </a:p>
          <a:p>
            <a:pPr lvl="1"/>
            <a:r>
              <a:rPr lang="en-GB" sz="1800" dirty="0"/>
              <a:t>a collection of texts (and their metadata)</a:t>
            </a:r>
          </a:p>
          <a:p>
            <a:r>
              <a:rPr lang="en-GB" sz="2000" b="1" i="1" dirty="0" err="1"/>
              <a:t>quanteda</a:t>
            </a:r>
            <a:r>
              <a:rPr lang="en-GB" sz="2000" b="1" i="1" dirty="0"/>
              <a:t>::corpus()</a:t>
            </a:r>
          </a:p>
          <a:p>
            <a:pPr lvl="1"/>
            <a:r>
              <a:rPr lang="en-GB" sz="1800" dirty="0"/>
              <a:t>saves character strings and variables in a data frame</a:t>
            </a:r>
          </a:p>
          <a:p>
            <a:pPr lvl="1"/>
            <a:r>
              <a:rPr lang="en-GB" sz="1800" dirty="0"/>
              <a:t>combines texts with document-level variables (</a:t>
            </a:r>
            <a:r>
              <a:rPr lang="en-GB" sz="1800" dirty="0" err="1"/>
              <a:t>docvars</a:t>
            </a:r>
            <a:r>
              <a:rPr lang="en-GB" sz="1800" dirty="0"/>
              <a:t>) that describe attributes of each document</a:t>
            </a:r>
          </a:p>
          <a:p>
            <a:pPr lvl="1"/>
            <a:r>
              <a:rPr lang="en-GB" sz="1800" dirty="0"/>
              <a:t>a data structure type that higher level functions need to operate on </a:t>
            </a:r>
          </a:p>
          <a:p>
            <a:pPr lvl="1"/>
            <a:r>
              <a:rPr lang="en-GB" sz="1800" dirty="0"/>
              <a:t>a corpus holds documents separately from each other and is typically unchanged as we conduct our analysis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47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2: Build our corpus</a:t>
            </a:r>
          </a:p>
        </p:txBody>
      </p:sp>
    </p:spTree>
    <p:extLst>
      <p:ext uri="{BB962C8B-B14F-4D97-AF65-F5344CB8AC3E}">
        <p14:creationId xmlns:p14="http://schemas.microsoft.com/office/powerpoint/2010/main" val="91901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token /tokenisation?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4533073"/>
          </a:xfrm>
        </p:spPr>
        <p:txBody>
          <a:bodyPr>
            <a:normAutofit/>
          </a:bodyPr>
          <a:lstStyle/>
          <a:p>
            <a:r>
              <a:rPr lang="en-GB" sz="2000" dirty="0"/>
              <a:t>Tokens are the individual units of meaning</a:t>
            </a:r>
          </a:p>
          <a:p>
            <a:pPr lvl="1"/>
            <a:r>
              <a:rPr lang="en-GB" sz="1800" dirty="0"/>
              <a:t>Words, numbers, punctuation, phonemes, or even full sentences. </a:t>
            </a:r>
          </a:p>
          <a:p>
            <a:pPr lvl="1"/>
            <a:r>
              <a:rPr lang="en-GB" sz="1800" dirty="0"/>
              <a:t>Tokenization is the process of breaking text documents apart into those pieces </a:t>
            </a:r>
          </a:p>
          <a:p>
            <a:r>
              <a:rPr lang="en-GB" sz="2000" b="1" i="1" dirty="0" err="1"/>
              <a:t>quanteda:tokens</a:t>
            </a:r>
            <a:r>
              <a:rPr lang="en-GB" sz="2000" b="1" i="1" dirty="0"/>
              <a:t>()</a:t>
            </a:r>
          </a:p>
          <a:p>
            <a:pPr lvl="1"/>
            <a:r>
              <a:rPr lang="en-GB" sz="1800" dirty="0"/>
              <a:t>segments texts in a corpus into tokens by boundaries (separators)</a:t>
            </a:r>
          </a:p>
          <a:p>
            <a:pPr lvl="1"/>
            <a:r>
              <a:rPr lang="en-GB" sz="1800" dirty="0"/>
              <a:t>Stored in a list of vectors</a:t>
            </a:r>
          </a:p>
          <a:p>
            <a:pPr lvl="1"/>
            <a:r>
              <a:rPr lang="en-GB" sz="1800" dirty="0"/>
              <a:t>More efficient than character strings, preserves positions of words</a:t>
            </a:r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5396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868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Helvetica Neue</vt:lpstr>
      <vt:lpstr>Segoe UI</vt:lpstr>
      <vt:lpstr>Trebuchet MS</vt:lpstr>
      <vt:lpstr>Wingdings 3</vt:lpstr>
      <vt:lpstr>Work Sans</vt:lpstr>
      <vt:lpstr>Facet</vt:lpstr>
      <vt:lpstr>What is text mining?</vt:lpstr>
      <vt:lpstr>Methods</vt:lpstr>
      <vt:lpstr>Text mining process</vt:lpstr>
      <vt:lpstr>Text mining in R</vt:lpstr>
      <vt:lpstr>Text mining processes we will cover</vt:lpstr>
      <vt:lpstr>PowerPoint Presentation</vt:lpstr>
      <vt:lpstr>What is a corpus?</vt:lpstr>
      <vt:lpstr>PowerPoint Presentation</vt:lpstr>
      <vt:lpstr>What is a token /tokenisation?</vt:lpstr>
      <vt:lpstr>PowerPoint Presentation</vt:lpstr>
      <vt:lpstr>What is a document feature matrix?</vt:lpstr>
      <vt:lpstr>PowerPoint Presentation</vt:lpstr>
      <vt:lpstr>Stemming and Lemmatisation</vt:lpstr>
      <vt:lpstr>Sentiment analysis </vt:lpstr>
      <vt:lpstr>PowerPoint Presentation</vt:lpstr>
      <vt:lpstr>Case Study: Build a text classifier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text mining?</dc:title>
  <dc:creator>Shelly Lachish</dc:creator>
  <cp:lastModifiedBy>Shelly Lachish</cp:lastModifiedBy>
  <cp:revision>38</cp:revision>
  <dcterms:created xsi:type="dcterms:W3CDTF">2021-03-15T13:53:32Z</dcterms:created>
  <dcterms:modified xsi:type="dcterms:W3CDTF">2021-03-15T18:07:48Z</dcterms:modified>
</cp:coreProperties>
</file>