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76" r:id="rId8"/>
    <p:sldId id="277" r:id="rId9"/>
    <p:sldId id="262" r:id="rId10"/>
    <p:sldId id="263" r:id="rId11"/>
    <p:sldId id="264" r:id="rId12"/>
    <p:sldId id="265" r:id="rId13"/>
    <p:sldId id="268" r:id="rId14"/>
    <p:sldId id="267" r:id="rId15"/>
    <p:sldId id="266" r:id="rId16"/>
    <p:sldId id="270" r:id="rId17"/>
    <p:sldId id="269" r:id="rId18"/>
    <p:sldId id="279" r:id="rId19"/>
    <p:sldId id="271" r:id="rId20"/>
    <p:sldId id="274" r:id="rId21"/>
    <p:sldId id="272" r:id="rId22"/>
    <p:sldId id="275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77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84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114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703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243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642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654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23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58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9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41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46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24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16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54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19/04/2021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48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DECB8-4058-4570-8002-7526A1C799DD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76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s.quanteda.io/" TargetMode="External"/><Relationship Id="rId2" Type="http://schemas.openxmlformats.org/officeDocument/2006/relationships/hyperlink" Target="https://quanteda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m4ss.github.io/docs/index.html" TargetMode="External"/><Relationship Id="rId4" Type="http://schemas.openxmlformats.org/officeDocument/2006/relationships/hyperlink" Target="https://www.tidytextmining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9244-2BDF-4E27-8E07-88485D622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29" y="349680"/>
            <a:ext cx="7081520" cy="1149497"/>
          </a:xfrm>
        </p:spPr>
        <p:txBody>
          <a:bodyPr/>
          <a:lstStyle/>
          <a:p>
            <a:pPr algn="l"/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What is text mining</a:t>
            </a:r>
            <a:r>
              <a:rPr lang="en-GB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D3CE7-9E0B-410A-A6AF-4D88007D1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839" y="2206398"/>
            <a:ext cx="8587819" cy="2846370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GB" sz="2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Wikipedia </a:t>
            </a:r>
            <a:r>
              <a:rPr lang="en-GB" sz="2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“T</a:t>
            </a:r>
            <a:r>
              <a:rPr lang="en-GB" sz="2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he discovery by computer of new, previously unknown information, by automatically extracting information from different written resources.”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tabLst/>
              <a:defRPr/>
            </a:pPr>
            <a:endParaRPr lang="en-GB" sz="2400" dirty="0">
              <a:solidFill>
                <a:srgbClr val="333333"/>
              </a:solidFill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GB" sz="2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The process of transforming unstructured text into structured data for easy analysis (</a:t>
            </a:r>
            <a:r>
              <a:rPr lang="en-GB" sz="24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GB" sz="2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ualitative and quantitative)</a:t>
            </a:r>
            <a:endParaRPr lang="en-GB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2380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6FBD-D6FF-49DB-9211-E4018C3533AD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Step 2: Build our corpus</a:t>
            </a:r>
          </a:p>
        </p:txBody>
      </p:sp>
    </p:spTree>
    <p:extLst>
      <p:ext uri="{BB962C8B-B14F-4D97-AF65-F5344CB8AC3E}">
        <p14:creationId xmlns:p14="http://schemas.microsoft.com/office/powerpoint/2010/main" val="919014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1A18-DFE4-4878-814C-53AFD57B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token / tokenisation?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C0E2-9AEC-4384-A074-F31E9C92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8289"/>
            <a:ext cx="8596668" cy="4533073"/>
          </a:xfrm>
        </p:spPr>
        <p:txBody>
          <a:bodyPr>
            <a:normAutofit/>
          </a:bodyPr>
          <a:lstStyle/>
          <a:p>
            <a:r>
              <a:rPr lang="en-GB" sz="2000" dirty="0"/>
              <a:t>Tokens are the individual units of meaning</a:t>
            </a:r>
          </a:p>
          <a:p>
            <a:pPr lvl="1"/>
            <a:r>
              <a:rPr lang="en-GB" sz="1800" dirty="0"/>
              <a:t>Words, numbers, punctuation, phonemes, or even full sentences. </a:t>
            </a:r>
          </a:p>
          <a:p>
            <a:pPr lvl="1"/>
            <a:r>
              <a:rPr lang="en-GB" sz="1800" dirty="0"/>
              <a:t>Tokenization is the process of breaking text documents apart into those pieces </a:t>
            </a:r>
          </a:p>
          <a:p>
            <a:r>
              <a:rPr lang="en-GB" sz="2000" b="1" i="1" dirty="0" err="1"/>
              <a:t>quanteda:tokens</a:t>
            </a:r>
            <a:r>
              <a:rPr lang="en-GB" sz="2000" b="1" i="1" dirty="0"/>
              <a:t>()</a:t>
            </a:r>
          </a:p>
          <a:p>
            <a:pPr lvl="1"/>
            <a:r>
              <a:rPr lang="en-GB" sz="1800" dirty="0"/>
              <a:t>segments texts in a corpus into tokens by boundaries (separators)</a:t>
            </a:r>
          </a:p>
          <a:p>
            <a:pPr lvl="1"/>
            <a:r>
              <a:rPr lang="en-GB" sz="1800" dirty="0"/>
              <a:t>Stored in a list of vectors</a:t>
            </a:r>
          </a:p>
          <a:p>
            <a:pPr lvl="1"/>
            <a:r>
              <a:rPr lang="en-GB" sz="1800" dirty="0"/>
              <a:t>More efficient than character strings, preserves positions of words</a:t>
            </a:r>
          </a:p>
          <a:p>
            <a:pPr lvl="1"/>
            <a:endParaRPr lang="en-GB" sz="1800" dirty="0"/>
          </a:p>
          <a:p>
            <a:pPr lvl="1"/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D45A6E-1D50-4240-89A7-9D40642CC831}"/>
              </a:ext>
            </a:extLst>
          </p:cNvPr>
          <p:cNvSpPr/>
          <p:nvPr/>
        </p:nvSpPr>
        <p:spPr>
          <a:xfrm>
            <a:off x="10279755" y="4019682"/>
            <a:ext cx="1234911" cy="690880"/>
          </a:xfrm>
          <a:prstGeom prst="ellipse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593CDE-B7BE-4848-9D26-534C2A77F906}"/>
              </a:ext>
            </a:extLst>
          </p:cNvPr>
          <p:cNvGrpSpPr/>
          <p:nvPr/>
        </p:nvGrpSpPr>
        <p:grpSpPr>
          <a:xfrm>
            <a:off x="8473440" y="3555311"/>
            <a:ext cx="3549649" cy="3062342"/>
            <a:chOff x="8473440" y="3555311"/>
            <a:chExt cx="3549649" cy="306234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D6E3E31-97AA-408C-8487-E3F86BD8CD68}"/>
                </a:ext>
              </a:extLst>
            </p:cNvPr>
            <p:cNvGrpSpPr/>
            <p:nvPr/>
          </p:nvGrpSpPr>
          <p:grpSpPr>
            <a:xfrm>
              <a:off x="8473440" y="3555311"/>
              <a:ext cx="3549649" cy="3062342"/>
              <a:chOff x="8473440" y="3555311"/>
              <a:chExt cx="3549649" cy="3062342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69F473C-1362-4410-85C6-E3743F50CF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73440" y="3555311"/>
                <a:ext cx="3549649" cy="3062342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BFC9AFE-45E0-4BF9-A8A0-68502564733B}"/>
                  </a:ext>
                </a:extLst>
              </p:cNvPr>
              <p:cNvSpPr/>
              <p:nvPr/>
            </p:nvSpPr>
            <p:spPr>
              <a:xfrm>
                <a:off x="8473440" y="4876800"/>
                <a:ext cx="1473200" cy="123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718CEDE-129E-45E1-9655-764FA5ACEF0E}"/>
                  </a:ext>
                </a:extLst>
              </p:cNvPr>
              <p:cNvSpPr/>
              <p:nvPr/>
            </p:nvSpPr>
            <p:spPr>
              <a:xfrm>
                <a:off x="9743440" y="5476240"/>
                <a:ext cx="721360" cy="5651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79ED239-9122-470A-B0C9-8F1D7E13B31B}"/>
                </a:ext>
              </a:extLst>
            </p:cNvPr>
            <p:cNvSpPr/>
            <p:nvPr/>
          </p:nvSpPr>
          <p:spPr>
            <a:xfrm>
              <a:off x="9652000" y="4765200"/>
              <a:ext cx="1107440" cy="656402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3553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6FBD-D6FF-49DB-9211-E4018C3533AD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Step 3: Get the tweet tokens</a:t>
            </a:r>
          </a:p>
        </p:txBody>
      </p:sp>
    </p:spTree>
    <p:extLst>
      <p:ext uri="{BB962C8B-B14F-4D97-AF65-F5344CB8AC3E}">
        <p14:creationId xmlns:p14="http://schemas.microsoft.com/office/powerpoint/2010/main" val="203435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5AA896F-F172-496E-AE69-715686638820}"/>
              </a:ext>
            </a:extLst>
          </p:cNvPr>
          <p:cNvGrpSpPr/>
          <p:nvPr/>
        </p:nvGrpSpPr>
        <p:grpSpPr>
          <a:xfrm>
            <a:off x="8473440" y="3555311"/>
            <a:ext cx="3549649" cy="3062342"/>
            <a:chOff x="8473440" y="3555311"/>
            <a:chExt cx="3549649" cy="30623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D95FD17-2ECC-43E2-8F30-F7BF50008BC7}"/>
                </a:ext>
              </a:extLst>
            </p:cNvPr>
            <p:cNvGrpSpPr/>
            <p:nvPr/>
          </p:nvGrpSpPr>
          <p:grpSpPr>
            <a:xfrm>
              <a:off x="8473440" y="3555311"/>
              <a:ext cx="3549649" cy="3062342"/>
              <a:chOff x="8473440" y="3555311"/>
              <a:chExt cx="3549649" cy="306234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01F43EC-B993-466F-959E-4BCEF00916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73440" y="3555311"/>
                <a:ext cx="3549649" cy="3062342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5398E39-2C56-450A-9472-8736E43DF59E}"/>
                  </a:ext>
                </a:extLst>
              </p:cNvPr>
              <p:cNvSpPr/>
              <p:nvPr/>
            </p:nvSpPr>
            <p:spPr>
              <a:xfrm>
                <a:off x="8473440" y="4876800"/>
                <a:ext cx="1473200" cy="123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103363D-AF07-45D5-BC1B-78621EB891BC}"/>
                  </a:ext>
                </a:extLst>
              </p:cNvPr>
              <p:cNvSpPr/>
              <p:nvPr/>
            </p:nvSpPr>
            <p:spPr>
              <a:xfrm>
                <a:off x="9743440" y="5476240"/>
                <a:ext cx="721360" cy="5651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3E841F0-41A8-47EE-B16B-EACA62BF67CF}"/>
                </a:ext>
              </a:extLst>
            </p:cNvPr>
            <p:cNvSpPr/>
            <p:nvPr/>
          </p:nvSpPr>
          <p:spPr>
            <a:xfrm>
              <a:off x="10380518" y="5384960"/>
              <a:ext cx="1107440" cy="656402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C31A18-DFE4-4878-814C-53AFD57B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document feature matrix?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C0E2-9AEC-4384-A074-F31E9C92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8289"/>
            <a:ext cx="8596668" cy="4854804"/>
          </a:xfrm>
        </p:spPr>
        <p:txBody>
          <a:bodyPr>
            <a:normAutofit/>
          </a:bodyPr>
          <a:lstStyle/>
          <a:p>
            <a:r>
              <a:rPr lang="en-GB" sz="2000" dirty="0"/>
              <a:t>The </a:t>
            </a:r>
            <a:r>
              <a:rPr lang="en-GB" sz="2000" dirty="0" err="1"/>
              <a:t>dfm</a:t>
            </a:r>
            <a:r>
              <a:rPr lang="en-GB" sz="2000" dirty="0"/>
              <a:t> is the analytical unit on which you perform analyses </a:t>
            </a:r>
          </a:p>
          <a:p>
            <a:pPr lvl="1"/>
            <a:r>
              <a:rPr lang="en-GB" sz="1800" dirty="0"/>
              <a:t>for analyses that draw inferences from token frequency</a:t>
            </a:r>
          </a:p>
          <a:p>
            <a:r>
              <a:rPr lang="en-GB" sz="2000" dirty="0"/>
              <a:t>Represents frequencies of features in documents in a matrix</a:t>
            </a:r>
          </a:p>
          <a:p>
            <a:pPr lvl="1"/>
            <a:r>
              <a:rPr lang="en-GB" sz="1800" dirty="0"/>
              <a:t>rows are the original texts</a:t>
            </a:r>
          </a:p>
          <a:p>
            <a:pPr lvl="1"/>
            <a:r>
              <a:rPr lang="en-GB" sz="1800" dirty="0"/>
              <a:t>columns are the features of that text (commonly tokens).</a:t>
            </a:r>
          </a:p>
          <a:p>
            <a:r>
              <a:rPr lang="en-GB" sz="2000" dirty="0"/>
              <a:t>Very efficient structure (sparse matrix)</a:t>
            </a:r>
          </a:p>
          <a:p>
            <a:pPr lvl="1"/>
            <a:r>
              <a:rPr lang="en-GB" sz="1800" dirty="0"/>
              <a:t>No information on word positions (bag-of-words type analyses)</a:t>
            </a:r>
          </a:p>
          <a:p>
            <a:pPr lvl="1"/>
            <a:r>
              <a:rPr lang="en-GB" sz="1800" dirty="0"/>
              <a:t>So the order of the words matters in a corpus but </a:t>
            </a:r>
            <a:r>
              <a:rPr lang="en-GB" sz="1800" i="1" dirty="0"/>
              <a:t>NOT</a:t>
            </a:r>
            <a:r>
              <a:rPr lang="en-GB" sz="1800" dirty="0"/>
              <a:t> in a DFM </a:t>
            </a:r>
          </a:p>
          <a:p>
            <a:r>
              <a:rPr lang="en-GB" sz="2000" b="1" i="1" dirty="0" err="1"/>
              <a:t>quanteda:dfm</a:t>
            </a:r>
            <a:r>
              <a:rPr lang="en-GB" sz="2000" b="1" i="1" dirty="0"/>
              <a:t>()</a:t>
            </a:r>
          </a:p>
          <a:p>
            <a:pPr lvl="1"/>
            <a:r>
              <a:rPr lang="en-GB" sz="2000" b="0" i="0" dirty="0">
                <a:solidFill>
                  <a:srgbClr val="323232"/>
                </a:solidFill>
                <a:effectLst/>
                <a:latin typeface="Work Sans"/>
              </a:rPr>
              <a:t>constructs a document-feature matrix (DFM) from a tokens or corpus object</a:t>
            </a:r>
            <a:endParaRPr lang="en-GB" sz="1800" dirty="0"/>
          </a:p>
          <a:p>
            <a:pPr lvl="1"/>
            <a:endParaRPr lang="en-GB" sz="1800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507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6FBD-D6FF-49DB-9211-E4018C3533AD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Step 4: Build the </a:t>
            </a:r>
            <a:r>
              <a:rPr lang="en-GB" dirty="0" err="1"/>
              <a:t>dfm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6246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1A18-DFE4-4878-814C-53AFD57B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8689"/>
          </a:xfrm>
        </p:spPr>
        <p:txBody>
          <a:bodyPr/>
          <a:lstStyle/>
          <a:p>
            <a:r>
              <a:rPr lang="en-GB" dirty="0"/>
              <a:t>Stemming and Lemmatisation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C0E2-9AEC-4384-A074-F31E9C92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80" y="1498863"/>
            <a:ext cx="10493429" cy="4533073"/>
          </a:xfrm>
        </p:spPr>
        <p:txBody>
          <a:bodyPr>
            <a:normAutofit/>
          </a:bodyPr>
          <a:lstStyle/>
          <a:p>
            <a:r>
              <a:rPr lang="en-GB" sz="2000" dirty="0"/>
              <a:t>Stemming removes the last few characters of a word (ignores context/meaning) </a:t>
            </a:r>
          </a:p>
          <a:p>
            <a:r>
              <a:rPr lang="en-GB" sz="2000" dirty="0"/>
              <a:t>Lemmatisation considers context and converts words to their meaningful base form </a:t>
            </a:r>
          </a:p>
          <a:p>
            <a:endParaRPr lang="en-GB" sz="2000" dirty="0"/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5E5D6F-8A79-4D41-859C-4A26A12D00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6080" y="2714920"/>
            <a:ext cx="4697271" cy="2479249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CF9D2B-5CB7-417B-B595-6C4FEAD90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337127"/>
              </p:ext>
            </p:extLst>
          </p:nvPr>
        </p:nvGraphicFramePr>
        <p:xfrm>
          <a:off x="5262598" y="2714920"/>
          <a:ext cx="6756682" cy="3980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1811">
                  <a:extLst>
                    <a:ext uri="{9D8B030D-6E8A-4147-A177-3AD203B41FA5}">
                      <a16:colId xmlns:a16="http://schemas.microsoft.com/office/drawing/2014/main" val="981867187"/>
                    </a:ext>
                  </a:extLst>
                </a:gridCol>
                <a:gridCol w="2947210">
                  <a:extLst>
                    <a:ext uri="{9D8B030D-6E8A-4147-A177-3AD203B41FA5}">
                      <a16:colId xmlns:a16="http://schemas.microsoft.com/office/drawing/2014/main" val="299875189"/>
                    </a:ext>
                  </a:extLst>
                </a:gridCol>
                <a:gridCol w="3427661">
                  <a:extLst>
                    <a:ext uri="{9D8B030D-6E8A-4147-A177-3AD203B41FA5}">
                      <a16:colId xmlns:a16="http://schemas.microsoft.com/office/drawing/2014/main" val="1745718109"/>
                    </a:ext>
                  </a:extLst>
                </a:gridCol>
              </a:tblGrid>
              <a:tr h="6013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u="sng" dirty="0">
                          <a:effectLst/>
                        </a:rPr>
                        <a:t>Stemming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u="sng" dirty="0">
                          <a:effectLst/>
                        </a:rPr>
                        <a:t>Lemmatization 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876018638"/>
                  </a:ext>
                </a:extLst>
              </a:tr>
              <a:tr h="11157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Stemming is faster – chops words without knowing the context of the word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Lemmatization is slower – but knows the context of the word before proceeding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977903325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It is a rule-based approach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It is a dictionary-based approach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483092350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Accuracy is lower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Accuracy is greater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630664786"/>
                  </a:ext>
                </a:extLst>
              </a:tr>
              <a:tr h="11157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Stemming is preferred when the meaning of the word is not important for analysis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Lemmatization is preferred when the meaning of the word is important for analysis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881788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122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6FBD-D6FF-49DB-9211-E4018C3533AD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Run sentiment analysis of tweets</a:t>
            </a:r>
          </a:p>
        </p:txBody>
      </p:sp>
    </p:spTree>
    <p:extLst>
      <p:ext uri="{BB962C8B-B14F-4D97-AF65-F5344CB8AC3E}">
        <p14:creationId xmlns:p14="http://schemas.microsoft.com/office/powerpoint/2010/main" val="3806323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79EF7-532E-4DC7-929E-078204E69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140"/>
          </a:xfrm>
        </p:spPr>
        <p:txBody>
          <a:bodyPr/>
          <a:lstStyle/>
          <a:p>
            <a:r>
              <a:rPr lang="en-GB" dirty="0"/>
              <a:t>Sentiment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48EC0-74EB-49A0-801F-F251F8DF2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5740"/>
            <a:ext cx="8984826" cy="5069769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2400" b="0" i="0" dirty="0">
                <a:solidFill>
                  <a:srgbClr val="51505A"/>
                </a:solidFill>
                <a:effectLst/>
              </a:rPr>
              <a:t>process of determining the emotional tone behind a series of words</a:t>
            </a:r>
          </a:p>
          <a:p>
            <a:pPr lvl="1"/>
            <a:r>
              <a:rPr lang="en-GB" sz="2000" b="0" i="0" dirty="0">
                <a:solidFill>
                  <a:srgbClr val="51505A"/>
                </a:solidFill>
                <a:effectLst/>
              </a:rPr>
              <a:t>determine the tone of a piece of text: positive, negative (or neutral)</a:t>
            </a:r>
          </a:p>
          <a:p>
            <a:pPr algn="l"/>
            <a:r>
              <a:rPr lang="en-GB" sz="2400" b="0" i="0" dirty="0">
                <a:solidFill>
                  <a:srgbClr val="51505A"/>
                </a:solidFill>
                <a:effectLst/>
              </a:rPr>
              <a:t>gain understanding of the attitudes, opinions and emotions expressed within texts (often user feedback, online content)</a:t>
            </a:r>
          </a:p>
          <a:p>
            <a:r>
              <a:rPr lang="en-GB" sz="2400" dirty="0"/>
              <a:t>Basic rule-based sentiment analysis:</a:t>
            </a:r>
          </a:p>
          <a:p>
            <a:pPr lvl="1"/>
            <a:r>
              <a:rPr lang="en-GB" sz="2000" dirty="0"/>
              <a:t>Break each text document down into tokens</a:t>
            </a:r>
          </a:p>
          <a:p>
            <a:pPr lvl="1"/>
            <a:r>
              <a:rPr lang="en-GB" sz="2000" dirty="0"/>
              <a:t>Identify each sentiment-bearing token (e.g. by using use a look-up to a sentiment dictionary)</a:t>
            </a:r>
            <a:endParaRPr lang="en-GB" sz="1800" dirty="0"/>
          </a:p>
          <a:p>
            <a:pPr lvl="1"/>
            <a:r>
              <a:rPr lang="en-GB" sz="2000" dirty="0"/>
              <a:t>Appy a function to calculate a sentiment score for a text (commonly based on counts of positive, negative, neutral components)</a:t>
            </a:r>
            <a:endParaRPr lang="en-GB" sz="1800" dirty="0"/>
          </a:p>
          <a:p>
            <a:pPr lvl="1"/>
            <a:r>
              <a:rPr lang="en-GB" sz="2000" dirty="0"/>
              <a:t>Ideally: Combine scores from different dictionaries/functions for multi-layered sentiment analysis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232923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6FBD-D6FF-49DB-9211-E4018C3533AD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Build text classifier</a:t>
            </a:r>
          </a:p>
        </p:txBody>
      </p:sp>
    </p:spTree>
    <p:extLst>
      <p:ext uri="{BB962C8B-B14F-4D97-AF65-F5344CB8AC3E}">
        <p14:creationId xmlns:p14="http://schemas.microsoft.com/office/powerpoint/2010/main" val="1313319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1A18-DFE4-4878-814C-53AFD57B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78" y="294640"/>
            <a:ext cx="8596668" cy="813847"/>
          </a:xfrm>
        </p:spPr>
        <p:txBody>
          <a:bodyPr/>
          <a:lstStyle/>
          <a:p>
            <a:r>
              <a:rPr lang="en-GB" dirty="0"/>
              <a:t>Case Study: Build a text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C0E2-9AEC-4384-A074-F31E9C92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0" y="1213649"/>
            <a:ext cx="4683760" cy="5461471"/>
          </a:xfrm>
        </p:spPr>
        <p:txBody>
          <a:bodyPr>
            <a:normAutofit/>
          </a:bodyPr>
          <a:lstStyle/>
          <a:p>
            <a:r>
              <a:rPr lang="en-GB" sz="2400" dirty="0"/>
              <a:t>PROBLEM:</a:t>
            </a:r>
          </a:p>
          <a:p>
            <a:pPr lvl="1"/>
            <a:r>
              <a:rPr lang="en-GB" sz="2000" dirty="0"/>
              <a:t>Need to classify 1000’s of short free-text entries describing why UK Biobank participants did not complete or perform particular activities.</a:t>
            </a:r>
          </a:p>
          <a:p>
            <a:pPr lvl="1"/>
            <a:r>
              <a:rPr lang="en-GB" sz="2000" dirty="0"/>
              <a:t>Assign free-text to existing classes (labels)</a:t>
            </a:r>
          </a:p>
          <a:p>
            <a:r>
              <a:rPr lang="en-GB" sz="2400" dirty="0"/>
              <a:t>SOLUTION:</a:t>
            </a:r>
          </a:p>
          <a:p>
            <a:pPr lvl="1"/>
            <a:r>
              <a:rPr lang="en-GB" sz="2000" dirty="0"/>
              <a:t>Use already-classified texts as gold standards to train a machine learning algorithm that can then be used to predict the classes (labels) of new free-text entries.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sz="1800" dirty="0"/>
          </a:p>
          <a:p>
            <a:pPr lvl="1"/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FC6B5C-C1BE-4355-B4AF-19D64C004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9758"/>
              </p:ext>
            </p:extLst>
          </p:nvPr>
        </p:nvGraphicFramePr>
        <p:xfrm>
          <a:off x="5488478" y="966820"/>
          <a:ext cx="4061922" cy="2462179"/>
        </p:xfrm>
        <a:graphic>
          <a:graphicData uri="http://schemas.openxmlformats.org/drawingml/2006/table">
            <a:tbl>
              <a:tblPr firstRow="1" firstCol="1" bandRow="1"/>
              <a:tblGrid>
                <a:gridCol w="4061922">
                  <a:extLst>
                    <a:ext uri="{9D8B030D-6E8A-4147-A177-3AD203B41FA5}">
                      <a16:colId xmlns:a16="http://schemas.microsoft.com/office/drawing/2014/main" val="1888860742"/>
                    </a:ext>
                  </a:extLst>
                </a:gridCol>
              </a:tblGrid>
              <a:tr h="3614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Reason for skipping spirometry test</a:t>
                      </a:r>
                      <a:endParaRPr lang="en-GB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81313"/>
                  </a:ext>
                </a:extLst>
              </a:tr>
              <a:tr h="261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family commitment</a:t>
                      </a:r>
                      <a:endParaRPr lang="en-GB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314351"/>
                  </a:ext>
                </a:extLst>
              </a:tr>
              <a:tr h="261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pulse rate 105</a:t>
                      </a:r>
                      <a:endParaRPr lang="en-GB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856737"/>
                  </a:ext>
                </a:extLst>
              </a:tr>
              <a:tr h="3313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cataract done 23rd april 2015</a:t>
                      </a:r>
                      <a:endParaRPr lang="en-GB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921322"/>
                  </a:ext>
                </a:extLst>
              </a:tr>
              <a:tr h="362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unable - nerve damage around mouth</a:t>
                      </a:r>
                      <a:endParaRPr lang="en-GB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498683"/>
                  </a:ext>
                </a:extLst>
              </a:tr>
              <a:tr h="362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collapsed lung; out of stock of filters</a:t>
                      </a:r>
                      <a:endParaRPr lang="en-GB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70488"/>
                  </a:ext>
                </a:extLst>
              </a:tr>
              <a:tr h="261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cracked ribs</a:t>
                      </a:r>
                      <a:endParaRPr lang="en-GB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112690"/>
                  </a:ext>
                </a:extLst>
              </a:tr>
              <a:tr h="261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because of BP</a:t>
                      </a:r>
                      <a:endParaRPr lang="en-GB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874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6120D5-DC72-491B-9BAC-F88443418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85469"/>
              </p:ext>
            </p:extLst>
          </p:nvPr>
        </p:nvGraphicFramePr>
        <p:xfrm>
          <a:off x="5488478" y="3594023"/>
          <a:ext cx="4061922" cy="3167482"/>
        </p:xfrm>
        <a:graphic>
          <a:graphicData uri="http://schemas.openxmlformats.org/drawingml/2006/table">
            <a:tbl>
              <a:tblPr firstRow="1" firstCol="1" bandRow="1"/>
              <a:tblGrid>
                <a:gridCol w="1102820">
                  <a:extLst>
                    <a:ext uri="{9D8B030D-6E8A-4147-A177-3AD203B41FA5}">
                      <a16:colId xmlns:a16="http://schemas.microsoft.com/office/drawing/2014/main" val="673909087"/>
                    </a:ext>
                  </a:extLst>
                </a:gridCol>
                <a:gridCol w="2959102">
                  <a:extLst>
                    <a:ext uri="{9D8B030D-6E8A-4147-A177-3AD203B41FA5}">
                      <a16:colId xmlns:a16="http://schemas.microsoft.com/office/drawing/2014/main" val="1121032025"/>
                    </a:ext>
                  </a:extLst>
                </a:gridCol>
              </a:tblGrid>
              <a:tr h="23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Label</a:t>
                      </a:r>
                      <a:endParaRPr lang="en-GB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Meaning</a:t>
                      </a:r>
                      <a:endParaRPr lang="en-GB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233740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101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Against participant wishes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553388"/>
                  </a:ext>
                </a:extLst>
              </a:tr>
              <a:tr h="23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102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Feeling unwell</a:t>
                      </a:r>
                      <a:endParaRPr lang="en-GB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739776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103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Unwilling to remove contact lenses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351066"/>
                  </a:ext>
                </a:extLst>
              </a:tr>
              <a:tr h="4836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200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Equipment unavailable or malfunction</a:t>
                      </a:r>
                      <a:endParaRPr lang="en-GB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087549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401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Physically unable or outside specs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763438"/>
                  </a:ext>
                </a:extLst>
              </a:tr>
              <a:tr h="23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402</a:t>
                      </a:r>
                      <a:endParaRPr lang="en-GB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Amputee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800192"/>
                  </a:ext>
                </a:extLst>
              </a:tr>
              <a:tr h="23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403</a:t>
                      </a:r>
                      <a:endParaRPr lang="en-GB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Limb injury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819811"/>
                  </a:ext>
                </a:extLst>
              </a:tr>
              <a:tr h="23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etc …</a:t>
                      </a:r>
                      <a:endParaRPr lang="en-GB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36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28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C902-62C9-4721-AD8A-AB6C361C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4676"/>
          </a:xfrm>
        </p:spPr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663B7-3F52-49AA-ACE9-F87C083F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4276"/>
            <a:ext cx="8596668" cy="4674124"/>
          </a:xfrm>
        </p:spPr>
        <p:txBody>
          <a:bodyPr>
            <a:noAutofit/>
          </a:bodyPr>
          <a:lstStyle/>
          <a:p>
            <a:r>
              <a:rPr lang="en-GB" sz="1900" dirty="0"/>
              <a:t>lexical analysis </a:t>
            </a:r>
          </a:p>
          <a:p>
            <a:pPr lvl="1"/>
            <a:r>
              <a:rPr lang="en-GB" sz="1900" dirty="0"/>
              <a:t>word frequency distributions, </a:t>
            </a:r>
            <a:r>
              <a:rPr lang="en-GB" sz="1900" dirty="0">
                <a:solidFill>
                  <a:srgbClr val="333333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key term extraction, co-occurrence analysis</a:t>
            </a:r>
            <a:endParaRPr lang="en-GB" sz="1900" dirty="0"/>
          </a:p>
          <a:p>
            <a:pPr lvl="1"/>
            <a:r>
              <a:rPr lang="en-GB" sz="1900" dirty="0"/>
              <a:t>pattern recognition, parts of speech tagging, information extraction</a:t>
            </a:r>
          </a:p>
          <a:p>
            <a:pPr lvl="1"/>
            <a:r>
              <a:rPr lang="en-GB" sz="1900" dirty="0"/>
              <a:t>sentiment analyses (identifying emotion or opinion in text)</a:t>
            </a:r>
          </a:p>
          <a:p>
            <a:r>
              <a:rPr lang="en-GB" sz="1900" dirty="0"/>
              <a:t>machine learning approaches</a:t>
            </a:r>
          </a:p>
          <a:p>
            <a:pPr lvl="1"/>
            <a:r>
              <a:rPr lang="en-GB" sz="1900" dirty="0"/>
              <a:t>topic modelling, supervised and unsupervised classification, clustering</a:t>
            </a:r>
          </a:p>
          <a:p>
            <a:pPr lvl="1"/>
            <a:r>
              <a:rPr lang="en-GB" sz="1900" dirty="0"/>
              <a:t>content analysis (looks at word choice – common in social sciences)</a:t>
            </a:r>
          </a:p>
          <a:p>
            <a:r>
              <a:rPr lang="en-GB" sz="1900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552954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5ECD4-2EDF-4530-8EAC-37D37469C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854" y="640081"/>
            <a:ext cx="9696026" cy="2905759"/>
          </a:xfrm>
        </p:spPr>
        <p:txBody>
          <a:bodyPr>
            <a:normAutofit/>
          </a:bodyPr>
          <a:lstStyle/>
          <a:p>
            <a:r>
              <a:rPr lang="en-GB" sz="2000" b="1" dirty="0"/>
              <a:t>Aim:</a:t>
            </a:r>
            <a:r>
              <a:rPr lang="en-GB" sz="2000" dirty="0"/>
              <a:t> build a classification system/model that can label the free-text answers into one of the existing coded categories.</a:t>
            </a:r>
          </a:p>
          <a:p>
            <a:r>
              <a:rPr lang="en-GB" b="1" dirty="0"/>
              <a:t>Process:</a:t>
            </a:r>
            <a:endParaRPr lang="en-GB" dirty="0"/>
          </a:p>
          <a:p>
            <a:pPr lvl="1">
              <a:buFont typeface="+mj-lt"/>
              <a:buAutoNum type="arabicPeriod"/>
            </a:pPr>
            <a:r>
              <a:rPr lang="en-GB" sz="2000" dirty="0"/>
              <a:t>Create the corpus of free-text entries (in the data provided I have done the cleaning/pre-processing of the free-text field already)</a:t>
            </a:r>
          </a:p>
          <a:p>
            <a:pPr lvl="1">
              <a:buFont typeface="+mj-lt"/>
              <a:buAutoNum type="arabicPeriod"/>
            </a:pPr>
            <a:r>
              <a:rPr lang="en-GB" sz="2000" dirty="0"/>
              <a:t>Build the DFM</a:t>
            </a:r>
          </a:p>
          <a:p>
            <a:pPr lvl="1">
              <a:buFont typeface="+mj-lt"/>
              <a:buAutoNum type="arabicPeriod"/>
            </a:pPr>
            <a:r>
              <a:rPr lang="en-GB" sz="2000" dirty="0"/>
              <a:t>Split data into training and testing datasets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C5A67-6F12-4788-859C-C8D6912C3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9" y="3337774"/>
            <a:ext cx="6744271" cy="3388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4E77CD-92FA-4642-A610-33C6957CEEE6}"/>
              </a:ext>
            </a:extLst>
          </p:cNvPr>
          <p:cNvSpPr txBox="1"/>
          <p:nvPr/>
        </p:nvSpPr>
        <p:spPr>
          <a:xfrm>
            <a:off x="392854" y="3555999"/>
            <a:ext cx="4450080" cy="2780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marR="0" lvl="1" indent="-357188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75000"/>
              <a:buFont typeface="+mj-lt"/>
              <a:buAutoNum type="arabicPeriod" startAt="4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Apply an algorithm to classify and predict (linear SVM algorithm)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75000"/>
              <a:buFont typeface="+mj-lt"/>
              <a:buAutoNum type="arabicPeriod" startAt="4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Assess the accuracy and precision of our model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75000"/>
              <a:buFont typeface="+mj-lt"/>
              <a:buAutoNum type="arabicPeriod" startAt="4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Use the model to 'label' the new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889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6FBD-D6FF-49DB-9211-E4018C3533AD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Case study – text classifier</a:t>
            </a:r>
          </a:p>
        </p:txBody>
      </p:sp>
    </p:spTree>
    <p:extLst>
      <p:ext uri="{BB962C8B-B14F-4D97-AF65-F5344CB8AC3E}">
        <p14:creationId xmlns:p14="http://schemas.microsoft.com/office/powerpoint/2010/main" val="1370163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38FE-B43D-45C0-98F6-CA8A81F8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006"/>
          </a:xfrm>
        </p:spPr>
        <p:txBody>
          <a:bodyPr/>
          <a:lstStyle/>
          <a:p>
            <a:r>
              <a:rPr lang="en-GB" dirty="0"/>
              <a:t>Improve your classification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F9F98-B003-409D-9DFE-814795F1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1155"/>
            <a:ext cx="8596668" cy="5043340"/>
          </a:xfrm>
        </p:spPr>
        <p:txBody>
          <a:bodyPr>
            <a:normAutofit/>
          </a:bodyPr>
          <a:lstStyle/>
          <a:p>
            <a:r>
              <a:rPr lang="en-GB" sz="2400" dirty="0"/>
              <a:t>not stemming words</a:t>
            </a:r>
          </a:p>
          <a:p>
            <a:r>
              <a:rPr lang="en-GB" sz="2400" dirty="0"/>
              <a:t>different training/testing split</a:t>
            </a:r>
          </a:p>
          <a:p>
            <a:r>
              <a:rPr lang="en-GB" sz="2400" dirty="0"/>
              <a:t>use different model (e.g. naive bayes)</a:t>
            </a:r>
          </a:p>
          <a:p>
            <a:r>
              <a:rPr lang="en-GB" sz="2400" dirty="0"/>
              <a:t>use a weighted term frequency score like </a:t>
            </a:r>
            <a:r>
              <a:rPr lang="en-GB" sz="2400" b="1" dirty="0" err="1"/>
              <a:t>tf-idf</a:t>
            </a:r>
            <a:r>
              <a:rPr lang="en-GB" sz="2400" b="1" dirty="0"/>
              <a:t> </a:t>
            </a:r>
          </a:p>
          <a:p>
            <a:pPr lvl="1"/>
            <a:r>
              <a:rPr lang="en-GB" sz="2000" dirty="0"/>
              <a:t>measures importance of terms in a corpus of documents </a:t>
            </a:r>
          </a:p>
          <a:p>
            <a:pPr lvl="1"/>
            <a:r>
              <a:rPr lang="en-GB" sz="2000" dirty="0" err="1"/>
              <a:t>tf</a:t>
            </a:r>
            <a:r>
              <a:rPr lang="en-GB" sz="2000" dirty="0"/>
              <a:t>: standard analyses of </a:t>
            </a:r>
            <a:r>
              <a:rPr lang="en-GB" sz="2000" dirty="0" err="1"/>
              <a:t>dfm</a:t>
            </a:r>
            <a:r>
              <a:rPr lang="en-GB" sz="2000" dirty="0"/>
              <a:t> use term frequency (how often term appears)</a:t>
            </a:r>
          </a:p>
          <a:p>
            <a:pPr lvl="1"/>
            <a:r>
              <a:rPr lang="en-GB" sz="2000" b="1" dirty="0" err="1"/>
              <a:t>idf</a:t>
            </a:r>
            <a:r>
              <a:rPr lang="en-GB" sz="2000" b="1" dirty="0"/>
              <a:t>: </a:t>
            </a:r>
            <a:r>
              <a:rPr lang="en-GB" sz="2000" dirty="0"/>
              <a:t>decreases the weight for commonly used words &amp; increases weight for seldom used words (in a collection of documents)</a:t>
            </a:r>
          </a:p>
          <a:p>
            <a:pPr lvl="1"/>
            <a:r>
              <a:rPr lang="en-GB" sz="2000" b="1" dirty="0" err="1"/>
              <a:t>tf-idf</a:t>
            </a:r>
            <a:r>
              <a:rPr lang="en-GB" sz="2000" dirty="0"/>
              <a:t>: (the two quantities multiplied together) gives the frequency of a term adjusted for how rarely it is used. </a:t>
            </a:r>
          </a:p>
          <a:p>
            <a:pPr lvl="1"/>
            <a:r>
              <a:rPr lang="en-GB" sz="2000" dirty="0" err="1"/>
              <a:t>dfm_tfidf</a:t>
            </a:r>
            <a:r>
              <a:rPr lang="en-GB" sz="2000" dirty="0"/>
              <a:t>(</a:t>
            </a:r>
            <a:r>
              <a:rPr lang="en-GB" sz="2000" dirty="0" err="1"/>
              <a:t>base_dfm</a:t>
            </a:r>
            <a:r>
              <a:rPr lang="en-GB" sz="2000" dirty="0"/>
              <a:t>, </a:t>
            </a:r>
            <a:r>
              <a:rPr lang="en-GB" sz="2000" dirty="0" err="1"/>
              <a:t>scheme_tf</a:t>
            </a:r>
            <a:r>
              <a:rPr lang="en-GB" sz="2000" dirty="0"/>
              <a:t> = "count", </a:t>
            </a:r>
            <a:r>
              <a:rPr lang="en-GB" sz="2000" dirty="0" err="1"/>
              <a:t>scheme_df</a:t>
            </a:r>
            <a:r>
              <a:rPr lang="en-GB" sz="2000" dirty="0"/>
              <a:t> = "inverse")</a:t>
            </a:r>
          </a:p>
        </p:txBody>
      </p:sp>
    </p:spTree>
    <p:extLst>
      <p:ext uri="{BB962C8B-B14F-4D97-AF65-F5344CB8AC3E}">
        <p14:creationId xmlns:p14="http://schemas.microsoft.com/office/powerpoint/2010/main" val="3217073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59DB-DE81-41D9-BE51-EA51057E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Links to 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A848C-B081-460A-A4F9-D77CC33FF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https://quanteda.io/</a:t>
            </a:r>
            <a:endParaRPr lang="en-GB" dirty="0"/>
          </a:p>
          <a:p>
            <a:r>
              <a:rPr lang="en-GB" dirty="0">
                <a:hlinkClick r:id="rId3"/>
              </a:rPr>
              <a:t>https://tutorials.quanteda.io/</a:t>
            </a:r>
            <a:endParaRPr lang="en-GB" dirty="0"/>
          </a:p>
          <a:p>
            <a:r>
              <a:rPr lang="en-GB" dirty="0">
                <a:hlinkClick r:id="rId4"/>
              </a:rPr>
              <a:t>https://www.tidytextmining.com/</a:t>
            </a:r>
            <a:endParaRPr lang="en-GB" dirty="0"/>
          </a:p>
          <a:p>
            <a:r>
              <a:rPr lang="en-GB" dirty="0">
                <a:hlinkClick r:id="rId5"/>
              </a:rPr>
              <a:t>https://tm4ss.github.io/docs/index.html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299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875D-9BEE-49B0-B1D0-27F04373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mining 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978587-4A4A-450F-AF58-E960F9C0B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62217"/>
            <a:ext cx="5916930" cy="5104635"/>
          </a:xfrm>
          <a:prstGeom prst="rect">
            <a:avLst/>
          </a:prstGeom>
        </p:spPr>
      </p:pic>
      <p:pic>
        <p:nvPicPr>
          <p:cNvPr id="11" name="Picture 10" descr="Table&#10;&#10;Description automatically generated with medium confidence">
            <a:extLst>
              <a:ext uri="{FF2B5EF4-FFF2-40B4-BE49-F238E27FC236}">
                <a16:creationId xmlns:a16="http://schemas.microsoft.com/office/drawing/2014/main" id="{1043414F-C13A-4ADF-8AB9-2E84D4A64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01136"/>
            <a:ext cx="5581528" cy="2507744"/>
          </a:xfrm>
          <a:prstGeom prst="rect">
            <a:avLst/>
          </a:prstGeom>
          <a:ln w="2222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40533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875D-9BEE-49B0-B1D0-27F04373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811" y="436604"/>
            <a:ext cx="8596668" cy="836416"/>
          </a:xfrm>
        </p:spPr>
        <p:txBody>
          <a:bodyPr/>
          <a:lstStyle/>
          <a:p>
            <a:r>
              <a:rPr lang="en-GB" dirty="0"/>
              <a:t>Text mining processes we will cover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5BE2F5-F07E-489E-9744-24109D8CA7F8}"/>
              </a:ext>
            </a:extLst>
          </p:cNvPr>
          <p:cNvGrpSpPr/>
          <p:nvPr/>
        </p:nvGrpSpPr>
        <p:grpSpPr>
          <a:xfrm>
            <a:off x="294641" y="1447388"/>
            <a:ext cx="4704080" cy="4232052"/>
            <a:chOff x="386080" y="1609948"/>
            <a:chExt cx="5611537" cy="447589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978587-4A4A-450F-AF58-E960F9C0B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482" y="1609948"/>
              <a:ext cx="5188135" cy="4475892"/>
            </a:xfrm>
            <a:prstGeom prst="rect">
              <a:avLst/>
            </a:prstGeom>
          </p:spPr>
        </p:pic>
        <p:sp>
          <p:nvSpPr>
            <p:cNvPr id="3" name="Multiplication Sign 2">
              <a:extLst>
                <a:ext uri="{FF2B5EF4-FFF2-40B4-BE49-F238E27FC236}">
                  <a16:creationId xmlns:a16="http://schemas.microsoft.com/office/drawing/2014/main" id="{9F62A535-5F66-4C4B-A4EC-D9F1DBBAF9B3}"/>
                </a:ext>
              </a:extLst>
            </p:cNvPr>
            <p:cNvSpPr/>
            <p:nvPr/>
          </p:nvSpPr>
          <p:spPr>
            <a:xfrm>
              <a:off x="386080" y="4114800"/>
              <a:ext cx="3820160" cy="13208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224676B-8692-4570-82EC-1A8E35B42B28}"/>
              </a:ext>
            </a:extLst>
          </p:cNvPr>
          <p:cNvSpPr txBox="1"/>
          <p:nvPr/>
        </p:nvSpPr>
        <p:spPr>
          <a:xfrm>
            <a:off x="5674936" y="1528668"/>
            <a:ext cx="5697422" cy="407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Step 1: read in text data and metadata</a:t>
            </a:r>
            <a:endParaRPr kumimoji="0" lang="en-GB" sz="2200" i="0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pPr marL="2857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pPr marL="2857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r>
              <a:rPr lang="en-GB" sz="2200" dirty="0">
                <a:solidFill>
                  <a:srgbClr val="333333"/>
                </a:solidFill>
                <a:latin typeface="Helvetica Neue"/>
              </a:rPr>
              <a:t>Step 2: build a corpus</a:t>
            </a:r>
          </a:p>
          <a:p>
            <a:pPr marL="2857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endParaRPr lang="en-GB" sz="2000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r>
              <a:rPr lang="en-GB" sz="2200" dirty="0">
                <a:solidFill>
                  <a:srgbClr val="333333"/>
                </a:solidFill>
                <a:latin typeface="Helvetica Neue"/>
              </a:rPr>
              <a:t>Step 3: get tokens</a:t>
            </a:r>
          </a:p>
          <a:p>
            <a:pPr>
              <a:spcBef>
                <a:spcPts val="1000"/>
              </a:spcBef>
              <a:buClr>
                <a:srgbClr val="5FCBEF"/>
              </a:buClr>
              <a:buSzPct val="80000"/>
              <a:defRPr/>
            </a:pPr>
            <a:endParaRPr lang="en-GB" sz="2000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r>
              <a:rPr lang="en-GB" sz="2200" dirty="0">
                <a:solidFill>
                  <a:srgbClr val="333333"/>
                </a:solidFill>
                <a:latin typeface="Helvetica Neue"/>
              </a:rPr>
              <a:t>Step 4: create document feature matrix</a:t>
            </a:r>
          </a:p>
          <a:p>
            <a:pPr>
              <a:spcBef>
                <a:spcPts val="1000"/>
              </a:spcBef>
              <a:buClr>
                <a:srgbClr val="5FCBEF"/>
              </a:buClr>
              <a:buSzPct val="80000"/>
              <a:defRPr/>
            </a:pPr>
            <a:endParaRPr lang="en-GB" sz="2000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r>
              <a:rPr lang="en-GB" sz="2200" dirty="0"/>
              <a:t>Step 5: analyses / visualisations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955D79-24B0-487F-91E0-A50E7A833441}"/>
              </a:ext>
            </a:extLst>
          </p:cNvPr>
          <p:cNvGrpSpPr/>
          <p:nvPr/>
        </p:nvGrpSpPr>
        <p:grpSpPr>
          <a:xfrm>
            <a:off x="3544418" y="5884594"/>
            <a:ext cx="3281148" cy="780366"/>
            <a:chOff x="3544418" y="5884594"/>
            <a:chExt cx="3281148" cy="78036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29A3AA-502F-43A1-AF69-A81D1C1AE64C}"/>
                </a:ext>
              </a:extLst>
            </p:cNvPr>
            <p:cNvSpPr txBox="1"/>
            <p:nvPr/>
          </p:nvSpPr>
          <p:spPr>
            <a:xfrm>
              <a:off x="3544418" y="5947509"/>
              <a:ext cx="2899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dirty="0">
                  <a:solidFill>
                    <a:schemeClr val="accent2">
                      <a:lumMod val="75000"/>
                    </a:schemeClr>
                  </a:solidFill>
                </a:rPr>
                <a:t>NO stats! </a:t>
              </a:r>
            </a:p>
          </p:txBody>
        </p:sp>
        <p:pic>
          <p:nvPicPr>
            <p:cNvPr id="12" name="Graphic 11" descr="Sunglasses face with solid fill with solid fill">
              <a:extLst>
                <a:ext uri="{FF2B5EF4-FFF2-40B4-BE49-F238E27FC236}">
                  <a16:creationId xmlns:a16="http://schemas.microsoft.com/office/drawing/2014/main" id="{9A51A1B2-08C6-4A3B-B29C-2B63222F6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45200" y="5884594"/>
              <a:ext cx="780366" cy="7803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502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B915-D6BA-462C-8AA5-AF3B6C36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4880"/>
          </a:xfrm>
        </p:spPr>
        <p:txBody>
          <a:bodyPr/>
          <a:lstStyle/>
          <a:p>
            <a:r>
              <a:rPr lang="en-GB" dirty="0"/>
              <a:t>Text mining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3CA3-EC56-4296-9EA4-4AC843168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551679"/>
          </a:xfrm>
        </p:spPr>
        <p:txBody>
          <a:bodyPr>
            <a:normAutofit/>
          </a:bodyPr>
          <a:lstStyle/>
          <a:p>
            <a:r>
              <a:rPr lang="en-GB" sz="2400" b="0" i="0" dirty="0">
                <a:solidFill>
                  <a:srgbClr val="333333"/>
                </a:solidFill>
                <a:effectLst/>
                <a:latin typeface="Helvetica Neue"/>
              </a:rPr>
              <a:t>Package </a:t>
            </a:r>
            <a:r>
              <a:rPr lang="en-GB" sz="2400" b="1" i="0" u="sng" dirty="0" err="1">
                <a:solidFill>
                  <a:srgbClr val="333333"/>
                </a:solidFill>
                <a:effectLst/>
                <a:latin typeface="Helvetica Neue"/>
              </a:rPr>
              <a:t>quanteda</a:t>
            </a:r>
            <a:r>
              <a:rPr lang="en-GB" sz="2400" b="1" i="0" u="sng" dirty="0">
                <a:solidFill>
                  <a:srgbClr val="333333"/>
                </a:solidFill>
                <a:effectLst/>
                <a:latin typeface="Helvetica Neue"/>
              </a:rPr>
              <a:t> (qu</a:t>
            </a:r>
            <a:r>
              <a:rPr lang="en-GB" sz="2400" i="0" u="sng" dirty="0">
                <a:solidFill>
                  <a:srgbClr val="333333"/>
                </a:solidFill>
                <a:effectLst/>
                <a:latin typeface="Helvetica Neue"/>
              </a:rPr>
              <a:t>antitative </a:t>
            </a:r>
            <a:r>
              <a:rPr lang="en-GB" sz="2400" b="1" i="0" u="sng" dirty="0">
                <a:solidFill>
                  <a:srgbClr val="333333"/>
                </a:solidFill>
                <a:effectLst/>
                <a:latin typeface="Helvetica Neue"/>
              </a:rPr>
              <a:t>an</a:t>
            </a:r>
            <a:r>
              <a:rPr lang="en-GB" sz="2400" i="0" u="sng" dirty="0">
                <a:solidFill>
                  <a:srgbClr val="333333"/>
                </a:solidFill>
                <a:effectLst/>
                <a:latin typeface="Helvetica Neue"/>
              </a:rPr>
              <a:t>alysis </a:t>
            </a:r>
            <a:r>
              <a:rPr lang="en-GB" sz="2400" b="1" i="0" u="sng" dirty="0">
                <a:solidFill>
                  <a:srgbClr val="333333"/>
                </a:solidFill>
                <a:effectLst/>
                <a:latin typeface="Helvetica Neue"/>
              </a:rPr>
              <a:t>of te</a:t>
            </a:r>
            <a:r>
              <a:rPr lang="en-GB" sz="2400" i="0" u="sng" dirty="0">
                <a:solidFill>
                  <a:srgbClr val="333333"/>
                </a:solidFill>
                <a:effectLst/>
                <a:latin typeface="Helvetica Neue"/>
              </a:rPr>
              <a:t>xtual </a:t>
            </a:r>
            <a:r>
              <a:rPr lang="en-GB" sz="2400" b="1" i="0" u="sng" dirty="0">
                <a:solidFill>
                  <a:srgbClr val="333333"/>
                </a:solidFill>
                <a:effectLst/>
                <a:latin typeface="Helvetica Neue"/>
              </a:rPr>
              <a:t>da</a:t>
            </a:r>
            <a:r>
              <a:rPr lang="en-GB" sz="2400" i="0" u="sng" dirty="0">
                <a:solidFill>
                  <a:srgbClr val="333333"/>
                </a:solidFill>
                <a:effectLst/>
                <a:latin typeface="Helvetica Neue"/>
              </a:rPr>
              <a:t>ta)</a:t>
            </a:r>
          </a:p>
          <a:p>
            <a:pPr lvl="1"/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fully-featured – does pretty much everything</a:t>
            </a:r>
          </a:p>
          <a:p>
            <a:pPr lvl="1"/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great performance – very fast</a:t>
            </a:r>
          </a:p>
          <a:p>
            <a:pPr lvl="1"/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extensive documentation and an active online community</a:t>
            </a:r>
          </a:p>
          <a:p>
            <a:pPr lvl="1"/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regular updates</a:t>
            </a:r>
          </a:p>
          <a:p>
            <a:pPr lvl="1"/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Integrates well with other packages and base R</a:t>
            </a:r>
          </a:p>
          <a:p>
            <a:r>
              <a:rPr lang="en-GB" sz="2400" b="0" i="0" dirty="0">
                <a:solidFill>
                  <a:srgbClr val="333333"/>
                </a:solidFill>
                <a:effectLst/>
                <a:latin typeface="Helvetica Neue"/>
              </a:rPr>
              <a:t>Alternatives</a:t>
            </a:r>
          </a:p>
          <a:p>
            <a:pPr lvl="1"/>
            <a:r>
              <a:rPr lang="en-GB" sz="2000" b="0" i="0" dirty="0" err="1">
                <a:solidFill>
                  <a:srgbClr val="333333"/>
                </a:solidFill>
                <a:effectLst/>
                <a:latin typeface="Helvetica Neue"/>
              </a:rPr>
              <a:t>tidytext</a:t>
            </a:r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</a:p>
          <a:p>
            <a:pPr lvl="1"/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tm</a:t>
            </a:r>
          </a:p>
          <a:p>
            <a:pPr lvl="1"/>
            <a:r>
              <a:rPr lang="en-GB" sz="2000" dirty="0">
                <a:solidFill>
                  <a:srgbClr val="333333"/>
                </a:solidFill>
                <a:latin typeface="Helvetica Neue"/>
              </a:rPr>
              <a:t>Others!</a:t>
            </a:r>
            <a:endParaRPr lang="en-GB" sz="2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955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544D51-7A30-415A-A0E3-E4948EF7E30E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Step 1: read in text data</a:t>
            </a:r>
          </a:p>
        </p:txBody>
      </p:sp>
    </p:spTree>
    <p:extLst>
      <p:ext uri="{BB962C8B-B14F-4D97-AF65-F5344CB8AC3E}">
        <p14:creationId xmlns:p14="http://schemas.microsoft.com/office/powerpoint/2010/main" val="279738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3BF9-FD09-4D14-A0AF-00C0ECB8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213" y="392784"/>
            <a:ext cx="8596668" cy="832701"/>
          </a:xfrm>
        </p:spPr>
        <p:txBody>
          <a:bodyPr/>
          <a:lstStyle/>
          <a:p>
            <a:r>
              <a:rPr lang="en-GB" dirty="0"/>
              <a:t>Regular Expressions (regex)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B84E2-3FD4-4676-964A-3F7C983C5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6313"/>
            <a:ext cx="8596668" cy="5260157"/>
          </a:xfrm>
        </p:spPr>
        <p:txBody>
          <a:bodyPr/>
          <a:lstStyle/>
          <a:p>
            <a:r>
              <a:rPr lang="en-GB" sz="2000" dirty="0"/>
              <a:t>An expression to identify a text pattern</a:t>
            </a:r>
          </a:p>
          <a:p>
            <a:r>
              <a:rPr lang="en-GB" sz="2000" dirty="0"/>
              <a:t>Used to: search, replace, count, validate, extract</a:t>
            </a:r>
          </a:p>
          <a:p>
            <a:r>
              <a:rPr lang="en-GB" sz="2000" dirty="0"/>
              <a:t>Examples:</a:t>
            </a:r>
          </a:p>
          <a:p>
            <a:pPr lvl="1"/>
            <a:r>
              <a:rPr lang="en-GB" sz="1800" dirty="0"/>
              <a:t>Expression to search for any occurrence of grey (or </a:t>
            </a:r>
            <a:r>
              <a:rPr lang="en-GB" sz="1800" dirty="0" err="1"/>
              <a:t>gray</a:t>
            </a:r>
            <a:r>
              <a:rPr lang="en-GB" sz="1800" dirty="0"/>
              <a:t>):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gr[ae]y </a:t>
            </a:r>
          </a:p>
          <a:p>
            <a:pPr lvl="1"/>
            <a:r>
              <a:rPr lang="en-GB" sz="1800" dirty="0">
                <a:cs typeface="Courier New" panose="02070309020205020404" pitchFamily="49" charset="0"/>
              </a:rPr>
              <a:t>Expression for a 10-digit number starting with 1: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1\\d{9}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800" dirty="0"/>
              <a:t>Expression to search for a URL string: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http\\S+</a:t>
            </a:r>
          </a:p>
          <a:p>
            <a:pPr lvl="1"/>
            <a:r>
              <a:rPr lang="en-GB" sz="1800" dirty="0"/>
              <a:t>Expression to search for a valid UK mobile number (with optional +44 national code, allowing for optional brackets and spaces at appropriate positions)</a:t>
            </a:r>
          </a:p>
          <a:p>
            <a:pPr lvl="2"/>
            <a:r>
              <a:rPr lang="en-GB" sz="1600" b="0" i="0" dirty="0">
                <a:solidFill>
                  <a:srgbClr val="2021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^(\\+44\\s?7\\d{3}|\\(?07\\d{3}\\)?)\\s?\\d{3}\\s?\\d{3}$</a:t>
            </a:r>
          </a:p>
          <a:p>
            <a:r>
              <a:rPr lang="en-GB" sz="2000" dirty="0">
                <a:solidFill>
                  <a:srgbClr val="202124"/>
                </a:solidFill>
                <a:cs typeface="Courier New" panose="02070309020205020404" pitchFamily="49" charset="0"/>
              </a:rPr>
              <a:t>Use a regex tester to make sure your regex does what you want it to!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regex101.com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https://spannbaueradam.shinyapps.io/r_regex_tester/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603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544D51-7A30-415A-A0E3-E4948EF7E30E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pre-process twitter data</a:t>
            </a:r>
          </a:p>
        </p:txBody>
      </p:sp>
    </p:spTree>
    <p:extLst>
      <p:ext uri="{BB962C8B-B14F-4D97-AF65-F5344CB8AC3E}">
        <p14:creationId xmlns:p14="http://schemas.microsoft.com/office/powerpoint/2010/main" val="1787949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53BE4B5-564C-4E1B-8B97-70B43E905721}"/>
              </a:ext>
            </a:extLst>
          </p:cNvPr>
          <p:cNvGrpSpPr/>
          <p:nvPr/>
        </p:nvGrpSpPr>
        <p:grpSpPr>
          <a:xfrm>
            <a:off x="8397766" y="3555311"/>
            <a:ext cx="3625323" cy="3062342"/>
            <a:chOff x="8397766" y="3555311"/>
            <a:chExt cx="3625323" cy="306234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51EFCB1-2A74-46C9-8BC9-8007BC3F88B4}"/>
                </a:ext>
              </a:extLst>
            </p:cNvPr>
            <p:cNvGrpSpPr/>
            <p:nvPr/>
          </p:nvGrpSpPr>
          <p:grpSpPr>
            <a:xfrm>
              <a:off x="8397766" y="3555311"/>
              <a:ext cx="3625323" cy="3062342"/>
              <a:chOff x="8397766" y="3555311"/>
              <a:chExt cx="3625323" cy="3062342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D1085C9-5260-403F-A4F8-1DB94C0506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73440" y="3555311"/>
                <a:ext cx="3549649" cy="3062342"/>
              </a:xfrm>
              <a:prstGeom prst="rect">
                <a:avLst/>
              </a:prstGeom>
            </p:spPr>
          </p:pic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9AF2D41-42B0-4834-AC66-262E83397700}"/>
                  </a:ext>
                </a:extLst>
              </p:cNvPr>
              <p:cNvSpPr/>
              <p:nvPr/>
            </p:nvSpPr>
            <p:spPr>
              <a:xfrm>
                <a:off x="9587060" y="4104640"/>
                <a:ext cx="1234911" cy="690880"/>
              </a:xfrm>
              <a:prstGeom prst="ellipse">
                <a:avLst/>
              </a:prstGeom>
              <a:noFill/>
              <a:ln w="412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E583B5-C14C-41FA-8E16-C2CA60736F23}"/>
                  </a:ext>
                </a:extLst>
              </p:cNvPr>
              <p:cNvSpPr/>
              <p:nvPr/>
            </p:nvSpPr>
            <p:spPr>
              <a:xfrm>
                <a:off x="8397766" y="5318234"/>
                <a:ext cx="2049517" cy="85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4290FF-553D-4B4E-B0C6-EEBFB2D36EF6}"/>
                </a:ext>
              </a:extLst>
            </p:cNvPr>
            <p:cNvSpPr/>
            <p:nvPr/>
          </p:nvSpPr>
          <p:spPr>
            <a:xfrm>
              <a:off x="9672320" y="5049520"/>
              <a:ext cx="264160" cy="41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C31A18-DFE4-4878-814C-53AFD57B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corpus?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C0E2-9AEC-4384-A074-F31E9C92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8769"/>
            <a:ext cx="8596668" cy="4533073"/>
          </a:xfrm>
        </p:spPr>
        <p:txBody>
          <a:bodyPr>
            <a:normAutofit/>
          </a:bodyPr>
          <a:lstStyle/>
          <a:p>
            <a:r>
              <a:rPr lang="en-GB" sz="2000" dirty="0"/>
              <a:t>Corpus (plural corpora)</a:t>
            </a:r>
          </a:p>
          <a:p>
            <a:pPr lvl="1"/>
            <a:r>
              <a:rPr lang="en-GB" sz="1800" dirty="0"/>
              <a:t>a collection of linguistic data, either compiled as written texts or as a transcription of recorded speech.</a:t>
            </a:r>
          </a:p>
          <a:p>
            <a:pPr lvl="1"/>
            <a:r>
              <a:rPr lang="en-GB" sz="1800" dirty="0"/>
              <a:t>a collection of texts (and their metadata)</a:t>
            </a:r>
          </a:p>
          <a:p>
            <a:r>
              <a:rPr lang="en-GB" sz="2000" b="1" i="1" dirty="0" err="1"/>
              <a:t>quanteda</a:t>
            </a:r>
            <a:r>
              <a:rPr lang="en-GB" sz="2000" b="1" i="1" dirty="0"/>
              <a:t>::corpus()</a:t>
            </a:r>
          </a:p>
          <a:p>
            <a:pPr lvl="1"/>
            <a:r>
              <a:rPr lang="en-GB" sz="1800" dirty="0"/>
              <a:t>saves character strings and variables in a data frame</a:t>
            </a:r>
          </a:p>
          <a:p>
            <a:pPr lvl="1"/>
            <a:r>
              <a:rPr lang="en-GB" sz="1800" dirty="0"/>
              <a:t>combines texts with document-level variables (</a:t>
            </a:r>
            <a:r>
              <a:rPr lang="en-GB" sz="1800" dirty="0" err="1"/>
              <a:t>docvars</a:t>
            </a:r>
            <a:r>
              <a:rPr lang="en-GB" sz="1800" dirty="0"/>
              <a:t>) that describe attributes of each document</a:t>
            </a:r>
          </a:p>
          <a:p>
            <a:pPr lvl="1"/>
            <a:r>
              <a:rPr lang="en-GB" sz="1800" dirty="0"/>
              <a:t>a data structure type that higher level functions need to operate on </a:t>
            </a:r>
          </a:p>
          <a:p>
            <a:pPr lvl="1"/>
            <a:r>
              <a:rPr lang="en-GB" sz="1800" dirty="0"/>
              <a:t>is typically unchanged as we conduct our analysis (though it can be manipulated)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4740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6462</TotalTime>
  <Words>1322</Words>
  <Application>Microsoft Office PowerPoint</Application>
  <PresentationFormat>Widescreen</PresentationFormat>
  <Paragraphs>183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Courier New</vt:lpstr>
      <vt:lpstr>Helvetica Neue</vt:lpstr>
      <vt:lpstr>Trebuchet MS</vt:lpstr>
      <vt:lpstr>Wingdings 3</vt:lpstr>
      <vt:lpstr>Work Sans</vt:lpstr>
      <vt:lpstr>Facet</vt:lpstr>
      <vt:lpstr>What is text mining?</vt:lpstr>
      <vt:lpstr>Methods</vt:lpstr>
      <vt:lpstr>Text mining process</vt:lpstr>
      <vt:lpstr>Text mining processes we will cover</vt:lpstr>
      <vt:lpstr>Text mining in R</vt:lpstr>
      <vt:lpstr>PowerPoint Presentation</vt:lpstr>
      <vt:lpstr>Regular Expressions (regex)</vt:lpstr>
      <vt:lpstr>PowerPoint Presentation</vt:lpstr>
      <vt:lpstr>What is a corpus?</vt:lpstr>
      <vt:lpstr>PowerPoint Presentation</vt:lpstr>
      <vt:lpstr>What is a token / tokenisation?</vt:lpstr>
      <vt:lpstr>PowerPoint Presentation</vt:lpstr>
      <vt:lpstr>What is a document feature matrix?</vt:lpstr>
      <vt:lpstr>PowerPoint Presentation</vt:lpstr>
      <vt:lpstr>Stemming and Lemmatisation</vt:lpstr>
      <vt:lpstr>PowerPoint Presentation</vt:lpstr>
      <vt:lpstr>Sentiment analysis </vt:lpstr>
      <vt:lpstr>PowerPoint Presentation</vt:lpstr>
      <vt:lpstr>Case Study: Build a text classifier</vt:lpstr>
      <vt:lpstr>PowerPoint Presentation</vt:lpstr>
      <vt:lpstr>PowerPoint Presentation</vt:lpstr>
      <vt:lpstr>Improve your classification accuracy</vt:lpstr>
      <vt:lpstr>Links to useful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text mining?</dc:title>
  <dc:creator>Shelly Lachish</dc:creator>
  <cp:lastModifiedBy>Shelly Lachish</cp:lastModifiedBy>
  <cp:revision>67</cp:revision>
  <dcterms:created xsi:type="dcterms:W3CDTF">2021-03-15T13:53:32Z</dcterms:created>
  <dcterms:modified xsi:type="dcterms:W3CDTF">2021-04-19T13:22:31Z</dcterms:modified>
</cp:coreProperties>
</file>