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27.xml" ContentType="application/vnd.openxmlformats-officedocument.presentationml.slideLayout+xml"/>
  <Override PartName="/ppt/slideLayouts/slideLayout19.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25.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8.xml" ContentType="application/vnd.openxmlformats-officedocument.presentationml.slideLayout+xml"/>
  <Override PartName="/ppt/slideLayouts/slideLayout22.xml" ContentType="application/vnd.openxmlformats-officedocument.presentationml.slideLayout+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4.xml" ContentType="application/vnd.openxmlformats-officedocument.presentationml.slideLayout+xml"/>
  <Override PartName="/ppt/notesSlides/notesSlide7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54.xml" ContentType="application/vnd.openxmlformats-officedocument.presentationml.notesSlide+xml"/>
  <Override PartName="/ppt/notesSlides/notesSlide43.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35.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53.xml" ContentType="application/vnd.openxmlformats-officedocument.presentationml.notesSlide+xml"/>
  <Override PartName="/ppt/notesSlides/notesSlide49.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50.xml" ContentType="application/vnd.openxmlformats-officedocument.presentationml.notesSlide+xml"/>
  <Override PartName="/ppt/notesSlides/notesSlide67.xml" ContentType="application/vnd.openxmlformats-officedocument.presentationml.notesSlide+xml"/>
  <Override PartName="/ppt/notesSlides/notesSlide42.xml" ContentType="application/vnd.openxmlformats-officedocument.presentationml.notesSlide+xml"/>
  <Override PartName="/ppt/notesSlides/notesSlide26.xml" ContentType="application/vnd.openxmlformats-officedocument.presentationml.notesSlide+xml"/>
  <Override PartName="/ppt/notesSlides/notesSlide40.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56.xml" ContentType="application/vnd.openxmlformats-officedocument.presentationml.notesSlide+xml"/>
  <Override PartName="/ppt/notesSlides/notesSlide69.xml" ContentType="application/vnd.openxmlformats-officedocument.presentationml.notesSlide+xml"/>
  <Override PartName="/ppt/notesSlides/notesSlide68.xml" ContentType="application/vnd.openxmlformats-officedocument.presentationml.notesSlide+xml"/>
  <Override PartName="/ppt/notesSlides/notesSlide18.xml" ContentType="application/vnd.openxmlformats-officedocument.presentationml.notesSlide+xml"/>
  <Override PartName="/ppt/notesSlides/notesSlide39.xml" ContentType="application/vnd.openxmlformats-officedocument.presentationml.notesSlide+xml"/>
  <Override PartName="/ppt/notesSlides/notesSlide65.xml" ContentType="application/vnd.openxmlformats-officedocument.presentationml.notesSlide+xml"/>
  <Override PartName="/ppt/notesSlides/notesSlide20.xml" ContentType="application/vnd.openxmlformats-officedocument.presentationml.notesSlide+xml"/>
  <Override PartName="/ppt/notesSlides/notesSlide62.xml" ContentType="application/vnd.openxmlformats-officedocument.presentationml.notesSlide+xml"/>
  <Override PartName="/ppt/notesSlides/notesSlide24.xml" ContentType="application/vnd.openxmlformats-officedocument.presentationml.notesSlide+xml"/>
  <Override PartName="/ppt/notesSlides/notesSlide48.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47.xml" ContentType="application/vnd.openxmlformats-officedocument.presentationml.notesSlide+xml"/>
  <Override PartName="/ppt/notesSlides/notesSlide59.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1.xml" ContentType="application/vnd.openxmlformats-officedocument.presentationml.notesSlide+xml"/>
  <Override PartName="/ppt/notesSlides/notesSlide58.xml" ContentType="application/vnd.openxmlformats-officedocument.presentationml.notesSlide+xml"/>
  <Override PartName="/ppt/notesSlides/notesSlide63.xml" ContentType="application/vnd.openxmlformats-officedocument.presentationml.notesSlide+xml"/>
  <Override PartName="/ppt/notesSlides/notesSlide52.xml" ContentType="application/vnd.openxmlformats-officedocument.presentationml.notesSlide+xml"/>
  <Override PartName="/ppt/notesSlides/notesSlide61.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38.xml" ContentType="application/vnd.openxmlformats-officedocument.presentationml.notesSlide+xml"/>
  <Override PartName="/ppt/notesSlides/notesSlide8.xml" ContentType="application/vnd.openxmlformats-officedocument.presentationml.notesSlide+xml"/>
  <Override PartName="/ppt/notesSlides/notesSlide71.xml" ContentType="application/vnd.openxmlformats-officedocument.presentationml.notesSlide+xml"/>
  <Override PartName="/ppt/notesSlides/notesSlide45.xml" ContentType="application/vnd.openxmlformats-officedocument.presentationml.notesSlide+xml"/>
  <Override PartName="/ppt/notesSlides/notesSlide66.xml" ContentType="application/vnd.openxmlformats-officedocument.presentationml.notesSlide+xml"/>
  <Override PartName="/ppt/notesSlides/notesSlide55.xml" ContentType="application/vnd.openxmlformats-officedocument.presentationml.notesSlide+xml"/>
  <Override PartName="/ppt/notesSlides/notesSlide44.xml" ContentType="application/vnd.openxmlformats-officedocument.presentationml.notesSlide+xml"/>
  <Override PartName="/ppt/notesSlides/notesSlide57.xml" ContentType="application/vnd.openxmlformats-officedocument.presentationml.notesSlide+xml"/>
  <Override PartName="/ppt/notesSlides/notesSlide60.xml" ContentType="application/vnd.openxmlformats-officedocument.presentationml.notesSlide+xml"/>
  <Override PartName="/ppt/notesSlides/notesSlide73.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70.xml" ContentType="application/vnd.openxmlformats-officedocument.presentationml.notesSlide+xml"/>
  <Override PartName="/ppt/notesSlides/notesSlide34.xml" ContentType="application/vnd.openxmlformats-officedocument.presentationml.notesSlide+xml"/>
  <Override PartName="/ppt/notesSlides/notesSlide51.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0.xml" ContentType="application/vnd.openxmlformats-officedocument.presentationml.slide+xml"/>
  <Override PartName="/ppt/slides/slide37.xml" ContentType="application/vnd.openxmlformats-officedocument.presentationml.slide+xml"/>
  <Override PartName="/ppt/slides/slide47.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56.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5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68.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72.xml" ContentType="application/vnd.openxmlformats-officedocument.presentationml.slide+xml"/>
  <Override PartName="/ppt/slides/slide46.xml" ContentType="application/vnd.openxmlformats-officedocument.presentationml.slide+xml"/>
  <Override PartName="/ppt/slides/slide71.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58.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73.xml" ContentType="application/vnd.openxmlformats-officedocument.presentationml.slide+xml"/>
  <Override PartName="/ppt/slides/slide49.xml" ContentType="application/vnd.openxmlformats-officedocument.presentationml.slide+xml"/>
  <Override PartName="/ppt/slides/slide4.xml" ContentType="application/vnd.openxmlformats-officedocument.presentationml.slide+xml"/>
  <Override PartName="/ppt/slides/slide28.xml" ContentType="application/vnd.openxmlformats-officedocument.presentationml.slide+xml"/>
  <Override PartName="/ppt/slides/slide14.xml" ContentType="application/vnd.openxmlformats-officedocument.presentationml.slide+xml"/>
  <Override PartName="/ppt/slides/slide52.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62.xml" ContentType="application/vnd.openxmlformats-officedocument.presentationml.slide+xml"/>
  <Override PartName="/ppt/slides/slide69.xml" ContentType="application/vnd.openxmlformats-officedocument.presentationml.slide+xml"/>
  <Override PartName="/ppt/slides/slide65.xml" ContentType="application/vnd.openxmlformats-officedocument.presentationml.slide+xml"/>
  <Override PartName="/ppt/slides/slide48.xml" ContentType="application/vnd.openxmlformats-officedocument.presentationml.slide+xml"/>
  <Override PartName="/ppt/slides/slide2.xml" ContentType="application/vnd.openxmlformats-officedocument.presentationml.slide+xml"/>
  <Override PartName="/ppt/slides/slide67.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4.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34.xml" ContentType="application/vnd.openxmlformats-officedocument.presentationml.slide+xml"/>
  <Override PartName="/ppt/slides/slide60.xml" ContentType="application/vnd.openxmlformats-officedocument.presentationml.slide+xml"/>
  <Override PartName="/ppt/slides/slide10.xml" ContentType="application/vnd.openxmlformats-officedocument.presentationml.slide+xml"/>
  <Override PartName="/ppt/slides/slide51.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38.xml" ContentType="application/vnd.openxmlformats-officedocument.presentationml.slide+xml"/>
  <Override PartName="/ppt/slides/slide12.xml" ContentType="application/vnd.openxmlformats-officedocument.presentationml.slide+xml"/>
  <Override PartName="/ppt/slides/slide64.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6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59.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55.xml" ContentType="application/vnd.openxmlformats-officedocument.presentationml.slide+xml"/>
  <Override PartName="/ppt/slides/slide5.xml" ContentType="application/vnd.openxmlformats-officedocument.presentationml.slide+xml"/>
  <Override PartName="/ppt/slides/slide6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9753600" cx="130048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31.xml" Type="http://schemas.openxmlformats.org/officeDocument/2006/relationships/slide" Id="rId36"/><Relationship Target="slides/slide25.xml" Type="http://schemas.openxmlformats.org/officeDocument/2006/relationships/slide" Id="rId30"/><Relationship Target="slides/slide26.xml" Type="http://schemas.openxmlformats.org/officeDocument/2006/relationships/slide" Id="rId31"/><Relationship Target="slides/slide66.xml" Type="http://schemas.openxmlformats.org/officeDocument/2006/relationships/slide" Id="rId71"/><Relationship Target="slides/slide29.xml" Type="http://schemas.openxmlformats.org/officeDocument/2006/relationships/slide" Id="rId34"/><Relationship Target="slides/slide65.xml" Type="http://schemas.openxmlformats.org/officeDocument/2006/relationships/slide" Id="rId70"/><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70.xml" Type="http://schemas.openxmlformats.org/officeDocument/2006/relationships/slide" Id="rId75"/><Relationship Target="slides/slide69.xml" Type="http://schemas.openxmlformats.org/officeDocument/2006/relationships/slide" Id="rId74"/><Relationship Target="slides/slide68.xml" Type="http://schemas.openxmlformats.org/officeDocument/2006/relationships/slide" Id="rId73"/><Relationship Target="slides/slide67.xml" Type="http://schemas.openxmlformats.org/officeDocument/2006/relationships/slide" Id="rId72"/><Relationship Target="slides/slide73.xml" Type="http://schemas.openxmlformats.org/officeDocument/2006/relationships/slide" Id="rId78"/><Relationship Target="slides/slide72.xml" Type="http://schemas.openxmlformats.org/officeDocument/2006/relationships/slide" Id="rId77"/><Relationship Target="slides/slide71.xml" Type="http://schemas.openxmlformats.org/officeDocument/2006/relationships/slide" Id="rId76"/><Relationship Target="slides/slide43.xml" Type="http://schemas.openxmlformats.org/officeDocument/2006/relationships/slide" Id="rId48"/><Relationship Target="slides/slide42.xml" Type="http://schemas.openxmlformats.org/officeDocument/2006/relationships/slide" Id="rId47"/><Relationship Target="slides/slide44.xml" Type="http://schemas.openxmlformats.org/officeDocument/2006/relationships/slide" Id="rId49"/><Relationship Target="presProps.xml" Type="http://schemas.openxmlformats.org/officeDocument/2006/relationships/presProps" Id="rId2"/><Relationship Target="theme/theme2.xml" Type="http://schemas.openxmlformats.org/officeDocument/2006/relationships/theme" Id="rId1"/><Relationship Target="slides/slide35.xml" Type="http://schemas.openxmlformats.org/officeDocument/2006/relationships/slide" Id="rId40"/><Relationship Target="slideMasters/slideMaster1.xml" Type="http://schemas.openxmlformats.org/officeDocument/2006/relationships/slideMaster" Id="rId4"/><Relationship Target="slides/slide36.xml" Type="http://schemas.openxmlformats.org/officeDocument/2006/relationships/slide" Id="rId41"/><Relationship Target="tableStyles.xml" Type="http://schemas.openxmlformats.org/officeDocument/2006/relationships/tableStyles" Id="rId3"/><Relationship Target="slides/slide37.xml" Type="http://schemas.openxmlformats.org/officeDocument/2006/relationships/slide" Id="rId42"/><Relationship Target="slides/slide38.xml" Type="http://schemas.openxmlformats.org/officeDocument/2006/relationships/slide" Id="rId43"/><Relationship Target="slides/slide39.xml" Type="http://schemas.openxmlformats.org/officeDocument/2006/relationships/slide" Id="rId44"/><Relationship Target="slides/slide40.xml" Type="http://schemas.openxmlformats.org/officeDocument/2006/relationships/slide" Id="rId45"/><Relationship Target="slides/slide41.xml" Type="http://schemas.openxmlformats.org/officeDocument/2006/relationships/slide" Id="rId46"/><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 Target="slides/slide53.xml" Type="http://schemas.openxmlformats.org/officeDocument/2006/relationships/slide" Id="rId58"/><Relationship Target="slides/slide54.xml" Type="http://schemas.openxmlformats.org/officeDocument/2006/relationships/slide" Id="rId59"/><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52.xml" Type="http://schemas.openxmlformats.org/officeDocument/2006/relationships/slide" Id="rId57"/><Relationship Target="slides/slide51.xml" Type="http://schemas.openxmlformats.org/officeDocument/2006/relationships/slide" Id="rId56"/><Relationship Target="slides/slide50.xml" Type="http://schemas.openxmlformats.org/officeDocument/2006/relationships/slide" Id="rId55"/><Relationship Target="slides/slide49.xml" Type="http://schemas.openxmlformats.org/officeDocument/2006/relationships/slide" Id="rId54"/><Relationship Target="slides/slide48.xml" Type="http://schemas.openxmlformats.org/officeDocument/2006/relationships/slide" Id="rId53"/><Relationship Target="slides/slide47.xml" Type="http://schemas.openxmlformats.org/officeDocument/2006/relationships/slide" Id="rId52"/><Relationship Target="slides/slide46.xml" Type="http://schemas.openxmlformats.org/officeDocument/2006/relationships/slide" Id="rId51"/><Relationship Target="slides/slide45.xml" Type="http://schemas.openxmlformats.org/officeDocument/2006/relationships/slide" Id="rId50"/><Relationship Target="slides/slide64.xml" Type="http://schemas.openxmlformats.org/officeDocument/2006/relationships/slide" Id="rId69"/><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slides/slide16.xml" Type="http://schemas.openxmlformats.org/officeDocument/2006/relationships/slide" Id="rId21"/><Relationship Target="slides/slide17.xml" Type="http://schemas.openxmlformats.org/officeDocument/2006/relationships/slide" Id="rId22"/><Relationship Target="slides/slide55.xml" Type="http://schemas.openxmlformats.org/officeDocument/2006/relationships/slide" Id="rId60"/><Relationship Target="slides/slide18.xml" Type="http://schemas.openxmlformats.org/officeDocument/2006/relationships/slide" Id="rId23"/><Relationship Target="slides/slide19.xml" Type="http://schemas.openxmlformats.org/officeDocument/2006/relationships/slide" Id="rId24"/><Relationship Target="slides/slide15.xml" Type="http://schemas.openxmlformats.org/officeDocument/2006/relationships/slide" Id="rId20"/><Relationship Target="slides/slide61.xml" Type="http://schemas.openxmlformats.org/officeDocument/2006/relationships/slide" Id="rId66"/><Relationship Target="slides/slide60.xml" Type="http://schemas.openxmlformats.org/officeDocument/2006/relationships/slide" Id="rId65"/><Relationship Target="slides/slide63.xml" Type="http://schemas.openxmlformats.org/officeDocument/2006/relationships/slide" Id="rId68"/><Relationship Target="slides/slide62.xml" Type="http://schemas.openxmlformats.org/officeDocument/2006/relationships/slide" Id="rId67"/><Relationship Target="slides/slide57.xml" Type="http://schemas.openxmlformats.org/officeDocument/2006/relationships/slide" Id="rId62"/><Relationship Target="slides/slide56.xml" Type="http://schemas.openxmlformats.org/officeDocument/2006/relationships/slide" Id="rId61"/><Relationship Target="slides/slide59.xml" Type="http://schemas.openxmlformats.org/officeDocument/2006/relationships/slide" Id="rId64"/><Relationship Target="slides/slide58.xml" Type="http://schemas.openxmlformats.org/officeDocument/2006/relationships/slide" Id="rId63"/></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y="0" x="0"/>
          <a:ext cy="0" cx="0"/>
          <a:chOff y="0" x="0"/>
          <a:chExt cy="0" cx="0"/>
        </a:xfrm>
      </p:grpSpPr>
      <p:sp>
        <p:nvSpPr>
          <p:cNvPr id="2" name="Shape 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3" name="Shape 3"/>
          <p:cNvSpPr txBox="1"/>
          <p:nvPr>
            <p:ph idx="1" type="body"/>
          </p:nvPr>
        </p:nvSpPr>
        <p:spPr>
          <a:xfrm>
            <a:off y="4343400" x="914400"/>
            <a:ext cy="4114800" cx="5029199"/>
          </a:xfrm>
          <a:prstGeom prst="rect">
            <a:avLst/>
          </a:prstGeom>
          <a:noFill/>
          <a:ln>
            <a:noFill/>
          </a:ln>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http://redis.io/topics/sentinel" Type="http://schemas.openxmlformats.org/officeDocument/2006/relationships/hyperlink" TargetMode="External" Id="rId2"/><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73" name="Shape 7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2" name="Shape 122"/>
        <p:cNvGrpSpPr/>
        <p:nvPr/>
      </p:nvGrpSpPr>
      <p:grpSpPr>
        <a:xfrm>
          <a:off y="0" x="0"/>
          <a:ext cy="0" cx="0"/>
          <a:chOff y="0" x="0"/>
          <a:chExt cy="0" cx="0"/>
        </a:xfrm>
      </p:grpSpPr>
      <p:sp>
        <p:nvSpPr>
          <p:cNvPr id="123" name="Shape 123"/>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rPr lang="en-US"/>
              <a:t>First discuss the “old” way of messaging, i.e. shoveling messages to worker queues. Works for models where you’ve got a single known recipient of a message (e.g. deferred method call style invocations)</a:t>
            </a:r>
          </a:p>
        </p:txBody>
      </p:sp>
      <p:sp>
        <p:nvSpPr>
          <p:cNvPr id="124" name="Shape 12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8" name="Shape 128"/>
        <p:cNvGrpSpPr/>
        <p:nvPr/>
      </p:nvGrpSpPr>
      <p:grpSpPr>
        <a:xfrm>
          <a:off y="0" x="0"/>
          <a:ext cy="0" cx="0"/>
          <a:chOff y="0" x="0"/>
          <a:chExt cy="0" cx="0"/>
        </a:xfrm>
      </p:grpSpPr>
      <p:sp>
        <p:nvSpPr>
          <p:cNvPr id="129" name="Shape 129"/>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a:spcBef>
                <a:spcPts val="0"/>
              </a:spcBef>
              <a:buNone/>
            </a:pPr>
            <a:r>
              <a:rPr lang="en-US"/>
              <a:t>Discuss the problems with scaling redis-based solutions.</a:t>
            </a:r>
          </a:p>
          <a:p>
            <a:pPr rtl="0">
              <a:spcBef>
                <a:spcPts val="0"/>
              </a:spcBef>
              <a:buNone/>
            </a:pPr>
            <a:r>
              <a:t/>
            </a:r>
            <a:endParaRPr/>
          </a:p>
          <a:p>
            <a:pPr rtl="0" lvl="0" indent="-317500" marL="457200">
              <a:spcBef>
                <a:spcPts val="0"/>
              </a:spcBef>
              <a:buClr>
                <a:srgbClr val="000000"/>
              </a:buClr>
              <a:buSzPct val="100000"/>
              <a:buFont typeface="Arial"/>
              <a:buChar char="●"/>
            </a:pPr>
            <a:r>
              <a:rPr lang="en-US"/>
              <a:t>Hard to get good fault tolerance with Redis. Not distributed/clustered in a meaningful way. (Not investigated Redis </a:t>
            </a:r>
            <a:r>
              <a:rPr u="sng" lang="en-US">
                <a:solidFill>
                  <a:schemeClr val="hlink"/>
                </a:solidFill>
                <a:hlinkClick r:id="rId2"/>
              </a:rPr>
              <a:t>Sentinel</a:t>
            </a:r>
            <a:r>
              <a:rPr lang="en-US"/>
              <a:t> though)</a:t>
            </a:r>
          </a:p>
          <a:p>
            <a:pPr lvl="0" indent="-317500" marL="457200">
              <a:spcBef>
                <a:spcPts val="0"/>
              </a:spcBef>
              <a:buClr>
                <a:srgbClr val="000000"/>
              </a:buClr>
              <a:buSzPct val="100000"/>
              <a:buFont typeface="Arial"/>
              <a:buChar char="●"/>
            </a:pPr>
            <a:r>
              <a:rPr lang="en-US"/>
              <a:t>Hard to scale redis to varying kinds of workload (it’s a single CPU loop people)</a:t>
            </a:r>
          </a:p>
        </p:txBody>
      </p:sp>
      <p:sp>
        <p:nvSpPr>
          <p:cNvPr id="130" name="Shape 13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4" name="Shape 134"/>
        <p:cNvGrpSpPr/>
        <p:nvPr/>
      </p:nvGrpSpPr>
      <p:grpSpPr>
        <a:xfrm>
          <a:off y="0" x="0"/>
          <a:ext cy="0" cx="0"/>
          <a:chOff y="0" x="0"/>
          <a:chExt cy="0" cx="0"/>
        </a:xfrm>
      </p:grpSpPr>
      <p:sp>
        <p:nvSpPr>
          <p:cNvPr id="135" name="Shape 135"/>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a:spcBef>
                <a:spcPts val="0"/>
              </a:spcBef>
              <a:buNone/>
            </a:pPr>
            <a:r>
              <a:rPr lang="en-US"/>
              <a:t>Our first pass at solving some of previous problems with redis-based message queueing was to deploy a more “enterprise” message queue. In our case we ended up on ActiveMQ </a:t>
            </a:r>
          </a:p>
          <a:p>
            <a:pPr rtl="0">
              <a:spcBef>
                <a:spcPts val="0"/>
              </a:spcBef>
              <a:buNone/>
            </a:pPr>
            <a:r>
              <a:t/>
            </a:r>
            <a:endParaRPr/>
          </a:p>
          <a:p>
            <a:pPr rtl="0" lvl="0" indent="-317500" marL="457200">
              <a:spcBef>
                <a:spcPts val="0"/>
              </a:spcBef>
              <a:buClr>
                <a:srgbClr val="000000"/>
              </a:buClr>
              <a:buSzPct val="100000"/>
              <a:buFont typeface="Arial"/>
              <a:buChar char="●"/>
            </a:pPr>
            <a:r>
              <a:rPr lang="en-US"/>
              <a:t>Difficult to scale too! To ensure message delivery we would persist messages to MySQL using the built in MySQL backend. This bolted ActiveMQ’s scalability to that of MySQL (read: shitty application level sharding)</a:t>
            </a:r>
          </a:p>
          <a:p>
            <a:pPr rtl="0" lvl="0" indent="-317500" marL="457200">
              <a:spcBef>
                <a:spcPts val="0"/>
              </a:spcBef>
              <a:buClr>
                <a:srgbClr val="000000"/>
              </a:buClr>
              <a:buSzPct val="100000"/>
              <a:buFont typeface="Arial"/>
              <a:buChar char="●"/>
            </a:pPr>
            <a:r>
              <a:rPr lang="en-US"/>
              <a:t>Originally used STOMP for messaging protocol but ran into quirks with ActiveMQ’s support. Switching clients to JMS offered better performance however. Meant we were increasingly reliant on the JVM</a:t>
            </a:r>
          </a:p>
          <a:p>
            <a:pPr rtl="0" lvl="0" indent="-317500" marL="457200">
              <a:spcBef>
                <a:spcPts val="0"/>
              </a:spcBef>
              <a:buClr>
                <a:srgbClr val="000000"/>
              </a:buClr>
              <a:buSzPct val="100000"/>
              <a:buFont typeface="Arial"/>
              <a:buChar char="●"/>
            </a:pPr>
            <a:r>
              <a:rPr lang="en-US"/>
              <a:t>Using advanced features such as “virtual topics” led to many issues, but gave us the functionality we wanted, e.g. single message from a producer being consumed by multiple consumers reliably. Accomplished by consumer groups in Kafka</a:t>
            </a:r>
          </a:p>
        </p:txBody>
      </p:sp>
      <p:sp>
        <p:nvSpPr>
          <p:cNvPr id="136" name="Shape 13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9" name="Shape 139"/>
        <p:cNvGrpSpPr/>
        <p:nvPr/>
      </p:nvGrpSpPr>
      <p:grpSpPr>
        <a:xfrm>
          <a:off y="0" x="0"/>
          <a:ext cy="0" cx="0"/>
          <a:chOff y="0" x="0"/>
          <a:chExt cy="0" cx="0"/>
        </a:xfrm>
      </p:grpSpPr>
      <p:sp>
        <p:nvSpPr>
          <p:cNvPr id="140" name="Shape 140"/>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141" name="Shape 14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5" name="Shape 145"/>
        <p:cNvGrpSpPr/>
        <p:nvPr/>
      </p:nvGrpSpPr>
      <p:grpSpPr>
        <a:xfrm>
          <a:off y="0" x="0"/>
          <a:ext cy="0" cx="0"/>
          <a:chOff y="0" x="0"/>
          <a:chExt cy="0" cx="0"/>
        </a:xfrm>
      </p:grpSpPr>
      <p:sp>
        <p:nvSpPr>
          <p:cNvPr id="146" name="Shape 146"/>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rPr lang="en-US"/>
              <a:t>Need to go into detail on what most of our old style workers looked like, see: dumb ruby daemons</a:t>
            </a:r>
          </a:p>
        </p:txBody>
      </p:sp>
      <p:sp>
        <p:nvSpPr>
          <p:cNvPr id="147" name="Shape 14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0" name="Shape 150"/>
        <p:cNvGrpSpPr/>
        <p:nvPr/>
      </p:nvGrpSpPr>
      <p:grpSpPr>
        <a:xfrm>
          <a:off y="0" x="0"/>
          <a:ext cy="0" cx="0"/>
          <a:chOff y="0" x="0"/>
          <a:chExt cy="0" cx="0"/>
        </a:xfrm>
      </p:grpSpPr>
      <p:sp>
        <p:nvSpPr>
          <p:cNvPr id="151" name="Shape 151"/>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t/>
            </a:r>
            <a:endParaRPr/>
          </a:p>
        </p:txBody>
      </p:sp>
      <p:sp>
        <p:nvSpPr>
          <p:cNvPr id="152" name="Shape 15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6" name="Shape 156"/>
        <p:cNvGrpSpPr/>
        <p:nvPr/>
      </p:nvGrpSpPr>
      <p:grpSpPr>
        <a:xfrm>
          <a:off y="0" x="0"/>
          <a:ext cy="0" cx="0"/>
          <a:chOff y="0" x="0"/>
          <a:chExt cy="0" cx="0"/>
        </a:xfrm>
      </p:grpSpPr>
      <p:sp>
        <p:nvSpPr>
          <p:cNvPr id="157" name="Shape 157"/>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a:spcBef>
                <a:spcPts val="0"/>
              </a:spcBef>
              <a:buNone/>
            </a:pPr>
            <a:r>
              <a:rPr lang="en-US"/>
              <a:t>Important features we need:</a:t>
            </a:r>
          </a:p>
          <a:p>
            <a:pPr rtl="0">
              <a:spcBef>
                <a:spcPts val="0"/>
              </a:spcBef>
              <a:buNone/>
            </a:pPr>
            <a:r>
              <a:t/>
            </a:r>
            <a:endParaRPr/>
          </a:p>
          <a:p>
            <a:pPr rtl="0" lvl="0" indent="-317500" marL="457200">
              <a:spcBef>
                <a:spcPts val="0"/>
              </a:spcBef>
              <a:buClr>
                <a:srgbClr val="000000"/>
              </a:buClr>
              <a:buSzPct val="100000"/>
              <a:buFont typeface="Arial"/>
              <a:buChar char="●"/>
            </a:pPr>
            <a:r>
              <a:rPr lang="en-US"/>
              <a:t>Clustered</a:t>
            </a:r>
          </a:p>
          <a:p>
            <a:pPr rtl="0" lvl="0" indent="-317500" marL="457200">
              <a:spcBef>
                <a:spcPts val="0"/>
              </a:spcBef>
              <a:buClr>
                <a:srgbClr val="000000"/>
              </a:buClr>
              <a:buSzPct val="100000"/>
              <a:buFont typeface="Arial"/>
              <a:buChar char="●"/>
            </a:pPr>
            <a:r>
              <a:rPr lang="en-US"/>
              <a:t>Supports “consumer groups” which give us functionality similar to ActiveMQ’s “virtual topics” for managing different kinds of message consumers</a:t>
            </a:r>
          </a:p>
          <a:p>
            <a:pPr rtl="0" lvl="0" indent="-317500" marL="457200">
              <a:spcBef>
                <a:spcPts val="0"/>
              </a:spcBef>
              <a:buClr>
                <a:srgbClr val="000000"/>
              </a:buClr>
              <a:buSzPct val="100000"/>
              <a:buFont typeface="Arial"/>
              <a:buChar char="●"/>
            </a:pPr>
            <a:r>
              <a:rPr lang="en-US"/>
              <a:t>Designed for scalability with it’s log offset design (TODO: desribe better)</a:t>
            </a:r>
          </a:p>
        </p:txBody>
      </p:sp>
      <p:sp>
        <p:nvSpPr>
          <p:cNvPr id="158" name="Shape 15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1" name="Shape 161"/>
        <p:cNvGrpSpPr/>
        <p:nvPr/>
      </p:nvGrpSpPr>
      <p:grpSpPr>
        <a:xfrm>
          <a:off y="0" x="0"/>
          <a:ext cy="0" cx="0"/>
          <a:chOff y="0" x="0"/>
          <a:chExt cy="0" cx="0"/>
        </a:xfrm>
      </p:grpSpPr>
      <p:sp>
        <p:nvSpPr>
          <p:cNvPr id="162" name="Shape 162"/>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t/>
            </a:r>
            <a:endParaRPr/>
          </a:p>
        </p:txBody>
      </p:sp>
      <p:sp>
        <p:nvSpPr>
          <p:cNvPr id="163" name="Shape 16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7" name="Shape 167"/>
        <p:cNvGrpSpPr/>
        <p:nvPr/>
      </p:nvGrpSpPr>
      <p:grpSpPr>
        <a:xfrm>
          <a:off y="0" x="0"/>
          <a:ext cy="0" cx="0"/>
          <a:chOff y="0" x="0"/>
          <a:chExt cy="0" cx="0"/>
        </a:xfrm>
      </p:grpSpPr>
      <p:sp>
        <p:nvSpPr>
          <p:cNvPr id="168" name="Shape 168"/>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t/>
            </a:r>
            <a:endParaRPr/>
          </a:p>
        </p:txBody>
      </p:sp>
      <p:sp>
        <p:nvSpPr>
          <p:cNvPr id="169" name="Shape 16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3" name="Shape 173"/>
        <p:cNvGrpSpPr/>
        <p:nvPr/>
      </p:nvGrpSpPr>
      <p:grpSpPr>
        <a:xfrm>
          <a:off y="0" x="0"/>
          <a:ext cy="0" cx="0"/>
          <a:chOff y="0" x="0"/>
          <a:chExt cy="0" cx="0"/>
        </a:xfrm>
      </p:grpSpPr>
      <p:sp>
        <p:nvSpPr>
          <p:cNvPr id="174" name="Shape 174"/>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t/>
            </a:r>
            <a:endParaRPr/>
          </a:p>
        </p:txBody>
      </p:sp>
      <p:sp>
        <p:nvSpPr>
          <p:cNvPr id="175" name="Shape 17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6" name="Shape 76"/>
        <p:cNvGrpSpPr/>
        <p:nvPr/>
      </p:nvGrpSpPr>
      <p:grpSpPr>
        <a:xfrm>
          <a:off y="0" x="0"/>
          <a:ext cy="0" cx="0"/>
          <a:chOff y="0" x="0"/>
          <a:chExt cy="0" cx="0"/>
        </a:xfrm>
      </p:grpSpPr>
      <p:sp>
        <p:nvSpPr>
          <p:cNvPr id="77" name="Shape 77"/>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rPr lang="en-US"/>
              <a:t>Jump into who we are</a:t>
            </a:r>
          </a:p>
        </p:txBody>
      </p:sp>
      <p:sp>
        <p:nvSpPr>
          <p:cNvPr id="78" name="Shape 7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9" name="Shape 179"/>
        <p:cNvGrpSpPr/>
        <p:nvPr/>
      </p:nvGrpSpPr>
      <p:grpSpPr>
        <a:xfrm>
          <a:off y="0" x="0"/>
          <a:ext cy="0" cx="0"/>
          <a:chOff y="0" x="0"/>
          <a:chExt cy="0" cx="0"/>
        </a:xfrm>
      </p:grpSpPr>
      <p:sp>
        <p:nvSpPr>
          <p:cNvPr id="180" name="Shape 180"/>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t/>
            </a:r>
            <a:endParaRPr/>
          </a:p>
        </p:txBody>
      </p:sp>
      <p:sp>
        <p:nvSpPr>
          <p:cNvPr id="181" name="Shape 18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5" name="Shape 185"/>
        <p:cNvGrpSpPr/>
        <p:nvPr/>
      </p:nvGrpSpPr>
      <p:grpSpPr>
        <a:xfrm>
          <a:off y="0" x="0"/>
          <a:ext cy="0" cx="0"/>
          <a:chOff y="0" x="0"/>
          <a:chExt cy="0" cx="0"/>
        </a:xfrm>
      </p:grpSpPr>
      <p:sp>
        <p:nvSpPr>
          <p:cNvPr id="186" name="Shape 186"/>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rPr lang="en-US"/>
              <a:t>Discuss in this slide/section the basic topology deployment workflow: e.g. submitting a top, loading a top and then activating a top.</a:t>
            </a:r>
          </a:p>
        </p:txBody>
      </p:sp>
      <p:sp>
        <p:nvSpPr>
          <p:cNvPr id="187" name="Shape 18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0" name="Shape 190"/>
        <p:cNvGrpSpPr/>
        <p:nvPr/>
      </p:nvGrpSpPr>
      <p:grpSpPr>
        <a:xfrm>
          <a:off y="0" x="0"/>
          <a:ext cy="0" cx="0"/>
          <a:chOff y="0" x="0"/>
          <a:chExt cy="0" cx="0"/>
        </a:xfrm>
      </p:grpSpPr>
      <p:sp>
        <p:nvSpPr>
          <p:cNvPr id="191" name="Shape 191"/>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192" name="Shape 19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6" name="Shape 196"/>
        <p:cNvGrpSpPr/>
        <p:nvPr/>
      </p:nvGrpSpPr>
      <p:grpSpPr>
        <a:xfrm>
          <a:off y="0" x="0"/>
          <a:ext cy="0" cx="0"/>
          <a:chOff y="0" x="0"/>
          <a:chExt cy="0" cx="0"/>
        </a:xfrm>
      </p:grpSpPr>
      <p:sp>
        <p:nvSpPr>
          <p:cNvPr id="197" name="Shape 197"/>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t/>
            </a:r>
            <a:endParaRPr/>
          </a:p>
        </p:txBody>
      </p:sp>
      <p:sp>
        <p:nvSpPr>
          <p:cNvPr id="198" name="Shape 19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2" name="Shape 202"/>
        <p:cNvGrpSpPr/>
        <p:nvPr/>
      </p:nvGrpSpPr>
      <p:grpSpPr>
        <a:xfrm>
          <a:off y="0" x="0"/>
          <a:ext cy="0" cx="0"/>
          <a:chOff y="0" x="0"/>
          <a:chExt cy="0" cx="0"/>
        </a:xfrm>
      </p:grpSpPr>
      <p:sp>
        <p:nvSpPr>
          <p:cNvPr id="203" name="Shape 203"/>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t/>
            </a:r>
            <a:endParaRPr/>
          </a:p>
        </p:txBody>
      </p:sp>
      <p:sp>
        <p:nvSpPr>
          <p:cNvPr id="204" name="Shape 20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8" name="Shape 208"/>
        <p:cNvGrpSpPr/>
        <p:nvPr/>
      </p:nvGrpSpPr>
      <p:grpSpPr>
        <a:xfrm>
          <a:off y="0" x="0"/>
          <a:ext cy="0" cx="0"/>
          <a:chOff y="0" x="0"/>
          <a:chExt cy="0" cx="0"/>
        </a:xfrm>
      </p:grpSpPr>
      <p:sp>
        <p:nvSpPr>
          <p:cNvPr id="209" name="Shape 209"/>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t/>
            </a:r>
            <a:endParaRPr/>
          </a:p>
        </p:txBody>
      </p:sp>
      <p:sp>
        <p:nvSpPr>
          <p:cNvPr id="210" name="Shape 21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3" name="Shape 213"/>
        <p:cNvGrpSpPr/>
        <p:nvPr/>
      </p:nvGrpSpPr>
      <p:grpSpPr>
        <a:xfrm>
          <a:off y="0" x="0"/>
          <a:ext cy="0" cx="0"/>
          <a:chOff y="0" x="0"/>
          <a:chExt cy="0" cx="0"/>
        </a:xfrm>
      </p:grpSpPr>
      <p:sp>
        <p:nvSpPr>
          <p:cNvPr id="214" name="Shape 214"/>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215" name="Shape 21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9" name="Shape 219"/>
        <p:cNvGrpSpPr/>
        <p:nvPr/>
      </p:nvGrpSpPr>
      <p:grpSpPr>
        <a:xfrm>
          <a:off y="0" x="0"/>
          <a:ext cy="0" cx="0"/>
          <a:chOff y="0" x="0"/>
          <a:chExt cy="0" cx="0"/>
        </a:xfrm>
      </p:grpSpPr>
      <p:sp>
        <p:nvSpPr>
          <p:cNvPr id="220" name="Shape 220"/>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221" name="Shape 22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5" name="Shape 225"/>
        <p:cNvGrpSpPr/>
        <p:nvPr/>
      </p:nvGrpSpPr>
      <p:grpSpPr>
        <a:xfrm>
          <a:off y="0" x="0"/>
          <a:ext cy="0" cx="0"/>
          <a:chOff y="0" x="0"/>
          <a:chExt cy="0" cx="0"/>
        </a:xfrm>
      </p:grpSpPr>
      <p:sp>
        <p:nvSpPr>
          <p:cNvPr id="226" name="Shape 226"/>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rPr lang="en-US"/>
              <a:t>Message validation is important, using stock JSON or poorly formatted XML requires a lot more code to validate properly</a:t>
            </a:r>
          </a:p>
        </p:txBody>
      </p:sp>
      <p:sp>
        <p:nvSpPr>
          <p:cNvPr id="227" name="Shape 22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5" name="Shape 235"/>
        <p:cNvGrpSpPr/>
        <p:nvPr/>
      </p:nvGrpSpPr>
      <p:grpSpPr>
        <a:xfrm>
          <a:off y="0" x="0"/>
          <a:ext cy="0" cx="0"/>
          <a:chOff y="0" x="0"/>
          <a:chExt cy="0" cx="0"/>
        </a:xfrm>
      </p:grpSpPr>
      <p:sp>
        <p:nvSpPr>
          <p:cNvPr id="236" name="Shape 236"/>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rPr lang="en-US"/>
              <a:t>A few options exist for defining messages consistently between platforms</a:t>
            </a:r>
          </a:p>
        </p:txBody>
      </p:sp>
      <p:sp>
        <p:nvSpPr>
          <p:cNvPr id="237" name="Shape 23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2" name="Shape 82"/>
        <p:cNvGrpSpPr/>
        <p:nvPr/>
      </p:nvGrpSpPr>
      <p:grpSpPr>
        <a:xfrm>
          <a:off y="0" x="0"/>
          <a:ext cy="0" cx="0"/>
          <a:chOff y="0" x="0"/>
          <a:chExt cy="0" cx="0"/>
        </a:xfrm>
      </p:grpSpPr>
      <p:sp>
        <p:nvSpPr>
          <p:cNvPr id="83" name="Shape 83"/>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84" name="Shape 8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1" name="Shape 241"/>
        <p:cNvGrpSpPr/>
        <p:nvPr/>
      </p:nvGrpSpPr>
      <p:grpSpPr>
        <a:xfrm>
          <a:off y="0" x="0"/>
          <a:ext cy="0" cx="0"/>
          <a:chOff y="0" x="0"/>
          <a:chExt cy="0" cx="0"/>
        </a:xfrm>
      </p:grpSpPr>
      <p:sp>
        <p:nvSpPr>
          <p:cNvPr id="242" name="Shape 242"/>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243" name="Shape 24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7" name="Shape 247"/>
        <p:cNvGrpSpPr/>
        <p:nvPr/>
      </p:nvGrpSpPr>
      <p:grpSpPr>
        <a:xfrm>
          <a:off y="0" x="0"/>
          <a:ext cy="0" cx="0"/>
          <a:chOff y="0" x="0"/>
          <a:chExt cy="0" cx="0"/>
        </a:xfrm>
      </p:grpSpPr>
      <p:sp>
        <p:nvSpPr>
          <p:cNvPr id="248" name="Shape 248"/>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249" name="Shape 24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3" name="Shape 253"/>
        <p:cNvGrpSpPr/>
        <p:nvPr/>
      </p:nvGrpSpPr>
      <p:grpSpPr>
        <a:xfrm>
          <a:off y="0" x="0"/>
          <a:ext cy="0" cx="0"/>
          <a:chOff y="0" x="0"/>
          <a:chExt cy="0" cx="0"/>
        </a:xfrm>
      </p:grpSpPr>
      <p:sp>
        <p:nvSpPr>
          <p:cNvPr id="254" name="Shape 254"/>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255" name="Shape 25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9" name="Shape 259"/>
        <p:cNvGrpSpPr/>
        <p:nvPr/>
      </p:nvGrpSpPr>
      <p:grpSpPr>
        <a:xfrm>
          <a:off y="0" x="0"/>
          <a:ext cy="0" cx="0"/>
          <a:chOff y="0" x="0"/>
          <a:chExt cy="0" cx="0"/>
        </a:xfrm>
      </p:grpSpPr>
      <p:sp>
        <p:nvSpPr>
          <p:cNvPr id="260" name="Shape 260"/>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rPr lang="en-US"/>
              <a:t>Mention the utility of packaging up protobuf jars for the resulting clients (Androids)</a:t>
            </a:r>
          </a:p>
        </p:txBody>
      </p:sp>
      <p:sp>
        <p:nvSpPr>
          <p:cNvPr id="261" name="Shape 26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4" name="Shape 264"/>
        <p:cNvGrpSpPr/>
        <p:nvPr/>
      </p:nvGrpSpPr>
      <p:grpSpPr>
        <a:xfrm>
          <a:off y="0" x="0"/>
          <a:ext cy="0" cx="0"/>
          <a:chOff y="0" x="0"/>
          <a:chExt cy="0" cx="0"/>
        </a:xfrm>
      </p:grpSpPr>
      <p:sp>
        <p:nvSpPr>
          <p:cNvPr id="265" name="Shape 265"/>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266" name="Shape 26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9" name="Shape 269"/>
        <p:cNvGrpSpPr/>
        <p:nvPr/>
      </p:nvGrpSpPr>
      <p:grpSpPr>
        <a:xfrm>
          <a:off y="0" x="0"/>
          <a:ext cy="0" cx="0"/>
          <a:chOff y="0" x="0"/>
          <a:chExt cy="0" cx="0"/>
        </a:xfrm>
      </p:grpSpPr>
      <p:sp>
        <p:nvSpPr>
          <p:cNvPr id="270" name="Shape 270"/>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271" name="Shape 27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4" name="Shape 274"/>
        <p:cNvGrpSpPr/>
        <p:nvPr/>
      </p:nvGrpSpPr>
      <p:grpSpPr>
        <a:xfrm>
          <a:off y="0" x="0"/>
          <a:ext cy="0" cx="0"/>
          <a:chOff y="0" x="0"/>
          <a:chExt cy="0" cx="0"/>
        </a:xfrm>
      </p:grpSpPr>
      <p:sp>
        <p:nvSpPr>
          <p:cNvPr id="275" name="Shape 275"/>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276" name="Shape 27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0" name="Shape 280"/>
        <p:cNvGrpSpPr/>
        <p:nvPr/>
      </p:nvGrpSpPr>
      <p:grpSpPr>
        <a:xfrm>
          <a:off y="0" x="0"/>
          <a:ext cy="0" cx="0"/>
          <a:chOff y="0" x="0"/>
          <a:chExt cy="0" cx="0"/>
        </a:xfrm>
      </p:grpSpPr>
      <p:sp>
        <p:nvSpPr>
          <p:cNvPr id="281" name="Shape 281"/>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t/>
            </a:r>
            <a:endParaRPr/>
          </a:p>
        </p:txBody>
      </p:sp>
      <p:sp>
        <p:nvSpPr>
          <p:cNvPr id="282" name="Shape 28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5" name="Shape 285"/>
        <p:cNvGrpSpPr/>
        <p:nvPr/>
      </p:nvGrpSpPr>
      <p:grpSpPr>
        <a:xfrm>
          <a:off y="0" x="0"/>
          <a:ext cy="0" cx="0"/>
          <a:chOff y="0" x="0"/>
          <a:chExt cy="0" cx="0"/>
        </a:xfrm>
      </p:grpSpPr>
      <p:sp>
        <p:nvSpPr>
          <p:cNvPr id="286" name="Shape 28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7" name="Shape 287"/>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rPr lang="en-US"/>
              <a:t>What does a bolt look like?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0" name="Shape 290"/>
        <p:cNvGrpSpPr/>
        <p:nvPr/>
      </p:nvGrpSpPr>
      <p:grpSpPr>
        <a:xfrm>
          <a:off y="0" x="0"/>
          <a:ext cy="0" cx="0"/>
          <a:chOff y="0" x="0"/>
          <a:chExt cy="0" cx="0"/>
        </a:xfrm>
      </p:grpSpPr>
      <p:sp>
        <p:nvSpPr>
          <p:cNvPr id="291" name="Shape 291"/>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292" name="Shape 29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8" name="Shape 88"/>
        <p:cNvGrpSpPr/>
        <p:nvPr/>
      </p:nvGrpSpPr>
      <p:grpSpPr>
        <a:xfrm>
          <a:off y="0" x="0"/>
          <a:ext cy="0" cx="0"/>
          <a:chOff y="0" x="0"/>
          <a:chExt cy="0" cx="0"/>
        </a:xfrm>
      </p:grpSpPr>
      <p:sp>
        <p:nvSpPr>
          <p:cNvPr id="89" name="Shape 89"/>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90" name="Shape 9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6" name="Shape 296"/>
        <p:cNvGrpSpPr/>
        <p:nvPr/>
      </p:nvGrpSpPr>
      <p:grpSpPr>
        <a:xfrm>
          <a:off y="0" x="0"/>
          <a:ext cy="0" cx="0"/>
          <a:chOff y="0" x="0"/>
          <a:chExt cy="0" cx="0"/>
        </a:xfrm>
      </p:grpSpPr>
      <p:sp>
        <p:nvSpPr>
          <p:cNvPr id="297" name="Shape 297"/>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t/>
            </a:r>
            <a:endParaRPr/>
          </a:p>
        </p:txBody>
      </p:sp>
      <p:sp>
        <p:nvSpPr>
          <p:cNvPr id="298" name="Shape 29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1" name="Shape 301"/>
        <p:cNvGrpSpPr/>
        <p:nvPr/>
      </p:nvGrpSpPr>
      <p:grpSpPr>
        <a:xfrm>
          <a:off y="0" x="0"/>
          <a:ext cy="0" cx="0"/>
          <a:chOff y="0" x="0"/>
          <a:chExt cy="0" cx="0"/>
        </a:xfrm>
      </p:grpSpPr>
      <p:sp>
        <p:nvSpPr>
          <p:cNvPr id="302" name="Shape 302"/>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303" name="Shape 30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7" name="Shape 307"/>
        <p:cNvGrpSpPr/>
        <p:nvPr/>
      </p:nvGrpSpPr>
      <p:grpSpPr>
        <a:xfrm>
          <a:off y="0" x="0"/>
          <a:ext cy="0" cx="0"/>
          <a:chOff y="0" x="0"/>
          <a:chExt cy="0" cx="0"/>
        </a:xfrm>
      </p:grpSpPr>
      <p:sp>
        <p:nvSpPr>
          <p:cNvPr id="308" name="Shape 308"/>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t/>
            </a:r>
            <a:endParaRPr/>
          </a:p>
        </p:txBody>
      </p:sp>
      <p:sp>
        <p:nvSpPr>
          <p:cNvPr id="309" name="Shape 30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3" name="Shape 313"/>
        <p:cNvGrpSpPr/>
        <p:nvPr/>
      </p:nvGrpSpPr>
      <p:grpSpPr>
        <a:xfrm>
          <a:off y="0" x="0"/>
          <a:ext cy="0" cx="0"/>
          <a:chOff y="0" x="0"/>
          <a:chExt cy="0" cx="0"/>
        </a:xfrm>
      </p:grpSpPr>
      <p:sp>
        <p:nvSpPr>
          <p:cNvPr id="314" name="Shape 314"/>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rPr lang="en-US"/>
              <a:t>Do you consider your messages units of work by themselves, or do they represent an asynchronous invocation of a synchronous command? E.g. “persist(thisthing)” versus “enqueue(persist_queue, thisthing)”</a:t>
            </a:r>
          </a:p>
        </p:txBody>
      </p:sp>
      <p:sp>
        <p:nvSpPr>
          <p:cNvPr id="315" name="Shape 31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8" name="Shape 318"/>
        <p:cNvGrpSpPr/>
        <p:nvPr/>
      </p:nvGrpSpPr>
      <p:grpSpPr>
        <a:xfrm>
          <a:off y="0" x="0"/>
          <a:ext cy="0" cx="0"/>
          <a:chOff y="0" x="0"/>
          <a:chExt cy="0" cx="0"/>
        </a:xfrm>
      </p:grpSpPr>
      <p:sp>
        <p:nvSpPr>
          <p:cNvPr id="319" name="Shape 319"/>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rPr lang="en-US"/>
              <a:t>Before deciding how Storm topologies should be communicating with the rest of the world, consider what the production infrastructure might look like. Where services might live, what your security model will look like, etc.</a:t>
            </a:r>
          </a:p>
        </p:txBody>
      </p:sp>
      <p:sp>
        <p:nvSpPr>
          <p:cNvPr id="320" name="Shape 32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4" name="Shape 324"/>
        <p:cNvGrpSpPr/>
        <p:nvPr/>
      </p:nvGrpSpPr>
      <p:grpSpPr>
        <a:xfrm>
          <a:off y="0" x="0"/>
          <a:ext cy="0" cx="0"/>
          <a:chOff y="0" x="0"/>
          <a:chExt cy="0" cx="0"/>
        </a:xfrm>
      </p:grpSpPr>
      <p:sp>
        <p:nvSpPr>
          <p:cNvPr id="325" name="Shape 325"/>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rPr lang="en-US"/>
              <a:t>Discuss access control for nodes in the storm cluster and exposing that information to the topology itself</a:t>
            </a:r>
          </a:p>
        </p:txBody>
      </p:sp>
      <p:sp>
        <p:nvSpPr>
          <p:cNvPr id="326" name="Shape 32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0" name="Shape 330"/>
        <p:cNvGrpSpPr/>
        <p:nvPr/>
      </p:nvGrpSpPr>
      <p:grpSpPr>
        <a:xfrm>
          <a:off y="0" x="0"/>
          <a:ext cy="0" cx="0"/>
          <a:chOff y="0" x="0"/>
          <a:chExt cy="0" cx="0"/>
        </a:xfrm>
      </p:grpSpPr>
      <p:sp>
        <p:nvSpPr>
          <p:cNvPr id="331" name="Shape 331"/>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rPr lang="en-US"/>
              <a:t>Why this is a saner approach, benefits of good API design reaped here</a:t>
            </a:r>
          </a:p>
        </p:txBody>
      </p:sp>
      <p:sp>
        <p:nvSpPr>
          <p:cNvPr id="332" name="Shape 33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5" name="Shape 335"/>
        <p:cNvGrpSpPr/>
        <p:nvPr/>
      </p:nvGrpSpPr>
      <p:grpSpPr>
        <a:xfrm>
          <a:off y="0" x="0"/>
          <a:ext cy="0" cx="0"/>
          <a:chOff y="0" x="0"/>
          <a:chExt cy="0" cx="0"/>
        </a:xfrm>
      </p:grpSpPr>
      <p:sp>
        <p:nvSpPr>
          <p:cNvPr id="336" name="Shape 336"/>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337" name="Shape 33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0" name="Shape 340"/>
        <p:cNvGrpSpPr/>
        <p:nvPr/>
      </p:nvGrpSpPr>
      <p:grpSpPr>
        <a:xfrm>
          <a:off y="0" x="0"/>
          <a:ext cy="0" cx="0"/>
          <a:chOff y="0" x="0"/>
          <a:chExt cy="0" cx="0"/>
        </a:xfrm>
      </p:grpSpPr>
      <p:sp>
        <p:nvSpPr>
          <p:cNvPr id="341" name="Shape 341"/>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342" name="Shape 34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5" name="Shape 345"/>
        <p:cNvGrpSpPr/>
        <p:nvPr/>
      </p:nvGrpSpPr>
      <p:grpSpPr>
        <a:xfrm>
          <a:off y="0" x="0"/>
          <a:ext cy="0" cx="0"/>
          <a:chOff y="0" x="0"/>
          <a:chExt cy="0" cx="0"/>
        </a:xfrm>
      </p:grpSpPr>
      <p:sp>
        <p:nvSpPr>
          <p:cNvPr id="346" name="Shape 34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47" name="Shape 347"/>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rPr lang="en-US"/>
              <a:t>Define the topology class, with the commit hash in the name to disambiguate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4" name="Shape 94"/>
        <p:cNvGrpSpPr/>
        <p:nvPr/>
      </p:nvGrpSpPr>
      <p:grpSpPr>
        <a:xfrm>
          <a:off y="0" x="0"/>
          <a:ext cy="0" cx="0"/>
          <a:chOff y="0" x="0"/>
          <a:chExt cy="0" cx="0"/>
        </a:xfrm>
      </p:grpSpPr>
      <p:sp>
        <p:nvSpPr>
          <p:cNvPr id="95" name="Shape 95"/>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96" name="Shape 9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0" name="Shape 350"/>
        <p:cNvGrpSpPr/>
        <p:nvPr/>
      </p:nvGrpSpPr>
      <p:grpSpPr>
        <a:xfrm>
          <a:off y="0" x="0"/>
          <a:ext cy="0" cx="0"/>
          <a:chOff y="0" x="0"/>
          <a:chExt cy="0" cx="0"/>
        </a:xfrm>
      </p:grpSpPr>
      <p:sp>
        <p:nvSpPr>
          <p:cNvPr id="351" name="Shape 35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52" name="Shape 352"/>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rPr lang="en-US"/>
              <a:t>Add a Kafka spout</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5" name="Shape 355"/>
        <p:cNvGrpSpPr/>
        <p:nvPr/>
      </p:nvGrpSpPr>
      <p:grpSpPr>
        <a:xfrm>
          <a:off y="0" x="0"/>
          <a:ext cy="0" cx="0"/>
          <a:chOff y="0" x="0"/>
          <a:chExt cy="0" cx="0"/>
        </a:xfrm>
      </p:grpSpPr>
      <p:sp>
        <p:nvSpPr>
          <p:cNvPr id="356" name="Shape 35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57" name="Shape 357"/>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rPr lang="en-US"/>
              <a:t>Not much here; just one bolt passing to another</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0" name="Shape 360"/>
        <p:cNvGrpSpPr/>
        <p:nvPr/>
      </p:nvGrpSpPr>
      <p:grpSpPr>
        <a:xfrm>
          <a:off y="0" x="0"/>
          <a:ext cy="0" cx="0"/>
          <a:chOff y="0" x="0"/>
          <a:chExt cy="0" cx="0"/>
        </a:xfrm>
      </p:grpSpPr>
      <p:sp>
        <p:nvSpPr>
          <p:cNvPr id="361" name="Shape 36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62" name="Shape 362"/>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rPr lang="en-US"/>
              <a:t>Not much here; just one bolt passing to another</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5" name="Shape 365"/>
        <p:cNvGrpSpPr/>
        <p:nvPr/>
      </p:nvGrpSpPr>
      <p:grpSpPr>
        <a:xfrm>
          <a:off y="0" x="0"/>
          <a:ext cy="0" cx="0"/>
          <a:chOff y="0" x="0"/>
          <a:chExt cy="0" cx="0"/>
        </a:xfrm>
      </p:grpSpPr>
      <p:sp>
        <p:nvSpPr>
          <p:cNvPr id="366" name="Shape 36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67" name="Shape 367"/>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rPr lang="en-US"/>
              <a:t>What does a bolt look like?</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0" name="Shape 370"/>
        <p:cNvGrpSpPr/>
        <p:nvPr/>
      </p:nvGrpSpPr>
      <p:grpSpPr>
        <a:xfrm>
          <a:off y="0" x="0"/>
          <a:ext cy="0" cx="0"/>
          <a:chOff y="0" x="0"/>
          <a:chExt cy="0" cx="0"/>
        </a:xfrm>
      </p:grpSpPr>
      <p:sp>
        <p:nvSpPr>
          <p:cNvPr id="371" name="Shape 371"/>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372" name="Shape 37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0" name="Shape 380"/>
        <p:cNvGrpSpPr/>
        <p:nvPr/>
      </p:nvGrpSpPr>
      <p:grpSpPr>
        <a:xfrm>
          <a:off y="0" x="0"/>
          <a:ext cy="0" cx="0"/>
          <a:chOff y="0" x="0"/>
          <a:chExt cy="0" cx="0"/>
        </a:xfrm>
      </p:grpSpPr>
      <p:sp>
        <p:nvSpPr>
          <p:cNvPr id="381" name="Shape 381"/>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382" name="Shape 38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5" name="Shape 385"/>
        <p:cNvGrpSpPr/>
        <p:nvPr/>
      </p:nvGrpSpPr>
      <p:grpSpPr>
        <a:xfrm>
          <a:off y="0" x="0"/>
          <a:ext cy="0" cx="0"/>
          <a:chOff y="0" x="0"/>
          <a:chExt cy="0" cx="0"/>
        </a:xfrm>
      </p:grpSpPr>
      <p:sp>
        <p:nvSpPr>
          <p:cNvPr id="386" name="Shape 38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7" name="Shape 387"/>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rPr lang="en-US"/>
              <a:t>Defining a new bolt or topology is pretty simple</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0" name="Shape 390"/>
        <p:cNvGrpSpPr/>
        <p:nvPr/>
      </p:nvGrpSpPr>
      <p:grpSpPr>
        <a:xfrm>
          <a:off y="0" x="0"/>
          <a:ext cy="0" cx="0"/>
          <a:chOff y="0" x="0"/>
          <a:chExt cy="0" cx="0"/>
        </a:xfrm>
      </p:grpSpPr>
      <p:sp>
        <p:nvSpPr>
          <p:cNvPr id="391" name="Shape 39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2" name="Shape 392"/>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rPr lang="en-US"/>
              <a:t>Defining a new bolt or topology is pretty simple</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5" name="Shape 395"/>
        <p:cNvGrpSpPr/>
        <p:nvPr/>
      </p:nvGrpSpPr>
      <p:grpSpPr>
        <a:xfrm>
          <a:off y="0" x="0"/>
          <a:ext cy="0" cx="0"/>
          <a:chOff y="0" x="0"/>
          <a:chExt cy="0" cx="0"/>
        </a:xfrm>
      </p:grpSpPr>
      <p:sp>
        <p:nvSpPr>
          <p:cNvPr id="396" name="Shape 396"/>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397" name="Shape 39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1" name="Shape 401"/>
        <p:cNvGrpSpPr/>
        <p:nvPr/>
      </p:nvGrpSpPr>
      <p:grpSpPr>
        <a:xfrm>
          <a:off y="0" x="0"/>
          <a:ext cy="0" cx="0"/>
          <a:chOff y="0" x="0"/>
          <a:chExt cy="0" cx="0"/>
        </a:xfrm>
      </p:grpSpPr>
      <p:sp>
        <p:nvSpPr>
          <p:cNvPr id="402" name="Shape 402"/>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rPr lang="en-US"/>
              <a:t>E.g., our test of a factoried object being passed between bolts.  Solved by wrapping in base64.</a:t>
            </a:r>
          </a:p>
        </p:txBody>
      </p:sp>
      <p:sp>
        <p:nvSpPr>
          <p:cNvPr id="403" name="Shape 40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101" name="Shape 10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6" name="Shape 406"/>
        <p:cNvGrpSpPr/>
        <p:nvPr/>
      </p:nvGrpSpPr>
      <p:grpSpPr>
        <a:xfrm>
          <a:off y="0" x="0"/>
          <a:ext cy="0" cx="0"/>
          <a:chOff y="0" x="0"/>
          <a:chExt cy="0" cx="0"/>
        </a:xfrm>
      </p:grpSpPr>
      <p:sp>
        <p:nvSpPr>
          <p:cNvPr id="407" name="Shape 40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08" name="Shape 408"/>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rPr lang="en-US"/>
              <a:t>Defining a new bolt or topology is pretty simple</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1" name="Shape 411"/>
        <p:cNvGrpSpPr/>
        <p:nvPr/>
      </p:nvGrpSpPr>
      <p:grpSpPr>
        <a:xfrm>
          <a:off y="0" x="0"/>
          <a:ext cy="0" cx="0"/>
          <a:chOff y="0" x="0"/>
          <a:chExt cy="0" cx="0"/>
        </a:xfrm>
      </p:grpSpPr>
      <p:sp>
        <p:nvSpPr>
          <p:cNvPr id="412" name="Shape 41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13" name="Shape 413"/>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rPr lang="en-US"/>
              <a:t>Defining a new bolt or topology is pretty simple</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6" name="Shape 416"/>
        <p:cNvGrpSpPr/>
        <p:nvPr/>
      </p:nvGrpSpPr>
      <p:grpSpPr>
        <a:xfrm>
          <a:off y="0" x="0"/>
          <a:ext cy="0" cx="0"/>
          <a:chOff y="0" x="0"/>
          <a:chExt cy="0" cx="0"/>
        </a:xfrm>
      </p:grpSpPr>
      <p:sp>
        <p:nvSpPr>
          <p:cNvPr id="417" name="Shape 41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18" name="Shape 418"/>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rPr lang="en-US"/>
              <a:t>Defining a new bolt or topology is pretty simple</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2" name="Shape 422"/>
        <p:cNvGrpSpPr/>
        <p:nvPr/>
      </p:nvGrpSpPr>
      <p:grpSpPr>
        <a:xfrm>
          <a:off y="0" x="0"/>
          <a:ext cy="0" cx="0"/>
          <a:chOff y="0" x="0"/>
          <a:chExt cy="0" cx="0"/>
        </a:xfrm>
      </p:grpSpPr>
      <p:sp>
        <p:nvSpPr>
          <p:cNvPr id="423" name="Shape 423"/>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424" name="Shape 42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7" name="Shape 427"/>
        <p:cNvGrpSpPr/>
        <p:nvPr/>
      </p:nvGrpSpPr>
      <p:grpSpPr>
        <a:xfrm>
          <a:off y="0" x="0"/>
          <a:ext cy="0" cx="0"/>
          <a:chOff y="0" x="0"/>
          <a:chExt cy="0" cx="0"/>
        </a:xfrm>
      </p:grpSpPr>
      <p:sp>
        <p:nvSpPr>
          <p:cNvPr id="428" name="Shape 42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29" name="Shape 429"/>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rPr lang="en-US"/>
              <a:t>Defining a new bolt or topology is pretty simple</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2" name="Shape 432"/>
        <p:cNvGrpSpPr/>
        <p:nvPr/>
      </p:nvGrpSpPr>
      <p:grpSpPr>
        <a:xfrm>
          <a:off y="0" x="0"/>
          <a:ext cy="0" cx="0"/>
          <a:chOff y="0" x="0"/>
          <a:chExt cy="0" cx="0"/>
        </a:xfrm>
      </p:grpSpPr>
      <p:sp>
        <p:nvSpPr>
          <p:cNvPr id="433" name="Shape 43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34" name="Shape 434"/>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rPr lang="en-US"/>
              <a:t>Generic bolt code can be shared, and subclassed</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7" name="Shape 437"/>
        <p:cNvGrpSpPr/>
        <p:nvPr/>
      </p:nvGrpSpPr>
      <p:grpSpPr>
        <a:xfrm>
          <a:off y="0" x="0"/>
          <a:ext cy="0" cx="0"/>
          <a:chOff y="0" x="0"/>
          <a:chExt cy="0" cx="0"/>
        </a:xfrm>
      </p:grpSpPr>
      <p:sp>
        <p:nvSpPr>
          <p:cNvPr id="438" name="Shape 43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39" name="Shape 439"/>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rPr lang="en-US"/>
              <a:t>Generic bolt code can be shared, and subclassed</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3" name="Shape 443"/>
        <p:cNvGrpSpPr/>
        <p:nvPr/>
      </p:nvGrpSpPr>
      <p:grpSpPr>
        <a:xfrm>
          <a:off y="0" x="0"/>
          <a:ext cy="0" cx="0"/>
          <a:chOff y="0" x="0"/>
          <a:chExt cy="0" cx="0"/>
        </a:xfrm>
      </p:grpSpPr>
      <p:sp>
        <p:nvSpPr>
          <p:cNvPr id="444" name="Shape 444"/>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445" name="Shape 44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9" name="Shape 449"/>
        <p:cNvGrpSpPr/>
        <p:nvPr/>
      </p:nvGrpSpPr>
      <p:grpSpPr>
        <a:xfrm>
          <a:off y="0" x="0"/>
          <a:ext cy="0" cx="0"/>
          <a:chOff y="0" x="0"/>
          <a:chExt cy="0" cx="0"/>
        </a:xfrm>
      </p:grpSpPr>
      <p:sp>
        <p:nvSpPr>
          <p:cNvPr id="450" name="Shape 450"/>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rPr lang="en-US"/>
              <a:t>One datatype &lt;-&gt; one topic/queue</a:t>
            </a:r>
          </a:p>
        </p:txBody>
      </p:sp>
      <p:sp>
        <p:nvSpPr>
          <p:cNvPr id="451" name="Shape 45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4" name="Shape 454"/>
        <p:cNvGrpSpPr/>
        <p:nvPr/>
      </p:nvGrpSpPr>
      <p:grpSpPr>
        <a:xfrm>
          <a:off y="0" x="0"/>
          <a:ext cy="0" cx="0"/>
          <a:chOff y="0" x="0"/>
          <a:chExt cy="0" cx="0"/>
        </a:xfrm>
      </p:grpSpPr>
      <p:sp>
        <p:nvSpPr>
          <p:cNvPr id="455" name="Shape 455"/>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rPr lang="en-US"/>
              <a:t>One datatype &lt;-&gt; one topic/queue</a:t>
            </a:r>
          </a:p>
        </p:txBody>
      </p:sp>
      <p:sp>
        <p:nvSpPr>
          <p:cNvPr id="456" name="Shape 45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6" name="Shape 106"/>
        <p:cNvGrpSpPr/>
        <p:nvPr/>
      </p:nvGrpSpPr>
      <p:grpSpPr>
        <a:xfrm>
          <a:off y="0" x="0"/>
          <a:ext cy="0" cx="0"/>
          <a:chOff y="0" x="0"/>
          <a:chExt cy="0" cx="0"/>
        </a:xfrm>
      </p:grpSpPr>
      <p:sp>
        <p:nvSpPr>
          <p:cNvPr id="107" name="Shape 107"/>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108" name="Shape 10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9" name="Shape 459"/>
        <p:cNvGrpSpPr/>
        <p:nvPr/>
      </p:nvGrpSpPr>
      <p:grpSpPr>
        <a:xfrm>
          <a:off y="0" x="0"/>
          <a:ext cy="0" cx="0"/>
          <a:chOff y="0" x="0"/>
          <a:chExt cy="0" cx="0"/>
        </a:xfrm>
      </p:grpSpPr>
      <p:sp>
        <p:nvSpPr>
          <p:cNvPr id="460" name="Shape 46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61" name="Shape 461"/>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rPr lang="en-US"/>
              <a:t>Generic bolt code can be shared, and subclassed</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4" name="Shape 464"/>
        <p:cNvGrpSpPr/>
        <p:nvPr/>
      </p:nvGrpSpPr>
      <p:grpSpPr>
        <a:xfrm>
          <a:off y="0" x="0"/>
          <a:ext cy="0" cx="0"/>
          <a:chOff y="0" x="0"/>
          <a:chExt cy="0" cx="0"/>
        </a:xfrm>
      </p:grpSpPr>
      <p:sp>
        <p:nvSpPr>
          <p:cNvPr id="465" name="Shape 46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66" name="Shape 466"/>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a:spcBef>
                <a:spcPts val="0"/>
              </a:spcBef>
              <a:buNone/>
            </a:pPr>
            <a:r>
              <a:rPr lang="en-US"/>
              <a:t>Generic bolt code can be shared, and subclassed</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0" name="Shape 470"/>
        <p:cNvGrpSpPr/>
        <p:nvPr/>
      </p:nvGrpSpPr>
      <p:grpSpPr>
        <a:xfrm>
          <a:off y="0" x="0"/>
          <a:ext cy="0" cx="0"/>
          <a:chOff y="0" x="0"/>
          <a:chExt cy="0" cx="0"/>
        </a:xfrm>
      </p:grpSpPr>
      <p:sp>
        <p:nvSpPr>
          <p:cNvPr id="471" name="Shape 471"/>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472" name="Shape 47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5" name="Shape 475"/>
        <p:cNvGrpSpPr/>
        <p:nvPr/>
      </p:nvGrpSpPr>
      <p:grpSpPr>
        <a:xfrm>
          <a:off y="0" x="0"/>
          <a:ext cy="0" cx="0"/>
          <a:chOff y="0" x="0"/>
          <a:chExt cy="0" cx="0"/>
        </a:xfrm>
      </p:grpSpPr>
      <p:sp>
        <p:nvSpPr>
          <p:cNvPr id="476" name="Shape 476"/>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477" name="Shape 47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1" name="Shape 111"/>
        <p:cNvGrpSpPr/>
        <p:nvPr/>
      </p:nvGrpSpPr>
      <p:grpSpPr>
        <a:xfrm>
          <a:off y="0" x="0"/>
          <a:ext cy="0" cx="0"/>
          <a:chOff y="0" x="0"/>
          <a:chExt cy="0" cx="0"/>
        </a:xfrm>
      </p:grpSpPr>
      <p:sp>
        <p:nvSpPr>
          <p:cNvPr id="112" name="Shape 112"/>
          <p:cNvSpPr txBox="1"/>
          <p:nvPr>
            <p:ph idx="1" type="body"/>
          </p:nvPr>
        </p:nvSpPr>
        <p:spPr>
          <a:xfrm>
            <a:off y="4343400" x="914400"/>
            <a:ext cy="4114800" cx="5029199"/>
          </a:xfrm>
          <a:prstGeom prst="rect">
            <a:avLst/>
          </a:prstGeom>
        </p:spPr>
        <p:txBody>
          <a:bodyPr bIns="91425" rIns="91425" lIns="91425" tIns="91425" anchor="ctr" anchorCtr="0">
            <a:noAutofit/>
          </a:bodyPr>
          <a:lstStyle/>
          <a:p>
            <a:pPr rtl="0" lvl="0" indent="-317500" marL="457200">
              <a:spcBef>
                <a:spcPts val="0"/>
              </a:spcBef>
              <a:buClr>
                <a:srgbClr val="000000"/>
              </a:buClr>
              <a:buSzPct val="100000"/>
              <a:buFont typeface="Arial"/>
              <a:buChar char="●"/>
            </a:pPr>
            <a:r>
              <a:rPr lang="en-US"/>
              <a:t>Reliable delivery of messages (losing data is no good)</a:t>
            </a:r>
          </a:p>
          <a:p>
            <a:pPr rtl="0" lvl="0" indent="-317500" marL="457200">
              <a:spcBef>
                <a:spcPts val="0"/>
              </a:spcBef>
              <a:buClr>
                <a:srgbClr val="000000"/>
              </a:buClr>
              <a:buSzPct val="100000"/>
              <a:buFont typeface="Arial"/>
              <a:buChar char="●"/>
            </a:pPr>
            <a:r>
              <a:rPr lang="en-US"/>
              <a:t>Decoupled producers from consumers, e.g. a producer of a message need not know who will be consuming the message</a:t>
            </a:r>
          </a:p>
          <a:p>
            <a:pPr rtl="0" lvl="0" indent="-317500" marL="457200">
              <a:spcBef>
                <a:spcPts val="0"/>
              </a:spcBef>
              <a:buClr>
                <a:srgbClr val="000000"/>
              </a:buClr>
              <a:buSzPct val="100000"/>
              <a:buFont typeface="Arial"/>
              <a:buChar char="●"/>
            </a:pPr>
            <a:r>
              <a:rPr lang="en-US"/>
              <a:t>One-to-many delivery: a single message may need to be reliably consumed by multiple applications/consumers</a:t>
            </a:r>
          </a:p>
          <a:p>
            <a:pPr rtl="0" lvl="0" indent="-317500" marL="457200">
              <a:spcBef>
                <a:spcPts val="0"/>
              </a:spcBef>
              <a:buClr>
                <a:srgbClr val="000000"/>
              </a:buClr>
              <a:buSzPct val="100000"/>
              <a:buFont typeface="Arial"/>
              <a:buChar char="●"/>
            </a:pPr>
            <a:r>
              <a:rPr lang="en-US"/>
              <a:t>Scalable/clusterable such that many services may use the messaging bus together</a:t>
            </a:r>
          </a:p>
          <a:p>
            <a:pPr lvl="0" indent="-317500" marL="457200">
              <a:spcBef>
                <a:spcPts val="0"/>
              </a:spcBef>
              <a:buClr>
                <a:srgbClr val="000000"/>
              </a:buClr>
              <a:buSzPct val="100000"/>
              <a:buFont typeface="Arial"/>
              <a:buChar char="●"/>
            </a:pPr>
            <a:r>
              <a:rPr lang="en-US"/>
              <a:t>Should be scalable to stretch across multiple data-centers</a:t>
            </a:r>
          </a:p>
        </p:txBody>
      </p:sp>
      <p:sp>
        <p:nvSpPr>
          <p:cNvPr id="113" name="Shape 11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txBox="1"/>
          <p:nvPr>
            <p:ph idx="1" type="body"/>
          </p:nvPr>
        </p:nvSpPr>
        <p:spPr>
          <a:xfrm>
            <a:off y="4343400" x="914400"/>
            <a:ext cy="4114800" cx="5029199"/>
          </a:xfrm>
          <a:prstGeom prst="rect">
            <a:avLst/>
          </a:prstGeom>
        </p:spPr>
        <p:txBody>
          <a:bodyPr bIns="91425" rIns="91425" lIns="91425" tIns="91425" anchor="ctr" anchorCtr="0">
            <a:noAutofit/>
          </a:bodyPr>
          <a:lstStyle/>
          <a:p>
            <a:pPr>
              <a:spcBef>
                <a:spcPts val="0"/>
              </a:spcBef>
              <a:buNone/>
            </a:pPr>
            <a:r>
              <a:t/>
            </a:r>
            <a:endParaRPr/>
          </a:p>
        </p:txBody>
      </p:sp>
      <p:sp>
        <p:nvSpPr>
          <p:cNvPr id="119" name="Shape 11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media/image02.png" Type="http://schemas.openxmlformats.org/officeDocument/2006/relationships/image" Id="rId2"/><Relationship Target="../slideMasters/slideMaster1.xml" Type="http://schemas.openxmlformats.org/officeDocument/2006/relationships/slideMaster" Id="rId1"/></Relationships>
</file>

<file path=ppt/slideLayouts/_rels/slideLayout2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media/image01.png" Type="http://schemas.openxmlformats.org/officeDocument/2006/relationships/image" Id="rId2"/><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media/image00.png" Type="http://schemas.openxmlformats.org/officeDocument/2006/relationships/image" Id="rId2"/><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Blank">
    <p:spTree>
      <p:nvGrpSpPr>
        <p:cNvPr id="8" name="Shape 8"/>
        <p:cNvGrpSpPr/>
        <p:nvPr/>
      </p:nvGrpSpPr>
      <p:grpSpPr>
        <a:xfrm>
          <a:off y="0" x="0"/>
          <a:ext cy="0" cx="0"/>
          <a:chOff y="0" x="0"/>
          <a:chExt cy="0" cx="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 Turquoise">
    <p:bg>
      <p:bgPr>
        <a:solidFill>
          <a:srgbClr val="7AB8AC"/>
        </a:solidFill>
      </p:bgPr>
    </p:bg>
    <p:spTree>
      <p:nvGrpSpPr>
        <p:cNvPr id="30" name="Shape 30"/>
        <p:cNvGrpSpPr/>
        <p:nvPr/>
      </p:nvGrpSpPr>
      <p:grpSpPr>
        <a:xfrm>
          <a:off y="0" x="0"/>
          <a:ext cy="0" cx="0"/>
          <a:chOff y="0" x="0"/>
          <a:chExt cy="0" cx="0"/>
        </a:xfrm>
      </p:grpSpPr>
      <p:sp>
        <p:nvSpPr>
          <p:cNvPr id="31" name="Shape 31"/>
          <p:cNvSpPr txBox="1"/>
          <p:nvPr>
            <p:ph type="title"/>
          </p:nvPr>
        </p:nvSpPr>
        <p:spPr>
          <a:xfrm>
            <a:off y="4298950" x="762000"/>
            <a:ext cy="2540000" cx="11480800"/>
          </a:xfrm>
          <a:prstGeom prst="rect">
            <a:avLst/>
          </a:prstGeom>
          <a:noFill/>
          <a:ln>
            <a:noFill/>
          </a:ln>
        </p:spPr>
        <p:txBody>
          <a:bodyPr bIns="91425" rIns="91425" lIns="91425" tIns="91425" anchor="t"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Divider">
    <p:spTree>
      <p:nvGrpSpPr>
        <p:cNvPr id="32" name="Shape 32"/>
        <p:cNvGrpSpPr/>
        <p:nvPr/>
      </p:nvGrpSpPr>
      <p:grpSpPr>
        <a:xfrm>
          <a:off y="0" x="0"/>
          <a:ext cy="0" cx="0"/>
          <a:chOff y="0" x="0"/>
          <a:chExt cy="0" cx="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p:spTree>
      <p:nvGrpSpPr>
        <p:cNvPr id="33" name="Shape 33"/>
        <p:cNvGrpSpPr/>
        <p:nvPr/>
      </p:nvGrpSpPr>
      <p:grpSpPr>
        <a:xfrm>
          <a:off y="0" x="0"/>
          <a:ext cy="0" cx="0"/>
          <a:chOff y="0" x="0"/>
          <a:chExt cy="0" cx="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Montage">
    <p:spTree>
      <p:nvGrpSpPr>
        <p:cNvPr id="34" name="Shape 34"/>
        <p:cNvGrpSpPr/>
        <p:nvPr/>
      </p:nvGrpSpPr>
      <p:grpSpPr>
        <a:xfrm>
          <a:off y="0" x="0"/>
          <a:ext cy="0" cx="0"/>
          <a:chOff y="0" x="0"/>
          <a:chExt cy="0" cx="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Icons">
    <p:spTree>
      <p:nvGrpSpPr>
        <p:cNvPr id="35" name="Shape 35"/>
        <p:cNvGrpSpPr/>
        <p:nvPr/>
      </p:nvGrpSpPr>
      <p:grpSpPr>
        <a:xfrm>
          <a:off y="0" x="0"/>
          <a:ext cy="0" cx="0"/>
          <a:chOff y="0" x="0"/>
          <a:chExt cy="0" cx="0"/>
        </a:xfrm>
      </p:grpSpPr>
      <p:cxnSp>
        <p:nvCxnSpPr>
          <p:cNvPr id="36" name="Shape 36"/>
          <p:cNvCxnSpPr/>
          <p:nvPr/>
        </p:nvCxnSpPr>
        <p:spPr>
          <a:xfrm>
            <a:off y="3238181" x="9868568"/>
            <a:ext cy="7" cx="2186310"/>
          </a:xfrm>
          <a:prstGeom prst="straightConnector1">
            <a:avLst/>
          </a:prstGeom>
          <a:noFill/>
          <a:ln w="12700" cap="flat">
            <a:solidFill>
              <a:srgbClr val="46BD5D"/>
            </a:solidFill>
            <a:prstDash val="dashDot"/>
            <a:miter/>
            <a:headEnd w="med" len="med" type="none"/>
            <a:tailEnd w="med" len="med" type="none"/>
          </a:ln>
        </p:spPr>
      </p:cxnSp>
      <p:cxnSp>
        <p:nvCxnSpPr>
          <p:cNvPr id="37" name="Shape 37"/>
          <p:cNvCxnSpPr/>
          <p:nvPr/>
        </p:nvCxnSpPr>
        <p:spPr>
          <a:xfrm>
            <a:off y="6477000" x="9855200"/>
            <a:ext cy="5" cx="2186310"/>
          </a:xfrm>
          <a:prstGeom prst="straightConnector1">
            <a:avLst/>
          </a:prstGeom>
          <a:noFill/>
          <a:ln w="12700" cap="flat">
            <a:solidFill>
              <a:srgbClr val="46BD5D"/>
            </a:solidFill>
            <a:prstDash val="dashDot"/>
            <a:miter/>
            <a:headEnd w="med" len="med" type="none"/>
            <a:tailEnd w="med" len="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eam Photos">
    <p:spTree>
      <p:nvGrpSpPr>
        <p:cNvPr id="38" name="Shape 38"/>
        <p:cNvGrpSpPr/>
        <p:nvPr/>
      </p:nvGrpSpPr>
      <p:grpSpPr>
        <a:xfrm>
          <a:off y="0" x="0"/>
          <a:ext cy="0" cx="0"/>
          <a:chOff y="0" x="0"/>
          <a:chExt cy="0" cx="0"/>
        </a:xfrm>
      </p:grpSpPr>
      <p:sp>
        <p:nvSpPr>
          <p:cNvPr id="39" name="Shape 39"/>
          <p:cNvSpPr txBox="1"/>
          <p:nvPr>
            <p:ph type="title"/>
          </p:nvPr>
        </p:nvSpPr>
        <p:spPr>
          <a:xfrm>
            <a:off y="717550" x="1009650"/>
            <a:ext cy="1778000" cx="109854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40" name="Shape 40"/>
        <p:cNvGrpSpPr/>
        <p:nvPr/>
      </p:nvGrpSpPr>
      <p:grpSpPr>
        <a:xfrm>
          <a:off y="0" x="0"/>
          <a:ext cy="0" cx="0"/>
          <a:chOff y="0" x="0"/>
          <a:chExt cy="0" cx="0"/>
        </a:xfrm>
      </p:grpSpPr>
      <p:sp>
        <p:nvSpPr>
          <p:cNvPr id="41" name="Shape 41"/>
          <p:cNvSpPr/>
          <p:nvPr/>
        </p:nvSpPr>
        <p:spPr>
          <a:xfrm rot="10800000">
            <a:off y="711198" x="2082800"/>
            <a:ext cy="5350273" cx="8851899"/>
          </a:xfrm>
          <a:custGeom>
            <a:pathLst>
              <a:path w="21600" extrusionOk="0" h="21600">
                <a:moveTo>
                  <a:pt y="0" x="10789"/>
                </a:moveTo>
                <a:lnTo>
                  <a:pt y="989" x="10057"/>
                </a:lnTo>
                <a:lnTo>
                  <a:pt y="989" x="184"/>
                </a:lnTo>
                <a:cubicBezTo>
                  <a:pt y="989" x="83"/>
                  <a:pt y="1125" x="0"/>
                  <a:pt y="1293" x="0"/>
                </a:cubicBezTo>
                <a:lnTo>
                  <a:pt y="21297" x="0"/>
                </a:lnTo>
                <a:cubicBezTo>
                  <a:pt y="21465" x="0"/>
                  <a:pt y="21600" x="83"/>
                  <a:pt y="21600" x="184"/>
                </a:cubicBezTo>
                <a:lnTo>
                  <a:pt y="21600" x="21417"/>
                </a:lnTo>
                <a:cubicBezTo>
                  <a:pt y="21600" x="21518"/>
                  <a:pt y="21465" x="21600"/>
                  <a:pt y="21297" x="21600"/>
                </a:cubicBezTo>
                <a:lnTo>
                  <a:pt y="1293" x="21600"/>
                </a:lnTo>
                <a:cubicBezTo>
                  <a:pt y="1125" x="21600"/>
                  <a:pt y="989" x="21518"/>
                  <a:pt y="989" x="21417"/>
                </a:cubicBezTo>
                <a:lnTo>
                  <a:pt y="989" x="11521"/>
                </a:lnTo>
                <a:lnTo>
                  <a:pt y="0" x="10789"/>
                </a:lnTo>
                <a:close/>
              </a:path>
            </a:pathLst>
          </a:custGeom>
          <a:noFill/>
          <a:ln w="25400" cap="flat">
            <a:solidFill>
              <a:srgbClr val="C0C0C0"/>
            </a:solidFill>
            <a:prstDash val="solid"/>
            <a:miter/>
            <a:headEnd w="med" len="med" type="none"/>
            <a:tailEnd w="med" len="med" type="none"/>
          </a:ln>
        </p:spPr>
        <p:txBody>
          <a:bodyPr bIns="0" rIns="0" lIns="0" tIns="0" anchor="ctr" anchorCtr="0">
            <a:noAutofit/>
          </a:bodyPr>
          <a:lstStyle/>
          <a:p>
            <a:pPr algn="ctr" rtl="0" lvl="0" marR="0" indent="0" marL="0">
              <a:spcBef>
                <a:spcPts val="0"/>
              </a:spcBef>
              <a:buNone/>
            </a:pPr>
            <a:r>
              <a:t/>
            </a:r>
            <a:endParaRPr strike="noStrike" u="none" b="0" cap="none" baseline="0" sz="2200" i="0">
              <a:solidFill>
                <a:srgbClr val="5B5B5B"/>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creenshot">
    <p:spTree>
      <p:nvGrpSpPr>
        <p:cNvPr id="42" name="Shape 42"/>
        <p:cNvGrpSpPr/>
        <p:nvPr/>
      </p:nvGrpSpPr>
      <p:grpSpPr>
        <a:xfrm>
          <a:off y="0" x="0"/>
          <a:ext cy="0" cx="0"/>
          <a:chOff y="0" x="0"/>
          <a:chExt cy="0" cx="0"/>
        </a:xfrm>
      </p:grpSpPr>
      <p:sp>
        <p:nvSpPr>
          <p:cNvPr id="43" name="Shape 43"/>
          <p:cNvSpPr/>
          <p:nvPr/>
        </p:nvSpPr>
        <p:spPr>
          <a:xfrm>
            <a:off y="450850" x="1505654"/>
            <a:ext cy="279399" cx="6375401"/>
          </a:xfrm>
          <a:prstGeom prst="rect">
            <a:avLst/>
          </a:prstGeom>
          <a:noFill/>
          <a:ln>
            <a:noFill/>
          </a:ln>
        </p:spPr>
        <p:txBody>
          <a:bodyPr bIns="50800" rIns="50800" lIns="50800" tIns="50800" anchor="ctr" anchorCtr="0">
            <a:noAutofit/>
          </a:bodyPr>
          <a:lstStyle/>
          <a:p>
            <a:pPr algn="l" rtl="0" lvl="0" marR="0" indent="0" marL="0">
              <a:spcBef>
                <a:spcPts val="0"/>
              </a:spcBef>
              <a:buSzPct val="25000"/>
              <a:buNone/>
            </a:pPr>
            <a:r>
              <a:rPr strike="noStrike" u="none" b="0" cap="none" baseline="0" sz="1200" lang="en-US" i="0">
                <a:solidFill>
                  <a:srgbClr val="5B5B5B"/>
                </a:solidFill>
                <a:latin typeface="Arial"/>
                <a:ea typeface="Arial"/>
                <a:cs typeface="Arial"/>
                <a:sym typeface="Arial"/>
              </a:rPr>
              <a:t>www.lookout.com (click to edit me)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tatement">
    <p:spTree>
      <p:nvGrpSpPr>
        <p:cNvPr id="44" name="Shape 44"/>
        <p:cNvGrpSpPr/>
        <p:nvPr/>
      </p:nvGrpSpPr>
      <p:grpSpPr>
        <a:xfrm>
          <a:off y="0" x="0"/>
          <a:ext cy="0" cx="0"/>
          <a:chOff y="0" x="0"/>
          <a:chExt cy="0" cx="0"/>
        </a:xfrm>
      </p:grpSpPr>
      <p:sp>
        <p:nvSpPr>
          <p:cNvPr id="45" name="Shape 45"/>
          <p:cNvSpPr txBox="1"/>
          <p:nvPr>
            <p:ph type="title"/>
          </p:nvPr>
        </p:nvSpPr>
        <p:spPr>
          <a:xfrm>
            <a:off y="3194050" x="762000"/>
            <a:ext cy="2374899" cx="11480800"/>
          </a:xfrm>
          <a:prstGeom prst="rect">
            <a:avLst/>
          </a:prstGeom>
          <a:noFill/>
          <a:ln>
            <a:noFill/>
          </a:ln>
        </p:spPr>
        <p:txBody>
          <a:bodyPr bIns="91425" rIns="91425" lIns="91425" tIns="91425" anchor="ctr"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tatement &amp; Subtitle">
    <p:spTree>
      <p:nvGrpSpPr>
        <p:cNvPr id="46" name="Shape 46"/>
        <p:cNvGrpSpPr/>
        <p:nvPr/>
      </p:nvGrpSpPr>
      <p:grpSpPr>
        <a:xfrm>
          <a:off y="0" x="0"/>
          <a:ext cy="0" cx="0"/>
          <a:chOff y="0" x="0"/>
          <a:chExt cy="0" cx="0"/>
        </a:xfrm>
      </p:grpSpPr>
      <p:sp>
        <p:nvSpPr>
          <p:cNvPr id="47" name="Shape 47"/>
          <p:cNvSpPr txBox="1"/>
          <p:nvPr>
            <p:ph type="title"/>
          </p:nvPr>
        </p:nvSpPr>
        <p:spPr>
          <a:xfrm>
            <a:off y="2832100" x="749300"/>
            <a:ext cy="1752600" cx="11506200"/>
          </a:xfrm>
          <a:prstGeom prst="rect">
            <a:avLst/>
          </a:prstGeom>
          <a:noFill/>
          <a:ln>
            <a:noFill/>
          </a:ln>
        </p:spPr>
        <p:txBody>
          <a:bodyPr bIns="91425" rIns="91425" lIns="91425" tIns="91425" anchor="b"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8" name="Shape 48"/>
          <p:cNvSpPr txBox="1"/>
          <p:nvPr>
            <p:ph idx="1" type="body"/>
          </p:nvPr>
        </p:nvSpPr>
        <p:spPr>
          <a:xfrm>
            <a:off y="4876800" x="749300"/>
            <a:ext cy="1143000" cx="11506200"/>
          </a:xfrm>
          <a:prstGeom prst="rect">
            <a:avLst/>
          </a:prstGeom>
          <a:noFill/>
          <a:ln>
            <a:noFill/>
          </a:ln>
        </p:spPr>
        <p:txBody>
          <a:bodyPr bIns="91425" rIns="91425" lIns="91425" tIns="91425" anchor="t" anchorCtr="0"/>
          <a:lstStyle>
            <a:lvl1pPr algn="ctr" rtl="0" indent="0" marL="0">
              <a:spcBef>
                <a:spcPts val="0"/>
              </a:spcBef>
              <a:buNone/>
              <a:defRPr/>
            </a:lvl1pPr>
            <a:lvl2pPr algn="ctr" rtl="0" indent="0" marL="0">
              <a:spcBef>
                <a:spcPts val="0"/>
              </a:spcBef>
              <a:buNone/>
              <a:defRPr/>
            </a:lvl2pPr>
            <a:lvl3pPr algn="ctr" rtl="0" indent="0" marL="0">
              <a:spcBef>
                <a:spcPts val="0"/>
              </a:spcBef>
              <a:buNone/>
              <a:defRPr/>
            </a:lvl3pPr>
            <a:lvl4pPr algn="ctr" rtl="0" indent="0" marL="0">
              <a:spcBef>
                <a:spcPts val="0"/>
              </a:spcBef>
              <a:buNone/>
              <a:defRPr/>
            </a:lvl4pPr>
            <a:lvl5pPr algn="ctr" rtl="0" indent="0" mar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ver">
    <p:bg>
      <p:bgPr>
        <a:solidFill>
          <a:srgbClr val="3DB249"/>
        </a:solidFill>
      </p:bgPr>
    </p:bg>
    <p:spTree>
      <p:nvGrpSpPr>
        <p:cNvPr id="9" name="Shape 9"/>
        <p:cNvGrpSpPr/>
        <p:nvPr/>
      </p:nvGrpSpPr>
      <p:grpSpPr>
        <a:xfrm>
          <a:off y="0" x="0"/>
          <a:ext cy="0" cx="0"/>
          <a:chOff y="0" x="0"/>
          <a:chExt cy="0" cx="0"/>
        </a:xfrm>
      </p:grpSpPr>
      <p:pic>
        <p:nvPicPr>
          <p:cNvPr id="10" name="Shape 10"/>
          <p:cNvPicPr preferRelativeResize="0"/>
          <p:nvPr/>
        </p:nvPicPr>
        <p:blipFill rotWithShape="1">
          <a:blip r:embed="rId2">
            <a:alphaModFix/>
          </a:blip>
          <a:srcRect t="0" b="0" r="0" l="0"/>
          <a:stretch/>
        </p:blipFill>
        <p:spPr>
          <a:xfrm>
            <a:off y="8051800" x="6197600"/>
            <a:ext cy="595587" cx="609599"/>
          </a:xfrm>
          <a:prstGeom prst="rect">
            <a:avLst/>
          </a:prstGeom>
          <a:noFill/>
          <a:ln>
            <a:noFill/>
          </a:ln>
        </p:spPr>
      </p:pic>
      <p:sp>
        <p:nvSpPr>
          <p:cNvPr id="11" name="Shape 11"/>
          <p:cNvSpPr txBox="1"/>
          <p:nvPr>
            <p:ph type="title"/>
          </p:nvPr>
        </p:nvSpPr>
        <p:spPr>
          <a:xfrm>
            <a:off y="2603500" x="762000"/>
            <a:ext cy="3809999" cx="11480800"/>
          </a:xfrm>
          <a:prstGeom prst="rect">
            <a:avLst/>
          </a:prstGeom>
          <a:noFill/>
          <a:ln>
            <a:noFill/>
          </a:ln>
        </p:spPr>
        <p:txBody>
          <a:bodyPr bIns="91425" rIns="91425" lIns="91425" tIns="91425" anchor="ctr"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tatement &amp; Icon">
    <p:spTree>
      <p:nvGrpSpPr>
        <p:cNvPr id="49" name="Shape 49"/>
        <p:cNvGrpSpPr/>
        <p:nvPr/>
      </p:nvGrpSpPr>
      <p:grpSpPr>
        <a:xfrm>
          <a:off y="0" x="0"/>
          <a:ext cy="0" cx="0"/>
          <a:chOff y="0" x="0"/>
          <a:chExt cy="0" cx="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spTree>
      <p:nvGrpSpPr>
        <p:cNvPr id="50" name="Shape 50"/>
        <p:cNvGrpSpPr/>
        <p:nvPr/>
      </p:nvGrpSpPr>
      <p:grpSpPr>
        <a:xfrm>
          <a:off y="0" x="0"/>
          <a:ext cy="0" cx="0"/>
          <a:chOff y="0" x="0"/>
          <a:chExt cy="0" cx="0"/>
        </a:xfrm>
      </p:grpSpPr>
      <p:sp>
        <p:nvSpPr>
          <p:cNvPr id="51" name="Shape 51"/>
          <p:cNvSpPr txBox="1"/>
          <p:nvPr>
            <p:ph type="title"/>
          </p:nvPr>
        </p:nvSpPr>
        <p:spPr>
          <a:xfrm>
            <a:off y="717550" x="1009650"/>
            <a:ext cy="800099" cx="10985499"/>
          </a:xfrm>
          <a:prstGeom prst="rect">
            <a:avLst/>
          </a:prstGeom>
          <a:noFill/>
          <a:ln>
            <a:noFill/>
          </a:ln>
        </p:spPr>
        <p:txBody>
          <a:bodyPr bIns="91425" rIns="91425" lIns="91425" tIns="91425" anchor="t" anchorCtr="0"/>
          <a:lstStyle>
            <a:lvl1pPr rtl="0">
              <a:lnSpc>
                <a:spcPct val="12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Subtitle">
    <p:spTree>
      <p:nvGrpSpPr>
        <p:cNvPr id="52" name="Shape 52"/>
        <p:cNvGrpSpPr/>
        <p:nvPr/>
      </p:nvGrpSpPr>
      <p:grpSpPr>
        <a:xfrm>
          <a:off y="0" x="0"/>
          <a:ext cy="0" cx="0"/>
          <a:chOff y="0" x="0"/>
          <a:chExt cy="0" cx="0"/>
        </a:xfrm>
      </p:grpSpPr>
      <p:sp>
        <p:nvSpPr>
          <p:cNvPr id="53" name="Shape 53"/>
          <p:cNvSpPr txBox="1"/>
          <p:nvPr>
            <p:ph type="title"/>
          </p:nvPr>
        </p:nvSpPr>
        <p:spPr>
          <a:xfrm>
            <a:off y="717550" x="1009650"/>
            <a:ext cy="800099" cx="10985499"/>
          </a:xfrm>
          <a:prstGeom prst="rect">
            <a:avLst/>
          </a:prstGeom>
          <a:noFill/>
          <a:ln>
            <a:noFill/>
          </a:ln>
        </p:spPr>
        <p:txBody>
          <a:bodyPr bIns="91425" rIns="91425" lIns="91425" tIns="91425" anchor="t" anchorCtr="0"/>
          <a:lstStyle>
            <a:lvl1pPr rtl="0">
              <a:lnSpc>
                <a:spcPct val="12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p:spTree>
      <p:nvGrpSpPr>
        <p:cNvPr id="54" name="Shape 54"/>
        <p:cNvGrpSpPr/>
        <p:nvPr/>
      </p:nvGrpSpPr>
      <p:grpSpPr>
        <a:xfrm>
          <a:off y="0" x="0"/>
          <a:ext cy="0" cx="0"/>
          <a:chOff y="0" x="0"/>
          <a:chExt cy="0" cx="0"/>
        </a:xfrm>
      </p:grpSpPr>
      <p:sp>
        <p:nvSpPr>
          <p:cNvPr id="55" name="Shape 55"/>
          <p:cNvSpPr txBox="1"/>
          <p:nvPr>
            <p:ph type="title"/>
          </p:nvPr>
        </p:nvSpPr>
        <p:spPr>
          <a:xfrm>
            <a:off y="717550" x="1009650"/>
            <a:ext cy="800099" cx="10985499"/>
          </a:xfrm>
          <a:prstGeom prst="rect">
            <a:avLst/>
          </a:prstGeom>
          <a:noFill/>
          <a:ln>
            <a:noFill/>
          </a:ln>
        </p:spPr>
        <p:txBody>
          <a:bodyPr bIns="91425" rIns="91425" lIns="91425" tIns="91425" anchor="t" anchorCtr="0"/>
          <a:lstStyle>
            <a:lvl1pPr rtl="0">
              <a:spcBef>
                <a:spcPts val="0"/>
              </a:spcBef>
              <a:defRPr/>
            </a:lvl1pPr>
            <a:lvl2pPr rtl="0" indent="228600">
              <a:spcBef>
                <a:spcPts val="0"/>
              </a:spcBef>
              <a:defRPr/>
            </a:lvl2pPr>
            <a:lvl3pPr rtl="0" indent="457200">
              <a:spcBef>
                <a:spcPts val="0"/>
              </a:spcBef>
              <a:defRPr/>
            </a:lvl3pPr>
            <a:lvl4pPr rtl="0" indent="685800">
              <a:spcBef>
                <a:spcPts val="0"/>
              </a:spcBef>
              <a:defRPr/>
            </a:lvl4pPr>
            <a:lvl5pPr rtl="0" indent="914400">
              <a:spcBef>
                <a:spcPts val="0"/>
              </a:spcBef>
              <a:defRPr/>
            </a:lvl5pPr>
            <a:lvl6pPr rtl="0" indent="1143000">
              <a:spcBef>
                <a:spcPts val="0"/>
              </a:spcBef>
              <a:defRPr/>
            </a:lvl6pPr>
            <a:lvl7pPr rtl="0" indent="1371600">
              <a:spcBef>
                <a:spcPts val="0"/>
              </a:spcBef>
              <a:defRPr/>
            </a:lvl7pPr>
            <a:lvl8pPr rtl="0" indent="1600200">
              <a:spcBef>
                <a:spcPts val="0"/>
              </a:spcBef>
              <a:defRPr/>
            </a:lvl8pPr>
            <a:lvl9pPr rtl="0" indent="1828800">
              <a:spcBef>
                <a:spcPts val="0"/>
              </a:spcBef>
              <a:defRPr/>
            </a:lvl9pPr>
          </a:lstStyle>
          <a:p/>
        </p:txBody>
      </p:sp>
      <p:sp>
        <p:nvSpPr>
          <p:cNvPr id="56" name="Shape 56"/>
          <p:cNvSpPr txBox="1"/>
          <p:nvPr>
            <p:ph idx="1" type="body"/>
          </p:nvPr>
        </p:nvSpPr>
        <p:spPr>
          <a:xfrm>
            <a:off y="2120900" x="990600"/>
            <a:ext cy="5727699" cx="8089900"/>
          </a:xfrm>
          <a:prstGeom prst="rect">
            <a:avLst/>
          </a:prstGeom>
          <a:noFill/>
          <a:ln>
            <a:noFill/>
          </a:ln>
        </p:spPr>
        <p:txBody>
          <a:bodyPr bIns="91425" rIns="91425" lIns="91425" tIns="91425" anchor="t" anchorCtr="0"/>
          <a:lstStyle>
            <a:lvl1pPr rtl="0">
              <a:spcBef>
                <a:spcPts val="0"/>
              </a:spcBef>
              <a:defRPr/>
            </a:lvl1pPr>
            <a:lvl2pPr rtl="0" indent="-254000" marL="571500">
              <a:spcBef>
                <a:spcPts val="0"/>
              </a:spcBef>
              <a:defRPr/>
            </a:lvl2pPr>
            <a:lvl3pPr rtl="0" indent="-266700" marL="901700">
              <a:spcBef>
                <a:spcPts val="0"/>
              </a:spcBef>
              <a:defRPr/>
            </a:lvl3pPr>
            <a:lvl4pPr rtl="0" indent="-254000" marL="1206500">
              <a:spcBef>
                <a:spcPts val="0"/>
              </a:spcBef>
              <a:defRPr/>
            </a:lvl4pPr>
            <a:lvl5pPr rtl="0" marL="152400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2-Column">
    <p:spTree>
      <p:nvGrpSpPr>
        <p:cNvPr id="57" name="Shape 57"/>
        <p:cNvGrpSpPr/>
        <p:nvPr/>
      </p:nvGrpSpPr>
      <p:grpSpPr>
        <a:xfrm>
          <a:off y="0" x="0"/>
          <a:ext cy="0" cx="0"/>
          <a:chOff y="0" x="0"/>
          <a:chExt cy="0" cx="0"/>
        </a:xfrm>
      </p:grpSpPr>
      <p:cxnSp>
        <p:nvCxnSpPr>
          <p:cNvPr id="58" name="Shape 58"/>
          <p:cNvCxnSpPr/>
          <p:nvPr/>
        </p:nvCxnSpPr>
        <p:spPr>
          <a:xfrm flipH="1">
            <a:off y="2037094" x="6498329"/>
            <a:ext cy="6643974" cx="0"/>
          </a:xfrm>
          <a:prstGeom prst="straightConnector1">
            <a:avLst/>
          </a:prstGeom>
          <a:noFill/>
          <a:ln w="12700" cap="flat">
            <a:solidFill>
              <a:srgbClr val="3DB249"/>
            </a:solidFill>
            <a:prstDash val="dashDot"/>
            <a:miter/>
            <a:headEnd w="med" len="med" type="none"/>
            <a:tailEnd w="med" len="med" type="none"/>
          </a:ln>
        </p:spPr>
      </p:cxnSp>
      <p:sp>
        <p:nvSpPr>
          <p:cNvPr id="59" name="Shape 59"/>
          <p:cNvSpPr txBox="1"/>
          <p:nvPr>
            <p:ph type="title"/>
          </p:nvPr>
        </p:nvSpPr>
        <p:spPr>
          <a:xfrm>
            <a:off y="717550" x="1009650"/>
            <a:ext cy="800099" cx="10985499"/>
          </a:xfrm>
          <a:prstGeom prst="rect">
            <a:avLst/>
          </a:prstGeom>
          <a:noFill/>
          <a:ln>
            <a:noFill/>
          </a:ln>
        </p:spPr>
        <p:txBody>
          <a:bodyPr bIns="91425" rIns="91425" lIns="91425" tIns="91425" anchor="t" anchorCtr="0"/>
          <a:lstStyle>
            <a:lvl1pPr rtl="0">
              <a:spcBef>
                <a:spcPts val="0"/>
              </a:spcBef>
              <a:defRPr/>
            </a:lvl1pPr>
            <a:lvl2pPr rtl="0" indent="228600">
              <a:spcBef>
                <a:spcPts val="0"/>
              </a:spcBef>
              <a:defRPr/>
            </a:lvl2pPr>
            <a:lvl3pPr rtl="0" indent="457200">
              <a:spcBef>
                <a:spcPts val="0"/>
              </a:spcBef>
              <a:defRPr/>
            </a:lvl3pPr>
            <a:lvl4pPr rtl="0" indent="685800">
              <a:spcBef>
                <a:spcPts val="0"/>
              </a:spcBef>
              <a:defRPr/>
            </a:lvl4pPr>
            <a:lvl5pPr rtl="0" indent="914400">
              <a:spcBef>
                <a:spcPts val="0"/>
              </a:spcBef>
              <a:defRPr/>
            </a:lvl5pPr>
            <a:lvl6pPr rtl="0" indent="1143000">
              <a:spcBef>
                <a:spcPts val="0"/>
              </a:spcBef>
              <a:defRPr/>
            </a:lvl6pPr>
            <a:lvl7pPr rtl="0" indent="1371600">
              <a:spcBef>
                <a:spcPts val="0"/>
              </a:spcBef>
              <a:defRPr/>
            </a:lvl7pPr>
            <a:lvl8pPr rtl="0" indent="1600200">
              <a:spcBef>
                <a:spcPts val="0"/>
              </a:spcBef>
              <a:defRPr/>
            </a:lvl8pPr>
            <a:lvl9pPr rtl="0" indent="1828800">
              <a:spcBef>
                <a:spcPts val="0"/>
              </a:spcBef>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ext &amp; Quote">
    <p:spTree>
      <p:nvGrpSpPr>
        <p:cNvPr id="60" name="Shape 60"/>
        <p:cNvGrpSpPr/>
        <p:nvPr/>
      </p:nvGrpSpPr>
      <p:grpSpPr>
        <a:xfrm>
          <a:off y="0" x="0"/>
          <a:ext cy="0" cx="0"/>
          <a:chOff y="0" x="0"/>
          <a:chExt cy="0" cx="0"/>
        </a:xfrm>
      </p:grpSpPr>
      <p:cxnSp>
        <p:nvCxnSpPr>
          <p:cNvPr id="61" name="Shape 61"/>
          <p:cNvCxnSpPr/>
          <p:nvPr/>
        </p:nvCxnSpPr>
        <p:spPr>
          <a:xfrm flipH="1">
            <a:off y="2037094" x="6498329"/>
            <a:ext cy="6643974" cx="0"/>
          </a:xfrm>
          <a:prstGeom prst="straightConnector1">
            <a:avLst/>
          </a:prstGeom>
          <a:noFill/>
          <a:ln w="12700" cap="flat">
            <a:solidFill>
              <a:srgbClr val="3DB249"/>
            </a:solidFill>
            <a:prstDash val="dashDot"/>
            <a:miter/>
            <a:headEnd w="med" len="med" type="none"/>
            <a:tailEnd w="med" len="med" type="none"/>
          </a:ln>
        </p:spPr>
      </p:cxnSp>
      <p:sp>
        <p:nvSpPr>
          <p:cNvPr id="62" name="Shape 62"/>
          <p:cNvSpPr txBox="1"/>
          <p:nvPr>
            <p:ph type="title"/>
          </p:nvPr>
        </p:nvSpPr>
        <p:spPr>
          <a:xfrm>
            <a:off y="717550" x="1009650"/>
            <a:ext cy="800099" cx="10985499"/>
          </a:xfrm>
          <a:prstGeom prst="rect">
            <a:avLst/>
          </a:prstGeom>
          <a:noFill/>
          <a:ln>
            <a:noFill/>
          </a:ln>
        </p:spPr>
        <p:txBody>
          <a:bodyPr bIns="91425" rIns="91425" lIns="91425" tIns="91425" anchor="t" anchorCtr="0"/>
          <a:lstStyle>
            <a:lvl1pPr rtl="0">
              <a:spcBef>
                <a:spcPts val="0"/>
              </a:spcBef>
              <a:defRPr/>
            </a:lvl1pPr>
            <a:lvl2pPr rtl="0" indent="228600">
              <a:spcBef>
                <a:spcPts val="0"/>
              </a:spcBef>
              <a:defRPr/>
            </a:lvl2pPr>
            <a:lvl3pPr rtl="0" indent="457200">
              <a:spcBef>
                <a:spcPts val="0"/>
              </a:spcBef>
              <a:defRPr/>
            </a:lvl3pPr>
            <a:lvl4pPr rtl="0" indent="685800">
              <a:spcBef>
                <a:spcPts val="0"/>
              </a:spcBef>
              <a:defRPr/>
            </a:lvl4pPr>
            <a:lvl5pPr rtl="0" indent="914400">
              <a:spcBef>
                <a:spcPts val="0"/>
              </a:spcBef>
              <a:defRPr/>
            </a:lvl5pPr>
            <a:lvl6pPr rtl="0" indent="1143000">
              <a:spcBef>
                <a:spcPts val="0"/>
              </a:spcBef>
              <a:defRPr/>
            </a:lvl6pPr>
            <a:lvl7pPr rtl="0" indent="1371600">
              <a:spcBef>
                <a:spcPts val="0"/>
              </a:spcBef>
              <a:defRPr/>
            </a:lvl7pPr>
            <a:lvl8pPr rtl="0" indent="1600200">
              <a:spcBef>
                <a:spcPts val="0"/>
              </a:spcBef>
              <a:defRPr/>
            </a:lvl8pPr>
            <a:lvl9pPr rtl="0" indent="1828800">
              <a:spcBef>
                <a:spcPts val="0"/>
              </a:spcBef>
              <a:defRPr/>
            </a:lvl9pPr>
          </a:lstStyle>
          <a:p/>
        </p:txBody>
      </p:sp>
      <p:sp>
        <p:nvSpPr>
          <p:cNvPr id="63" name="Shape 63"/>
          <p:cNvSpPr/>
          <p:nvPr/>
        </p:nvSpPr>
        <p:spPr>
          <a:xfrm>
            <a:off y="2349500" x="699987"/>
            <a:ext cy="6200478" cx="5428208"/>
          </a:xfrm>
          <a:prstGeom prst="rect">
            <a:avLst/>
          </a:prstGeom>
          <a:noFill/>
          <a:ln>
            <a:noFill/>
          </a:ln>
        </p:spPr>
        <p:txBody>
          <a:bodyPr bIns="38100" rIns="38100" lIns="38100" tIns="38100" anchor="t" anchorCtr="0">
            <a:noAutofit/>
          </a:bodyPr>
          <a:lstStyle/>
          <a:p>
            <a:pPr algn="l" rtl="0" lvl="1" marR="0" indent="-381000" marL="723900">
              <a:spcBef>
                <a:spcPts val="0"/>
              </a:spcBef>
              <a:buClr>
                <a:srgbClr val="5B5B5B"/>
              </a:buClr>
              <a:buSzPct val="50000"/>
              <a:buFont typeface="Arial"/>
              <a:buChar char="•"/>
            </a:pPr>
            <a:r>
              <a:rPr strike="noStrike" u="none" b="0" cap="none" baseline="0" sz="3000" lang="en-US" i="0">
                <a:solidFill>
                  <a:srgbClr val="555555"/>
                </a:solidFill>
                <a:latin typeface="Arial"/>
                <a:ea typeface="Arial"/>
                <a:cs typeface="Arial"/>
                <a:sym typeface="Arial"/>
              </a:rPr>
              <a:t>Bullet point one</a:t>
            </a:r>
          </a:p>
          <a:p>
            <a:pPr algn="l" rtl="0" lvl="1" marR="0" indent="-381000" marL="723900">
              <a:spcBef>
                <a:spcPts val="2000"/>
              </a:spcBef>
              <a:buClr>
                <a:srgbClr val="5B5B5B"/>
              </a:buClr>
              <a:buSzPct val="50000"/>
              <a:buFont typeface="Arial"/>
              <a:buChar char="•"/>
            </a:pPr>
            <a:r>
              <a:rPr strike="noStrike" u="none" b="0" cap="none" baseline="0" sz="3000" lang="en-US" i="0">
                <a:solidFill>
                  <a:srgbClr val="555555"/>
                </a:solidFill>
                <a:latin typeface="Arial"/>
                <a:ea typeface="Arial"/>
                <a:cs typeface="Arial"/>
                <a:sym typeface="Arial"/>
              </a:rPr>
              <a:t>Bullet point two</a:t>
            </a:r>
          </a:p>
          <a:p>
            <a:pPr algn="l" rtl="0" lvl="1" marR="0" indent="-381000" marL="723900">
              <a:spcBef>
                <a:spcPts val="2000"/>
              </a:spcBef>
              <a:buClr>
                <a:srgbClr val="5B5B5B"/>
              </a:buClr>
              <a:buSzPct val="50000"/>
              <a:buFont typeface="Arial"/>
              <a:buChar char="•"/>
            </a:pPr>
            <a:r>
              <a:rPr strike="noStrike" u="none" b="0" cap="none" baseline="0" sz="3000" lang="en-US" i="0">
                <a:solidFill>
                  <a:srgbClr val="555555"/>
                </a:solidFill>
                <a:latin typeface="Arial"/>
                <a:ea typeface="Arial"/>
                <a:cs typeface="Arial"/>
                <a:sym typeface="Arial"/>
              </a:rPr>
              <a:t>Bullet point three</a:t>
            </a:r>
          </a:p>
          <a:p>
            <a:pPr algn="l" rtl="0" lvl="2" marR="0" indent="-355600" marL="1041400">
              <a:spcBef>
                <a:spcPts val="2000"/>
              </a:spcBef>
              <a:buClr>
                <a:srgbClr val="555555"/>
              </a:buClr>
              <a:buSzPct val="50000"/>
              <a:buFont typeface="Arial"/>
              <a:buChar char="•"/>
            </a:pPr>
            <a:r>
              <a:rPr strike="noStrike" u="none" b="0" cap="none" baseline="0" sz="2800" lang="en-US" i="0">
                <a:solidFill>
                  <a:srgbClr val="555555"/>
                </a:solidFill>
                <a:latin typeface="Arial"/>
                <a:ea typeface="Arial"/>
                <a:cs typeface="Arial"/>
                <a:sym typeface="Arial"/>
              </a:rPr>
              <a:t>Detail bullet A</a:t>
            </a:r>
          </a:p>
          <a:p>
            <a:pPr algn="l" rtl="0" lvl="2" marR="0" indent="-355600" marL="1041400">
              <a:spcBef>
                <a:spcPts val="2000"/>
              </a:spcBef>
              <a:buClr>
                <a:srgbClr val="555555"/>
              </a:buClr>
              <a:buSzPct val="50000"/>
              <a:buFont typeface="Arial"/>
              <a:buChar char="•"/>
            </a:pPr>
            <a:r>
              <a:rPr strike="noStrike" u="none" b="0" cap="none" baseline="0" sz="2800" lang="en-US" i="0">
                <a:solidFill>
                  <a:srgbClr val="555555"/>
                </a:solidFill>
                <a:latin typeface="Arial"/>
                <a:ea typeface="Arial"/>
                <a:cs typeface="Arial"/>
                <a:sym typeface="Arial"/>
              </a:rPr>
              <a:t>Detail bullet B</a:t>
            </a:r>
          </a:p>
          <a:p>
            <a:pPr algn="l" rtl="0" lvl="2" marR="0" indent="-355600" marL="1041400">
              <a:spcBef>
                <a:spcPts val="2000"/>
              </a:spcBef>
              <a:buClr>
                <a:srgbClr val="555555"/>
              </a:buClr>
              <a:buSzPct val="50000"/>
              <a:buFont typeface="Arial"/>
              <a:buChar char="•"/>
            </a:pPr>
            <a:r>
              <a:rPr strike="noStrike" u="none" b="0" cap="none" baseline="0" sz="2800" lang="en-US" i="0">
                <a:solidFill>
                  <a:srgbClr val="555555"/>
                </a:solidFill>
                <a:latin typeface="Arial"/>
                <a:ea typeface="Arial"/>
                <a:cs typeface="Arial"/>
                <a:sym typeface="Arial"/>
              </a:rPr>
              <a:t>Detail bullet C</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ext &amp; Image">
    <p:spTree>
      <p:nvGrpSpPr>
        <p:cNvPr id="64" name="Shape 64"/>
        <p:cNvGrpSpPr/>
        <p:nvPr/>
      </p:nvGrpSpPr>
      <p:grpSpPr>
        <a:xfrm>
          <a:off y="0" x="0"/>
          <a:ext cy="0" cx="0"/>
          <a:chOff y="0" x="0"/>
          <a:chExt cy="0" cx="0"/>
        </a:xfrm>
      </p:grpSpPr>
      <p:sp>
        <p:nvSpPr>
          <p:cNvPr id="65" name="Shape 65"/>
          <p:cNvSpPr txBox="1"/>
          <p:nvPr>
            <p:ph type="title"/>
          </p:nvPr>
        </p:nvSpPr>
        <p:spPr>
          <a:xfrm>
            <a:off y="717550" x="1009650"/>
            <a:ext cy="1549400" cx="4330700"/>
          </a:xfrm>
          <a:prstGeom prst="rect">
            <a:avLst/>
          </a:prstGeom>
          <a:noFill/>
          <a:ln>
            <a:noFill/>
          </a:ln>
        </p:spPr>
        <p:txBody>
          <a:bodyPr bIns="91425" rIns="91425" lIns="91425" tIns="91425" anchor="t" anchorCtr="0"/>
          <a:lstStyle>
            <a:lvl1pPr rtl="0">
              <a:spcBef>
                <a:spcPts val="0"/>
              </a:spcBef>
              <a:defRPr/>
            </a:lvl1pPr>
            <a:lvl2pPr rtl="0" indent="228600">
              <a:spcBef>
                <a:spcPts val="0"/>
              </a:spcBef>
              <a:defRPr/>
            </a:lvl2pPr>
            <a:lvl3pPr rtl="0" indent="457200">
              <a:spcBef>
                <a:spcPts val="0"/>
              </a:spcBef>
              <a:defRPr/>
            </a:lvl3pPr>
            <a:lvl4pPr rtl="0" indent="685800">
              <a:spcBef>
                <a:spcPts val="0"/>
              </a:spcBef>
              <a:defRPr/>
            </a:lvl4pPr>
            <a:lvl5pPr rtl="0" indent="914400">
              <a:spcBef>
                <a:spcPts val="0"/>
              </a:spcBef>
              <a:defRPr/>
            </a:lvl5pPr>
            <a:lvl6pPr rtl="0" indent="1143000">
              <a:spcBef>
                <a:spcPts val="0"/>
              </a:spcBef>
              <a:defRPr/>
            </a:lvl6pPr>
            <a:lvl7pPr rtl="0" indent="1371600">
              <a:spcBef>
                <a:spcPts val="0"/>
              </a:spcBef>
              <a:defRPr/>
            </a:lvl7pPr>
            <a:lvl8pPr rtl="0" indent="1600200">
              <a:spcBef>
                <a:spcPts val="0"/>
              </a:spcBef>
              <a:defRPr/>
            </a:lvl8pPr>
            <a:lvl9pPr rtl="0" indent="1828800">
              <a:spcBef>
                <a:spcPts val="0"/>
              </a:spcBef>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 Dark">
    <p:bg>
      <p:bgPr>
        <a:solidFill>
          <a:srgbClr val="000000"/>
        </a:solidFill>
      </p:bgPr>
    </p:bg>
    <p:spTree>
      <p:nvGrpSpPr>
        <p:cNvPr id="66" name="Shape 66"/>
        <p:cNvGrpSpPr/>
        <p:nvPr/>
      </p:nvGrpSpPr>
      <p:grpSpPr>
        <a:xfrm>
          <a:off y="0" x="0"/>
          <a:ext cy="0" cx="0"/>
          <a:chOff y="0" x="0"/>
          <a:chExt cy="0" cx="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 Green">
    <p:bg>
      <p:bgPr>
        <a:solidFill>
          <a:srgbClr val="3DB249"/>
        </a:solidFill>
      </p:bgPr>
    </p:bg>
    <p:spTree>
      <p:nvGrpSpPr>
        <p:cNvPr id="67" name="Shape 67"/>
        <p:cNvGrpSpPr/>
        <p:nvPr/>
      </p:nvGrpSpPr>
      <p:grpSpPr>
        <a:xfrm>
          <a:off y="0" x="0"/>
          <a:ext cy="0" cx="0"/>
          <a:chOff y="0" x="0"/>
          <a:chExt cy="0" cx="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ver &amp; Subtitle">
    <p:bg>
      <p:bgPr>
        <a:solidFill>
          <a:srgbClr val="3DB249"/>
        </a:solidFill>
      </p:bgPr>
    </p:bg>
    <p:spTree>
      <p:nvGrpSpPr>
        <p:cNvPr id="12" name="Shape 12"/>
        <p:cNvGrpSpPr/>
        <p:nvPr/>
      </p:nvGrpSpPr>
      <p:grpSpPr>
        <a:xfrm>
          <a:off y="0" x="0"/>
          <a:ext cy="0" cx="0"/>
          <a:chOff y="0" x="0"/>
          <a:chExt cy="0" cx="0"/>
        </a:xfrm>
      </p:grpSpPr>
      <p:pic>
        <p:nvPicPr>
          <p:cNvPr id="13" name="Shape 13"/>
          <p:cNvPicPr preferRelativeResize="0"/>
          <p:nvPr/>
        </p:nvPicPr>
        <p:blipFill rotWithShape="1">
          <a:blip r:embed="rId2">
            <a:alphaModFix/>
          </a:blip>
          <a:srcRect t="0" b="0" r="0" l="0"/>
          <a:stretch/>
        </p:blipFill>
        <p:spPr>
          <a:xfrm>
            <a:off y="8051800" x="6197600"/>
            <a:ext cy="595587" cx="609599"/>
          </a:xfrm>
          <a:prstGeom prst="rect">
            <a:avLst/>
          </a:prstGeom>
          <a:noFill/>
          <a:ln>
            <a:noFill/>
          </a:ln>
        </p:spPr>
      </p:pic>
      <p:sp>
        <p:nvSpPr>
          <p:cNvPr id="14" name="Shape 14"/>
          <p:cNvSpPr txBox="1"/>
          <p:nvPr>
            <p:ph type="title"/>
          </p:nvPr>
        </p:nvSpPr>
        <p:spPr>
          <a:xfrm>
            <a:off y="1231900" x="762000"/>
            <a:ext cy="4572000" cx="11480800"/>
          </a:xfrm>
          <a:prstGeom prst="rect">
            <a:avLst/>
          </a:prstGeom>
          <a:noFill/>
          <a:ln>
            <a:noFill/>
          </a:ln>
        </p:spPr>
        <p:txBody>
          <a:bodyPr bIns="91425" rIns="91425" lIns="91425" tIns="91425" anchor="ctr"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 name="Shape 15"/>
          <p:cNvSpPr txBox="1"/>
          <p:nvPr>
            <p:ph idx="1" type="body"/>
          </p:nvPr>
        </p:nvSpPr>
        <p:spPr>
          <a:xfrm>
            <a:off y="5791200" x="1270000"/>
            <a:ext cy="444500" cx="10464800"/>
          </a:xfrm>
          <a:prstGeom prst="rect">
            <a:avLst/>
          </a:prstGeom>
          <a:noFill/>
          <a:ln>
            <a:noFill/>
          </a:ln>
        </p:spPr>
        <p:txBody>
          <a:bodyPr bIns="91425" rIns="91425" lIns="91425" tIns="91425" anchor="t" anchorCtr="0"/>
          <a:lstStyle>
            <a:lvl1pPr algn="ctr" rtl="0" indent="0" marL="0">
              <a:spcBef>
                <a:spcPts val="0"/>
              </a:spcBef>
              <a:buClr>
                <a:srgbClr val="FFFFFF"/>
              </a:buClr>
              <a:buNone/>
              <a:defRPr/>
            </a:lvl1pPr>
            <a:lvl2pPr algn="ctr" rtl="0" indent="0" marL="0">
              <a:spcBef>
                <a:spcPts val="0"/>
              </a:spcBef>
              <a:buClr>
                <a:srgbClr val="FFFFFF"/>
              </a:buClr>
              <a:buNone/>
              <a:defRPr/>
            </a:lvl2pPr>
            <a:lvl3pPr algn="ctr" rtl="0" indent="0" marL="0">
              <a:spcBef>
                <a:spcPts val="0"/>
              </a:spcBef>
              <a:buClr>
                <a:srgbClr val="FFFFFF"/>
              </a:buClr>
              <a:buNone/>
              <a:defRPr/>
            </a:lvl3pPr>
            <a:lvl4pPr algn="ctr" rtl="0" indent="0" marL="0">
              <a:spcBef>
                <a:spcPts val="0"/>
              </a:spcBef>
              <a:buClr>
                <a:srgbClr val="FFFFFF"/>
              </a:buClr>
              <a:buNone/>
              <a:defRPr/>
            </a:lvl4pPr>
            <a:lvl5pPr algn="ctr" rtl="0" indent="0" marL="0">
              <a:spcBef>
                <a:spcPts val="0"/>
              </a:spcBef>
              <a:buClr>
                <a:srgbClr val="FFFFFF"/>
              </a:buClr>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ver - Cobrand">
    <p:bg>
      <p:bgPr>
        <a:solidFill>
          <a:srgbClr val="3DB249"/>
        </a:solidFill>
      </p:bgPr>
    </p:bg>
    <p:spTree>
      <p:nvGrpSpPr>
        <p:cNvPr id="16" name="Shape 16"/>
        <p:cNvGrpSpPr/>
        <p:nvPr/>
      </p:nvGrpSpPr>
      <p:grpSpPr>
        <a:xfrm>
          <a:off y="0" x="0"/>
          <a:ext cy="0" cx="0"/>
          <a:chOff y="0" x="0"/>
          <a:chExt cy="0" cx="0"/>
        </a:xfrm>
      </p:grpSpPr>
      <p:pic>
        <p:nvPicPr>
          <p:cNvPr id="17" name="Shape 17"/>
          <p:cNvPicPr preferRelativeResize="0"/>
          <p:nvPr/>
        </p:nvPicPr>
        <p:blipFill rotWithShape="1">
          <a:blip r:embed="rId2">
            <a:alphaModFix/>
          </a:blip>
          <a:srcRect t="0" b="0" r="0" l="0"/>
          <a:stretch/>
        </p:blipFill>
        <p:spPr>
          <a:xfrm>
            <a:off y="8051800" x="3924300"/>
            <a:ext cy="595587" cx="609599"/>
          </a:xfrm>
          <a:prstGeom prst="rect">
            <a:avLst/>
          </a:prstGeom>
          <a:noFill/>
          <a:ln>
            <a:noFill/>
          </a:ln>
        </p:spPr>
      </p:pic>
      <p:sp>
        <p:nvSpPr>
          <p:cNvPr id="18" name="Shape 18"/>
          <p:cNvSpPr txBox="1"/>
          <p:nvPr>
            <p:ph type="title"/>
          </p:nvPr>
        </p:nvSpPr>
        <p:spPr>
          <a:xfrm>
            <a:off y="1231900" x="762000"/>
            <a:ext cy="4572000" cx="11480800"/>
          </a:xfrm>
          <a:prstGeom prst="rect">
            <a:avLst/>
          </a:prstGeom>
          <a:noFill/>
          <a:ln>
            <a:noFill/>
          </a:ln>
        </p:spPr>
        <p:txBody>
          <a:bodyPr bIns="91425" rIns="91425" lIns="91425" tIns="91425" anchor="ctr"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 name="Shape 19"/>
          <p:cNvSpPr txBox="1"/>
          <p:nvPr>
            <p:ph idx="1" type="body"/>
          </p:nvPr>
        </p:nvSpPr>
        <p:spPr>
          <a:xfrm>
            <a:off y="5791200" x="1270000"/>
            <a:ext cy="444500" cx="10464800"/>
          </a:xfrm>
          <a:prstGeom prst="rect">
            <a:avLst/>
          </a:prstGeom>
          <a:noFill/>
          <a:ln>
            <a:noFill/>
          </a:ln>
        </p:spPr>
        <p:txBody>
          <a:bodyPr bIns="91425" rIns="91425" lIns="91425" tIns="91425" anchor="t" anchorCtr="0"/>
          <a:lstStyle>
            <a:lvl1pPr algn="ctr" rtl="0" indent="0" marL="0">
              <a:spcBef>
                <a:spcPts val="0"/>
              </a:spcBef>
              <a:buClr>
                <a:srgbClr val="FFFFFF"/>
              </a:buClr>
              <a:buNone/>
              <a:defRPr/>
            </a:lvl1pPr>
            <a:lvl2pPr algn="ctr" rtl="0" indent="0" marL="0">
              <a:spcBef>
                <a:spcPts val="0"/>
              </a:spcBef>
              <a:buClr>
                <a:srgbClr val="FFFFFF"/>
              </a:buClr>
              <a:buNone/>
              <a:defRPr/>
            </a:lvl2pPr>
            <a:lvl3pPr algn="ctr" rtl="0" indent="0" marL="0">
              <a:spcBef>
                <a:spcPts val="0"/>
              </a:spcBef>
              <a:buClr>
                <a:srgbClr val="FFFFFF"/>
              </a:buClr>
              <a:buNone/>
              <a:defRPr/>
            </a:lvl3pPr>
            <a:lvl4pPr algn="ctr" rtl="0" indent="0" marL="0">
              <a:spcBef>
                <a:spcPts val="0"/>
              </a:spcBef>
              <a:buClr>
                <a:srgbClr val="FFFFFF"/>
              </a:buClr>
              <a:buNone/>
              <a:defRPr/>
            </a:lvl4pPr>
            <a:lvl5pPr algn="ctr" rtl="0" indent="0" marL="0">
              <a:spcBef>
                <a:spcPts val="0"/>
              </a:spcBef>
              <a:buClr>
                <a:srgbClr val="FFFFFF"/>
              </a:buClr>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 Green">
    <p:bg>
      <p:bgPr>
        <a:solidFill>
          <a:srgbClr val="3DB249"/>
        </a:solidFill>
      </p:bgPr>
    </p:bg>
    <p:spTree>
      <p:nvGrpSpPr>
        <p:cNvPr id="20" name="Shape 20"/>
        <p:cNvGrpSpPr/>
        <p:nvPr/>
      </p:nvGrpSpPr>
      <p:grpSpPr>
        <a:xfrm>
          <a:off y="0" x="0"/>
          <a:ext cy="0" cx="0"/>
          <a:chOff y="0" x="0"/>
          <a:chExt cy="0" cx="0"/>
        </a:xfrm>
      </p:grpSpPr>
      <p:sp>
        <p:nvSpPr>
          <p:cNvPr id="21" name="Shape 21"/>
          <p:cNvSpPr txBox="1"/>
          <p:nvPr>
            <p:ph type="title"/>
          </p:nvPr>
        </p:nvSpPr>
        <p:spPr>
          <a:xfrm>
            <a:off y="2603500" x="762000"/>
            <a:ext cy="3809999" cx="11480800"/>
          </a:xfrm>
          <a:prstGeom prst="rect">
            <a:avLst/>
          </a:prstGeom>
          <a:noFill/>
          <a:ln>
            <a:noFill/>
          </a:ln>
        </p:spPr>
        <p:txBody>
          <a:bodyPr bIns="91425" rIns="91425" lIns="91425" tIns="91425" anchor="ctr"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 Green Icon">
    <p:bg>
      <p:bgPr>
        <a:solidFill>
          <a:srgbClr val="3DB249"/>
        </a:solidFill>
      </p:bgPr>
    </p:bg>
    <p:spTree>
      <p:nvGrpSpPr>
        <p:cNvPr id="22" name="Shape 22"/>
        <p:cNvGrpSpPr/>
        <p:nvPr/>
      </p:nvGrpSpPr>
      <p:grpSpPr>
        <a:xfrm>
          <a:off y="0" x="0"/>
          <a:ext cy="0" cx="0"/>
          <a:chOff y="0" x="0"/>
          <a:chExt cy="0" cx="0"/>
        </a:xfrm>
      </p:grpSpPr>
      <p:sp>
        <p:nvSpPr>
          <p:cNvPr id="23" name="Shape 23"/>
          <p:cNvSpPr txBox="1"/>
          <p:nvPr>
            <p:ph type="title"/>
          </p:nvPr>
        </p:nvSpPr>
        <p:spPr>
          <a:xfrm>
            <a:off y="4298950" x="762000"/>
            <a:ext cy="2540000" cx="11480800"/>
          </a:xfrm>
          <a:prstGeom prst="rect">
            <a:avLst/>
          </a:prstGeom>
          <a:noFill/>
          <a:ln>
            <a:noFill/>
          </a:ln>
        </p:spPr>
        <p:txBody>
          <a:bodyPr bIns="91425" rIns="91425" lIns="91425" tIns="91425" anchor="t"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 LightGreen">
    <p:bg>
      <p:bgPr>
        <a:solidFill>
          <a:srgbClr val="A7DD9A"/>
        </a:solidFill>
      </p:bgPr>
    </p:bg>
    <p:spTree>
      <p:nvGrpSpPr>
        <p:cNvPr id="24" name="Shape 24"/>
        <p:cNvGrpSpPr/>
        <p:nvPr/>
      </p:nvGrpSpPr>
      <p:grpSpPr>
        <a:xfrm>
          <a:off y="0" x="0"/>
          <a:ext cy="0" cx="0"/>
          <a:chOff y="0" x="0"/>
          <a:chExt cy="0" cx="0"/>
        </a:xfrm>
      </p:grpSpPr>
      <p:sp>
        <p:nvSpPr>
          <p:cNvPr id="25" name="Shape 25"/>
          <p:cNvSpPr txBox="1"/>
          <p:nvPr>
            <p:ph type="title"/>
          </p:nvPr>
        </p:nvSpPr>
        <p:spPr>
          <a:xfrm>
            <a:off y="4298950" x="762000"/>
            <a:ext cy="2540000" cx="11480800"/>
          </a:xfrm>
          <a:prstGeom prst="rect">
            <a:avLst/>
          </a:prstGeom>
          <a:noFill/>
          <a:ln>
            <a:noFill/>
          </a:ln>
        </p:spPr>
        <p:txBody>
          <a:bodyPr bIns="91425" rIns="91425" lIns="91425" tIns="91425" anchor="t"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 Purple">
    <p:bg>
      <p:bgPr>
        <a:solidFill>
          <a:srgbClr val="4F5CA5"/>
        </a:solidFill>
      </p:bgPr>
    </p:bg>
    <p:spTree>
      <p:nvGrpSpPr>
        <p:cNvPr id="26" name="Shape 26"/>
        <p:cNvGrpSpPr/>
        <p:nvPr/>
      </p:nvGrpSpPr>
      <p:grpSpPr>
        <a:xfrm>
          <a:off y="0" x="0"/>
          <a:ext cy="0" cx="0"/>
          <a:chOff y="0" x="0"/>
          <a:chExt cy="0" cx="0"/>
        </a:xfrm>
      </p:grpSpPr>
      <p:sp>
        <p:nvSpPr>
          <p:cNvPr id="27" name="Shape 27"/>
          <p:cNvSpPr txBox="1"/>
          <p:nvPr>
            <p:ph type="title"/>
          </p:nvPr>
        </p:nvSpPr>
        <p:spPr>
          <a:xfrm>
            <a:off y="4298950" x="762000"/>
            <a:ext cy="2540000" cx="11480800"/>
          </a:xfrm>
          <a:prstGeom prst="rect">
            <a:avLst/>
          </a:prstGeom>
          <a:noFill/>
          <a:ln>
            <a:noFill/>
          </a:ln>
        </p:spPr>
        <p:txBody>
          <a:bodyPr bIns="91425" rIns="91425" lIns="91425" tIns="91425" anchor="t"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 Blue">
    <p:bg>
      <p:bgPr>
        <a:solidFill>
          <a:srgbClr val="1B93B9"/>
        </a:solidFill>
      </p:bgPr>
    </p:bg>
    <p:spTree>
      <p:nvGrpSpPr>
        <p:cNvPr id="28" name="Shape 28"/>
        <p:cNvGrpSpPr/>
        <p:nvPr/>
      </p:nvGrpSpPr>
      <p:grpSpPr>
        <a:xfrm>
          <a:off y="0" x="0"/>
          <a:ext cy="0" cx="0"/>
          <a:chOff y="0" x="0"/>
          <a:chExt cy="0" cx="0"/>
        </a:xfrm>
      </p:grpSpPr>
      <p:sp>
        <p:nvSpPr>
          <p:cNvPr id="29" name="Shape 29"/>
          <p:cNvSpPr txBox="1"/>
          <p:nvPr>
            <p:ph type="title"/>
          </p:nvPr>
        </p:nvSpPr>
        <p:spPr>
          <a:xfrm>
            <a:off y="4298950" x="762000"/>
            <a:ext cy="2540000" cx="11480800"/>
          </a:xfrm>
          <a:prstGeom prst="rect">
            <a:avLst/>
          </a:prstGeom>
          <a:noFill/>
          <a:ln>
            <a:noFill/>
          </a:ln>
        </p:spPr>
        <p:txBody>
          <a:bodyPr bIns="91425" rIns="91425" lIns="91425" tIns="91425" anchor="t"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19.xml" Type="http://schemas.openxmlformats.org/officeDocument/2006/relationships/slideLayout" Id="rId19"/><Relationship Target="../slideLayouts/slideLayout18.xml" Type="http://schemas.openxmlformats.org/officeDocument/2006/relationships/slideLayout" Id="rId18"/><Relationship Target="../slideLayouts/slideLayout17.xml" Type="http://schemas.openxmlformats.org/officeDocument/2006/relationships/slideLayout" Id="rId17"/><Relationship Target="../slideLayouts/slideLayout16.xml" Type="http://schemas.openxmlformats.org/officeDocument/2006/relationships/slideLayout" Id="rId16"/><Relationship Target="../slideLayouts/slideLayout15.xml" Type="http://schemas.openxmlformats.org/officeDocument/2006/relationships/slideLayout" Id="rId15"/><Relationship Target="../slideLayouts/slideLayout14.xml" Type="http://schemas.openxmlformats.org/officeDocument/2006/relationships/slideLayout" Id="rId14"/><Relationship Target="../slideLayouts/slideLayout12.xml" Type="http://schemas.openxmlformats.org/officeDocument/2006/relationships/slideLayout" Id="rId12"/><Relationship Target="../slideLayouts/slideLayout13.xml" Type="http://schemas.openxmlformats.org/officeDocument/2006/relationships/slideLayout" Id="rId13"/><Relationship Target="../slideLayouts/slideLayout10.xml" Type="http://schemas.openxmlformats.org/officeDocument/2006/relationships/slideLayout" Id="rId10"/><Relationship Target="../slideLayouts/slideLayout11.xml" Type="http://schemas.openxmlformats.org/officeDocument/2006/relationships/slideLayout" Id="rId11"/><Relationship Target="../theme/theme1.xml" Type="http://schemas.openxmlformats.org/officeDocument/2006/relationships/theme" Id="rId29"/><Relationship Target="../slideLayouts/slideLayout26.xml" Type="http://schemas.openxmlformats.org/officeDocument/2006/relationships/slideLayout" Id="rId26"/><Relationship Target="../slideLayouts/slideLayout25.xml" Type="http://schemas.openxmlformats.org/officeDocument/2006/relationships/slideLayout" Id="rId25"/><Relationship Target="../slideLayouts/slideLayout28.xml" Type="http://schemas.openxmlformats.org/officeDocument/2006/relationships/slideLayout" Id="rId28"/><Relationship Target="../slideLayouts/slideLayout27.xml" Type="http://schemas.openxmlformats.org/officeDocument/2006/relationships/slideLayout" Id="rId27"/><Relationship Target="../slideLayouts/slideLayout2.xml" Type="http://schemas.openxmlformats.org/officeDocument/2006/relationships/slideLayout" Id="rId2"/><Relationship Target="../slideLayouts/slideLayout21.xml" Type="http://schemas.openxmlformats.org/officeDocument/2006/relationships/slideLayout" Id="rId21"/><Relationship Target="../slideLayouts/slideLayout1.xml" Type="http://schemas.openxmlformats.org/officeDocument/2006/relationships/slideLayout" Id="rId1"/><Relationship Target="../slideLayouts/slideLayout22.xml" Type="http://schemas.openxmlformats.org/officeDocument/2006/relationships/slideLayout" Id="rId22"/><Relationship Target="../slideLayouts/slideLayout4.xml" Type="http://schemas.openxmlformats.org/officeDocument/2006/relationships/slideLayout" Id="rId4"/><Relationship Target="../slideLayouts/slideLayout23.xml" Type="http://schemas.openxmlformats.org/officeDocument/2006/relationships/slideLayout" Id="rId23"/><Relationship Target="../slideLayouts/slideLayout3.xml" Type="http://schemas.openxmlformats.org/officeDocument/2006/relationships/slideLayout" Id="rId3"/><Relationship Target="../slideLayouts/slideLayout24.xml" Type="http://schemas.openxmlformats.org/officeDocument/2006/relationships/slideLayout" Id="rId24"/><Relationship Target="../slideLayouts/slideLayout20.xml" Type="http://schemas.openxmlformats.org/officeDocument/2006/relationships/slideLayout" Id="rId20"/><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4" name="Shape 4"/>
        <p:cNvGrpSpPr/>
        <p:nvPr/>
      </p:nvGrpSpPr>
      <p:grpSpPr>
        <a:xfrm>
          <a:off y="0" x="0"/>
          <a:ext cy="0" cx="0"/>
          <a:chOff y="0" x="0"/>
          <a:chExt cy="0" cx="0"/>
        </a:xfrm>
      </p:grpSpPr>
      <p:cxnSp>
        <p:nvCxnSpPr>
          <p:cNvPr id="5" name="Shape 5"/>
          <p:cNvCxnSpPr/>
          <p:nvPr/>
        </p:nvCxnSpPr>
        <p:spPr>
          <a:xfrm rot="10800000" flipH="1">
            <a:off y="1849165" x="972541"/>
            <a:ext cy="12701" cx="12701"/>
          </a:xfrm>
          <a:prstGeom prst="straightConnector1">
            <a:avLst/>
          </a:prstGeom>
          <a:noFill/>
          <a:ln w="12700" cap="flat">
            <a:solidFill>
              <a:srgbClr val="46BD5D"/>
            </a:solidFill>
            <a:prstDash val="dashDot"/>
            <a:miter/>
            <a:headEnd w="med" len="med" type="none"/>
            <a:tailEnd w="med" len="med" type="none"/>
          </a:ln>
        </p:spPr>
      </p:cxnSp>
      <p:sp>
        <p:nvSpPr>
          <p:cNvPr id="6" name="Shape 6"/>
          <p:cNvSpPr txBox="1"/>
          <p:nvPr>
            <p:ph type="title"/>
          </p:nvPr>
        </p:nvSpPr>
        <p:spPr>
          <a:xfrm>
            <a:off y="717550" x="1009650"/>
            <a:ext cy="800099" cx="10985499"/>
          </a:xfrm>
          <a:prstGeom prst="rect">
            <a:avLst/>
          </a:prstGeom>
          <a:noFill/>
          <a:ln>
            <a:noFill/>
          </a:ln>
        </p:spPr>
        <p:txBody>
          <a:bodyPr bIns="91425" rIns="91425" lIns="91425" tIns="91425" anchor="t" anchorCtr="0"/>
          <a:lstStyle>
            <a:lvl1pPr algn="l" rtl="0" marR="0" indent="0" marL="0">
              <a:spcBef>
                <a:spcPts val="0"/>
              </a:spcBef>
              <a:defRPr/>
            </a:lvl1pPr>
            <a:lvl2pPr algn="l" rtl="0" marR="0" indent="228600" marL="0">
              <a:spcBef>
                <a:spcPts val="0"/>
              </a:spcBef>
              <a:defRPr/>
            </a:lvl2pPr>
            <a:lvl3pPr algn="l" rtl="0" marR="0" indent="457200" marL="0">
              <a:spcBef>
                <a:spcPts val="0"/>
              </a:spcBef>
              <a:defRPr/>
            </a:lvl3pPr>
            <a:lvl4pPr algn="l" rtl="0" marR="0" indent="685800" marL="0">
              <a:spcBef>
                <a:spcPts val="0"/>
              </a:spcBef>
              <a:defRPr/>
            </a:lvl4pPr>
            <a:lvl5pPr algn="l" rtl="0" marR="0" indent="914400" marL="0">
              <a:spcBef>
                <a:spcPts val="0"/>
              </a:spcBef>
              <a:defRPr/>
            </a:lvl5pPr>
            <a:lvl6pPr algn="l" rtl="0" marR="0" indent="1143000" marL="0">
              <a:spcBef>
                <a:spcPts val="0"/>
              </a:spcBef>
              <a:defRPr/>
            </a:lvl6pPr>
            <a:lvl7pPr algn="l" rtl="0" marR="0" indent="1371600" marL="0">
              <a:spcBef>
                <a:spcPts val="0"/>
              </a:spcBef>
              <a:defRPr/>
            </a:lvl7pPr>
            <a:lvl8pPr algn="l" rtl="0" marR="0" indent="1600200" marL="0">
              <a:spcBef>
                <a:spcPts val="0"/>
              </a:spcBef>
              <a:defRPr/>
            </a:lvl8pPr>
            <a:lvl9pPr algn="l" rtl="0" marR="0" indent="1828800" marL="0">
              <a:spcBef>
                <a:spcPts val="0"/>
              </a:spcBef>
              <a:defRPr/>
            </a:lvl9pPr>
          </a:lstStyle>
          <a:p/>
        </p:txBody>
      </p:sp>
      <p:sp>
        <p:nvSpPr>
          <p:cNvPr id="7" name="Shape 7"/>
          <p:cNvSpPr txBox="1"/>
          <p:nvPr>
            <p:ph idx="1" type="body"/>
          </p:nvPr>
        </p:nvSpPr>
        <p:spPr>
          <a:xfrm>
            <a:off y="2120900" x="990600"/>
            <a:ext cy="5727699" cx="8089900"/>
          </a:xfrm>
          <a:prstGeom prst="rect">
            <a:avLst/>
          </a:prstGeom>
          <a:noFill/>
          <a:ln>
            <a:noFill/>
          </a:ln>
        </p:spPr>
        <p:txBody>
          <a:bodyPr bIns="91425" rIns="91425" lIns="91425" tIns="91425" anchor="t" anchorCtr="0"/>
          <a:lstStyle>
            <a:lvl1pPr algn="l" rtl="0" marR="0" indent="-158750" marL="254000">
              <a:spcBef>
                <a:spcPts val="2000"/>
              </a:spcBef>
              <a:buClr>
                <a:srgbClr val="5B5B5B"/>
              </a:buClr>
              <a:buFont typeface="Arial"/>
              <a:buChar char="•"/>
              <a:defRPr/>
            </a:lvl1pPr>
            <a:lvl2pPr algn="l" rtl="0" marR="0" indent="-165100" marL="571500">
              <a:spcBef>
                <a:spcPts val="2000"/>
              </a:spcBef>
              <a:buClr>
                <a:srgbClr val="5B5B5B"/>
              </a:buClr>
              <a:buFont typeface="Arial"/>
              <a:buChar char="•"/>
              <a:defRPr/>
            </a:lvl2pPr>
            <a:lvl3pPr algn="l" rtl="0" marR="0" indent="-190500" marL="901700">
              <a:spcBef>
                <a:spcPts val="2000"/>
              </a:spcBef>
              <a:buClr>
                <a:srgbClr val="5B5B5B"/>
              </a:buClr>
              <a:buFont typeface="Arial"/>
              <a:buChar char="•"/>
              <a:defRPr/>
            </a:lvl3pPr>
            <a:lvl4pPr algn="l" rtl="0" marR="0" indent="-177800" marL="1206500">
              <a:spcBef>
                <a:spcPts val="2000"/>
              </a:spcBef>
              <a:buClr>
                <a:srgbClr val="5B5B5B"/>
              </a:buClr>
              <a:buFont typeface="Arial"/>
              <a:buChar char="•"/>
              <a:defRPr/>
            </a:lvl4pPr>
            <a:lvl5pPr algn="l" rtl="0" marR="0" indent="-177800" marL="1524000">
              <a:spcBef>
                <a:spcPts val="2000"/>
              </a:spcBef>
              <a:buClr>
                <a:srgbClr val="5B5B5B"/>
              </a:buClr>
              <a:buFont typeface="Arial"/>
              <a:buChar char="•"/>
              <a:defRPr/>
            </a:lvl5pPr>
            <a:lvl6pPr algn="l" rtl="0" marR="0" indent="-158750" marL="2705100">
              <a:spcBef>
                <a:spcPts val="2000"/>
              </a:spcBef>
              <a:buClr>
                <a:srgbClr val="5B5B5B"/>
              </a:buClr>
              <a:buFont typeface="Arial"/>
              <a:buChar char="•"/>
              <a:defRPr/>
            </a:lvl6pPr>
            <a:lvl7pPr algn="l" rtl="0" marR="0" indent="-158750" marL="3060700">
              <a:spcBef>
                <a:spcPts val="2000"/>
              </a:spcBef>
              <a:buClr>
                <a:srgbClr val="5B5B5B"/>
              </a:buClr>
              <a:buFont typeface="Arial"/>
              <a:buChar char="•"/>
              <a:defRPr/>
            </a:lvl7pPr>
            <a:lvl8pPr algn="l" rtl="0" marR="0" indent="-158750" marL="3416300">
              <a:spcBef>
                <a:spcPts val="2000"/>
              </a:spcBef>
              <a:buClr>
                <a:srgbClr val="5B5B5B"/>
              </a:buClr>
              <a:buFont typeface="Arial"/>
              <a:buChar char="•"/>
              <a:defRPr/>
            </a:lvl8pPr>
            <a:lvl9pPr algn="l" rtl="0" marR="0" indent="-158750" marL="3771900">
              <a:spcBef>
                <a:spcPts val="2000"/>
              </a:spcBef>
              <a:buClr>
                <a:srgbClr val="5B5B5B"/>
              </a:buClr>
              <a:buFont typeface="Arial"/>
              <a:buChar char="•"/>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3.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10.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19.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19.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9.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19.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10.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19.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10.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19.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19.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0.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19.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19.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9.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19.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19.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19.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5.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19.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19.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1.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9.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19.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19.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19.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19.xml" Type="http://schemas.openxmlformats.org/officeDocument/2006/relationships/slideLayout" Id="rId1"/></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5.xml" Type="http://schemas.openxmlformats.org/officeDocument/2006/relationships/slideLayout" Id="rId1"/></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10.xml" Type="http://schemas.openxmlformats.org/officeDocument/2006/relationships/slideLayout" Id="rId1"/></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9.xml" Type="http://schemas.openxmlformats.org/officeDocument/2006/relationships/slideLayout" Id="rId1"/></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19.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1.xml" Type="http://schemas.openxmlformats.org/officeDocument/2006/relationships/slideLayout" Id="rId1"/></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9.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19.xml" Type="http://schemas.openxmlformats.org/officeDocument/2006/relationships/slideLayout" Id="rId1"/></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19.xml" Type="http://schemas.openxmlformats.org/officeDocument/2006/relationships/slideLayout" Id="rId1"/></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10.xml" Type="http://schemas.openxmlformats.org/officeDocument/2006/relationships/slideLayout" Id="rId1"/></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19.xml" Type="http://schemas.openxmlformats.org/officeDocument/2006/relationships/slideLayout" Id="rId1"/></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19.xml" Type="http://schemas.openxmlformats.org/officeDocument/2006/relationships/slideLayout" Id="rId1"/></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19.xml" Type="http://schemas.openxmlformats.org/officeDocument/2006/relationships/slideLayout" Id="rId1"/></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19.xml" Type="http://schemas.openxmlformats.org/officeDocument/2006/relationships/slideLayout" Id="rId1"/></Relationships>
</file>

<file path=ppt/slides/_rels/slide46.xml.rels><?xml version="1.0" encoding="UTF-8" standalone="yes"?><Relationships xmlns="http://schemas.openxmlformats.org/package/2006/relationships"><Relationship Target="../notesSlides/notesSlide46.xml" Type="http://schemas.openxmlformats.org/officeDocument/2006/relationships/notesSlide" Id="rId2"/><Relationship Target="../slideLayouts/slideLayout19.xml" Type="http://schemas.openxmlformats.org/officeDocument/2006/relationships/slideLayout" Id="rId1"/></Relationships>
</file>

<file path=ppt/slides/_rels/slide47.xml.rels><?xml version="1.0" encoding="UTF-8" standalone="yes"?><Relationships xmlns="http://schemas.openxmlformats.org/package/2006/relationships"><Relationship Target="../notesSlides/notesSlide47.xml" Type="http://schemas.openxmlformats.org/officeDocument/2006/relationships/notesSlide" Id="rId2"/><Relationship Target="../slideLayouts/slideLayout5.xml" Type="http://schemas.openxmlformats.org/officeDocument/2006/relationships/slideLayout" Id="rId1"/></Relationships>
</file>

<file path=ppt/slides/_rels/slide48.xml.rels><?xml version="1.0" encoding="UTF-8" standalone="yes"?><Relationships xmlns="http://schemas.openxmlformats.org/package/2006/relationships"><Relationship Target="../notesSlides/notesSlide48.xml" Type="http://schemas.openxmlformats.org/officeDocument/2006/relationships/notesSlide" Id="rId2"/><Relationship Target="../slideLayouts/slideLayout12.xml" Type="http://schemas.openxmlformats.org/officeDocument/2006/relationships/slideLayout" Id="rId1"/><Relationship Target="../media/image03.png" Type="http://schemas.openxmlformats.org/officeDocument/2006/relationships/image" Id="rId3"/></Relationships>
</file>

<file path=ppt/slides/_rels/slide49.xml.rels><?xml version="1.0" encoding="UTF-8" standalone="yes"?><Relationships xmlns="http://schemas.openxmlformats.org/package/2006/relationships"><Relationship Target="../notesSlides/notesSlide49.xml" Type="http://schemas.openxmlformats.org/officeDocument/2006/relationships/notesSlide" Id="rId2"/><Relationship Target="../slideLayouts/slideLayout1.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19.xml" Type="http://schemas.openxmlformats.org/officeDocument/2006/relationships/slideLayout" Id="rId1"/></Relationships>
</file>

<file path=ppt/slides/_rels/slide50.xml.rels><?xml version="1.0" encoding="UTF-8" standalone="yes"?><Relationships xmlns="http://schemas.openxmlformats.org/package/2006/relationships"><Relationship Target="../notesSlides/notesSlide50.xml" Type="http://schemas.openxmlformats.org/officeDocument/2006/relationships/notesSlide" Id="rId2"/><Relationship Target="../slideLayouts/slideLayout1.xml" Type="http://schemas.openxmlformats.org/officeDocument/2006/relationships/slideLayout" Id="rId1"/></Relationships>
</file>

<file path=ppt/slides/_rels/slide51.xml.rels><?xml version="1.0" encoding="UTF-8" standalone="yes"?><Relationships xmlns="http://schemas.openxmlformats.org/package/2006/relationships"><Relationship Target="../notesSlides/notesSlide51.xml" Type="http://schemas.openxmlformats.org/officeDocument/2006/relationships/notesSlide" Id="rId2"/><Relationship Target="../slideLayouts/slideLayout1.xml" Type="http://schemas.openxmlformats.org/officeDocument/2006/relationships/slideLayout" Id="rId1"/></Relationships>
</file>

<file path=ppt/slides/_rels/slide52.xml.rels><?xml version="1.0" encoding="UTF-8" standalone="yes"?><Relationships xmlns="http://schemas.openxmlformats.org/package/2006/relationships"><Relationship Target="../notesSlides/notesSlide52.xml" Type="http://schemas.openxmlformats.org/officeDocument/2006/relationships/notesSlide" Id="rId2"/><Relationship Target="../slideLayouts/slideLayout1.xml" Type="http://schemas.openxmlformats.org/officeDocument/2006/relationships/slideLayout" Id="rId1"/></Relationships>
</file>

<file path=ppt/slides/_rels/slide53.xml.rels><?xml version="1.0" encoding="UTF-8" standalone="yes"?><Relationships xmlns="http://schemas.openxmlformats.org/package/2006/relationships"><Relationship Target="../notesSlides/notesSlide53.xml" Type="http://schemas.openxmlformats.org/officeDocument/2006/relationships/notesSlide" Id="rId2"/><Relationship Target="../slideLayouts/slideLayout1.xml" Type="http://schemas.openxmlformats.org/officeDocument/2006/relationships/slideLayout" Id="rId1"/></Relationships>
</file>

<file path=ppt/slides/_rels/slide54.xml.rels><?xml version="1.0" encoding="UTF-8" standalone="yes"?><Relationships xmlns="http://schemas.openxmlformats.org/package/2006/relationships"><Relationship Target="../notesSlides/notesSlide54.xml" Type="http://schemas.openxmlformats.org/officeDocument/2006/relationships/notesSlide" Id="rId2"/><Relationship Target="../slideLayouts/slideLayout5.xml" Type="http://schemas.openxmlformats.org/officeDocument/2006/relationships/slideLayout" Id="rId1"/></Relationships>
</file>

<file path=ppt/slides/_rels/slide55.xml.rels><?xml version="1.0" encoding="UTF-8" standalone="yes"?><Relationships xmlns="http://schemas.openxmlformats.org/package/2006/relationships"><Relationship Target="../notesSlides/notesSlide55.xml" Type="http://schemas.openxmlformats.org/officeDocument/2006/relationships/notesSlide" Id="rId2"/><Relationship Target="../slideLayouts/slideLayout1.xml" Type="http://schemas.openxmlformats.org/officeDocument/2006/relationships/slideLayout" Id="rId1"/></Relationships>
</file>

<file path=ppt/slides/_rels/slide56.xml.rels><?xml version="1.0" encoding="UTF-8" standalone="yes"?><Relationships xmlns="http://schemas.openxmlformats.org/package/2006/relationships"><Relationship Target="../notesSlides/notesSlide56.xml" Type="http://schemas.openxmlformats.org/officeDocument/2006/relationships/notesSlide" Id="rId2"/><Relationship Target="../slideLayouts/slideLayout1.xml" Type="http://schemas.openxmlformats.org/officeDocument/2006/relationships/slideLayout" Id="rId1"/></Relationships>
</file>

<file path=ppt/slides/_rels/slide57.xml.rels><?xml version="1.0" encoding="UTF-8" standalone="yes"?><Relationships xmlns="http://schemas.openxmlformats.org/package/2006/relationships"><Relationship Target="../notesSlides/notesSlide57.xml" Type="http://schemas.openxmlformats.org/officeDocument/2006/relationships/notesSlide" Id="rId2"/><Relationship Target="../slideLayouts/slideLayout1.xml" Type="http://schemas.openxmlformats.org/officeDocument/2006/relationships/slideLayout" Id="rId1"/></Relationships>
</file>

<file path=ppt/slides/_rels/slide58.xml.rels><?xml version="1.0" encoding="UTF-8" standalone="yes"?><Relationships xmlns="http://schemas.openxmlformats.org/package/2006/relationships"><Relationship Target="../notesSlides/notesSlide58.xml" Type="http://schemas.openxmlformats.org/officeDocument/2006/relationships/notesSlide" Id="rId2"/><Relationship Target="../slideLayouts/slideLayout5.xml" Type="http://schemas.openxmlformats.org/officeDocument/2006/relationships/slideLayout" Id="rId1"/></Relationships>
</file>

<file path=ppt/slides/_rels/slide59.xml.rels><?xml version="1.0" encoding="UTF-8" standalone="yes"?><Relationships xmlns="http://schemas.openxmlformats.org/package/2006/relationships"><Relationship Target="../notesSlides/notesSlide59.xml" Type="http://schemas.openxmlformats.org/officeDocument/2006/relationships/notesSlide" Id="rId2"/><Relationship Target="../slideLayouts/slideLayout19.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5.xml" Type="http://schemas.openxmlformats.org/officeDocument/2006/relationships/slideLayout" Id="rId1"/></Relationships>
</file>

<file path=ppt/slides/_rels/slide60.xml.rels><?xml version="1.0" encoding="UTF-8" standalone="yes"?><Relationships xmlns="http://schemas.openxmlformats.org/package/2006/relationships"><Relationship Target="../notesSlides/notesSlide60.xml" Type="http://schemas.openxmlformats.org/officeDocument/2006/relationships/notesSlide" Id="rId2"/><Relationship Target="../slideLayouts/slideLayout1.xml" Type="http://schemas.openxmlformats.org/officeDocument/2006/relationships/slideLayout" Id="rId1"/></Relationships>
</file>

<file path=ppt/slides/_rels/slide61.xml.rels><?xml version="1.0" encoding="UTF-8" standalone="yes"?><Relationships xmlns="http://schemas.openxmlformats.org/package/2006/relationships"><Relationship Target="../notesSlides/notesSlide61.xml" Type="http://schemas.openxmlformats.org/officeDocument/2006/relationships/notesSlide" Id="rId2"/><Relationship Target="../slideLayouts/slideLayout1.xml" Type="http://schemas.openxmlformats.org/officeDocument/2006/relationships/slideLayout" Id="rId1"/></Relationships>
</file>

<file path=ppt/slides/_rels/slide62.xml.rels><?xml version="1.0" encoding="UTF-8" standalone="yes"?><Relationships xmlns="http://schemas.openxmlformats.org/package/2006/relationships"><Relationship Target="../notesSlides/notesSlide62.xml" Type="http://schemas.openxmlformats.org/officeDocument/2006/relationships/notesSlide" Id="rId2"/><Relationship Target="../slideLayouts/slideLayout1.xml" Type="http://schemas.openxmlformats.org/officeDocument/2006/relationships/slideLayout" Id="rId1"/></Relationships>
</file>

<file path=ppt/slides/_rels/slide63.xml.rels><?xml version="1.0" encoding="UTF-8" standalone="yes"?><Relationships xmlns="http://schemas.openxmlformats.org/package/2006/relationships"><Relationship Target="../notesSlides/notesSlide63.xml" Type="http://schemas.openxmlformats.org/officeDocument/2006/relationships/notesSlide" Id="rId2"/><Relationship Target="../slideLayouts/slideLayout19.xml" Type="http://schemas.openxmlformats.org/officeDocument/2006/relationships/slideLayout" Id="rId1"/></Relationships>
</file>

<file path=ppt/slides/_rels/slide64.xml.rels><?xml version="1.0" encoding="UTF-8" standalone="yes"?><Relationships xmlns="http://schemas.openxmlformats.org/package/2006/relationships"><Relationship Target="../notesSlides/notesSlide64.xml" Type="http://schemas.openxmlformats.org/officeDocument/2006/relationships/notesSlide" Id="rId2"/><Relationship Target="../slideLayouts/slideLayout1.xml" Type="http://schemas.openxmlformats.org/officeDocument/2006/relationships/slideLayout" Id="rId1"/></Relationships>
</file>

<file path=ppt/slides/_rels/slide65.xml.rels><?xml version="1.0" encoding="UTF-8" standalone="yes"?><Relationships xmlns="http://schemas.openxmlformats.org/package/2006/relationships"><Relationship Target="../notesSlides/notesSlide65.xml" Type="http://schemas.openxmlformats.org/officeDocument/2006/relationships/notesSlide" Id="rId2"/><Relationship Target="../slideLayouts/slideLayout1.xml" Type="http://schemas.openxmlformats.org/officeDocument/2006/relationships/slideLayout" Id="rId1"/></Relationships>
</file>

<file path=ppt/slides/_rels/slide66.xml.rels><?xml version="1.0" encoding="UTF-8" standalone="yes"?><Relationships xmlns="http://schemas.openxmlformats.org/package/2006/relationships"><Relationship Target="../notesSlides/notesSlide66.xml" Type="http://schemas.openxmlformats.org/officeDocument/2006/relationships/notesSlide" Id="rId2"/><Relationship Target="../slideLayouts/slideLayout1.xml" Type="http://schemas.openxmlformats.org/officeDocument/2006/relationships/slideLayout" Id="rId1"/></Relationships>
</file>

<file path=ppt/slides/_rels/slide67.xml.rels><?xml version="1.0" encoding="UTF-8" standalone="yes"?><Relationships xmlns="http://schemas.openxmlformats.org/package/2006/relationships"><Relationship Target="../notesSlides/notesSlide67.xml" Type="http://schemas.openxmlformats.org/officeDocument/2006/relationships/notesSlide" Id="rId2"/><Relationship Target="../slideLayouts/slideLayout19.xml" Type="http://schemas.openxmlformats.org/officeDocument/2006/relationships/slideLayout" Id="rId1"/></Relationships>
</file>

<file path=ppt/slides/_rels/slide68.xml.rels><?xml version="1.0" encoding="UTF-8" standalone="yes"?><Relationships xmlns="http://schemas.openxmlformats.org/package/2006/relationships"><Relationship Target="../notesSlides/notesSlide68.xml" Type="http://schemas.openxmlformats.org/officeDocument/2006/relationships/notesSlide" Id="rId2"/><Relationship Target="../slideLayouts/slideLayout19.xml" Type="http://schemas.openxmlformats.org/officeDocument/2006/relationships/slideLayout" Id="rId1"/></Relationships>
</file>

<file path=ppt/slides/_rels/slide69.xml.rels><?xml version="1.0" encoding="UTF-8" standalone="yes"?><Relationships xmlns="http://schemas.openxmlformats.org/package/2006/relationships"><Relationship Target="../notesSlides/notesSlide69.xml" Type="http://schemas.openxmlformats.org/officeDocument/2006/relationships/notesSlide" Id="rId2"/><Relationship Target="../slideLayouts/slideLayout19.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5.xml" Type="http://schemas.openxmlformats.org/officeDocument/2006/relationships/slideLayout" Id="rId1"/></Relationships>
</file>

<file path=ppt/slides/_rels/slide70.xml.rels><?xml version="1.0" encoding="UTF-8" standalone="yes"?><Relationships xmlns="http://schemas.openxmlformats.org/package/2006/relationships"><Relationship Target="../notesSlides/notesSlide70.xml" Type="http://schemas.openxmlformats.org/officeDocument/2006/relationships/notesSlide" Id="rId2"/><Relationship Target="../slideLayouts/slideLayout1.xml" Type="http://schemas.openxmlformats.org/officeDocument/2006/relationships/slideLayout" Id="rId1"/></Relationships>
</file>

<file path=ppt/slides/_rels/slide71.xml.rels><?xml version="1.0" encoding="UTF-8" standalone="yes"?><Relationships xmlns="http://schemas.openxmlformats.org/package/2006/relationships"><Relationship Target="../notesSlides/notesSlide71.xml" Type="http://schemas.openxmlformats.org/officeDocument/2006/relationships/notesSlide" Id="rId2"/><Relationship Target="../slideLayouts/slideLayout1.xml" Type="http://schemas.openxmlformats.org/officeDocument/2006/relationships/slideLayout" Id="rId1"/></Relationships>
</file>

<file path=ppt/slides/_rels/slide72.xml.rels><?xml version="1.0" encoding="UTF-8" standalone="yes"?><Relationships xmlns="http://schemas.openxmlformats.org/package/2006/relationships"><Relationship Target="../notesSlides/notesSlide72.xml" Type="http://schemas.openxmlformats.org/officeDocument/2006/relationships/notesSlide" Id="rId2"/><Relationship Target="../slideLayouts/slideLayout19.xml" Type="http://schemas.openxmlformats.org/officeDocument/2006/relationships/slideLayout" Id="rId1"/></Relationships>
</file>

<file path=ppt/slides/_rels/slide73.xml.rels><?xml version="1.0" encoding="UTF-8" standalone="yes"?><Relationships xmlns="http://schemas.openxmlformats.org/package/2006/relationships"><Relationship Target="../notesSlides/notesSlide73.xml" Type="http://schemas.openxmlformats.org/officeDocument/2006/relationships/notesSlide" Id="rId2"/><Relationship Target="../slideLayouts/slideLayout5.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10.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3.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type="title"/>
          </p:nvPr>
        </p:nvSpPr>
        <p:spPr>
          <a:xfrm>
            <a:off y="1231900" x="762000"/>
            <a:ext cy="4572000" cx="11480800"/>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z="7000" lang="en-US">
                <a:solidFill>
                  <a:srgbClr val="FFFFFF"/>
                </a:solidFill>
              </a:rPr>
              <a:t>Building a Scalable Messaging Fabric with JRuby and Storm</a:t>
            </a:r>
          </a:p>
        </p:txBody>
      </p:sp>
      <p:sp>
        <p:nvSpPr>
          <p:cNvPr id="70" name="Shape 70"/>
          <p:cNvSpPr txBox="1"/>
          <p:nvPr>
            <p:ph idx="1" type="body"/>
          </p:nvPr>
        </p:nvSpPr>
        <p:spPr>
          <a:xfrm>
            <a:off y="5791200" x="1270000"/>
            <a:ext cy="444500" cx="10464800"/>
          </a:xfrm>
          <a:prstGeom prst="rect">
            <a:avLst/>
          </a:prstGeom>
          <a:noFill/>
          <a:ln>
            <a:noFill/>
          </a:ln>
        </p:spPr>
        <p:txBody>
          <a:bodyPr bIns="0" rIns="0" lIns="0" tIns="0" anchor="t" anchorCtr="0">
            <a:noAutofit/>
          </a:bodyPr>
          <a:lstStyle/>
          <a:p>
            <a:pPr algn="ctr" rtl="0" lvl="0" marR="0" indent="0" marL="0">
              <a:spcBef>
                <a:spcPts val="0"/>
              </a:spcBef>
              <a:buClr>
                <a:srgbClr val="FFFFFF"/>
              </a:buClr>
              <a:buSzPct val="25000"/>
              <a:buFont typeface="Arial"/>
              <a:buNone/>
            </a:pPr>
            <a:r>
              <a:rPr sz="2200" lang="en-US">
                <a:solidFill>
                  <a:srgbClr val="FFFFFF"/>
                </a:solidFill>
              </a:rPr>
              <a:t>R. Tyler Croy - Ian Smith</a:t>
            </a:r>
          </a:p>
          <a:p>
            <a:pPr algn="ctr" rtl="0" lvl="0" marR="0" indent="0" marL="0">
              <a:spcBef>
                <a:spcPts val="0"/>
              </a:spcBef>
              <a:buClr>
                <a:srgbClr val="FFFFFF"/>
              </a:buClr>
              <a:buFont typeface="Arial"/>
              <a:buNone/>
            </a:pPr>
            <a:r>
              <a:t/>
            </a:r>
            <a:endParaRPr sz="2200">
              <a:solidFill>
                <a:srgbClr val="FFFFFF"/>
              </a:solidFill>
            </a:endParaRPr>
          </a:p>
          <a:p>
            <a:pPr algn="ctr" rtl="0" lvl="0" marR="0" indent="0" marL="0">
              <a:spcBef>
                <a:spcPts val="0"/>
              </a:spcBef>
              <a:buClr>
                <a:srgbClr val="FFFFFF"/>
              </a:buClr>
              <a:buSzPct val="25000"/>
              <a:buFont typeface="Arial"/>
              <a:buNone/>
            </a:pPr>
            <a:r>
              <a:rPr sz="2200" lang="en-US">
                <a:solidFill>
                  <a:srgbClr val="FFFFFF"/>
                </a:solidFill>
              </a:rPr>
              <a:t>Lookout, Inc.</a:t>
            </a:r>
          </a:p>
          <a:p>
            <a:pPr algn="ctr" rtl="0" lvl="0" marR="0" indent="0" marL="0">
              <a:spcBef>
                <a:spcPts val="0"/>
              </a:spcBef>
              <a:buClr>
                <a:srgbClr val="FFFFFF"/>
              </a:buClr>
              <a:buFont typeface="Arial"/>
              <a:buNone/>
            </a:pPr>
            <a:r>
              <a:t/>
            </a:r>
            <a:endParaRPr sz="2200">
              <a:solidFill>
                <a:srgbClr val="FFFFFF"/>
              </a:solidFill>
            </a:endParaRPr>
          </a:p>
          <a:p>
            <a:pPr algn="ctr" rtl="0" lvl="0" marR="0" indent="0" marL="0">
              <a:spcBef>
                <a:spcPts val="0"/>
              </a:spcBef>
              <a:buClr>
                <a:srgbClr val="FFFFFF"/>
              </a:buClr>
              <a:buSzPct val="25000"/>
              <a:buFont typeface="Arial"/>
              <a:buNone/>
            </a:pPr>
            <a:r>
              <a:rPr sz="2200" lang="en-US">
                <a:solidFill>
                  <a:srgbClr val="FFFFFF"/>
                </a:solidFill>
              </a:rPr>
              <a:t>August 1, 2014</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y="0" x="0"/>
          <a:ext cy="0" cx="0"/>
          <a:chOff y="0" x="0"/>
          <a:chExt cy="0" cx="0"/>
        </a:xfrm>
      </p:grpSpPr>
      <p:sp>
        <p:nvSpPr>
          <p:cNvPr id="121" name="Shape 121"/>
          <p:cNvSpPr txBox="1"/>
          <p:nvPr>
            <p:ph type="title"/>
          </p:nvPr>
        </p:nvSpPr>
        <p:spPr>
          <a:xfrm>
            <a:off y="4298950" x="762000"/>
            <a:ext cy="2540100" cx="11480700"/>
          </a:xfrm>
          <a:prstGeom prst="rect">
            <a:avLst/>
          </a:prstGeom>
          <a:noFill/>
          <a:ln>
            <a:noFill/>
          </a:ln>
        </p:spPr>
        <p:txBody>
          <a:bodyPr bIns="0" rIns="0" lIns="0" tIns="0" anchor="t" anchorCtr="0">
            <a:noAutofit/>
          </a:bodyPr>
          <a:lstStyle/>
          <a:p>
            <a:pPr algn="ctr" rtl="0" lvl="0" marR="0" indent="0" marL="0">
              <a:spcBef>
                <a:spcPts val="0"/>
              </a:spcBef>
              <a:buSzPct val="25000"/>
              <a:buNone/>
            </a:pPr>
            <a:r>
              <a:rPr sz="6400" lang="en-US">
                <a:solidFill>
                  <a:srgbClr val="FFFFFF"/>
                </a:solidFill>
              </a:rPr>
              <a:t>Traditional Message Infrastructures</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y="0" x="0"/>
          <a:ext cy="0" cx="0"/>
          <a:chOff y="0" x="0"/>
          <a:chExt cy="0" cx="0"/>
        </a:xfrm>
      </p:grpSpPr>
      <p:sp>
        <p:nvSpPr>
          <p:cNvPr id="126" name="Shape 126"/>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Redis-based</a:t>
            </a:r>
          </a:p>
        </p:txBody>
      </p:sp>
      <p:sp>
        <p:nvSpPr>
          <p:cNvPr id="127" name="Shape 127"/>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Resque - Sidekiq - BLPOP/RPUSH</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y="0" x="0"/>
          <a:ext cy="0" cx="0"/>
          <a:chOff y="0" x="0"/>
          <a:chExt cy="0" cx="0"/>
        </a:xfrm>
      </p:grpSpPr>
      <p:sp>
        <p:nvSpPr>
          <p:cNvPr id="132" name="Shape 132"/>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“Enterprise Message Queues”</a:t>
            </a:r>
          </a:p>
        </p:txBody>
      </p:sp>
      <p:sp>
        <p:nvSpPr>
          <p:cNvPr id="133" name="Shape 133"/>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ActiveMQ - RabbitMQ - HornetQ</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y="0" x="0"/>
          <a:ext cy="0" cx="0"/>
          <a:chOff y="0" x="0"/>
          <a:chExt cy="0" cx="0"/>
        </a:xfrm>
      </p:grpSpPr>
      <p:sp>
        <p:nvSpPr>
          <p:cNvPr id="138" name="Shape 138"/>
          <p:cNvSpPr txBox="1"/>
          <p:nvPr>
            <p:ph type="title"/>
          </p:nvPr>
        </p:nvSpPr>
        <p:spPr>
          <a:xfrm>
            <a:off y="4298950" x="762000"/>
            <a:ext cy="2540100" cx="11480700"/>
          </a:xfrm>
          <a:prstGeom prst="rect">
            <a:avLst/>
          </a:prstGeom>
          <a:noFill/>
          <a:ln>
            <a:noFill/>
          </a:ln>
        </p:spPr>
        <p:txBody>
          <a:bodyPr bIns="0" rIns="0" lIns="0" tIns="0" anchor="t" anchorCtr="0">
            <a:noAutofit/>
          </a:bodyPr>
          <a:lstStyle/>
          <a:p>
            <a:pPr algn="ctr" rtl="0" lvl="0" marR="0" indent="0" marL="0">
              <a:spcBef>
                <a:spcPts val="0"/>
              </a:spcBef>
              <a:buSzPct val="25000"/>
              <a:buNone/>
            </a:pPr>
            <a:r>
              <a:rPr sz="6400" lang="en-US">
                <a:solidFill>
                  <a:srgbClr val="FFFFFF"/>
                </a:solidFill>
              </a:rPr>
              <a:t>Traditional Workers</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y="0" x="0"/>
          <a:ext cy="0" cx="0"/>
          <a:chOff y="0" x="0"/>
          <a:chExt cy="0" cx="0"/>
        </a:xfrm>
      </p:grpSpPr>
      <p:sp>
        <p:nvSpPr>
          <p:cNvPr id="143" name="Shape 143"/>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loop { work(consume()) }</a:t>
            </a:r>
          </a:p>
        </p:txBody>
      </p:sp>
      <p:sp>
        <p:nvSpPr>
          <p:cNvPr id="144" name="Shape 144"/>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incredibly complex</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y="0" x="0"/>
          <a:ext cy="0" cx="0"/>
          <a:chOff y="0" x="0"/>
          <a:chExt cy="0" cx="0"/>
        </a:xfrm>
      </p:grpSpPr>
      <p:sp>
        <p:nvSpPr>
          <p:cNvPr id="149" name="Shape 149"/>
          <p:cNvSpPr txBox="1"/>
          <p:nvPr>
            <p:ph type="title"/>
          </p:nvPr>
        </p:nvSpPr>
        <p:spPr>
          <a:xfrm>
            <a:off y="4298950" x="762000"/>
            <a:ext cy="2540100" cx="11480700"/>
          </a:xfrm>
          <a:prstGeom prst="rect">
            <a:avLst/>
          </a:prstGeom>
          <a:noFill/>
          <a:ln>
            <a:noFill/>
          </a:ln>
        </p:spPr>
        <p:txBody>
          <a:bodyPr bIns="0" rIns="0" lIns="0" tIns="0" anchor="t" anchorCtr="0">
            <a:noAutofit/>
          </a:bodyPr>
          <a:lstStyle/>
          <a:p>
            <a:pPr algn="ctr" rtl="0" lvl="0" marR="0" indent="0" marL="0">
              <a:spcBef>
                <a:spcPts val="0"/>
              </a:spcBef>
              <a:buSzPct val="25000"/>
              <a:buNone/>
            </a:pPr>
            <a:r>
              <a:rPr sz="6400" lang="en-US">
                <a:solidFill>
                  <a:srgbClr val="FFFFFF"/>
                </a:solidFill>
              </a:rPr>
              <a:t>Kafka</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y="0" x="0"/>
          <a:ext cy="0" cx="0"/>
          <a:chOff y="0" x="0"/>
          <a:chExt cy="0" cx="0"/>
        </a:xfrm>
      </p:grpSpPr>
      <p:sp>
        <p:nvSpPr>
          <p:cNvPr id="154" name="Shape 154"/>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tl;dr</a:t>
            </a:r>
          </a:p>
        </p:txBody>
      </p:sp>
      <p:sp>
        <p:nvSpPr>
          <p:cNvPr id="155" name="Shape 155"/>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more gooder</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y="0" x="0"/>
          <a:ext cy="0" cx="0"/>
          <a:chOff y="0" x="0"/>
          <a:chExt cy="0" cx="0"/>
        </a:xfrm>
      </p:grpSpPr>
      <p:sp>
        <p:nvSpPr>
          <p:cNvPr id="160" name="Shape 160"/>
          <p:cNvSpPr txBox="1"/>
          <p:nvPr>
            <p:ph type="title"/>
          </p:nvPr>
        </p:nvSpPr>
        <p:spPr>
          <a:xfrm>
            <a:off y="4298950" x="762000"/>
            <a:ext cy="2540100" cx="11480700"/>
          </a:xfrm>
          <a:prstGeom prst="rect">
            <a:avLst/>
          </a:prstGeom>
          <a:noFill/>
          <a:ln>
            <a:noFill/>
          </a:ln>
        </p:spPr>
        <p:txBody>
          <a:bodyPr bIns="0" rIns="0" lIns="0" tIns="0" anchor="t" anchorCtr="0">
            <a:noAutofit/>
          </a:bodyPr>
          <a:lstStyle/>
          <a:p>
            <a:pPr algn="ctr" rtl="0" lvl="0" marR="0" indent="0" marL="0">
              <a:spcBef>
                <a:spcPts val="0"/>
              </a:spcBef>
              <a:buSzPct val="25000"/>
              <a:buNone/>
            </a:pPr>
            <a:r>
              <a:rPr sz="6400" lang="en-US">
                <a:solidFill>
                  <a:srgbClr val="FFFFFF"/>
                </a:solidFill>
              </a:rPr>
              <a:t>Storm Basics</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y="0" x="0"/>
          <a:ext cy="0" cx="0"/>
          <a:chOff y="0" x="0"/>
          <a:chExt cy="0" cx="0"/>
        </a:xfrm>
      </p:grpSpPr>
      <p:sp>
        <p:nvSpPr>
          <p:cNvPr id="165" name="Shape 165"/>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tuples</a:t>
            </a:r>
          </a:p>
        </p:txBody>
      </p:sp>
      <p:sp>
        <p:nvSpPr>
          <p:cNvPr id="166" name="Shape 166"/>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the currency of Storm</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y="0" x="0"/>
          <a:ext cy="0" cx="0"/>
          <a:chOff y="0" x="0"/>
          <a:chExt cy="0" cx="0"/>
        </a:xfrm>
      </p:grpSpPr>
      <p:sp>
        <p:nvSpPr>
          <p:cNvPr id="171" name="Shape 171"/>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spouts</a:t>
            </a:r>
          </a:p>
        </p:txBody>
      </p:sp>
      <p:sp>
        <p:nvSpPr>
          <p:cNvPr id="172" name="Shape 172"/>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your input</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4298950" x="762000"/>
            <a:ext cy="2540100" cx="11480700"/>
          </a:xfrm>
          <a:prstGeom prst="rect">
            <a:avLst/>
          </a:prstGeom>
          <a:noFill/>
          <a:ln>
            <a:noFill/>
          </a:ln>
        </p:spPr>
        <p:txBody>
          <a:bodyPr bIns="0" rIns="0" lIns="0" tIns="0" anchor="t" anchorCtr="0">
            <a:noAutofit/>
          </a:bodyPr>
          <a:lstStyle/>
          <a:p>
            <a:pPr rtl="0" lvl="0" marR="0" indent="0" marL="0">
              <a:spcBef>
                <a:spcPts val="0"/>
              </a:spcBef>
              <a:buSzPct val="25000"/>
              <a:buNone/>
            </a:pPr>
            <a:r>
              <a:rPr sz="6400" lang="en-US">
                <a:solidFill>
                  <a:srgbClr val="FFFFFF"/>
                </a:solidFill>
              </a:rPr>
              <a:t>Your hosts</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y="0" x="0"/>
          <a:ext cy="0" cx="0"/>
          <a:chOff y="0" x="0"/>
          <a:chExt cy="0" cx="0"/>
        </a:xfrm>
      </p:grpSpPr>
      <p:sp>
        <p:nvSpPr>
          <p:cNvPr id="177" name="Shape 177"/>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bolts</a:t>
            </a:r>
          </a:p>
        </p:txBody>
      </p:sp>
      <p:sp>
        <p:nvSpPr>
          <p:cNvPr id="178" name="Shape 178"/>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basic unit of operation</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y="0" x="0"/>
          <a:ext cy="0" cx="0"/>
          <a:chOff y="0" x="0"/>
          <a:chExt cy="0" cx="0"/>
        </a:xfrm>
      </p:grpSpPr>
      <p:sp>
        <p:nvSpPr>
          <p:cNvPr id="183" name="Shape 183"/>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topology</a:t>
            </a:r>
          </a:p>
        </p:txBody>
      </p:sp>
      <p:sp>
        <p:nvSpPr>
          <p:cNvPr id="184" name="Shape 184"/>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a directed graph of plumbing metaphors</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y="0" x="0"/>
          <a:ext cy="0" cx="0"/>
          <a:chOff y="0" x="0"/>
          <a:chExt cy="0" cx="0"/>
        </a:xfrm>
      </p:grpSpPr>
      <p:sp>
        <p:nvSpPr>
          <p:cNvPr id="189" name="Shape 189"/>
          <p:cNvSpPr txBox="1"/>
          <p:nvPr>
            <p:ph type="title"/>
          </p:nvPr>
        </p:nvSpPr>
        <p:spPr>
          <a:xfrm>
            <a:off y="4298950" x="762000"/>
            <a:ext cy="2540100" cx="11480700"/>
          </a:xfrm>
          <a:prstGeom prst="rect">
            <a:avLst/>
          </a:prstGeom>
          <a:noFill/>
          <a:ln>
            <a:noFill/>
          </a:ln>
        </p:spPr>
        <p:txBody>
          <a:bodyPr bIns="0" rIns="0" lIns="0" tIns="0" anchor="t" anchorCtr="0">
            <a:noAutofit/>
          </a:bodyPr>
          <a:lstStyle/>
          <a:p>
            <a:pPr algn="ctr" rtl="0" lvl="0" marR="0" indent="0" marL="0">
              <a:spcBef>
                <a:spcPts val="0"/>
              </a:spcBef>
              <a:buSzPct val="25000"/>
              <a:buNone/>
            </a:pPr>
            <a:r>
              <a:rPr sz="6400" lang="en-US">
                <a:solidFill>
                  <a:srgbClr val="FFFFFF"/>
                </a:solidFill>
              </a:rPr>
              <a:t>The Storm Cluster</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y="0" x="0"/>
          <a:ext cy="0" cx="0"/>
          <a:chOff y="0" x="0"/>
          <a:chExt cy="0" cx="0"/>
        </a:xfrm>
      </p:grpSpPr>
      <p:sp>
        <p:nvSpPr>
          <p:cNvPr id="194" name="Shape 194"/>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zookeeper</a:t>
            </a:r>
          </a:p>
        </p:txBody>
      </p:sp>
      <p:sp>
        <p:nvSpPr>
          <p:cNvPr id="195" name="Shape 195"/>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doing things with input</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y="0" x="0"/>
          <a:ext cy="0" cx="0"/>
          <a:chOff y="0" x="0"/>
          <a:chExt cy="0" cx="0"/>
        </a:xfrm>
      </p:grpSpPr>
      <p:sp>
        <p:nvSpPr>
          <p:cNvPr id="200" name="Shape 200"/>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supervisor nodes</a:t>
            </a:r>
          </a:p>
        </p:txBody>
      </p:sp>
      <p:sp>
        <p:nvSpPr>
          <p:cNvPr id="201" name="Shape 201"/>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doing things with input</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y="0" x="0"/>
          <a:ext cy="0" cx="0"/>
          <a:chOff y="0" x="0"/>
          <a:chExt cy="0" cx="0"/>
        </a:xfrm>
      </p:grpSpPr>
      <p:sp>
        <p:nvSpPr>
          <p:cNvPr id="206" name="Shape 206"/>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nimbus nodes</a:t>
            </a:r>
          </a:p>
        </p:txBody>
      </p:sp>
      <p:sp>
        <p:nvSpPr>
          <p:cNvPr id="207" name="Shape 207"/>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doing things with input</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y="0" x="0"/>
          <a:ext cy="0" cx="0"/>
          <a:chOff y="0" x="0"/>
          <a:chExt cy="0" cx="0"/>
        </a:xfrm>
      </p:grpSpPr>
      <p:sp>
        <p:nvSpPr>
          <p:cNvPr id="212" name="Shape 212"/>
          <p:cNvSpPr txBox="1"/>
          <p:nvPr>
            <p:ph type="title"/>
          </p:nvPr>
        </p:nvSpPr>
        <p:spPr>
          <a:xfrm>
            <a:off y="2603500" x="762000"/>
            <a:ext cy="3809999" cx="11480700"/>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z="6400" lang="en-US">
                <a:solidFill>
                  <a:srgbClr val="FFFFFF"/>
                </a:solidFill>
              </a:rPr>
              <a:t>Message Design</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y="0" x="0"/>
          <a:ext cy="0" cx="0"/>
          <a:chOff y="0" x="0"/>
          <a:chExt cy="0" cx="0"/>
        </a:xfrm>
      </p:grpSpPr>
      <p:sp>
        <p:nvSpPr>
          <p:cNvPr id="217" name="Shape 217"/>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Not everybody will be Ruby</a:t>
            </a:r>
          </a:p>
        </p:txBody>
      </p:sp>
      <p:sp>
        <p:nvSpPr>
          <p:cNvPr id="218" name="Shape 218"/>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message definition should be cross-platform</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y="0" x="0"/>
          <a:ext cy="0" cx="0"/>
          <a:chOff y="0" x="0"/>
          <a:chExt cy="0" cx="0"/>
        </a:xfrm>
      </p:grpSpPr>
      <p:sp>
        <p:nvSpPr>
          <p:cNvPr id="223" name="Shape 223"/>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Consistency is important</a:t>
            </a:r>
          </a:p>
        </p:txBody>
      </p:sp>
      <p:sp>
        <p:nvSpPr>
          <p:cNvPr id="224" name="Shape 224"/>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leave your JSON at home</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y="0" x="0"/>
          <a:ext cy="0" cx="0"/>
          <a:chOff y="0" x="0"/>
          <a:chExt cy="0" cx="0"/>
        </a:xfrm>
      </p:grpSpPr>
      <p:sp>
        <p:nvSpPr>
          <p:cNvPr id="229" name="Shape 229"/>
          <p:cNvSpPr/>
          <p:nvPr/>
        </p:nvSpPr>
        <p:spPr>
          <a:xfrm>
            <a:off y="1492250" x="368298"/>
            <a:ext cy="2069999" cx="5714999"/>
          </a:xfrm>
          <a:prstGeom prst="rect">
            <a:avLst/>
          </a:prstGeom>
          <a:noFill/>
          <a:ln>
            <a:noFill/>
          </a:ln>
        </p:spPr>
        <p:txBody>
          <a:bodyPr bIns="0" rIns="0" lIns="0" tIns="0" anchor="ctr" anchorCtr="0">
            <a:noAutofit/>
          </a:bodyPr>
          <a:lstStyle/>
          <a:p>
            <a:pPr algn="ctr" rtl="0" lvl="0" marR="0" indent="0" marL="0">
              <a:spcBef>
                <a:spcPts val="0"/>
              </a:spcBef>
              <a:buSzPct val="25000"/>
              <a:buNone/>
            </a:pPr>
            <a:r>
              <a:rPr sz="4800" lang="en-US">
                <a:solidFill>
                  <a:srgbClr val="3DB249"/>
                </a:solidFill>
              </a:rPr>
              <a:t>Protobuf</a:t>
            </a:r>
          </a:p>
        </p:txBody>
      </p:sp>
      <p:cxnSp>
        <p:nvCxnSpPr>
          <p:cNvPr id="230" name="Shape 230"/>
          <p:cNvCxnSpPr/>
          <p:nvPr/>
        </p:nvCxnSpPr>
        <p:spPr>
          <a:xfrm>
            <a:off y="5711" x="6502400"/>
            <a:ext cy="9791399" cx="0"/>
          </a:xfrm>
          <a:prstGeom prst="straightConnector1">
            <a:avLst/>
          </a:prstGeom>
          <a:noFill/>
          <a:ln w="12700" cap="flat">
            <a:solidFill>
              <a:srgbClr val="5B5B5B"/>
            </a:solidFill>
            <a:prstDash val="dashDot"/>
            <a:miter/>
            <a:headEnd w="med" len="med" type="none"/>
            <a:tailEnd w="med" len="med" type="none"/>
          </a:ln>
        </p:spPr>
      </p:cxnSp>
      <p:cxnSp>
        <p:nvCxnSpPr>
          <p:cNvPr id="231" name="Shape 231"/>
          <p:cNvCxnSpPr/>
          <p:nvPr/>
        </p:nvCxnSpPr>
        <p:spPr>
          <a:xfrm>
            <a:off y="4883046" x="0"/>
            <a:ext cy="0" cx="13004699"/>
          </a:xfrm>
          <a:prstGeom prst="straightConnector1">
            <a:avLst/>
          </a:prstGeom>
          <a:noFill/>
          <a:ln w="12700" cap="flat">
            <a:solidFill>
              <a:srgbClr val="5B5B5B"/>
            </a:solidFill>
            <a:prstDash val="dashDot"/>
            <a:miter/>
            <a:headEnd w="med" len="med" type="none"/>
            <a:tailEnd w="med" len="med" type="none"/>
          </a:ln>
        </p:spPr>
      </p:cxnSp>
      <p:sp>
        <p:nvSpPr>
          <p:cNvPr id="232" name="Shape 232"/>
          <p:cNvSpPr/>
          <p:nvPr/>
        </p:nvSpPr>
        <p:spPr>
          <a:xfrm>
            <a:off y="1492250" x="6921499"/>
            <a:ext cy="2069999" cx="5714999"/>
          </a:xfrm>
          <a:prstGeom prst="rect">
            <a:avLst/>
          </a:prstGeom>
          <a:noFill/>
          <a:ln>
            <a:noFill/>
          </a:ln>
        </p:spPr>
        <p:txBody>
          <a:bodyPr bIns="0" rIns="0" lIns="0" tIns="0" anchor="ctr" anchorCtr="0">
            <a:noAutofit/>
          </a:bodyPr>
          <a:lstStyle/>
          <a:p>
            <a:pPr algn="ctr" rtl="0" lvl="0" marR="0" indent="0" marL="0">
              <a:spcBef>
                <a:spcPts val="0"/>
              </a:spcBef>
              <a:buSzPct val="25000"/>
              <a:buNone/>
            </a:pPr>
            <a:r>
              <a:rPr sz="4800" lang="en-US">
                <a:solidFill>
                  <a:srgbClr val="3DB249"/>
                </a:solidFill>
              </a:rPr>
              <a:t>Thrift</a:t>
            </a:r>
          </a:p>
        </p:txBody>
      </p:sp>
      <p:sp>
        <p:nvSpPr>
          <p:cNvPr id="233" name="Shape 233"/>
          <p:cNvSpPr/>
          <p:nvPr/>
        </p:nvSpPr>
        <p:spPr>
          <a:xfrm>
            <a:off y="6203850" x="368298"/>
            <a:ext cy="2069999" cx="5714999"/>
          </a:xfrm>
          <a:prstGeom prst="rect">
            <a:avLst/>
          </a:prstGeom>
          <a:noFill/>
          <a:ln>
            <a:noFill/>
          </a:ln>
        </p:spPr>
        <p:txBody>
          <a:bodyPr bIns="0" rIns="0" lIns="0" tIns="0" anchor="ctr" anchorCtr="0">
            <a:noAutofit/>
          </a:bodyPr>
          <a:lstStyle/>
          <a:p>
            <a:pPr algn="ctr" rtl="0" lvl="0" marR="0" indent="0" marL="0">
              <a:spcBef>
                <a:spcPts val="0"/>
              </a:spcBef>
              <a:buSzPct val="25000"/>
              <a:buNone/>
            </a:pPr>
            <a:r>
              <a:rPr sz="4800" lang="en-US">
                <a:solidFill>
                  <a:srgbClr val="3DB249"/>
                </a:solidFill>
              </a:rPr>
              <a:t>Avro</a:t>
            </a:r>
          </a:p>
        </p:txBody>
      </p:sp>
      <p:sp>
        <p:nvSpPr>
          <p:cNvPr id="234" name="Shape 234"/>
          <p:cNvSpPr/>
          <p:nvPr/>
        </p:nvSpPr>
        <p:spPr>
          <a:xfrm>
            <a:off y="6203850" x="6921499"/>
            <a:ext cy="2069999" cx="5714999"/>
          </a:xfrm>
          <a:prstGeom prst="rect">
            <a:avLst/>
          </a:prstGeom>
          <a:noFill/>
          <a:ln>
            <a:noFill/>
          </a:ln>
        </p:spPr>
        <p:txBody>
          <a:bodyPr bIns="0" rIns="0" lIns="0" tIns="0" anchor="ctr" anchorCtr="0">
            <a:noAutofit/>
          </a:bodyPr>
          <a:lstStyle/>
          <a:p>
            <a:pPr algn="ctr" rtl="0" lvl="0" marR="0" indent="0" marL="0">
              <a:spcBef>
                <a:spcPts val="0"/>
              </a:spcBef>
              <a:buSzPct val="25000"/>
              <a:buNone/>
            </a:pPr>
            <a:r>
              <a:rPr sz="4800" lang="en-US">
                <a:solidFill>
                  <a:srgbClr val="3DB249"/>
                </a:solidFill>
              </a:rPr>
              <a:t>Home-grown</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y="0" x="0"/>
          <a:ext cy="0" cx="0"/>
          <a:chOff y="0" x="0"/>
          <a:chExt cy="0" cx="0"/>
        </a:xfrm>
      </p:grpSpPr>
      <p:sp>
        <p:nvSpPr>
          <p:cNvPr id="80" name="Shape 80"/>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R. Tyler Croy</a:t>
            </a:r>
          </a:p>
        </p:txBody>
      </p:sp>
      <p:sp>
        <p:nvSpPr>
          <p:cNvPr id="81" name="Shape 81"/>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@agentdero - github.com/rtyler</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y="0" x="0"/>
          <a:ext cy="0" cx="0"/>
          <a:chOff y="0" x="0"/>
          <a:chExt cy="0" cx="0"/>
        </a:xfrm>
      </p:grpSpPr>
      <p:sp>
        <p:nvSpPr>
          <p:cNvPr id="239" name="Shape 239"/>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Thrift</a:t>
            </a:r>
          </a:p>
        </p:txBody>
      </p:sp>
      <p:sp>
        <p:nvSpPr>
          <p:cNvPr id="240" name="Shape 240"/>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C++ for messages</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y="0" x="0"/>
          <a:ext cy="0" cx="0"/>
          <a:chOff y="0" x="0"/>
          <a:chExt cy="0" cx="0"/>
        </a:xfrm>
      </p:grpSpPr>
      <p:sp>
        <p:nvSpPr>
          <p:cNvPr id="245" name="Shape 245"/>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Avro</a:t>
            </a:r>
          </a:p>
        </p:txBody>
      </p:sp>
      <p:sp>
        <p:nvSpPr>
          <p:cNvPr id="246" name="Shape 246"/>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JSON + Schema declarations</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y="0" x="0"/>
          <a:ext cy="0" cx="0"/>
          <a:chOff y="0" x="0"/>
          <a:chExt cy="0" cx="0"/>
        </a:xfrm>
      </p:grpSpPr>
      <p:sp>
        <p:nvSpPr>
          <p:cNvPr id="251" name="Shape 251"/>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Home-grown</a:t>
            </a:r>
          </a:p>
        </p:txBody>
      </p:sp>
      <p:sp>
        <p:nvSpPr>
          <p:cNvPr id="252" name="Shape 252"/>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Always a bad idea</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y="0" x="0"/>
          <a:ext cy="0" cx="0"/>
          <a:chOff y="0" x="0"/>
          <a:chExt cy="0" cx="0"/>
        </a:xfrm>
      </p:grpSpPr>
      <p:sp>
        <p:nvSpPr>
          <p:cNvPr id="257" name="Shape 257"/>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Protocol Buffers</a:t>
            </a:r>
          </a:p>
        </p:txBody>
      </p:sp>
      <p:sp>
        <p:nvSpPr>
          <p:cNvPr id="258" name="Shape 258"/>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C for messages</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y="0" x="0"/>
          <a:ext cy="0" cx="0"/>
          <a:chOff y="0" x="0"/>
          <a:chExt cy="0" cx="0"/>
        </a:xfrm>
      </p:grpSpPr>
      <p:sp>
        <p:nvSpPr>
          <p:cNvPr id="263" name="Shape 263"/>
          <p:cNvSpPr txBox="1"/>
          <p:nvPr>
            <p:ph type="title"/>
          </p:nvPr>
        </p:nvSpPr>
        <p:spPr>
          <a:xfrm>
            <a:off y="2603500" x="762000"/>
            <a:ext cy="3809999" cx="11480700"/>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z="6400" lang="en-US">
                <a:solidFill>
                  <a:srgbClr val="FFFFFF"/>
                </a:solidFill>
              </a:rPr>
              <a:t>Working with the rest of the “world”</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y="0" x="0"/>
          <a:ext cy="0" cx="0"/>
          <a:chOff y="0" x="0"/>
          <a:chExt cy="0" cx="0"/>
        </a:xfrm>
      </p:grpSpPr>
      <p:sp>
        <p:nvSpPr>
          <p:cNvPr id="268" name="Shape 268"/>
          <p:cNvSpPr txBox="1"/>
          <p:nvPr>
            <p:ph type="title"/>
          </p:nvPr>
        </p:nvSpPr>
        <p:spPr>
          <a:xfrm>
            <a:off y="4298950" x="762000"/>
            <a:ext cy="2540100" cx="11480700"/>
          </a:xfrm>
          <a:prstGeom prst="rect">
            <a:avLst/>
          </a:prstGeom>
          <a:noFill/>
          <a:ln>
            <a:noFill/>
          </a:ln>
        </p:spPr>
        <p:txBody>
          <a:bodyPr bIns="0" rIns="0" lIns="0" tIns="0" anchor="t" anchorCtr="0">
            <a:noAutofit/>
          </a:bodyPr>
          <a:lstStyle/>
          <a:p>
            <a:pPr algn="ctr" rtl="0" lvl="0" marR="0" indent="0" marL="0">
              <a:spcBef>
                <a:spcPts val="0"/>
              </a:spcBef>
              <a:buSzPct val="25000"/>
              <a:buNone/>
            </a:pPr>
            <a:r>
              <a:rPr sz="6400" lang="en-US">
                <a:solidFill>
                  <a:srgbClr val="FFFFFF"/>
                </a:solidFill>
              </a:rPr>
              <a:t>Getting messages in</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y="0" x="0"/>
          <a:ext cy="0" cx="0"/>
          <a:chOff y="0" x="0"/>
          <a:chExt cy="0" cx="0"/>
        </a:xfrm>
      </p:grpSpPr>
      <p:sp>
        <p:nvSpPr>
          <p:cNvPr id="273" name="Shape 273"/>
          <p:cNvSpPr txBox="1"/>
          <p:nvPr>
            <p:ph type="title"/>
          </p:nvPr>
        </p:nvSpPr>
        <p:spPr>
          <a:xfrm>
            <a:off y="4298950" x="762000"/>
            <a:ext cy="2540100" cx="11480700"/>
          </a:xfrm>
          <a:prstGeom prst="rect">
            <a:avLst/>
          </a:prstGeom>
          <a:noFill/>
          <a:ln>
            <a:noFill/>
          </a:ln>
        </p:spPr>
        <p:txBody>
          <a:bodyPr bIns="0" rIns="0" lIns="0" tIns="0" anchor="t" anchorCtr="0">
            <a:noAutofit/>
          </a:bodyPr>
          <a:lstStyle/>
          <a:p>
            <a:pPr algn="ctr" rtl="0" lvl="0" marR="0" indent="0" marL="0">
              <a:spcBef>
                <a:spcPts val="0"/>
              </a:spcBef>
              <a:buSzPct val="25000"/>
              <a:buNone/>
            </a:pPr>
            <a:r>
              <a:rPr sz="6400" lang="en-US">
                <a:solidFill>
                  <a:srgbClr val="FFFFFF"/>
                </a:solidFill>
              </a:rPr>
              <a:t>Metron</a:t>
            </a: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y="0" x="0"/>
          <a:ext cy="0" cx="0"/>
          <a:chOff y="0" x="0"/>
          <a:chExt cy="0" cx="0"/>
        </a:xfrm>
      </p:grpSpPr>
      <p:sp>
        <p:nvSpPr>
          <p:cNvPr id="278" name="Shape 278"/>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Metron Envelopes</a:t>
            </a:r>
          </a:p>
        </p:txBody>
      </p:sp>
      <p:sp>
        <p:nvSpPr>
          <p:cNvPr id="279" name="Shape 279"/>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wrapping up messages</a:t>
            </a: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83" name="Shape 283"/>
        <p:cNvGrpSpPr/>
        <p:nvPr/>
      </p:nvGrpSpPr>
      <p:grpSpPr>
        <a:xfrm>
          <a:off y="0" x="0"/>
          <a:ext cy="0" cx="0"/>
          <a:chOff y="0" x="0"/>
          <a:chExt cy="0" cx="0"/>
        </a:xfrm>
      </p:grpSpPr>
      <p:sp>
        <p:nvSpPr>
          <p:cNvPr id="284" name="Shape 284"/>
          <p:cNvSpPr txBox="1"/>
          <p:nvPr/>
        </p:nvSpPr>
        <p:spPr>
          <a:xfrm>
            <a:off y="115125" x="559225"/>
            <a:ext cy="9523499" cx="12039899"/>
          </a:xfrm>
          <a:prstGeom prst="rect">
            <a:avLst/>
          </a:prstGeom>
          <a:noFill/>
          <a:ln>
            <a:noFill/>
          </a:ln>
        </p:spPr>
        <p:txBody>
          <a:bodyPr bIns="91425" rIns="91425" lIns="91425" tIns="91425" anchor="ctr" anchorCtr="0">
            <a:noAutofit/>
          </a:bodyPr>
          <a:lstStyle/>
          <a:p>
            <a:pPr rtl="0">
              <a:spcBef>
                <a:spcPts val="0"/>
              </a:spcBef>
              <a:buNone/>
            </a:pPr>
            <a:r>
              <a:rPr b="1" sz="3600" lang="en-US">
                <a:solidFill>
                  <a:srgbClr val="F3F3F3"/>
                </a:solidFill>
                <a:latin typeface="Courier New"/>
                <a:ea typeface="Courier New"/>
                <a:cs typeface="Courier New"/>
                <a:sym typeface="Courier New"/>
              </a:rPr>
              <a:t>package metron;</a:t>
            </a:r>
          </a:p>
          <a:p>
            <a:pPr rtl="0">
              <a:spcBef>
                <a:spcPts val="0"/>
              </a:spcBef>
              <a:buNone/>
            </a:pPr>
            <a:r>
              <a:t/>
            </a:r>
            <a:endParaRPr b="1" sz="3600">
              <a:solidFill>
                <a:srgbClr val="F3F3F3"/>
              </a:solidFill>
              <a:latin typeface="Courier New"/>
              <a:ea typeface="Courier New"/>
              <a:cs typeface="Courier New"/>
              <a:sym typeface="Courier New"/>
            </a:endParaRPr>
          </a:p>
          <a:p>
            <a:pPr rtl="0">
              <a:spcBef>
                <a:spcPts val="0"/>
              </a:spcBef>
              <a:buNone/>
            </a:pPr>
            <a:r>
              <a:rPr b="1" sz="3600" lang="en-US">
                <a:solidFill>
                  <a:srgbClr val="F3F3F3"/>
                </a:solidFill>
                <a:latin typeface="Courier New"/>
                <a:ea typeface="Courier New"/>
                <a:cs typeface="Courier New"/>
                <a:sym typeface="Courier New"/>
              </a:rPr>
              <a:t>message Event {</a:t>
            </a:r>
          </a:p>
          <a:p>
            <a:pPr rtl="0">
              <a:spcBef>
                <a:spcPts val="0"/>
              </a:spcBef>
              <a:buNone/>
            </a:pPr>
            <a:r>
              <a:rPr b="1" sz="3600" lang="en-US">
                <a:solidFill>
                  <a:srgbClr val="F3F3F3"/>
                </a:solidFill>
                <a:latin typeface="Courier New"/>
                <a:ea typeface="Courier New"/>
                <a:cs typeface="Courier New"/>
                <a:sym typeface="Courier New"/>
              </a:rPr>
              <a:t>  required string channel  = 1;</a:t>
            </a:r>
          </a:p>
          <a:p>
            <a:pPr rtl="0">
              <a:spcBef>
                <a:spcPts val="0"/>
              </a:spcBef>
              <a:buNone/>
            </a:pPr>
            <a:r>
              <a:rPr b="1" sz="3600" lang="en-US">
                <a:solidFill>
                  <a:srgbClr val="F3F3F3"/>
                </a:solidFill>
                <a:latin typeface="Courier New"/>
                <a:ea typeface="Courier New"/>
                <a:cs typeface="Courier New"/>
                <a:sym typeface="Courier New"/>
              </a:rPr>
              <a:t>  required bytes data      = 2;</a:t>
            </a:r>
          </a:p>
          <a:p>
            <a:pPr rtl="0">
              <a:spcBef>
                <a:spcPts val="0"/>
              </a:spcBef>
              <a:buNone/>
            </a:pPr>
            <a:r>
              <a:rPr b="1" sz="3600" lang="en-US">
                <a:solidFill>
                  <a:srgbClr val="F3F3F3"/>
                </a:solidFill>
                <a:latin typeface="Courier New"/>
                <a:ea typeface="Courier New"/>
                <a:cs typeface="Courier New"/>
                <a:sym typeface="Courier New"/>
              </a:rPr>
              <a:t>  optional string tstamp   = 3;</a:t>
            </a:r>
          </a:p>
          <a:p>
            <a:pPr rtl="0">
              <a:spcBef>
                <a:spcPts val="0"/>
              </a:spcBef>
              <a:buNone/>
            </a:pPr>
            <a:r>
              <a:rPr b="1" sz="3600" lang="en-US">
                <a:solidFill>
                  <a:srgbClr val="F3F3F3"/>
                </a:solidFill>
                <a:latin typeface="Courier New"/>
                <a:ea typeface="Courier New"/>
                <a:cs typeface="Courier New"/>
                <a:sym typeface="Courier New"/>
              </a:rPr>
              <a:t>  optional string uuid     = 4;</a:t>
            </a:r>
          </a:p>
          <a:p>
            <a:pPr rtl="0">
              <a:spcBef>
                <a:spcPts val="0"/>
              </a:spcBef>
              <a:buNone/>
            </a:pPr>
            <a:r>
              <a:rPr b="1" sz="3600" lang="en-US">
                <a:solidFill>
                  <a:srgbClr val="F3F3F3"/>
                </a:solidFill>
                <a:latin typeface="Courier New"/>
                <a:ea typeface="Courier New"/>
                <a:cs typeface="Courier New"/>
                <a:sym typeface="Courier New"/>
              </a:rPr>
              <a:t>  optional string event_id = 5;</a:t>
            </a:r>
          </a:p>
          <a:p>
            <a:pPr rtl="0" lvl="0">
              <a:spcBef>
                <a:spcPts val="0"/>
              </a:spcBef>
              <a:buNone/>
            </a:pPr>
            <a:r>
              <a:rPr b="1" sz="3600" lang="en-US">
                <a:solidFill>
                  <a:srgbClr val="F3F3F3"/>
                </a:solidFill>
                <a:latin typeface="Courier New"/>
                <a:ea typeface="Courier New"/>
                <a:cs typeface="Courier New"/>
                <a:sym typeface="Courier New"/>
              </a:rPr>
              <a:t>}</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y="0" x="0"/>
          <a:ext cy="0" cx="0"/>
          <a:chOff y="0" x="0"/>
          <a:chExt cy="0" cx="0"/>
        </a:xfrm>
      </p:grpSpPr>
      <p:sp>
        <p:nvSpPr>
          <p:cNvPr id="289" name="Shape 289"/>
          <p:cNvSpPr txBox="1"/>
          <p:nvPr>
            <p:ph type="title"/>
          </p:nvPr>
        </p:nvSpPr>
        <p:spPr>
          <a:xfrm>
            <a:off y="4298950" x="762000"/>
            <a:ext cy="2540100" cx="11480700"/>
          </a:xfrm>
          <a:prstGeom prst="rect">
            <a:avLst/>
          </a:prstGeom>
          <a:noFill/>
          <a:ln>
            <a:noFill/>
          </a:ln>
        </p:spPr>
        <p:txBody>
          <a:bodyPr bIns="0" rIns="0" lIns="0" tIns="0" anchor="t" anchorCtr="0">
            <a:noAutofit/>
          </a:bodyPr>
          <a:lstStyle/>
          <a:p>
            <a:pPr algn="ctr" rtl="0" lvl="0" marR="0" indent="0" marL="0">
              <a:spcBef>
                <a:spcPts val="0"/>
              </a:spcBef>
              <a:buSzPct val="25000"/>
              <a:buNone/>
            </a:pPr>
            <a:r>
              <a:rPr sz="6400" lang="en-US">
                <a:solidFill>
                  <a:srgbClr val="FFFFFF"/>
                </a:solidFill>
              </a:rPr>
              <a:t>Kafka Clients</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y="0" x="0"/>
          <a:ext cy="0" cx="0"/>
          <a:chOff y="0" x="0"/>
          <a:chExt cy="0" cx="0"/>
        </a:xfrm>
      </p:grpSpPr>
      <p:sp>
        <p:nvSpPr>
          <p:cNvPr id="86" name="Shape 86"/>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Ian Smith</a:t>
            </a:r>
          </a:p>
        </p:txBody>
      </p:sp>
      <p:sp>
        <p:nvSpPr>
          <p:cNvPr id="87" name="Shape 87"/>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@metaforgotten - github.com/ismith</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y="0" x="0"/>
          <a:ext cy="0" cx="0"/>
          <a:chOff y="0" x="0"/>
          <a:chExt cy="0" cx="0"/>
        </a:xfrm>
      </p:grpSpPr>
      <p:sp>
        <p:nvSpPr>
          <p:cNvPr id="294" name="Shape 294"/>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Service-to-service messaging</a:t>
            </a:r>
          </a:p>
        </p:txBody>
      </p:sp>
      <p:sp>
        <p:nvSpPr>
          <p:cNvPr id="295" name="Shape 295"/>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the straight dope</a:t>
            </a: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y="0" x="0"/>
          <a:ext cy="0" cx="0"/>
          <a:chOff y="0" x="0"/>
          <a:chExt cy="0" cx="0"/>
        </a:xfrm>
      </p:grpSpPr>
      <p:sp>
        <p:nvSpPr>
          <p:cNvPr id="300" name="Shape 300"/>
          <p:cNvSpPr txBox="1"/>
          <p:nvPr>
            <p:ph type="title"/>
          </p:nvPr>
        </p:nvSpPr>
        <p:spPr>
          <a:xfrm>
            <a:off y="4298950" x="762000"/>
            <a:ext cy="2540100" cx="11480700"/>
          </a:xfrm>
          <a:prstGeom prst="rect">
            <a:avLst/>
          </a:prstGeom>
          <a:noFill/>
          <a:ln>
            <a:noFill/>
          </a:ln>
        </p:spPr>
        <p:txBody>
          <a:bodyPr bIns="0" rIns="0" lIns="0" tIns="0" anchor="t" anchorCtr="0">
            <a:noAutofit/>
          </a:bodyPr>
          <a:lstStyle/>
          <a:p>
            <a:pPr algn="ctr" rtl="0" lvl="0" marR="0" indent="0" marL="0">
              <a:spcBef>
                <a:spcPts val="0"/>
              </a:spcBef>
              <a:buSzPct val="25000"/>
              <a:buNone/>
            </a:pPr>
            <a:r>
              <a:rPr sz="6400" lang="en-US">
                <a:solidFill>
                  <a:srgbClr val="FFFFFF"/>
                </a:solidFill>
              </a:rPr>
              <a:t>Working with Applications</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y="0" x="0"/>
          <a:ext cy="0" cx="0"/>
          <a:chOff y="0" x="0"/>
          <a:chExt cy="0" cx="0"/>
        </a:xfrm>
      </p:grpSpPr>
      <p:sp>
        <p:nvSpPr>
          <p:cNvPr id="305" name="Shape 305"/>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Who talks to data stores?</a:t>
            </a:r>
          </a:p>
        </p:txBody>
      </p:sp>
      <p:sp>
        <p:nvSpPr>
          <p:cNvPr id="306" name="Shape 306"/>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perhaps the most important question</a:t>
            </a: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y="0" x="0"/>
          <a:ext cy="0" cx="0"/>
          <a:chOff y="0" x="0"/>
          <a:chExt cy="0" cx="0"/>
        </a:xfrm>
      </p:grpSpPr>
      <p:sp>
        <p:nvSpPr>
          <p:cNvPr id="311" name="Shape 311"/>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The message’s purpose</a:t>
            </a:r>
          </a:p>
        </p:txBody>
      </p:sp>
      <p:sp>
        <p:nvSpPr>
          <p:cNvPr id="312" name="Shape 312"/>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an asynchronous invocation</a:t>
            </a: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y="0" x="0"/>
          <a:ext cy="0" cx="0"/>
          <a:chOff y="0" x="0"/>
          <a:chExt cy="0" cx="0"/>
        </a:xfrm>
      </p:grpSpPr>
      <p:sp>
        <p:nvSpPr>
          <p:cNvPr id="317" name="Shape 317"/>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Your cluster is important</a:t>
            </a: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y="0" x="0"/>
          <a:ext cy="0" cx="0"/>
          <a:chOff y="0" x="0"/>
          <a:chExt cy="0" cx="0"/>
        </a:xfrm>
      </p:grpSpPr>
      <p:sp>
        <p:nvSpPr>
          <p:cNvPr id="322" name="Shape 322"/>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Topologies talking to data stores</a:t>
            </a:r>
          </a:p>
        </p:txBody>
      </p:sp>
      <p:sp>
        <p:nvSpPr>
          <p:cNvPr id="323" name="Shape 323"/>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feasible but requires some footwork</a:t>
            </a: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y="0" x="0"/>
          <a:ext cy="0" cx="0"/>
          <a:chOff y="0" x="0"/>
          <a:chExt cy="0" cx="0"/>
        </a:xfrm>
      </p:grpSpPr>
      <p:sp>
        <p:nvSpPr>
          <p:cNvPr id="328" name="Shape 328"/>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Topologies making RPC calls</a:t>
            </a:r>
          </a:p>
        </p:txBody>
      </p:sp>
      <p:sp>
        <p:nvSpPr>
          <p:cNvPr id="329" name="Shape 329"/>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better!</a:t>
            </a: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y="0" x="0"/>
          <a:ext cy="0" cx="0"/>
          <a:chOff y="0" x="0"/>
          <a:chExt cy="0" cx="0"/>
        </a:xfrm>
      </p:grpSpPr>
      <p:sp>
        <p:nvSpPr>
          <p:cNvPr id="334" name="Shape 334"/>
          <p:cNvSpPr txBox="1"/>
          <p:nvPr>
            <p:ph type="title"/>
          </p:nvPr>
        </p:nvSpPr>
        <p:spPr>
          <a:xfrm>
            <a:off y="2603500" x="762000"/>
            <a:ext cy="3809999" cx="11480700"/>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z="6400" lang="en-US">
                <a:solidFill>
                  <a:srgbClr val="FFFFFF"/>
                </a:solidFill>
              </a:rPr>
              <a:t>Topology Design</a:t>
            </a: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y="0" x="0"/>
          <a:ext cy="0" cx="0"/>
          <a:chOff y="0" x="0"/>
          <a:chExt cy="0" cx="0"/>
        </a:xfrm>
      </p:grpSpPr>
      <p:pic>
        <p:nvPicPr>
          <p:cNvPr id="339" name="Shape 339"/>
          <p:cNvPicPr preferRelativeResize="0"/>
          <p:nvPr/>
        </p:nvPicPr>
        <p:blipFill>
          <a:blip r:embed="rId3">
            <a:alphaModFix/>
          </a:blip>
          <a:stretch>
            <a:fillRect/>
          </a:stretch>
        </p:blipFill>
        <p:spPr>
          <a:xfrm>
            <a:off y="1090612" x="1858962"/>
            <a:ext cy="7572375" cx="9286875"/>
          </a:xfrm>
          <a:prstGeom prst="rect">
            <a:avLst/>
          </a:prstGeom>
          <a:noFill/>
          <a:ln>
            <a:noFill/>
          </a:ln>
        </p:spPr>
      </p:pic>
    </p:spTree>
  </p:cSld>
  <p:clrMapOvr>
    <a:masterClrMapping/>
  </p:clrMapOvr>
  <p:transition>
    <p:fade/>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43" name="Shape 343"/>
        <p:cNvGrpSpPr/>
        <p:nvPr/>
      </p:nvGrpSpPr>
      <p:grpSpPr>
        <a:xfrm>
          <a:off y="0" x="0"/>
          <a:ext cy="0" cx="0"/>
          <a:chOff y="0" x="0"/>
          <a:chExt cy="0" cx="0"/>
        </a:xfrm>
      </p:grpSpPr>
      <p:sp>
        <p:nvSpPr>
          <p:cNvPr id="344" name="Shape 344"/>
          <p:cNvSpPr txBox="1"/>
          <p:nvPr/>
        </p:nvSpPr>
        <p:spPr>
          <a:xfrm>
            <a:off y="115125" x="0"/>
            <a:ext cy="9523499" cx="12599099"/>
          </a:xfrm>
          <a:prstGeom prst="rect">
            <a:avLst/>
          </a:prstGeom>
          <a:noFill/>
          <a:ln>
            <a:noFill/>
          </a:ln>
        </p:spPr>
        <p:txBody>
          <a:bodyPr bIns="91425" rIns="91425" lIns="91425" tIns="91425" anchor="t" anchorCtr="0">
            <a:noAutofit/>
          </a:bodyPr>
          <a:lstStyle/>
          <a:p>
            <a:pPr rtl="0">
              <a:spcBef>
                <a:spcPts val="0"/>
              </a:spcBef>
              <a:buNone/>
            </a:pPr>
            <a:r>
              <a:rPr b="1" sz="3600" lang="en-US">
                <a:solidFill>
                  <a:srgbClr val="F3F3F3"/>
                </a:solidFill>
                <a:latin typeface="Courier New"/>
                <a:ea typeface="Courier New"/>
                <a:cs typeface="Courier New"/>
                <a:sym typeface="Courier New"/>
              </a:rPr>
              <a:t>class OurTopology &lt; RedStorm::DSL::Topology</a:t>
            </a:r>
          </a:p>
          <a:p>
            <a:pPr rtl="0" lvl="0">
              <a:spcBef>
                <a:spcPts val="0"/>
              </a:spcBef>
              <a:buNone/>
            </a:pPr>
            <a:r>
              <a:rPr b="1" sz="3600" lang="en-US">
                <a:solidFill>
                  <a:srgbClr val="F3F3F3"/>
                </a:solidFill>
                <a:latin typeface="Courier New"/>
                <a:ea typeface="Courier New"/>
                <a:cs typeface="Courier New"/>
                <a:sym typeface="Courier New"/>
              </a:rPr>
              <a:t>  def self.topology_name</a:t>
            </a:r>
          </a:p>
          <a:p>
            <a:pPr rtl="0" lvl="0">
              <a:spcBef>
                <a:spcPts val="0"/>
              </a:spcBef>
              <a:buNone/>
            </a:pPr>
            <a:r>
              <a:rPr b="1" sz="3600" lang="en-US">
                <a:solidFill>
                  <a:srgbClr val="F3F3F3"/>
                </a:solidFill>
                <a:latin typeface="Courier New"/>
                <a:ea typeface="Courier New"/>
                <a:cs typeface="Courier New"/>
                <a:sym typeface="Courier New"/>
              </a:rPr>
              <a:t>    “#{self.name}_#{commit_hash}”</a:t>
            </a:r>
          </a:p>
          <a:p>
            <a:pPr rtl="0" lvl="0">
              <a:spcBef>
                <a:spcPts val="0"/>
              </a:spcBef>
              <a:buNone/>
            </a:pPr>
            <a:r>
              <a:rPr b="1" sz="3600" lang="en-US">
                <a:solidFill>
                  <a:srgbClr val="F3F3F3"/>
                </a:solidFill>
                <a:latin typeface="Courier New"/>
                <a:ea typeface="Courier New"/>
                <a:cs typeface="Courier New"/>
                <a:sym typeface="Courier New"/>
              </a:rPr>
              <a:t>  end</a:t>
            </a:r>
          </a:p>
          <a:p>
            <a:pPr rtl="0" lvl="0">
              <a:spcBef>
                <a:spcPts val="0"/>
              </a:spcBef>
              <a:buNone/>
            </a:pPr>
            <a:r>
              <a:t/>
            </a:r>
            <a:endParaRPr b="1">
              <a:solidFill>
                <a:srgbClr val="F3F3F3"/>
              </a:solidFill>
              <a:latin typeface="Courier New"/>
              <a:ea typeface="Courier New"/>
              <a:cs typeface="Courier New"/>
              <a:sym typeface="Courier New"/>
            </a:endParaRPr>
          </a:p>
          <a:p>
            <a:pPr>
              <a:spcBef>
                <a:spcPts val="0"/>
              </a:spcBef>
              <a:buNone/>
            </a:pPr>
            <a:r>
              <a:rPr b="1" lang="en-US">
                <a:solidFill>
                  <a:srgbClr val="F3F3F3"/>
                </a:solidFill>
                <a:latin typeface="Courier New"/>
                <a:ea typeface="Courier New"/>
                <a:cs typeface="Courier New"/>
                <a:sym typeface="Courier New"/>
              </a:rPr>
              <a:t>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y="0" x="0"/>
          <a:ext cy="0" cx="0"/>
          <a:chOff y="0" x="0"/>
          <a:chExt cy="0" cx="0"/>
        </a:xfrm>
      </p:grpSpPr>
      <p:sp>
        <p:nvSpPr>
          <p:cNvPr id="92" name="Shape 92"/>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Lookout</a:t>
            </a:r>
          </a:p>
        </p:txBody>
      </p:sp>
      <p:sp>
        <p:nvSpPr>
          <p:cNvPr id="93" name="Shape 93"/>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@lookouteng - github.com/lookout</a:t>
            </a: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48" name="Shape 348"/>
        <p:cNvGrpSpPr/>
        <p:nvPr/>
      </p:nvGrpSpPr>
      <p:grpSpPr>
        <a:xfrm>
          <a:off y="0" x="0"/>
          <a:ext cy="0" cx="0"/>
          <a:chOff y="0" x="0"/>
          <a:chExt cy="0" cx="0"/>
        </a:xfrm>
      </p:grpSpPr>
      <p:sp>
        <p:nvSpPr>
          <p:cNvPr id="349" name="Shape 349"/>
          <p:cNvSpPr txBox="1"/>
          <p:nvPr/>
        </p:nvSpPr>
        <p:spPr>
          <a:xfrm>
            <a:off y="115125" x="115125"/>
            <a:ext cy="9523499" cx="12483900"/>
          </a:xfrm>
          <a:prstGeom prst="rect">
            <a:avLst/>
          </a:prstGeom>
          <a:noFill/>
          <a:ln>
            <a:noFill/>
          </a:ln>
        </p:spPr>
        <p:txBody>
          <a:bodyPr bIns="91425" rIns="91425" lIns="91425" tIns="91425" anchor="t" anchorCtr="0">
            <a:noAutofit/>
          </a:bodyPr>
          <a:lstStyle/>
          <a:p>
            <a:pPr rtl="0" lvl="0">
              <a:spcBef>
                <a:spcPts val="0"/>
              </a:spcBef>
              <a:buNone/>
            </a:pPr>
            <a:r>
              <a:rPr b="1" sz="3600" lang="en-US">
                <a:solidFill>
                  <a:srgbClr val="F3F3F3"/>
                </a:solidFill>
                <a:latin typeface="Courier New"/>
                <a:ea typeface="Courier New"/>
                <a:cs typeface="Courier New"/>
                <a:sym typeface="Courier New"/>
              </a:rPr>
              <a:t>class OurTopology &lt; RedStorm::DSL::Topology</a:t>
            </a:r>
          </a:p>
          <a:p>
            <a:pPr rtl="0" lvl="0">
              <a:spcBef>
                <a:spcPts val="0"/>
              </a:spcBef>
              <a:buNone/>
            </a:pPr>
            <a:r>
              <a:rPr b="1" sz="3600" lang="en-US">
                <a:solidFill>
                  <a:srgbClr val="B7B7B7"/>
                </a:solidFill>
                <a:latin typeface="Courier New"/>
                <a:ea typeface="Courier New"/>
                <a:cs typeface="Courier New"/>
                <a:sym typeface="Courier New"/>
              </a:rPr>
              <a:t>  </a:t>
            </a:r>
            <a:r>
              <a:rPr b="1" sz="3600" lang="en-US">
                <a:solidFill>
                  <a:srgbClr val="F3F3F3"/>
                </a:solidFill>
                <a:latin typeface="Courier New"/>
                <a:ea typeface="Courier New"/>
                <a:cs typeface="Courier New"/>
                <a:sym typeface="Courier New"/>
              </a:rPr>
              <a:t>spout_config = SpoutConfig.new(...)</a:t>
            </a:r>
          </a:p>
          <a:p>
            <a:pPr rtl="0" lvl="0">
              <a:spcBef>
                <a:spcPts val="0"/>
              </a:spcBef>
              <a:buNone/>
            </a:pPr>
            <a:r>
              <a:t/>
            </a:r>
            <a:endParaRPr b="1" sz="3600">
              <a:solidFill>
                <a:srgbClr val="F3F3F3"/>
              </a:solidFill>
              <a:latin typeface="Courier New"/>
              <a:ea typeface="Courier New"/>
              <a:cs typeface="Courier New"/>
              <a:sym typeface="Courier New"/>
            </a:endParaRPr>
          </a:p>
          <a:p>
            <a:pPr rtl="0" lvl="0">
              <a:spcBef>
                <a:spcPts val="0"/>
              </a:spcBef>
              <a:buNone/>
            </a:pPr>
            <a:r>
              <a:rPr b="1" sz="3600" lang="en-US">
                <a:solidFill>
                  <a:srgbClr val="F3F3F3"/>
                </a:solidFill>
                <a:latin typeface="Courier New"/>
                <a:ea typeface="Courier New"/>
                <a:cs typeface="Courier New"/>
                <a:sym typeface="Courier New"/>
              </a:rPr>
              <a:t>  spout KafkaSpout, [spout_config] do</a:t>
            </a:r>
          </a:p>
          <a:p>
            <a:pPr rtl="0" lvl="0">
              <a:spcBef>
                <a:spcPts val="0"/>
              </a:spcBef>
              <a:buNone/>
            </a:pPr>
            <a:r>
              <a:rPr b="1" sz="3600" lang="en-US">
                <a:solidFill>
                  <a:srgbClr val="F3F3F3"/>
                </a:solidFill>
                <a:latin typeface="Courier New"/>
                <a:ea typeface="Courier New"/>
                <a:cs typeface="Courier New"/>
                <a:sym typeface="Courier New"/>
              </a:rPr>
              <a:t>    output_fields :bytes</a:t>
            </a:r>
          </a:p>
          <a:p>
            <a:pPr rtl="0" lvl="0">
              <a:spcBef>
                <a:spcPts val="0"/>
              </a:spcBef>
              <a:buNone/>
            </a:pPr>
            <a:r>
              <a:rPr b="1" sz="3600" lang="en-US">
                <a:solidFill>
                  <a:srgbClr val="F3F3F3"/>
                </a:solidFill>
                <a:latin typeface="Courier New"/>
                <a:ea typeface="Courier New"/>
                <a:cs typeface="Courier New"/>
                <a:sym typeface="Courier New"/>
              </a:rPr>
              <a:t>  end</a:t>
            </a:r>
          </a:p>
          <a:p>
            <a:pPr rtl="0" lvl="0">
              <a:spcBef>
                <a:spcPts val="0"/>
              </a:spcBef>
              <a:buNone/>
            </a:pPr>
            <a:r>
              <a:t/>
            </a:r>
            <a:endParaRPr b="1">
              <a:solidFill>
                <a:srgbClr val="F3F3F3"/>
              </a:solidFill>
              <a:latin typeface="Courier New"/>
              <a:ea typeface="Courier New"/>
              <a:cs typeface="Courier New"/>
              <a:sym typeface="Courier New"/>
            </a:endParaRP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53" name="Shape 353"/>
        <p:cNvGrpSpPr/>
        <p:nvPr/>
      </p:nvGrpSpPr>
      <p:grpSpPr>
        <a:xfrm>
          <a:off y="0" x="0"/>
          <a:ext cy="0" cx="0"/>
          <a:chOff y="0" x="0"/>
          <a:chExt cy="0" cx="0"/>
        </a:xfrm>
      </p:grpSpPr>
      <p:sp>
        <p:nvSpPr>
          <p:cNvPr id="354" name="Shape 354"/>
          <p:cNvSpPr txBox="1"/>
          <p:nvPr/>
        </p:nvSpPr>
        <p:spPr>
          <a:xfrm>
            <a:off y="115125" x="0"/>
            <a:ext cy="9523499" cx="12599099"/>
          </a:xfrm>
          <a:prstGeom prst="rect">
            <a:avLst/>
          </a:prstGeom>
          <a:noFill/>
          <a:ln>
            <a:noFill/>
          </a:ln>
        </p:spPr>
        <p:txBody>
          <a:bodyPr bIns="91425" rIns="91425" lIns="91425" tIns="91425" anchor="t" anchorCtr="0">
            <a:noAutofit/>
          </a:bodyPr>
          <a:lstStyle/>
          <a:p>
            <a:pPr rtl="0" lvl="0">
              <a:spcBef>
                <a:spcPts val="0"/>
              </a:spcBef>
              <a:buNone/>
            </a:pPr>
            <a:r>
              <a:rPr b="1" sz="3600" lang="en-US">
                <a:solidFill>
                  <a:srgbClr val="F3F3F3"/>
                </a:solidFill>
                <a:latin typeface="Courier New"/>
                <a:ea typeface="Courier New"/>
                <a:cs typeface="Courier New"/>
                <a:sym typeface="Courier New"/>
              </a:rPr>
              <a:t>class OurTopology &lt; RedStorm::DSL::Topology</a:t>
            </a:r>
          </a:p>
          <a:p>
            <a:pPr rtl="0" lvl="0">
              <a:spcBef>
                <a:spcPts val="0"/>
              </a:spcBef>
              <a:buNone/>
            </a:pPr>
            <a:r>
              <a:rPr b="1" sz="3600" lang="en-US">
                <a:solidFill>
                  <a:srgbClr val="F3F3F3"/>
                </a:solidFill>
                <a:latin typeface="Courier New"/>
                <a:ea typeface="Courier New"/>
                <a:cs typeface="Courier New"/>
                <a:sym typeface="Courier New"/>
              </a:rPr>
              <a:t>  bolt ContainerDeserializerBolt do</a:t>
            </a:r>
          </a:p>
          <a:p>
            <a:pPr rtl="0" lvl="0">
              <a:spcBef>
                <a:spcPts val="0"/>
              </a:spcBef>
              <a:buNone/>
            </a:pPr>
            <a:r>
              <a:rPr b="1" sz="3600" lang="en-US">
                <a:solidFill>
                  <a:srgbClr val="F3F3F3"/>
                </a:solidFill>
                <a:latin typeface="Courier New"/>
                <a:ea typeface="Courier New"/>
                <a:cs typeface="Courier New"/>
                <a:sym typeface="Courier New"/>
              </a:rPr>
              <a:t>    source KafkaSpout, :shuffle</a:t>
            </a:r>
          </a:p>
          <a:p>
            <a:pPr rtl="0" lvl="0">
              <a:spcBef>
                <a:spcPts val="0"/>
              </a:spcBef>
              <a:buNone/>
            </a:pPr>
            <a:r>
              <a:rPr b="1" sz="3600" lang="en-US">
                <a:solidFill>
                  <a:srgbClr val="F3F3F3"/>
                </a:solidFill>
                <a:latin typeface="Courier New"/>
                <a:ea typeface="Courier New"/>
                <a:cs typeface="Courier New"/>
                <a:sym typeface="Courier New"/>
              </a:rPr>
              <a:t>  end</a:t>
            </a:r>
          </a:p>
          <a:p>
            <a:pPr rtl="0" lvl="0">
              <a:spcBef>
                <a:spcPts val="0"/>
              </a:spcBef>
              <a:buNone/>
            </a:pPr>
            <a:r>
              <a:t/>
            </a:r>
            <a:endParaRPr b="1" sz="3600">
              <a:solidFill>
                <a:srgbClr val="F3F3F3"/>
              </a:solidFill>
              <a:latin typeface="Courier New"/>
              <a:ea typeface="Courier New"/>
              <a:cs typeface="Courier New"/>
              <a:sym typeface="Courier New"/>
            </a:endParaRPr>
          </a:p>
          <a:p>
            <a:pPr rtl="0" lvl="0">
              <a:spcBef>
                <a:spcPts val="0"/>
              </a:spcBef>
              <a:buNone/>
            </a:pPr>
            <a:r>
              <a:rPr b="1" sz="3600" lang="en-US">
                <a:solidFill>
                  <a:srgbClr val="F3F3F3"/>
                </a:solidFill>
                <a:latin typeface="Courier New"/>
                <a:ea typeface="Courier New"/>
                <a:cs typeface="Courier New"/>
                <a:sym typeface="Courier New"/>
              </a:rPr>
              <a:t>  bolt ObjectFilterBolt do</a:t>
            </a:r>
          </a:p>
          <a:p>
            <a:pPr rtl="0" lvl="0">
              <a:spcBef>
                <a:spcPts val="0"/>
              </a:spcBef>
              <a:buNone/>
            </a:pPr>
            <a:r>
              <a:rPr b="1" sz="3600" lang="en-US">
                <a:solidFill>
                  <a:srgbClr val="F3F3F3"/>
                </a:solidFill>
                <a:latin typeface="Courier New"/>
                <a:ea typeface="Courier New"/>
                <a:cs typeface="Courier New"/>
                <a:sym typeface="Courier New"/>
              </a:rPr>
              <a:t>    source ContainerDeserializerBolt</a:t>
            </a:r>
          </a:p>
          <a:p>
            <a:pPr rtl="0">
              <a:spcBef>
                <a:spcPts val="0"/>
              </a:spcBef>
              <a:buNone/>
            </a:pPr>
            <a:r>
              <a:rPr b="1" sz="3600" lang="en-US">
                <a:solidFill>
                  <a:srgbClr val="F3F3F3"/>
                </a:solidFill>
                <a:latin typeface="Courier New"/>
                <a:ea typeface="Courier New"/>
                <a:cs typeface="Courier New"/>
                <a:sym typeface="Courier New"/>
              </a:rPr>
              <a:t>  end</a:t>
            </a:r>
          </a:p>
          <a:p>
            <a:pPr rtl="0">
              <a:spcBef>
                <a:spcPts val="0"/>
              </a:spcBef>
              <a:buNone/>
            </a:pPr>
            <a:r>
              <a:t/>
            </a:r>
            <a:endParaRPr b="1" sz="3600">
              <a:solidFill>
                <a:srgbClr val="F3F3F3"/>
              </a:solidFill>
              <a:latin typeface="Courier New"/>
              <a:ea typeface="Courier New"/>
              <a:cs typeface="Courier New"/>
              <a:sym typeface="Courier New"/>
            </a:endParaRPr>
          </a:p>
          <a:p>
            <a:pPr rtl="0" lvl="0">
              <a:spcBef>
                <a:spcPts val="0"/>
              </a:spcBef>
              <a:buNone/>
            </a:pPr>
            <a:r>
              <a:rPr b="1" sz="3600" lang="en-US">
                <a:solidFill>
                  <a:srgbClr val="F3F3F3"/>
                </a:solidFill>
                <a:latin typeface="Courier New"/>
                <a:ea typeface="Courier New"/>
                <a:cs typeface="Courier New"/>
                <a:sym typeface="Courier New"/>
              </a:rPr>
              <a:t>  # ...</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58" name="Shape 358"/>
        <p:cNvGrpSpPr/>
        <p:nvPr/>
      </p:nvGrpSpPr>
      <p:grpSpPr>
        <a:xfrm>
          <a:off y="0" x="0"/>
          <a:ext cy="0" cx="0"/>
          <a:chOff y="0" x="0"/>
          <a:chExt cy="0" cx="0"/>
        </a:xfrm>
      </p:grpSpPr>
      <p:sp>
        <p:nvSpPr>
          <p:cNvPr id="359" name="Shape 359"/>
          <p:cNvSpPr txBox="1"/>
          <p:nvPr/>
        </p:nvSpPr>
        <p:spPr>
          <a:xfrm>
            <a:off y="115125" x="0"/>
            <a:ext cy="9523499" cx="12599099"/>
          </a:xfrm>
          <a:prstGeom prst="rect">
            <a:avLst/>
          </a:prstGeom>
          <a:noFill/>
          <a:ln>
            <a:noFill/>
          </a:ln>
        </p:spPr>
        <p:txBody>
          <a:bodyPr bIns="91425" rIns="91425" lIns="91425" tIns="91425" anchor="t" anchorCtr="0">
            <a:noAutofit/>
          </a:bodyPr>
          <a:lstStyle/>
          <a:p>
            <a:pPr rtl="0">
              <a:spcBef>
                <a:spcPts val="0"/>
              </a:spcBef>
              <a:buNone/>
            </a:pPr>
            <a:r>
              <a:rPr b="1" sz="3600" lang="en-US">
                <a:solidFill>
                  <a:srgbClr val="F3F3F3"/>
                </a:solidFill>
                <a:latin typeface="Courier New"/>
                <a:ea typeface="Courier New"/>
                <a:cs typeface="Courier New"/>
                <a:sym typeface="Courier New"/>
              </a:rPr>
              <a:t>class OurTopology &lt; RedStorm::DSL::Topology</a:t>
            </a:r>
          </a:p>
          <a:p>
            <a:pPr rtl="0" lvl="0">
              <a:spcBef>
                <a:spcPts val="0"/>
              </a:spcBef>
              <a:buNone/>
            </a:pPr>
            <a:r>
              <a:rPr b="1" sz="3600" lang="en-US">
                <a:solidFill>
                  <a:srgbClr val="F3F3F3"/>
                </a:solidFill>
                <a:latin typeface="Courier New"/>
                <a:ea typeface="Courier New"/>
                <a:cs typeface="Courier New"/>
                <a:sym typeface="Courier New"/>
              </a:rPr>
              <a:t>  submit_options do |env|</a:t>
            </a:r>
          </a:p>
          <a:p>
            <a:pPr rtl="0" lvl="0">
              <a:spcBef>
                <a:spcPts val="0"/>
              </a:spcBef>
              <a:buNone/>
            </a:pPr>
            <a:r>
              <a:rPr b="1" sz="3600" lang="en-US">
                <a:solidFill>
                  <a:srgbClr val="F3F3F3"/>
                </a:solidFill>
                <a:latin typeface="Courier New"/>
                <a:ea typeface="Courier New"/>
                <a:cs typeface="Courier New"/>
                <a:sym typeface="Courier New"/>
              </a:rPr>
              <a:t>    # ...</a:t>
            </a:r>
          </a:p>
          <a:p>
            <a:pPr rtl="0" lvl="0">
              <a:spcBef>
                <a:spcPts val="0"/>
              </a:spcBef>
              <a:buNone/>
            </a:pPr>
            <a:r>
              <a:rPr b="1" sz="3600" lang="en-US">
                <a:solidFill>
                  <a:srgbClr val="F3F3F3"/>
                </a:solidFill>
                <a:latin typeface="Courier New"/>
                <a:ea typeface="Courier New"/>
                <a:cs typeface="Courier New"/>
                <a:sym typeface="Courier New"/>
              </a:rPr>
              <a:t>  end</a:t>
            </a:r>
          </a:p>
          <a:p>
            <a:pPr rtl="0" lvl="0">
              <a:spcBef>
                <a:spcPts val="0"/>
              </a:spcBef>
              <a:buNone/>
            </a:pPr>
            <a:r>
              <a:t/>
            </a:r>
            <a:endParaRPr b="1" sz="3600">
              <a:solidFill>
                <a:srgbClr val="F3F3F3"/>
              </a:solidFill>
              <a:latin typeface="Courier New"/>
              <a:ea typeface="Courier New"/>
              <a:cs typeface="Courier New"/>
              <a:sym typeface="Courier New"/>
            </a:endParaRPr>
          </a:p>
          <a:p>
            <a:pPr rtl="0" lvl="0">
              <a:spcBef>
                <a:spcPts val="0"/>
              </a:spcBef>
              <a:buNone/>
            </a:pPr>
            <a:r>
              <a:rPr b="1" sz="3600" lang="en-US">
                <a:solidFill>
                  <a:srgbClr val="F3F3F3"/>
                </a:solidFill>
                <a:latin typeface="Courier New"/>
                <a:ea typeface="Courier New"/>
                <a:cs typeface="Courier New"/>
                <a:sym typeface="Courier New"/>
              </a:rPr>
              <a:t>  configure self.topology_name do |env|</a:t>
            </a:r>
          </a:p>
          <a:p>
            <a:pPr rtl="0" lvl="0">
              <a:spcBef>
                <a:spcPts val="0"/>
              </a:spcBef>
              <a:buNone/>
            </a:pPr>
            <a:r>
              <a:rPr b="1" sz="3600" lang="en-US">
                <a:solidFill>
                  <a:srgbClr val="F3F3F3"/>
                </a:solidFill>
                <a:latin typeface="Courier New"/>
                <a:ea typeface="Courier New"/>
                <a:cs typeface="Courier New"/>
                <a:sym typeface="Courier New"/>
              </a:rPr>
              <a:t>    # ...</a:t>
            </a:r>
          </a:p>
          <a:p>
            <a:pPr rtl="0" lvl="0">
              <a:spcBef>
                <a:spcPts val="0"/>
              </a:spcBef>
              <a:buNone/>
            </a:pPr>
            <a:r>
              <a:rPr b="1" sz="3600" lang="en-US">
                <a:solidFill>
                  <a:srgbClr val="F3F3F3"/>
                </a:solidFill>
                <a:latin typeface="Courier New"/>
                <a:ea typeface="Courier New"/>
                <a:cs typeface="Courier New"/>
                <a:sym typeface="Courier New"/>
              </a:rPr>
              <a:t>  end</a:t>
            </a:r>
          </a:p>
          <a:p>
            <a:pPr rtl="0" lvl="0">
              <a:spcBef>
                <a:spcPts val="0"/>
              </a:spcBef>
              <a:buNone/>
            </a:pPr>
            <a:r>
              <a:rPr b="1" sz="3600" lang="en-US">
                <a:solidFill>
                  <a:srgbClr val="F3F3F3"/>
                </a:solidFill>
                <a:latin typeface="Courier New"/>
                <a:ea typeface="Courier New"/>
                <a:cs typeface="Courier New"/>
                <a:sym typeface="Courier New"/>
              </a:rPr>
              <a:t>end</a:t>
            </a:r>
          </a:p>
          <a:p>
            <a:pPr rtl="0" lvl="0">
              <a:spcBef>
                <a:spcPts val="0"/>
              </a:spcBef>
              <a:buNone/>
            </a:pPr>
            <a:r>
              <a:t/>
            </a:r>
            <a:endParaRPr b="1">
              <a:solidFill>
                <a:srgbClr val="F3F3F3"/>
              </a:solidFill>
              <a:latin typeface="Courier New"/>
              <a:ea typeface="Courier New"/>
              <a:cs typeface="Courier New"/>
              <a:sym typeface="Courier New"/>
            </a:endParaRP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63" name="Shape 363"/>
        <p:cNvGrpSpPr/>
        <p:nvPr/>
      </p:nvGrpSpPr>
      <p:grpSpPr>
        <a:xfrm>
          <a:off y="0" x="0"/>
          <a:ext cy="0" cx="0"/>
          <a:chOff y="0" x="0"/>
          <a:chExt cy="0" cx="0"/>
        </a:xfrm>
      </p:grpSpPr>
      <p:sp>
        <p:nvSpPr>
          <p:cNvPr id="364" name="Shape 364"/>
          <p:cNvSpPr txBox="1"/>
          <p:nvPr/>
        </p:nvSpPr>
        <p:spPr>
          <a:xfrm>
            <a:off y="115125" x="82250"/>
            <a:ext cy="9523499" cx="12516899"/>
          </a:xfrm>
          <a:prstGeom prst="rect">
            <a:avLst/>
          </a:prstGeom>
          <a:noFill/>
          <a:ln>
            <a:noFill/>
          </a:ln>
        </p:spPr>
        <p:txBody>
          <a:bodyPr bIns="91425" rIns="91425" lIns="91425" tIns="91425" anchor="t" anchorCtr="0">
            <a:noAutofit/>
          </a:bodyPr>
          <a:lstStyle/>
          <a:p>
            <a:pPr rtl="0" lvl="0">
              <a:spcBef>
                <a:spcPts val="0"/>
              </a:spcBef>
              <a:buNone/>
            </a:pPr>
            <a:r>
              <a:rPr b="1" sz="3600" lang="en-US">
                <a:solidFill>
                  <a:srgbClr val="FFFFFF"/>
                </a:solidFill>
                <a:latin typeface="Courier New"/>
                <a:ea typeface="Courier New"/>
                <a:cs typeface="Courier New"/>
                <a:sym typeface="Courier New"/>
              </a:rPr>
              <a:t>class OurBolt &lt; RedStorm::DSL::Bolt</a:t>
            </a:r>
          </a:p>
          <a:p>
            <a:pPr rtl="0">
              <a:spcBef>
                <a:spcPts val="0"/>
              </a:spcBef>
              <a:buNone/>
            </a:pPr>
            <a:r>
              <a:rPr b="1" sz="3600" lang="en-US">
                <a:solidFill>
                  <a:srgbClr val="FFFFFF"/>
                </a:solidFill>
                <a:latin typeface="Courier New"/>
                <a:ea typeface="Courier New"/>
                <a:cs typeface="Courier New"/>
                <a:sym typeface="Courier New"/>
              </a:rPr>
              <a:t>  output_fields :bytes, :dlq</a:t>
            </a:r>
          </a:p>
          <a:p>
            <a:pPr rtl="0">
              <a:spcBef>
                <a:spcPts val="0"/>
              </a:spcBef>
              <a:buNone/>
            </a:pPr>
            <a:r>
              <a:t/>
            </a:r>
            <a:endParaRPr b="1" sz="3600">
              <a:solidFill>
                <a:srgbClr val="FFFFFF"/>
              </a:solidFill>
              <a:latin typeface="Courier New"/>
              <a:ea typeface="Courier New"/>
              <a:cs typeface="Courier New"/>
              <a:sym typeface="Courier New"/>
            </a:endParaRPr>
          </a:p>
          <a:p>
            <a:pPr rtl="0">
              <a:spcBef>
                <a:spcPts val="0"/>
              </a:spcBef>
              <a:buNone/>
            </a:pPr>
            <a:r>
              <a:rPr b="1" sz="3600" lang="en-US">
                <a:solidFill>
                  <a:srgbClr val="FFFFFF"/>
                </a:solidFill>
                <a:latin typeface="Courier New"/>
                <a:ea typeface="Courier New"/>
                <a:cs typeface="Courier New"/>
                <a:sym typeface="Courier New"/>
              </a:rPr>
              <a:t>  on_init do</a:t>
            </a:r>
          </a:p>
          <a:p>
            <a:pPr rtl="0">
              <a:spcBef>
                <a:spcPts val="0"/>
              </a:spcBef>
              <a:buNone/>
            </a:pPr>
            <a:r>
              <a:rPr b="1" sz="3600" lang="en-US">
                <a:solidFill>
                  <a:srgbClr val="FFFFFF"/>
                </a:solidFill>
                <a:latin typeface="Courier New"/>
                <a:ea typeface="Courier New"/>
                <a:cs typeface="Courier New"/>
                <a:sym typeface="Courier New"/>
              </a:rPr>
              <a:t>    @connection = # ...</a:t>
            </a:r>
          </a:p>
          <a:p>
            <a:pPr rtl="0">
              <a:spcBef>
                <a:spcPts val="0"/>
              </a:spcBef>
              <a:buNone/>
            </a:pPr>
            <a:r>
              <a:rPr b="1" sz="3600" lang="en-US">
                <a:solidFill>
                  <a:srgbClr val="FFFFFF"/>
                </a:solidFill>
                <a:latin typeface="Courier New"/>
                <a:ea typeface="Courier New"/>
                <a:cs typeface="Courier New"/>
                <a:sym typeface="Courier New"/>
              </a:rPr>
              <a:t>  end</a:t>
            </a:r>
          </a:p>
          <a:p>
            <a:pPr rtl="0">
              <a:spcBef>
                <a:spcPts val="0"/>
              </a:spcBef>
              <a:buNone/>
            </a:pPr>
            <a:r>
              <a:t/>
            </a:r>
            <a:endParaRPr b="1" sz="3600">
              <a:solidFill>
                <a:srgbClr val="FFFFFF"/>
              </a:solidFill>
              <a:latin typeface="Courier New"/>
              <a:ea typeface="Courier New"/>
              <a:cs typeface="Courier New"/>
              <a:sym typeface="Courier New"/>
            </a:endParaRPr>
          </a:p>
          <a:p>
            <a:pPr rtl="0">
              <a:spcBef>
                <a:spcPts val="0"/>
              </a:spcBef>
              <a:buNone/>
            </a:pPr>
            <a:r>
              <a:rPr b="1" sz="3600" lang="en-US">
                <a:solidFill>
                  <a:srgbClr val="FFFFFF"/>
                </a:solidFill>
                <a:latin typeface="Courier New"/>
                <a:ea typeface="Courier New"/>
                <a:cs typeface="Courier New"/>
                <a:sym typeface="Courier New"/>
              </a:rPr>
              <a:t>  on_receive do |tuple|</a:t>
            </a:r>
          </a:p>
          <a:p>
            <a:pPr rtl="0">
              <a:spcBef>
                <a:spcPts val="0"/>
              </a:spcBef>
              <a:buNone/>
            </a:pPr>
            <a:r>
              <a:rPr b="1" sz="3600" lang="en-US">
                <a:solidFill>
                  <a:srgbClr val="FFFFFF"/>
                </a:solidFill>
                <a:latin typeface="Courier New"/>
                <a:ea typeface="Courier New"/>
                <a:cs typeface="Courier New"/>
                <a:sym typeface="Courier New"/>
              </a:rPr>
              <a:t>   ...</a:t>
            </a:r>
          </a:p>
          <a:p>
            <a:pPr rtl="0" lvl="0">
              <a:spcBef>
                <a:spcPts val="0"/>
              </a:spcBef>
              <a:buNone/>
            </a:pPr>
            <a:r>
              <a:rPr b="1" sz="3600" lang="en-US">
                <a:solidFill>
                  <a:srgbClr val="FFFFFF"/>
                </a:solidFill>
                <a:latin typeface="Courier New"/>
                <a:ea typeface="Courier New"/>
                <a:cs typeface="Courier New"/>
                <a:sym typeface="Courier New"/>
              </a:rPr>
              <a:t>  end</a:t>
            </a:r>
          </a:p>
          <a:p>
            <a:pPr rtl="0" lvl="0">
              <a:spcBef>
                <a:spcPts val="0"/>
              </a:spcBef>
              <a:buNone/>
            </a:pPr>
            <a:r>
              <a:rPr b="1" sz="3600" lang="en-US">
                <a:solidFill>
                  <a:srgbClr val="FFFFFF"/>
                </a:solidFill>
                <a:latin typeface="Courier New"/>
                <a:ea typeface="Courier New"/>
                <a:cs typeface="Courier New"/>
                <a:sym typeface="Courier New"/>
              </a:rPr>
              <a:t>end</a:t>
            </a:r>
          </a:p>
          <a:p>
            <a:pPr rtl="0" lvl="0">
              <a:spcBef>
                <a:spcPts val="0"/>
              </a:spcBef>
              <a:buNone/>
            </a:pPr>
            <a:r>
              <a:t/>
            </a:r>
            <a:endParaRPr b="1">
              <a:solidFill>
                <a:srgbClr val="F3F3F3"/>
              </a:solidFill>
              <a:latin typeface="Courier New"/>
              <a:ea typeface="Courier New"/>
              <a:cs typeface="Courier New"/>
              <a:sym typeface="Courier New"/>
            </a:endParaRP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y="0" x="0"/>
          <a:ext cy="0" cx="0"/>
          <a:chOff y="0" x="0"/>
          <a:chExt cy="0" cx="0"/>
        </a:xfrm>
      </p:grpSpPr>
      <p:sp>
        <p:nvSpPr>
          <p:cNvPr id="369" name="Shape 369"/>
          <p:cNvSpPr txBox="1"/>
          <p:nvPr>
            <p:ph type="title"/>
          </p:nvPr>
        </p:nvSpPr>
        <p:spPr>
          <a:xfrm>
            <a:off y="2603500" x="762000"/>
            <a:ext cy="3809999" cx="11480700"/>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z="6400" lang="en-US">
                <a:solidFill>
                  <a:srgbClr val="FFFFFF"/>
                </a:solidFill>
              </a:rPr>
              <a:t>Developing Storm Topologies with JRuby</a:t>
            </a: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y="0" x="0"/>
          <a:ext cy="0" cx="0"/>
          <a:chOff y="0" x="0"/>
          <a:chExt cy="0" cx="0"/>
        </a:xfrm>
      </p:grpSpPr>
      <p:sp>
        <p:nvSpPr>
          <p:cNvPr id="374" name="Shape 374"/>
          <p:cNvSpPr/>
          <p:nvPr/>
        </p:nvSpPr>
        <p:spPr>
          <a:xfrm>
            <a:off y="1492250" x="368298"/>
            <a:ext cy="2069999" cx="5714999"/>
          </a:xfrm>
          <a:prstGeom prst="rect">
            <a:avLst/>
          </a:prstGeom>
          <a:noFill/>
          <a:ln>
            <a:noFill/>
          </a:ln>
        </p:spPr>
        <p:txBody>
          <a:bodyPr bIns="0" rIns="0" lIns="0" tIns="0" anchor="ctr" anchorCtr="0">
            <a:noAutofit/>
          </a:bodyPr>
          <a:lstStyle/>
          <a:p>
            <a:pPr algn="ctr" rtl="0" lvl="0" marR="0" indent="0" marL="0">
              <a:spcBef>
                <a:spcPts val="0"/>
              </a:spcBef>
              <a:buSzPct val="25000"/>
              <a:buNone/>
            </a:pPr>
            <a:r>
              <a:rPr sz="4800" lang="en-US">
                <a:solidFill>
                  <a:srgbClr val="3DB249"/>
                </a:solidFill>
              </a:rPr>
              <a:t>You could use ShellBolts - a bolt and a script in a non-JVM language (pipes &amp; JSON)</a:t>
            </a:r>
          </a:p>
        </p:txBody>
      </p:sp>
      <p:sp>
        <p:nvSpPr>
          <p:cNvPr id="375" name="Shape 375"/>
          <p:cNvSpPr/>
          <p:nvPr/>
        </p:nvSpPr>
        <p:spPr>
          <a:xfrm>
            <a:off y="6508748" x="6921497"/>
            <a:ext cy="1790699" cx="5714999"/>
          </a:xfrm>
          <a:prstGeom prst="rect">
            <a:avLst/>
          </a:prstGeom>
          <a:noFill/>
          <a:ln>
            <a:noFill/>
          </a:ln>
        </p:spPr>
        <p:txBody>
          <a:bodyPr bIns="0" rIns="0" lIns="0" tIns="0" anchor="ctr" anchorCtr="0">
            <a:noAutofit/>
          </a:bodyPr>
          <a:lstStyle/>
          <a:p>
            <a:pPr algn="ctr" rtl="0" lvl="0" marR="0" indent="0" marL="0">
              <a:spcBef>
                <a:spcPts val="0"/>
              </a:spcBef>
              <a:buSzPct val="25000"/>
              <a:buNone/>
            </a:pPr>
            <a:r>
              <a:rPr sz="4800" lang="en-US">
                <a:solidFill>
                  <a:srgbClr val="3DB249"/>
                </a:solidFill>
              </a:rPr>
              <a:t>Native, Trident &amp; DSL</a:t>
            </a:r>
          </a:p>
        </p:txBody>
      </p:sp>
      <p:sp>
        <p:nvSpPr>
          <p:cNvPr id="376" name="Shape 376"/>
          <p:cNvSpPr/>
          <p:nvPr/>
        </p:nvSpPr>
        <p:spPr>
          <a:xfrm>
            <a:off y="1543050" x="6921497"/>
            <a:ext cy="1790699" cx="5714999"/>
          </a:xfrm>
          <a:prstGeom prst="rect">
            <a:avLst/>
          </a:prstGeom>
          <a:noFill/>
          <a:ln>
            <a:noFill/>
          </a:ln>
        </p:spPr>
        <p:txBody>
          <a:bodyPr bIns="0" rIns="0" lIns="0" tIns="0" anchor="ctr" anchorCtr="0">
            <a:noAutofit/>
          </a:bodyPr>
          <a:lstStyle/>
          <a:p>
            <a:pPr algn="ctr" rtl="0" lvl="0" marR="0" indent="0" marL="0">
              <a:spcBef>
                <a:spcPts val="0"/>
              </a:spcBef>
              <a:buSzPct val="25000"/>
              <a:buNone/>
            </a:pPr>
            <a:r>
              <a:rPr sz="3000" lang="en-US">
                <a:solidFill>
                  <a:srgbClr val="3DB249"/>
                </a:solidFill>
              </a:rPr>
              <a:t>But!  Ruby *is* a JVM language, via JRuby</a:t>
            </a:r>
          </a:p>
        </p:txBody>
      </p:sp>
      <p:sp>
        <p:nvSpPr>
          <p:cNvPr id="377" name="Shape 377"/>
          <p:cNvSpPr/>
          <p:nvPr/>
        </p:nvSpPr>
        <p:spPr>
          <a:xfrm>
            <a:off y="6134100" x="368298"/>
            <a:ext cy="2540100" cx="5714999"/>
          </a:xfrm>
          <a:prstGeom prst="rect">
            <a:avLst/>
          </a:prstGeom>
          <a:noFill/>
          <a:ln>
            <a:noFill/>
          </a:ln>
        </p:spPr>
        <p:txBody>
          <a:bodyPr bIns="0" rIns="0" lIns="0" tIns="0" anchor="ctr" anchorCtr="0">
            <a:noAutofit/>
          </a:bodyPr>
          <a:lstStyle/>
          <a:p>
            <a:pPr algn="ctr" rtl="0" lvl="0" marR="0" indent="0" marL="0">
              <a:spcBef>
                <a:spcPts val="0"/>
              </a:spcBef>
              <a:buSzPct val="25000"/>
              <a:buNone/>
            </a:pPr>
            <a:r>
              <a:rPr sz="3000" lang="en-US">
                <a:solidFill>
                  <a:srgbClr val="3DB249"/>
                </a:solidFill>
              </a:rPr>
              <a:t>RedStorm</a:t>
            </a:r>
          </a:p>
          <a:p>
            <a:pPr algn="ctr" rtl="0" lvl="0" marR="0" indent="0" marL="0">
              <a:spcBef>
                <a:spcPts val="0"/>
              </a:spcBef>
              <a:buSzPct val="25000"/>
              <a:buNone/>
            </a:pPr>
            <a:r>
              <a:rPr sz="1800" lang="en-US">
                <a:solidFill>
                  <a:srgbClr val="3DB249"/>
                </a:solidFill>
              </a:rPr>
              <a:t>https://github.com/colinsurprenant/redstorm</a:t>
            </a:r>
          </a:p>
        </p:txBody>
      </p:sp>
      <p:cxnSp>
        <p:nvCxnSpPr>
          <p:cNvPr id="378" name="Shape 378"/>
          <p:cNvCxnSpPr/>
          <p:nvPr/>
        </p:nvCxnSpPr>
        <p:spPr>
          <a:xfrm>
            <a:off y="5711" x="6502400"/>
            <a:ext cy="9791399" cx="0"/>
          </a:xfrm>
          <a:prstGeom prst="straightConnector1">
            <a:avLst/>
          </a:prstGeom>
          <a:noFill/>
          <a:ln w="12700" cap="flat">
            <a:solidFill>
              <a:srgbClr val="5B5B5B"/>
            </a:solidFill>
            <a:prstDash val="dashDot"/>
            <a:miter/>
            <a:headEnd w="med" len="med" type="none"/>
            <a:tailEnd w="med" len="med" type="none"/>
          </a:ln>
        </p:spPr>
      </p:cxnSp>
      <p:cxnSp>
        <p:nvCxnSpPr>
          <p:cNvPr id="379" name="Shape 379"/>
          <p:cNvCxnSpPr/>
          <p:nvPr/>
        </p:nvCxnSpPr>
        <p:spPr>
          <a:xfrm>
            <a:off y="4883046" x="0"/>
            <a:ext cy="0" cx="13004699"/>
          </a:xfrm>
          <a:prstGeom prst="straightConnector1">
            <a:avLst/>
          </a:prstGeom>
          <a:noFill/>
          <a:ln w="12700" cap="flat">
            <a:solidFill>
              <a:srgbClr val="5B5B5B"/>
            </a:solidFill>
            <a:prstDash val="dashDot"/>
            <a:miter/>
            <a:headEnd w="med" len="med" type="none"/>
            <a:tailEnd w="med" len="med" type="none"/>
          </a:ln>
        </p:spPr>
      </p:cxn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83" name="Shape 383"/>
        <p:cNvGrpSpPr/>
        <p:nvPr/>
      </p:nvGrpSpPr>
      <p:grpSpPr>
        <a:xfrm>
          <a:off y="0" x="0"/>
          <a:ext cy="0" cx="0"/>
          <a:chOff y="0" x="0"/>
          <a:chExt cy="0" cx="0"/>
        </a:xfrm>
      </p:grpSpPr>
      <p:sp>
        <p:nvSpPr>
          <p:cNvPr id="384" name="Shape 384"/>
          <p:cNvSpPr txBox="1"/>
          <p:nvPr/>
        </p:nvSpPr>
        <p:spPr>
          <a:xfrm>
            <a:off y="115125" x="180925"/>
            <a:ext cy="9523499" cx="12418200"/>
          </a:xfrm>
          <a:prstGeom prst="rect">
            <a:avLst/>
          </a:prstGeom>
          <a:noFill/>
          <a:ln>
            <a:noFill/>
          </a:ln>
        </p:spPr>
        <p:txBody>
          <a:bodyPr bIns="91425" rIns="91425" lIns="91425" tIns="91425" anchor="t" anchorCtr="0">
            <a:noAutofit/>
          </a:bodyPr>
          <a:lstStyle/>
          <a:p>
            <a:pPr rtl="0" lvl="0">
              <a:spcBef>
                <a:spcPts val="0"/>
              </a:spcBef>
              <a:buNone/>
            </a:pPr>
            <a:r>
              <a:rPr b="1" sz="3600" lang="en-US">
                <a:solidFill>
                  <a:srgbClr val="F3F3F3"/>
                </a:solidFill>
                <a:latin typeface="Courier New"/>
                <a:ea typeface="Courier New"/>
                <a:cs typeface="Courier New"/>
                <a:sym typeface="Courier New"/>
              </a:rPr>
              <a:t>class HelloWorldBolt &lt; RedStorm::DSL::Bolt</a:t>
            </a:r>
          </a:p>
          <a:p>
            <a:pPr rtl="0" lvl="0">
              <a:spcBef>
                <a:spcPts val="0"/>
              </a:spcBef>
              <a:buNone/>
            </a:pPr>
            <a:r>
              <a:rPr b="1" sz="3600" lang="en-US">
                <a:solidFill>
                  <a:srgbClr val="F3F3F3"/>
                </a:solidFill>
                <a:latin typeface="Courier New"/>
                <a:ea typeface="Courier New"/>
                <a:cs typeface="Courier New"/>
                <a:sym typeface="Courier New"/>
              </a:rPr>
              <a:t>  on_receive :emit =&gt; false do |tuple|</a:t>
            </a:r>
          </a:p>
          <a:p>
            <a:pPr rtl="0" lvl="0">
              <a:spcBef>
                <a:spcPts val="0"/>
              </a:spcBef>
              <a:buNone/>
            </a:pPr>
            <a:r>
              <a:rPr b="1" sz="3600" lang="en-US">
                <a:solidFill>
                  <a:srgbClr val="F3F3F3"/>
                </a:solidFill>
                <a:latin typeface="Courier New"/>
                <a:ea typeface="Courier New"/>
                <a:cs typeface="Courier New"/>
                <a:sym typeface="Courier New"/>
              </a:rPr>
              <a:t>    log.info(tuple[:word])</a:t>
            </a:r>
          </a:p>
          <a:p>
            <a:pPr rtl="0" lvl="0">
              <a:spcBef>
                <a:spcPts val="0"/>
              </a:spcBef>
              <a:buNone/>
            </a:pPr>
            <a:r>
              <a:rPr b="1" sz="3600" lang="en-US">
                <a:solidFill>
                  <a:srgbClr val="F3F3F3"/>
                </a:solidFill>
                <a:latin typeface="Courier New"/>
                <a:ea typeface="Courier New"/>
                <a:cs typeface="Courier New"/>
                <a:sym typeface="Courier New"/>
              </a:rPr>
              <a:t>  end</a:t>
            </a:r>
          </a:p>
          <a:p>
            <a:pPr rtl="0" lvl="0">
              <a:spcBef>
                <a:spcPts val="0"/>
              </a:spcBef>
              <a:buNone/>
            </a:pPr>
            <a:r>
              <a:rPr b="1" sz="3600" lang="en-US">
                <a:solidFill>
                  <a:srgbClr val="F3F3F3"/>
                </a:solidFill>
                <a:latin typeface="Courier New"/>
                <a:ea typeface="Courier New"/>
                <a:cs typeface="Courier New"/>
                <a:sym typeface="Courier New"/>
              </a:rPr>
              <a:t>end</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88" name="Shape 388"/>
        <p:cNvGrpSpPr/>
        <p:nvPr/>
      </p:nvGrpSpPr>
      <p:grpSpPr>
        <a:xfrm>
          <a:off y="0" x="0"/>
          <a:ext cy="0" cx="0"/>
          <a:chOff y="0" x="0"/>
          <a:chExt cy="0" cx="0"/>
        </a:xfrm>
      </p:grpSpPr>
      <p:sp>
        <p:nvSpPr>
          <p:cNvPr id="389" name="Shape 389"/>
          <p:cNvSpPr txBox="1"/>
          <p:nvPr/>
        </p:nvSpPr>
        <p:spPr>
          <a:xfrm>
            <a:off y="115125" x="180925"/>
            <a:ext cy="9523499" cx="12418200"/>
          </a:xfrm>
          <a:prstGeom prst="rect">
            <a:avLst/>
          </a:prstGeom>
          <a:noFill/>
          <a:ln>
            <a:noFill/>
          </a:ln>
        </p:spPr>
        <p:txBody>
          <a:bodyPr bIns="91425" rIns="91425" lIns="91425" tIns="91425" anchor="t" anchorCtr="0">
            <a:noAutofit/>
          </a:bodyPr>
          <a:lstStyle/>
          <a:p>
            <a:pPr rtl="0">
              <a:spcBef>
                <a:spcPts val="0"/>
              </a:spcBef>
              <a:buNone/>
            </a:pPr>
            <a:r>
              <a:rPr b="1" sz="3600" lang="en-US">
                <a:solidFill>
                  <a:srgbClr val="F3F3F3"/>
                </a:solidFill>
                <a:latin typeface="Courier New"/>
                <a:ea typeface="Courier New"/>
                <a:cs typeface="Courier New"/>
                <a:sym typeface="Courier New"/>
              </a:rPr>
              <a:t>class HelloWorldTopology</a:t>
            </a:r>
          </a:p>
          <a:p>
            <a:pPr rtl="0" lvl="0">
              <a:spcBef>
                <a:spcPts val="0"/>
              </a:spcBef>
              <a:buNone/>
            </a:pPr>
            <a:r>
              <a:rPr b="1" sz="3600" lang="en-US">
                <a:solidFill>
                  <a:srgbClr val="F3F3F3"/>
                </a:solidFill>
                <a:latin typeface="Courier New"/>
                <a:ea typeface="Courier New"/>
                <a:cs typeface="Courier New"/>
                <a:sym typeface="Courier New"/>
              </a:rPr>
              <a:t>  spout HelloWorldSpout do</a:t>
            </a:r>
          </a:p>
          <a:p>
            <a:pPr rtl="0" lvl="0">
              <a:spcBef>
                <a:spcPts val="0"/>
              </a:spcBef>
              <a:buNone/>
            </a:pPr>
            <a:r>
              <a:rPr b="1" sz="3600" lang="en-US">
                <a:solidFill>
                  <a:srgbClr val="F3F3F3"/>
                </a:solidFill>
                <a:latin typeface="Courier New"/>
                <a:ea typeface="Courier New"/>
                <a:cs typeface="Courier New"/>
                <a:sym typeface="Courier New"/>
              </a:rPr>
              <a:t>    output_fields :word</a:t>
            </a:r>
          </a:p>
          <a:p>
            <a:pPr rtl="0" lvl="0">
              <a:spcBef>
                <a:spcPts val="0"/>
              </a:spcBef>
              <a:buNone/>
            </a:pPr>
            <a:r>
              <a:rPr b="1" sz="3600" lang="en-US">
                <a:solidFill>
                  <a:srgbClr val="F3F3F3"/>
                </a:solidFill>
                <a:latin typeface="Courier New"/>
                <a:ea typeface="Courier New"/>
                <a:cs typeface="Courier New"/>
                <a:sym typeface="Courier New"/>
              </a:rPr>
              <a:t>  end</a:t>
            </a:r>
          </a:p>
          <a:p>
            <a:pPr rtl="0" lvl="0">
              <a:spcBef>
                <a:spcPts val="0"/>
              </a:spcBef>
              <a:buNone/>
            </a:pPr>
            <a:r>
              <a:rPr b="1" sz="3600" lang="en-US">
                <a:solidFill>
                  <a:srgbClr val="F3F3F3"/>
                </a:solidFill>
                <a:latin typeface="Courier New"/>
                <a:ea typeface="Courier New"/>
                <a:cs typeface="Courier New"/>
                <a:sym typeface="Courier New"/>
              </a:rPr>
              <a:t> </a:t>
            </a:r>
          </a:p>
          <a:p>
            <a:pPr rtl="0" lvl="0">
              <a:spcBef>
                <a:spcPts val="0"/>
              </a:spcBef>
              <a:buNone/>
            </a:pPr>
            <a:r>
              <a:rPr b="1" sz="3600" lang="en-US">
                <a:solidFill>
                  <a:srgbClr val="F3F3F3"/>
                </a:solidFill>
                <a:latin typeface="Courier New"/>
                <a:ea typeface="Courier New"/>
                <a:cs typeface="Courier New"/>
                <a:sym typeface="Courier New"/>
              </a:rPr>
              <a:t>  bolt HelloWorldBolt do</a:t>
            </a:r>
          </a:p>
          <a:p>
            <a:pPr rtl="0" lvl="0">
              <a:spcBef>
                <a:spcPts val="0"/>
              </a:spcBef>
              <a:buNone/>
            </a:pPr>
            <a:r>
              <a:rPr b="1" sz="3600" lang="en-US">
                <a:solidFill>
                  <a:srgbClr val="F3F3F3"/>
                </a:solidFill>
                <a:latin typeface="Courier New"/>
                <a:ea typeface="Courier New"/>
                <a:cs typeface="Courier New"/>
                <a:sym typeface="Courier New"/>
              </a:rPr>
              <a:t>    source HelloWorldSpout, :shuffle</a:t>
            </a:r>
          </a:p>
          <a:p>
            <a:pPr rtl="0" lvl="0">
              <a:spcBef>
                <a:spcPts val="0"/>
              </a:spcBef>
              <a:buNone/>
            </a:pPr>
            <a:r>
              <a:rPr b="1" sz="3600" lang="en-US">
                <a:solidFill>
                  <a:srgbClr val="F3F3F3"/>
                </a:solidFill>
                <a:latin typeface="Courier New"/>
                <a:ea typeface="Courier New"/>
                <a:cs typeface="Courier New"/>
                <a:sym typeface="Courier New"/>
              </a:rPr>
              <a:t>  end</a:t>
            </a:r>
          </a:p>
          <a:p>
            <a:pPr rtl="0" lvl="0">
              <a:spcBef>
                <a:spcPts val="0"/>
              </a:spcBef>
              <a:buNone/>
            </a:pPr>
            <a:r>
              <a:t/>
            </a:r>
            <a:endParaRPr b="1" sz="3600">
              <a:solidFill>
                <a:srgbClr val="F3F3F3"/>
              </a:solidFill>
              <a:latin typeface="Courier New"/>
              <a:ea typeface="Courier New"/>
              <a:cs typeface="Courier New"/>
              <a:sym typeface="Courier New"/>
            </a:endParaRPr>
          </a:p>
          <a:p>
            <a:pPr rtl="0" lvl="0">
              <a:spcBef>
                <a:spcPts val="0"/>
              </a:spcBef>
              <a:buNone/>
            </a:pPr>
            <a:r>
              <a:rPr b="1" sz="3600" lang="en-US">
                <a:solidFill>
                  <a:srgbClr val="F3F3F3"/>
                </a:solidFill>
                <a:latin typeface="Courier New"/>
                <a:ea typeface="Courier New"/>
                <a:cs typeface="Courier New"/>
                <a:sym typeface="Courier New"/>
              </a:rPr>
              <a:t>  bolt AnotherBolt do</a:t>
            </a:r>
          </a:p>
          <a:p>
            <a:pPr rtl="0" lvl="0">
              <a:spcBef>
                <a:spcPts val="0"/>
              </a:spcBef>
              <a:buNone/>
            </a:pPr>
            <a:r>
              <a:rPr b="1" sz="3600" lang="en-US">
                <a:solidFill>
                  <a:srgbClr val="F3F3F3"/>
                </a:solidFill>
                <a:latin typeface="Courier New"/>
                <a:ea typeface="Courier New"/>
                <a:cs typeface="Courier New"/>
                <a:sym typeface="Courier New"/>
              </a:rPr>
              <a:t>    source HelloWorldBolt, :shuffle</a:t>
            </a:r>
          </a:p>
          <a:p>
            <a:pPr rtl="0" lvl="0">
              <a:spcBef>
                <a:spcPts val="0"/>
              </a:spcBef>
              <a:buNone/>
            </a:pPr>
            <a:r>
              <a:rPr b="1" sz="3600" lang="en-US">
                <a:solidFill>
                  <a:srgbClr val="F3F3F3"/>
                </a:solidFill>
                <a:latin typeface="Courier New"/>
                <a:ea typeface="Courier New"/>
                <a:cs typeface="Courier New"/>
                <a:sym typeface="Courier New"/>
              </a:rPr>
              <a:t>  end</a:t>
            </a:r>
          </a:p>
          <a:p>
            <a:pPr rtl="0" lvl="0">
              <a:spcBef>
                <a:spcPts val="0"/>
              </a:spcBef>
              <a:buNone/>
            </a:pPr>
            <a:r>
              <a:rPr b="1" sz="3600" lang="en-US">
                <a:solidFill>
                  <a:srgbClr val="F3F3F3"/>
                </a:solidFill>
                <a:latin typeface="Courier New"/>
                <a:ea typeface="Courier New"/>
                <a:cs typeface="Courier New"/>
                <a:sym typeface="Courier New"/>
              </a:rPr>
              <a:t>end</a:t>
            </a:r>
          </a:p>
          <a:p>
            <a:pPr rtl="0" lvl="0">
              <a:spcBef>
                <a:spcPts val="0"/>
              </a:spcBef>
              <a:buNone/>
            </a:pPr>
            <a:r>
              <a:t/>
            </a:r>
            <a:endParaRPr b="1">
              <a:solidFill>
                <a:srgbClr val="F3F3F3"/>
              </a:solidFill>
              <a:latin typeface="Courier New"/>
              <a:ea typeface="Courier New"/>
              <a:cs typeface="Courier New"/>
              <a:sym typeface="Courier New"/>
            </a:endParaRP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y="0" x="0"/>
          <a:ext cy="0" cx="0"/>
          <a:chOff y="0" x="0"/>
          <a:chExt cy="0" cx="0"/>
        </a:xfrm>
      </p:grpSpPr>
      <p:sp>
        <p:nvSpPr>
          <p:cNvPr id="394" name="Shape 394"/>
          <p:cNvSpPr txBox="1"/>
          <p:nvPr>
            <p:ph type="title"/>
          </p:nvPr>
        </p:nvSpPr>
        <p:spPr>
          <a:xfrm>
            <a:off y="2603500" x="762000"/>
            <a:ext cy="3809999" cx="11480700"/>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z="6400" lang="en-US">
                <a:solidFill>
                  <a:srgbClr val="FFFFFF"/>
                </a:solidFill>
              </a:rPr>
              <a:t>Lessons Learned / Pitfalls</a:t>
            </a: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y="0" x="0"/>
          <a:ext cy="0" cx="0"/>
          <a:chOff y="0" x="0"/>
          <a:chExt cy="0" cx="0"/>
        </a:xfrm>
      </p:grpSpPr>
      <p:sp>
        <p:nvSpPr>
          <p:cNvPr id="399" name="Shape 399"/>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Make sure your messages aren’t mangled</a:t>
            </a:r>
          </a:p>
        </p:txBody>
      </p:sp>
      <p:sp>
        <p:nvSpPr>
          <p:cNvPr id="400" name="Shape 400"/>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Lots of logging.  Try isolating spouts from bolts.</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y="0" x="0"/>
          <a:ext cy="0" cx="0"/>
          <a:chOff y="0" x="0"/>
          <a:chExt cy="0" cx="0"/>
        </a:xfrm>
      </p:grpSpPr>
      <p:sp>
        <p:nvSpPr>
          <p:cNvPr id="98" name="Shape 98"/>
          <p:cNvSpPr txBox="1"/>
          <p:nvPr>
            <p:ph type="title"/>
          </p:nvPr>
        </p:nvSpPr>
        <p:spPr>
          <a:xfrm>
            <a:off y="2603500" x="762000"/>
            <a:ext cy="3809999" cx="11480800"/>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z="6400" lang="en-US">
                <a:solidFill>
                  <a:srgbClr val="FFFFFF"/>
                </a:solidFill>
              </a:rPr>
              <a:t>What/Why is Storm</a:t>
            </a:r>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04" name="Shape 404"/>
        <p:cNvGrpSpPr/>
        <p:nvPr/>
      </p:nvGrpSpPr>
      <p:grpSpPr>
        <a:xfrm>
          <a:off y="0" x="0"/>
          <a:ext cy="0" cx="0"/>
          <a:chOff y="0" x="0"/>
          <a:chExt cy="0" cx="0"/>
        </a:xfrm>
      </p:grpSpPr>
      <p:sp>
        <p:nvSpPr>
          <p:cNvPr id="405" name="Shape 405"/>
          <p:cNvSpPr txBox="1"/>
          <p:nvPr/>
        </p:nvSpPr>
        <p:spPr>
          <a:xfrm>
            <a:off y="153900" x="230275"/>
            <a:ext cy="9523499" cx="12368700"/>
          </a:xfrm>
          <a:prstGeom prst="rect">
            <a:avLst/>
          </a:prstGeom>
          <a:noFill/>
          <a:ln>
            <a:noFill/>
          </a:ln>
        </p:spPr>
        <p:txBody>
          <a:bodyPr bIns="91425" rIns="91425" lIns="91425" tIns="91425" anchor="t" anchorCtr="0">
            <a:noAutofit/>
          </a:bodyPr>
          <a:lstStyle/>
          <a:p>
            <a:pPr rtl="0" lvl="0">
              <a:spcBef>
                <a:spcPts val="0"/>
              </a:spcBef>
              <a:buNone/>
            </a:pPr>
            <a:r>
              <a:rPr b="1" sz="3600" lang="en-US">
                <a:solidFill>
                  <a:srgbClr val="F3F3F3"/>
                </a:solidFill>
                <a:latin typeface="Courier New"/>
                <a:ea typeface="Courier New"/>
                <a:cs typeface="Courier New"/>
                <a:sym typeface="Courier New"/>
              </a:rPr>
              <a:t>tuple[:foo]</a:t>
            </a:r>
          </a:p>
          <a:p>
            <a:pPr rtl="0" lvl="0">
              <a:spcBef>
                <a:spcPts val="0"/>
              </a:spcBef>
              <a:buNone/>
            </a:pPr>
            <a:r>
              <a:t/>
            </a:r>
            <a:endParaRPr b="1">
              <a:solidFill>
                <a:srgbClr val="F3F3F3"/>
              </a:solidFill>
              <a:latin typeface="Courier New"/>
              <a:ea typeface="Courier New"/>
              <a:cs typeface="Courier New"/>
              <a:sym typeface="Courier New"/>
            </a:endParaRPr>
          </a:p>
          <a:p>
            <a:pPr rtl="0" lvl="0">
              <a:spcBef>
                <a:spcPts val="0"/>
              </a:spcBef>
              <a:buNone/>
            </a:pPr>
            <a:r>
              <a:t/>
            </a:r>
            <a:endParaRPr b="1">
              <a:solidFill>
                <a:srgbClr val="F3F3F3"/>
              </a:solidFill>
              <a:latin typeface="Courier New"/>
              <a:ea typeface="Courier New"/>
              <a:cs typeface="Courier New"/>
              <a:sym typeface="Courier New"/>
            </a:endParaRP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09" name="Shape 409"/>
        <p:cNvGrpSpPr/>
        <p:nvPr/>
      </p:nvGrpSpPr>
      <p:grpSpPr>
        <a:xfrm>
          <a:off y="0" x="0"/>
          <a:ext cy="0" cx="0"/>
          <a:chOff y="0" x="0"/>
          <a:chExt cy="0" cx="0"/>
        </a:xfrm>
      </p:grpSpPr>
      <p:sp>
        <p:nvSpPr>
          <p:cNvPr id="410" name="Shape 410"/>
          <p:cNvSpPr txBox="1"/>
          <p:nvPr/>
        </p:nvSpPr>
        <p:spPr>
          <a:xfrm>
            <a:off y="153900" x="230275"/>
            <a:ext cy="9523499" cx="12368700"/>
          </a:xfrm>
          <a:prstGeom prst="rect">
            <a:avLst/>
          </a:prstGeom>
          <a:noFill/>
          <a:ln>
            <a:noFill/>
          </a:ln>
        </p:spPr>
        <p:txBody>
          <a:bodyPr bIns="91425" rIns="91425" lIns="91425" tIns="91425" anchor="t" anchorCtr="0">
            <a:noAutofit/>
          </a:bodyPr>
          <a:lstStyle/>
          <a:p>
            <a:pPr rtl="0">
              <a:spcBef>
                <a:spcPts val="0"/>
              </a:spcBef>
              <a:buNone/>
            </a:pPr>
            <a:r>
              <a:rPr b="1" sz="3600" lang="en-US">
                <a:solidFill>
                  <a:srgbClr val="F3F3F3"/>
                </a:solidFill>
                <a:latin typeface="Courier New"/>
                <a:ea typeface="Courier New"/>
                <a:cs typeface="Courier New"/>
                <a:sym typeface="Courier New"/>
              </a:rPr>
              <a:t>tuple[:foo]</a:t>
            </a:r>
          </a:p>
          <a:p>
            <a:pPr rtl="0">
              <a:spcBef>
                <a:spcPts val="0"/>
              </a:spcBef>
              <a:buNone/>
            </a:pPr>
            <a:r>
              <a:t/>
            </a:r>
            <a:endParaRPr b="1" sz="3600">
              <a:solidFill>
                <a:srgbClr val="F3F3F3"/>
              </a:solidFill>
              <a:latin typeface="Courier New"/>
              <a:ea typeface="Courier New"/>
              <a:cs typeface="Courier New"/>
              <a:sym typeface="Courier New"/>
            </a:endParaRPr>
          </a:p>
          <a:p>
            <a:pPr rtl="0" lvl="0">
              <a:spcBef>
                <a:spcPts val="0"/>
              </a:spcBef>
              <a:buNone/>
            </a:pPr>
            <a:r>
              <a:rPr b="1" sz="3600" lang="en-US">
                <a:solidFill>
                  <a:srgbClr val="F3F3F3"/>
                </a:solidFill>
                <a:latin typeface="Courier New"/>
                <a:ea typeface="Courier New"/>
                <a:cs typeface="Courier New"/>
                <a:sym typeface="Courier New"/>
              </a:rPr>
              <a:t>tuple.value(:foo).to_s</a:t>
            </a:r>
          </a:p>
          <a:p>
            <a:pPr rtl="0" lvl="0">
              <a:spcBef>
                <a:spcPts val="0"/>
              </a:spcBef>
              <a:buNone/>
            </a:pPr>
            <a:r>
              <a:t/>
            </a:r>
            <a:endParaRPr b="1">
              <a:solidFill>
                <a:srgbClr val="F3F3F3"/>
              </a:solidFill>
              <a:latin typeface="Courier New"/>
              <a:ea typeface="Courier New"/>
              <a:cs typeface="Courier New"/>
              <a:sym typeface="Courier New"/>
            </a:endParaRPr>
          </a:p>
          <a:p>
            <a:pPr rtl="0" lvl="0">
              <a:spcBef>
                <a:spcPts val="0"/>
              </a:spcBef>
              <a:buNone/>
            </a:pPr>
            <a:r>
              <a:t/>
            </a:r>
            <a:endParaRPr b="1">
              <a:solidFill>
                <a:srgbClr val="F3F3F3"/>
              </a:solidFill>
              <a:latin typeface="Courier New"/>
              <a:ea typeface="Courier New"/>
              <a:cs typeface="Courier New"/>
              <a:sym typeface="Courier New"/>
            </a:endParaRP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14" name="Shape 414"/>
        <p:cNvGrpSpPr/>
        <p:nvPr/>
      </p:nvGrpSpPr>
      <p:grpSpPr>
        <a:xfrm>
          <a:off y="0" x="0"/>
          <a:ext cy="0" cx="0"/>
          <a:chOff y="0" x="0"/>
          <a:chExt cy="0" cx="0"/>
        </a:xfrm>
      </p:grpSpPr>
      <p:sp>
        <p:nvSpPr>
          <p:cNvPr id="415" name="Shape 415"/>
          <p:cNvSpPr txBox="1"/>
          <p:nvPr/>
        </p:nvSpPr>
        <p:spPr>
          <a:xfrm>
            <a:off y="153900" x="230275"/>
            <a:ext cy="9523499" cx="12368700"/>
          </a:xfrm>
          <a:prstGeom prst="rect">
            <a:avLst/>
          </a:prstGeom>
          <a:noFill/>
          <a:ln>
            <a:noFill/>
          </a:ln>
        </p:spPr>
        <p:txBody>
          <a:bodyPr bIns="91425" rIns="91425" lIns="91425" tIns="91425" anchor="t" anchorCtr="0">
            <a:noAutofit/>
          </a:bodyPr>
          <a:lstStyle/>
          <a:p>
            <a:pPr rtl="0" lvl="0">
              <a:spcBef>
                <a:spcPts val="0"/>
              </a:spcBef>
              <a:buNone/>
            </a:pPr>
            <a:r>
              <a:rPr b="1" sz="3600" lang="en-US">
                <a:solidFill>
                  <a:srgbClr val="F3F3F3"/>
                </a:solidFill>
                <a:latin typeface="Courier New"/>
                <a:ea typeface="Courier New"/>
                <a:cs typeface="Courier New"/>
                <a:sym typeface="Courier New"/>
              </a:rPr>
              <a:t>tuple[:foo]</a:t>
            </a:r>
          </a:p>
          <a:p>
            <a:pPr rtl="0" lvl="0">
              <a:spcBef>
                <a:spcPts val="0"/>
              </a:spcBef>
              <a:buNone/>
            </a:pPr>
            <a:r>
              <a:t/>
            </a:r>
            <a:endParaRPr b="1" sz="3600">
              <a:solidFill>
                <a:srgbClr val="F3F3F3"/>
              </a:solidFill>
              <a:latin typeface="Courier New"/>
              <a:ea typeface="Courier New"/>
              <a:cs typeface="Courier New"/>
              <a:sym typeface="Courier New"/>
            </a:endParaRPr>
          </a:p>
          <a:p>
            <a:pPr rtl="0">
              <a:spcBef>
                <a:spcPts val="0"/>
              </a:spcBef>
              <a:buNone/>
            </a:pPr>
            <a:r>
              <a:rPr b="1" sz="3600" lang="en-US">
                <a:solidFill>
                  <a:srgbClr val="F3F3F3"/>
                </a:solidFill>
                <a:latin typeface="Courier New"/>
                <a:ea typeface="Courier New"/>
                <a:cs typeface="Courier New"/>
                <a:sym typeface="Courier New"/>
              </a:rPr>
              <a:t>tuple.value(:foo).to_s</a:t>
            </a:r>
          </a:p>
          <a:p>
            <a:pPr rtl="0">
              <a:spcBef>
                <a:spcPts val="0"/>
              </a:spcBef>
              <a:buNone/>
            </a:pPr>
            <a:r>
              <a:t/>
            </a:r>
            <a:endParaRPr b="1" sz="3600">
              <a:solidFill>
                <a:srgbClr val="F3F3F3"/>
              </a:solidFill>
              <a:latin typeface="Courier New"/>
              <a:ea typeface="Courier New"/>
              <a:cs typeface="Courier New"/>
              <a:sym typeface="Courier New"/>
            </a:endParaRPr>
          </a:p>
          <a:p>
            <a:pPr rtl="0" lvl="0">
              <a:spcBef>
                <a:spcPts val="0"/>
              </a:spcBef>
              <a:buNone/>
            </a:pPr>
            <a:r>
              <a:rPr b="1" sz="3600" lang="en-US">
                <a:solidFill>
                  <a:srgbClr val="F3F3F3"/>
                </a:solidFill>
                <a:latin typeface="Courier New"/>
                <a:ea typeface="Courier New"/>
                <a:cs typeface="Courier New"/>
                <a:sym typeface="Courier New"/>
              </a:rPr>
              <a:t>String.from_java_bytes(tuple.value(:foo))</a:t>
            </a:r>
          </a:p>
          <a:p>
            <a:pPr rtl="0" lvl="0">
              <a:spcBef>
                <a:spcPts val="0"/>
              </a:spcBef>
              <a:buNone/>
            </a:pPr>
            <a:r>
              <a:t/>
            </a:r>
            <a:endParaRPr b="1">
              <a:solidFill>
                <a:srgbClr val="F3F3F3"/>
              </a:solidFill>
              <a:latin typeface="Courier New"/>
              <a:ea typeface="Courier New"/>
              <a:cs typeface="Courier New"/>
              <a:sym typeface="Courier New"/>
            </a:endParaRPr>
          </a:p>
          <a:p>
            <a:pPr rtl="0" lvl="0">
              <a:spcBef>
                <a:spcPts val="0"/>
              </a:spcBef>
              <a:buNone/>
            </a:pPr>
            <a:r>
              <a:t/>
            </a:r>
            <a:endParaRPr b="1">
              <a:solidFill>
                <a:srgbClr val="F3F3F3"/>
              </a:solidFill>
              <a:latin typeface="Courier New"/>
              <a:ea typeface="Courier New"/>
              <a:cs typeface="Courier New"/>
              <a:sym typeface="Courier New"/>
            </a:endParaRP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y="0" x="0"/>
          <a:ext cy="0" cx="0"/>
          <a:chOff y="0" x="0"/>
          <a:chExt cy="0" cx="0"/>
        </a:xfrm>
      </p:grpSpPr>
      <p:sp>
        <p:nvSpPr>
          <p:cNvPr id="420" name="Shape 420"/>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The DSL doesn’t subclass directly</a:t>
            </a:r>
          </a:p>
        </p:txBody>
      </p:sp>
      <p:sp>
        <p:nvSpPr>
          <p:cNvPr id="421" name="Shape 421"/>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Use methods, not blocks</a:t>
            </a: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25" name="Shape 425"/>
        <p:cNvGrpSpPr/>
        <p:nvPr/>
      </p:nvGrpSpPr>
      <p:grpSpPr>
        <a:xfrm>
          <a:off y="0" x="0"/>
          <a:ext cy="0" cx="0"/>
          <a:chOff y="0" x="0"/>
          <a:chExt cy="0" cx="0"/>
        </a:xfrm>
      </p:grpSpPr>
      <p:sp>
        <p:nvSpPr>
          <p:cNvPr id="426" name="Shape 426"/>
          <p:cNvSpPr txBox="1"/>
          <p:nvPr/>
        </p:nvSpPr>
        <p:spPr>
          <a:xfrm>
            <a:off y="153900" x="230275"/>
            <a:ext cy="9523499" cx="12368700"/>
          </a:xfrm>
          <a:prstGeom prst="rect">
            <a:avLst/>
          </a:prstGeom>
          <a:noFill/>
          <a:ln>
            <a:noFill/>
          </a:ln>
        </p:spPr>
        <p:txBody>
          <a:bodyPr bIns="91425" rIns="91425" lIns="91425" tIns="91425" anchor="t" anchorCtr="0">
            <a:noAutofit/>
          </a:bodyPr>
          <a:lstStyle/>
          <a:p>
            <a:pPr rtl="0" lvl="0">
              <a:spcBef>
                <a:spcPts val="0"/>
              </a:spcBef>
              <a:buNone/>
            </a:pPr>
            <a:r>
              <a:rPr b="1" sz="3600" lang="en-US">
                <a:solidFill>
                  <a:srgbClr val="F3F3F3"/>
                </a:solidFill>
                <a:latin typeface="Courier New"/>
                <a:ea typeface="Courier New"/>
                <a:cs typeface="Courier New"/>
                <a:sym typeface="Courier New"/>
              </a:rPr>
              <a:t>class HelloWorldBolt &lt; RedStorm::DSL::Bolt</a:t>
            </a:r>
          </a:p>
          <a:p>
            <a:pPr rtl="0" lvl="0">
              <a:spcBef>
                <a:spcPts val="0"/>
              </a:spcBef>
              <a:buNone/>
            </a:pPr>
            <a:r>
              <a:rPr b="1" sz="3600" lang="en-US">
                <a:solidFill>
                  <a:srgbClr val="F3F3F3"/>
                </a:solidFill>
                <a:latin typeface="Courier New"/>
                <a:ea typeface="Courier New"/>
                <a:cs typeface="Courier New"/>
                <a:sym typeface="Courier New"/>
              </a:rPr>
              <a:t>  on_receive :emit =&gt; false do |tuple|</a:t>
            </a:r>
          </a:p>
          <a:p>
            <a:pPr rtl="0" lvl="0">
              <a:spcBef>
                <a:spcPts val="0"/>
              </a:spcBef>
              <a:buNone/>
            </a:pPr>
            <a:r>
              <a:rPr b="1" sz="3600" lang="en-US">
                <a:solidFill>
                  <a:srgbClr val="F3F3F3"/>
                </a:solidFill>
                <a:latin typeface="Courier New"/>
                <a:ea typeface="Courier New"/>
                <a:cs typeface="Courier New"/>
                <a:sym typeface="Courier New"/>
              </a:rPr>
              <a:t>    log.info(tuple[:word])</a:t>
            </a:r>
          </a:p>
          <a:p>
            <a:pPr rtl="0" lvl="0">
              <a:spcBef>
                <a:spcPts val="0"/>
              </a:spcBef>
              <a:buNone/>
            </a:pPr>
            <a:r>
              <a:rPr b="1" sz="3600" lang="en-US">
                <a:solidFill>
                  <a:srgbClr val="F3F3F3"/>
                </a:solidFill>
                <a:latin typeface="Courier New"/>
                <a:ea typeface="Courier New"/>
                <a:cs typeface="Courier New"/>
                <a:sym typeface="Courier New"/>
              </a:rPr>
              <a:t>  end</a:t>
            </a:r>
          </a:p>
          <a:p>
            <a:pPr rtl="0" lvl="0">
              <a:spcBef>
                <a:spcPts val="0"/>
              </a:spcBef>
              <a:buNone/>
            </a:pPr>
            <a:r>
              <a:rPr b="1" sz="3600" lang="en-US">
                <a:solidFill>
                  <a:srgbClr val="F3F3F3"/>
                </a:solidFill>
                <a:latin typeface="Courier New"/>
                <a:ea typeface="Courier New"/>
                <a:cs typeface="Courier New"/>
                <a:sym typeface="Courier New"/>
              </a:rPr>
              <a:t>end</a:t>
            </a:r>
          </a:p>
          <a:p>
            <a:pPr rtl="0" lvl="0">
              <a:spcBef>
                <a:spcPts val="0"/>
              </a:spcBef>
              <a:buNone/>
            </a:pPr>
            <a:r>
              <a:t/>
            </a:r>
            <a:endParaRPr b="1">
              <a:solidFill>
                <a:srgbClr val="F3F3F3"/>
              </a:solidFill>
              <a:latin typeface="Courier New"/>
              <a:ea typeface="Courier New"/>
              <a:cs typeface="Courier New"/>
              <a:sym typeface="Courier New"/>
            </a:endParaRPr>
          </a:p>
          <a:p>
            <a:pPr rtl="0" lvl="0">
              <a:spcBef>
                <a:spcPts val="0"/>
              </a:spcBef>
              <a:buNone/>
            </a:pPr>
            <a:r>
              <a:t/>
            </a:r>
            <a:endParaRPr b="1">
              <a:solidFill>
                <a:srgbClr val="F3F3F3"/>
              </a:solidFill>
              <a:latin typeface="Courier New"/>
              <a:ea typeface="Courier New"/>
              <a:cs typeface="Courier New"/>
              <a:sym typeface="Courier New"/>
            </a:endParaRP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30" name="Shape 430"/>
        <p:cNvGrpSpPr/>
        <p:nvPr/>
      </p:nvGrpSpPr>
      <p:grpSpPr>
        <a:xfrm>
          <a:off y="0" x="0"/>
          <a:ext cy="0" cx="0"/>
          <a:chOff y="0" x="0"/>
          <a:chExt cy="0" cx="0"/>
        </a:xfrm>
      </p:grpSpPr>
      <p:sp>
        <p:nvSpPr>
          <p:cNvPr id="431" name="Shape 431"/>
          <p:cNvSpPr txBox="1"/>
          <p:nvPr/>
        </p:nvSpPr>
        <p:spPr>
          <a:xfrm>
            <a:off y="115125" x="0"/>
            <a:ext cy="9523499" cx="12599099"/>
          </a:xfrm>
          <a:prstGeom prst="rect">
            <a:avLst/>
          </a:prstGeom>
          <a:noFill/>
          <a:ln>
            <a:noFill/>
          </a:ln>
        </p:spPr>
        <p:txBody>
          <a:bodyPr bIns="91425" rIns="91425" lIns="91425" tIns="91425" anchor="t" anchorCtr="0">
            <a:noAutofit/>
          </a:bodyPr>
          <a:lstStyle/>
          <a:p>
            <a:pPr rtl="0" lvl="0">
              <a:spcBef>
                <a:spcPts val="0"/>
              </a:spcBef>
              <a:buNone/>
            </a:pPr>
            <a:r>
              <a:rPr b="1" sz="3600" lang="en-US">
                <a:solidFill>
                  <a:srgbClr val="F3F3F3"/>
                </a:solidFill>
                <a:latin typeface="Courier New"/>
                <a:ea typeface="Courier New"/>
                <a:cs typeface="Courier New"/>
                <a:sym typeface="Courier New"/>
              </a:rPr>
              <a:t>class GenericBolt &lt; RedStorm::DSL::Bolt</a:t>
            </a:r>
          </a:p>
          <a:p>
            <a:pPr rtl="0">
              <a:spcBef>
                <a:spcPts val="0"/>
              </a:spcBef>
              <a:buNone/>
            </a:pPr>
            <a:r>
              <a:rPr b="1" sz="3600" lang="en-US">
                <a:solidFill>
                  <a:srgbClr val="F3F3F3"/>
                </a:solidFill>
                <a:latin typeface="Courier New"/>
                <a:ea typeface="Courier New"/>
                <a:cs typeface="Courier New"/>
                <a:sym typeface="Courier New"/>
              </a:rPr>
              <a:t>  def on_receive(tuple)</a:t>
            </a:r>
          </a:p>
          <a:p>
            <a:pPr rtl="0">
              <a:spcBef>
                <a:spcPts val="0"/>
              </a:spcBef>
              <a:buNone/>
            </a:pPr>
            <a:r>
              <a:rPr b="1" sz="3600" lang="en-US">
                <a:solidFill>
                  <a:srgbClr val="F3F3F3"/>
                </a:solidFill>
                <a:latin typeface="Courier New"/>
                <a:ea typeface="Courier New"/>
                <a:cs typeface="Courier New"/>
                <a:sym typeface="Courier New"/>
              </a:rPr>
              <a:t>    log.info(tuple[:word])</a:t>
            </a:r>
          </a:p>
          <a:p>
            <a:pPr rtl="0" lvl="0">
              <a:spcBef>
                <a:spcPts val="0"/>
              </a:spcBef>
              <a:buNone/>
            </a:pPr>
            <a:r>
              <a:rPr b="1" sz="3600" lang="en-US">
                <a:solidFill>
                  <a:srgbClr val="F3F3F3"/>
                </a:solidFill>
                <a:latin typeface="Courier New"/>
                <a:ea typeface="Courier New"/>
                <a:cs typeface="Courier New"/>
                <a:sym typeface="Courier New"/>
              </a:rPr>
              <a:t>  end</a:t>
            </a:r>
          </a:p>
          <a:p>
            <a:pPr rtl="0">
              <a:spcBef>
                <a:spcPts val="0"/>
              </a:spcBef>
              <a:buNone/>
            </a:pPr>
            <a:r>
              <a:rPr b="1" sz="3600" lang="en-US">
                <a:solidFill>
                  <a:srgbClr val="F3F3F3"/>
                </a:solidFill>
                <a:latin typeface="Courier New"/>
                <a:ea typeface="Courier New"/>
                <a:cs typeface="Courier New"/>
                <a:sym typeface="Courier New"/>
              </a:rPr>
              <a:t>end</a:t>
            </a:r>
          </a:p>
          <a:p>
            <a:pPr rtl="0" lvl="0">
              <a:spcBef>
                <a:spcPts val="0"/>
              </a:spcBef>
              <a:buNone/>
            </a:pPr>
            <a:r>
              <a:t/>
            </a:r>
            <a:endParaRPr b="1">
              <a:solidFill>
                <a:srgbClr val="F3F3F3"/>
              </a:solidFill>
              <a:latin typeface="Courier New"/>
              <a:ea typeface="Courier New"/>
              <a:cs typeface="Courier New"/>
              <a:sym typeface="Courier New"/>
            </a:endParaRPr>
          </a:p>
          <a:p>
            <a:pPr rtl="0" lvl="0">
              <a:spcBef>
                <a:spcPts val="0"/>
              </a:spcBef>
              <a:buNone/>
            </a:pPr>
            <a:r>
              <a:t/>
            </a:r>
            <a:endParaRPr b="1">
              <a:solidFill>
                <a:srgbClr val="F3F3F3"/>
              </a:solidFill>
              <a:latin typeface="Courier New"/>
              <a:ea typeface="Courier New"/>
              <a:cs typeface="Courier New"/>
              <a:sym typeface="Courier New"/>
            </a:endParaRP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35" name="Shape 435"/>
        <p:cNvGrpSpPr/>
        <p:nvPr/>
      </p:nvGrpSpPr>
      <p:grpSpPr>
        <a:xfrm>
          <a:off y="0" x="0"/>
          <a:ext cy="0" cx="0"/>
          <a:chOff y="0" x="0"/>
          <a:chExt cy="0" cx="0"/>
        </a:xfrm>
      </p:grpSpPr>
      <p:sp>
        <p:nvSpPr>
          <p:cNvPr id="436" name="Shape 436"/>
          <p:cNvSpPr txBox="1"/>
          <p:nvPr/>
        </p:nvSpPr>
        <p:spPr>
          <a:xfrm>
            <a:off y="115125" x="0"/>
            <a:ext cy="9523499" cx="12599099"/>
          </a:xfrm>
          <a:prstGeom prst="rect">
            <a:avLst/>
          </a:prstGeom>
          <a:noFill/>
          <a:ln>
            <a:noFill/>
          </a:ln>
        </p:spPr>
        <p:txBody>
          <a:bodyPr bIns="91425" rIns="91425" lIns="91425" tIns="91425" anchor="t" anchorCtr="0">
            <a:noAutofit/>
          </a:bodyPr>
          <a:lstStyle/>
          <a:p>
            <a:pPr rtl="0" lvl="0">
              <a:spcBef>
                <a:spcPts val="0"/>
              </a:spcBef>
              <a:buNone/>
            </a:pPr>
            <a:r>
              <a:rPr b="1" sz="3600" lang="en-US">
                <a:solidFill>
                  <a:srgbClr val="F3F3F3"/>
                </a:solidFill>
                <a:latin typeface="Courier New"/>
                <a:ea typeface="Courier New"/>
                <a:cs typeface="Courier New"/>
                <a:sym typeface="Courier New"/>
              </a:rPr>
              <a:t># Topology-specific subclass</a:t>
            </a:r>
          </a:p>
          <a:p>
            <a:pPr rtl="0" lvl="0">
              <a:spcBef>
                <a:spcPts val="0"/>
              </a:spcBef>
              <a:buNone/>
            </a:pPr>
            <a:r>
              <a:rPr b="1" sz="3600" lang="en-US">
                <a:solidFill>
                  <a:srgbClr val="F3F3F3"/>
                </a:solidFill>
                <a:latin typeface="Courier New"/>
                <a:ea typeface="Courier New"/>
                <a:cs typeface="Courier New"/>
                <a:sym typeface="Courier New"/>
              </a:rPr>
              <a:t>class HelloWorldBolt &lt; GenericBolt</a:t>
            </a:r>
          </a:p>
          <a:p>
            <a:pPr rtl="0" lvl="0">
              <a:spcBef>
                <a:spcPts val="0"/>
              </a:spcBef>
              <a:buNone/>
            </a:pPr>
            <a:r>
              <a:rPr b="1" sz="3600" lang="en-US">
                <a:solidFill>
                  <a:srgbClr val="F3F3F3"/>
                </a:solidFill>
                <a:latin typeface="Courier New"/>
                <a:ea typeface="Courier New"/>
                <a:cs typeface="Courier New"/>
                <a:sym typeface="Courier New"/>
              </a:rPr>
              <a:t>  on_receive :on_receive</a:t>
            </a:r>
          </a:p>
          <a:p>
            <a:pPr rtl="0" lvl="0">
              <a:spcBef>
                <a:spcPts val="0"/>
              </a:spcBef>
              <a:buNone/>
            </a:pPr>
            <a:r>
              <a:t/>
            </a:r>
            <a:endParaRPr b="1" sz="3600">
              <a:solidFill>
                <a:srgbClr val="F3F3F3"/>
              </a:solidFill>
              <a:latin typeface="Courier New"/>
              <a:ea typeface="Courier New"/>
              <a:cs typeface="Courier New"/>
              <a:sym typeface="Courier New"/>
            </a:endParaRPr>
          </a:p>
          <a:p>
            <a:pPr rtl="0" lvl="0">
              <a:spcBef>
                <a:spcPts val="0"/>
              </a:spcBef>
              <a:buNone/>
            </a:pPr>
            <a:r>
              <a:rPr b="1" sz="3600" lang="en-US">
                <a:solidFill>
                  <a:srgbClr val="F3F3F3"/>
                </a:solidFill>
                <a:latin typeface="Courier New"/>
                <a:ea typeface="Courier New"/>
                <a:cs typeface="Courier New"/>
                <a:sym typeface="Courier New"/>
              </a:rPr>
              <a:t>  def log</a:t>
            </a:r>
          </a:p>
          <a:p>
            <a:pPr rtl="0" lvl="0">
              <a:spcBef>
                <a:spcPts val="0"/>
              </a:spcBef>
              <a:buNone/>
            </a:pPr>
            <a:r>
              <a:rPr b="1" sz="3600" lang="en-US">
                <a:solidFill>
                  <a:srgbClr val="F3F3F3"/>
                </a:solidFill>
                <a:latin typeface="Courier New"/>
                <a:ea typeface="Courier New"/>
                <a:cs typeface="Courier New"/>
                <a:sym typeface="Courier New"/>
              </a:rPr>
              <a:t>   # topology-specific logging code</a:t>
            </a:r>
          </a:p>
          <a:p>
            <a:pPr rtl="0" lvl="0">
              <a:spcBef>
                <a:spcPts val="0"/>
              </a:spcBef>
              <a:buNone/>
            </a:pPr>
            <a:r>
              <a:rPr b="1" sz="3600" lang="en-US">
                <a:solidFill>
                  <a:srgbClr val="F3F3F3"/>
                </a:solidFill>
                <a:latin typeface="Courier New"/>
                <a:ea typeface="Courier New"/>
                <a:cs typeface="Courier New"/>
                <a:sym typeface="Courier New"/>
              </a:rPr>
              <a:t>  end</a:t>
            </a:r>
          </a:p>
          <a:p>
            <a:pPr rtl="0" lvl="0">
              <a:spcBef>
                <a:spcPts val="0"/>
              </a:spcBef>
              <a:buNone/>
            </a:pPr>
            <a:r>
              <a:rPr b="1" sz="3600" lang="en-US">
                <a:solidFill>
                  <a:srgbClr val="F3F3F3"/>
                </a:solidFill>
                <a:latin typeface="Courier New"/>
                <a:ea typeface="Courier New"/>
                <a:cs typeface="Courier New"/>
                <a:sym typeface="Courier New"/>
              </a:rPr>
              <a:t>end</a:t>
            </a:r>
          </a:p>
          <a:p>
            <a:pPr rtl="0" lvl="0">
              <a:spcBef>
                <a:spcPts val="0"/>
              </a:spcBef>
              <a:buNone/>
            </a:pPr>
            <a:r>
              <a:t/>
            </a:r>
            <a:endParaRPr b="1">
              <a:solidFill>
                <a:srgbClr val="F3F3F3"/>
              </a:solidFill>
              <a:latin typeface="Courier New"/>
              <a:ea typeface="Courier New"/>
              <a:cs typeface="Courier New"/>
              <a:sym typeface="Courier New"/>
            </a:endParaRPr>
          </a:p>
          <a:p>
            <a:pPr rtl="0" lvl="0">
              <a:spcBef>
                <a:spcPts val="0"/>
              </a:spcBef>
              <a:buNone/>
            </a:pPr>
            <a:r>
              <a:t/>
            </a:r>
            <a:endParaRPr b="1">
              <a:solidFill>
                <a:srgbClr val="F3F3F3"/>
              </a:solidFill>
              <a:latin typeface="Courier New"/>
              <a:ea typeface="Courier New"/>
              <a:cs typeface="Courier New"/>
              <a:sym typeface="Courier New"/>
            </a:endParaRP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y="0" x="0"/>
          <a:ext cy="0" cx="0"/>
          <a:chOff y="0" x="0"/>
          <a:chExt cy="0" cx="0"/>
        </a:xfrm>
      </p:grpSpPr>
      <p:sp>
        <p:nvSpPr>
          <p:cNvPr id="441" name="Shape 441"/>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Make sure  you ack post-emit</a:t>
            </a:r>
          </a:p>
        </p:txBody>
      </p:sp>
      <p:sp>
        <p:nvSpPr>
          <p:cNvPr id="442" name="Shape 442"/>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You might emit multiple tuples</a:t>
            </a: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6" name="Shape 446"/>
        <p:cNvGrpSpPr/>
        <p:nvPr/>
      </p:nvGrpSpPr>
      <p:grpSpPr>
        <a:xfrm>
          <a:off y="0" x="0"/>
          <a:ext cy="0" cx="0"/>
          <a:chOff y="0" x="0"/>
          <a:chExt cy="0" cx="0"/>
        </a:xfrm>
      </p:grpSpPr>
      <p:sp>
        <p:nvSpPr>
          <p:cNvPr id="447" name="Shape 447"/>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One topic is one topic</a:t>
            </a:r>
          </a:p>
        </p:txBody>
      </p:sp>
      <p:sp>
        <p:nvSpPr>
          <p:cNvPr id="448" name="Shape 448"/>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“Ok, you gave me a thing … what is it?”</a:t>
            </a: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y="0" x="0"/>
          <a:ext cy="0" cx="0"/>
          <a:chOff y="0" x="0"/>
          <a:chExt cy="0" cx="0"/>
        </a:xfrm>
      </p:grpSpPr>
      <p:sp>
        <p:nvSpPr>
          <p:cNvPr id="453" name="Shape 453"/>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Shared behavior</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y="0" x="0"/>
          <a:ext cy="0" cx="0"/>
          <a:chOff y="0" x="0"/>
          <a:chExt cy="0" cx="0"/>
        </a:xfrm>
      </p:grpSpPr>
      <p:sp>
        <p:nvSpPr>
          <p:cNvPr id="103" name="Shape 103"/>
          <p:cNvSpPr txBox="1"/>
          <p:nvPr>
            <p:ph type="title"/>
          </p:nvPr>
        </p:nvSpPr>
        <p:spPr>
          <a:xfrm>
            <a:off y="2603500" x="762000"/>
            <a:ext cy="3809999" cx="11480700"/>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z="6400" lang="en-US">
                <a:solidFill>
                  <a:srgbClr val="FFFFFF"/>
                </a:solidFill>
              </a:rPr>
              <a:t>What/Why is Storm</a:t>
            </a:r>
          </a:p>
        </p:txBody>
      </p:sp>
      <p:sp>
        <p:nvSpPr>
          <p:cNvPr id="104" name="Shape 104"/>
          <p:cNvSpPr txBox="1"/>
          <p:nvPr>
            <p:ph idx="2" type="title"/>
          </p:nvPr>
        </p:nvSpPr>
        <p:spPr>
          <a:xfrm>
            <a:off y="4143575" x="740325"/>
            <a:ext cy="2902200" cx="11480700"/>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z="6400" lang="en-US">
                <a:solidFill>
                  <a:srgbClr val="FFFFFF"/>
                </a:solidFill>
              </a:rPr>
              <a:t>What/Why is Kafka</a:t>
            </a:r>
          </a:p>
        </p:txBody>
      </p:sp>
      <p:cxnSp>
        <p:nvCxnSpPr>
          <p:cNvPr id="105" name="Shape 105"/>
          <p:cNvCxnSpPr/>
          <p:nvPr/>
        </p:nvCxnSpPr>
        <p:spPr>
          <a:xfrm>
            <a:off y="4551675" x="2405900"/>
            <a:ext cy="0" cx="8518200"/>
          </a:xfrm>
          <a:prstGeom prst="straightConnector1">
            <a:avLst/>
          </a:prstGeom>
          <a:noFill/>
          <a:ln w="152400" cap="flat">
            <a:solidFill>
              <a:srgbClr val="FFFFFF"/>
            </a:solidFill>
            <a:prstDash val="solid"/>
            <a:round/>
            <a:headEnd w="lg" len="lg" type="none"/>
            <a:tailEnd w="lg" len="lg" type="none"/>
          </a:ln>
        </p:spPr>
      </p:cxn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57" name="Shape 457"/>
        <p:cNvGrpSpPr/>
        <p:nvPr/>
      </p:nvGrpSpPr>
      <p:grpSpPr>
        <a:xfrm>
          <a:off y="0" x="0"/>
          <a:ext cy="0" cx="0"/>
          <a:chOff y="0" x="0"/>
          <a:chExt cy="0" cx="0"/>
        </a:xfrm>
      </p:grpSpPr>
      <p:sp>
        <p:nvSpPr>
          <p:cNvPr id="458" name="Shape 458"/>
          <p:cNvSpPr txBox="1"/>
          <p:nvPr/>
        </p:nvSpPr>
        <p:spPr>
          <a:xfrm>
            <a:off y="115125" x="98675"/>
            <a:ext cy="9523499" cx="12500400"/>
          </a:xfrm>
          <a:prstGeom prst="rect">
            <a:avLst/>
          </a:prstGeom>
          <a:noFill/>
          <a:ln>
            <a:noFill/>
          </a:ln>
        </p:spPr>
        <p:txBody>
          <a:bodyPr bIns="91425" rIns="91425" lIns="91425" tIns="91425" anchor="t" anchorCtr="0">
            <a:noAutofit/>
          </a:bodyPr>
          <a:lstStyle/>
          <a:p>
            <a:pPr rtl="0">
              <a:spcBef>
                <a:spcPts val="0"/>
              </a:spcBef>
              <a:buNone/>
            </a:pPr>
            <a:r>
              <a:rPr b="1" sz="3600" lang="en-US">
                <a:solidFill>
                  <a:srgbClr val="F3F3F3"/>
                </a:solidFill>
                <a:latin typeface="Courier New"/>
                <a:ea typeface="Courier New"/>
                <a:cs typeface="Courier New"/>
                <a:sym typeface="Courier New"/>
              </a:rPr>
              <a:t>class Lookout::Bolt &lt; RedStorm::DSL::Bolt</a:t>
            </a:r>
          </a:p>
          <a:p>
            <a:pPr rtl="0">
              <a:spcBef>
                <a:spcPts val="0"/>
              </a:spcBef>
              <a:buNone/>
            </a:pPr>
            <a:r>
              <a:rPr b="1" sz="3600" lang="en-US">
                <a:solidFill>
                  <a:srgbClr val="F3F3F3"/>
                </a:solidFill>
                <a:latin typeface="Courier New"/>
                <a:ea typeface="Courier New"/>
                <a:cs typeface="Courier New"/>
                <a:sym typeface="Courier New"/>
              </a:rPr>
              <a:t>  # Wrap these calls in an exception handler         </a:t>
            </a:r>
          </a:p>
          <a:p>
            <a:pPr rtl="0">
              <a:spcBef>
                <a:spcPts val="0"/>
              </a:spcBef>
              <a:buNone/>
            </a:pPr>
            <a:r>
              <a:rPr b="1" sz="3600" lang="en-US">
                <a:solidFill>
                  <a:srgbClr val="F3F3F3"/>
                </a:solidFill>
                <a:latin typeface="Courier New"/>
                <a:ea typeface="Courier New"/>
                <a:cs typeface="Courier New"/>
                <a:sym typeface="Courier New"/>
              </a:rPr>
              <a:t>  def execute(*args)</a:t>
            </a:r>
          </a:p>
          <a:p>
            <a:pPr rtl="0">
              <a:spcBef>
                <a:spcPts val="0"/>
              </a:spcBef>
              <a:buNone/>
            </a:pPr>
            <a:r>
              <a:rPr b="1" sz="3600" lang="en-US">
                <a:solidFill>
                  <a:srgbClr val="F3F3F3"/>
                </a:solidFill>
                <a:latin typeface="Courier New"/>
                <a:ea typeface="Courier New"/>
                <a:cs typeface="Courier New"/>
                <a:sym typeface="Courier New"/>
              </a:rPr>
              <a:t>    Raven.capture { super }</a:t>
            </a:r>
          </a:p>
          <a:p>
            <a:pPr rtl="0">
              <a:spcBef>
                <a:spcPts val="0"/>
              </a:spcBef>
              <a:buNone/>
            </a:pPr>
            <a:r>
              <a:rPr b="1" sz="3600" lang="en-US">
                <a:solidFill>
                  <a:srgbClr val="F3F3F3"/>
                </a:solidFill>
                <a:latin typeface="Courier New"/>
                <a:ea typeface="Courier New"/>
                <a:cs typeface="Courier New"/>
                <a:sym typeface="Courier New"/>
              </a:rPr>
              <a:t>  end</a:t>
            </a:r>
          </a:p>
          <a:p>
            <a:pPr rtl="0">
              <a:spcBef>
                <a:spcPts val="0"/>
              </a:spcBef>
              <a:buNone/>
            </a:pPr>
            <a:r>
              <a:rPr b="1" sz="3600" lang="en-US">
                <a:solidFill>
                  <a:srgbClr val="F3F3F3"/>
                </a:solidFill>
                <a:latin typeface="Courier New"/>
                <a:ea typeface="Courier New"/>
                <a:cs typeface="Courier New"/>
                <a:sym typeface="Courier New"/>
              </a:rPr>
              <a:t>  </a:t>
            </a:r>
          </a:p>
          <a:p>
            <a:pPr rtl="0">
              <a:spcBef>
                <a:spcPts val="0"/>
              </a:spcBef>
              <a:buNone/>
            </a:pPr>
            <a:r>
              <a:rPr b="1" sz="3600" lang="en-US">
                <a:solidFill>
                  <a:srgbClr val="F3F3F3"/>
                </a:solidFill>
                <a:latin typeface="Courier New"/>
                <a:ea typeface="Courier New"/>
                <a:cs typeface="Courier New"/>
                <a:sym typeface="Courier New"/>
              </a:rPr>
              <a:t>  # Same with #prepare, #cleanup</a:t>
            </a:r>
          </a:p>
          <a:p>
            <a:pPr rtl="0" lvl="0">
              <a:spcBef>
                <a:spcPts val="0"/>
              </a:spcBef>
              <a:buNone/>
            </a:pPr>
            <a:r>
              <a:rPr b="1" sz="3600" lang="en-US">
                <a:solidFill>
                  <a:srgbClr val="F3F3F3"/>
                </a:solidFill>
                <a:latin typeface="Courier New"/>
                <a:ea typeface="Courier New"/>
                <a:cs typeface="Courier New"/>
                <a:sym typeface="Courier New"/>
              </a:rPr>
              <a:t>end</a:t>
            </a:r>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62" name="Shape 462"/>
        <p:cNvGrpSpPr/>
        <p:nvPr/>
      </p:nvGrpSpPr>
      <p:grpSpPr>
        <a:xfrm>
          <a:off y="0" x="0"/>
          <a:ext cy="0" cx="0"/>
          <a:chOff y="0" x="0"/>
          <a:chExt cy="0" cx="0"/>
        </a:xfrm>
      </p:grpSpPr>
      <p:sp>
        <p:nvSpPr>
          <p:cNvPr id="463" name="Shape 463"/>
          <p:cNvSpPr txBox="1"/>
          <p:nvPr/>
        </p:nvSpPr>
        <p:spPr>
          <a:xfrm>
            <a:off y="115125" x="197375"/>
            <a:ext cy="9523499" cx="12401700"/>
          </a:xfrm>
          <a:prstGeom prst="rect">
            <a:avLst/>
          </a:prstGeom>
          <a:noFill/>
          <a:ln>
            <a:noFill/>
          </a:ln>
        </p:spPr>
        <p:txBody>
          <a:bodyPr bIns="91425" rIns="91425" lIns="91425" tIns="91425" anchor="t" anchorCtr="0">
            <a:noAutofit/>
          </a:bodyPr>
          <a:lstStyle/>
          <a:p>
            <a:pPr rtl="0" lvl="0">
              <a:spcBef>
                <a:spcPts val="0"/>
              </a:spcBef>
              <a:buNone/>
            </a:pPr>
            <a:r>
              <a:rPr b="1" sz="3600" lang="en-US">
                <a:solidFill>
                  <a:srgbClr val="F3F3F3"/>
                </a:solidFill>
                <a:latin typeface="Courier New"/>
                <a:ea typeface="Courier New"/>
                <a:cs typeface="Courier New"/>
                <a:sym typeface="Courier New"/>
              </a:rPr>
              <a:t>class Lookout::Bolt &lt; RedStorm::DSL::Bolt</a:t>
            </a:r>
          </a:p>
          <a:p>
            <a:pPr rtl="0" lvl="0">
              <a:spcBef>
                <a:spcPts val="0"/>
              </a:spcBef>
              <a:buNone/>
            </a:pPr>
            <a:r>
              <a:rPr b="1" sz="3600" lang="en-US">
                <a:solidFill>
                  <a:srgbClr val="B7B7B7"/>
                </a:solidFill>
                <a:latin typeface="Courier New"/>
                <a:ea typeface="Courier New"/>
                <a:cs typeface="Courier New"/>
                <a:sym typeface="Courier New"/>
              </a:rPr>
              <a:t>  </a:t>
            </a:r>
            <a:r>
              <a:rPr b="1" sz="3600" lang="en-US">
                <a:solidFill>
                  <a:srgbClr val="F3F3F3"/>
                </a:solidFill>
                <a:latin typeface="Courier New"/>
                <a:ea typeface="Courier New"/>
                <a:cs typeface="Courier New"/>
                <a:sym typeface="Courier New"/>
              </a:rPr>
              <a:t>def log</a:t>
            </a:r>
          </a:p>
          <a:p>
            <a:pPr rtl="0" lvl="0">
              <a:spcBef>
                <a:spcPts val="0"/>
              </a:spcBef>
              <a:buNone/>
            </a:pPr>
            <a:r>
              <a:rPr b="1" sz="3600" lang="en-US">
                <a:solidFill>
                  <a:srgbClr val="F3F3F3"/>
                </a:solidFill>
                <a:latin typeface="Courier New"/>
                <a:ea typeface="Courier New"/>
                <a:cs typeface="Courier New"/>
                <a:sym typeface="Courier New"/>
              </a:rPr>
              <a:t>    # Custom logging</a:t>
            </a:r>
          </a:p>
          <a:p>
            <a:pPr rtl="0" lvl="0">
              <a:spcBef>
                <a:spcPts val="0"/>
              </a:spcBef>
              <a:buNone/>
            </a:pPr>
            <a:r>
              <a:rPr b="1" sz="3600" lang="en-US">
                <a:solidFill>
                  <a:srgbClr val="F3F3F3"/>
                </a:solidFill>
                <a:latin typeface="Courier New"/>
                <a:ea typeface="Courier New"/>
                <a:cs typeface="Courier New"/>
                <a:sym typeface="Courier New"/>
              </a:rPr>
              <a:t>  end</a:t>
            </a:r>
          </a:p>
          <a:p>
            <a:pPr rtl="0" lvl="0">
              <a:spcBef>
                <a:spcPts val="0"/>
              </a:spcBef>
              <a:buNone/>
            </a:pPr>
            <a:r>
              <a:rPr b="1" sz="3600" lang="en-US">
                <a:solidFill>
                  <a:srgbClr val="F3F3F3"/>
                </a:solidFill>
                <a:latin typeface="Courier New"/>
                <a:ea typeface="Courier New"/>
                <a:cs typeface="Courier New"/>
                <a:sym typeface="Courier New"/>
              </a:rPr>
              <a:t>end</a:t>
            </a: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y="0" x="0"/>
          <a:ext cy="0" cx="0"/>
          <a:chOff y="0" x="0"/>
          <a:chExt cy="0" cx="0"/>
        </a:xfrm>
      </p:grpSpPr>
      <p:sp>
        <p:nvSpPr>
          <p:cNvPr id="468" name="Shape 468"/>
          <p:cNvSpPr txBox="1"/>
          <p:nvPr>
            <p:ph type="title"/>
          </p:nvPr>
        </p:nvSpPr>
        <p:spPr>
          <a:xfrm>
            <a:off y="2832100" x="749300"/>
            <a:ext cy="1752600" cx="11506200"/>
          </a:xfrm>
          <a:prstGeom prst="rect">
            <a:avLst/>
          </a:prstGeom>
          <a:noFill/>
          <a:ln>
            <a:noFill/>
          </a:ln>
        </p:spPr>
        <p:txBody>
          <a:bodyPr bIns="0" rIns="0" lIns="0" tIns="0" anchor="b" anchorCtr="0">
            <a:noAutofit/>
          </a:bodyPr>
          <a:lstStyle/>
          <a:p>
            <a:pPr algn="ctr" rtl="0" lvl="0" marR="0" indent="0" marL="0">
              <a:spcBef>
                <a:spcPts val="0"/>
              </a:spcBef>
              <a:buSzPct val="25000"/>
              <a:buNone/>
            </a:pPr>
            <a:r>
              <a:rPr sz="6400" lang="en-US">
                <a:solidFill>
                  <a:srgbClr val="3DB249"/>
                </a:solidFill>
              </a:rPr>
              <a:t>Submit in inactive mode</a:t>
            </a:r>
          </a:p>
        </p:txBody>
      </p:sp>
      <p:sp>
        <p:nvSpPr>
          <p:cNvPr id="469" name="Shape 469"/>
          <p:cNvSpPr txBox="1"/>
          <p:nvPr>
            <p:ph idx="1" type="body"/>
          </p:nvPr>
        </p:nvSpPr>
        <p:spPr>
          <a:xfrm>
            <a:off y="4876800" x="749300"/>
            <a:ext cy="1143000" cx="11506200"/>
          </a:xfrm>
          <a:prstGeom prst="rect">
            <a:avLst/>
          </a:prstGeom>
          <a:noFill/>
          <a:ln>
            <a:noFill/>
          </a:ln>
        </p:spPr>
        <p:txBody>
          <a:bodyPr bIns="0" rIns="0" lIns="0" tIns="0" anchor="t" anchorCtr="0">
            <a:noAutofit/>
          </a:bodyPr>
          <a:lstStyle/>
          <a:p>
            <a:pPr algn="ctr" rtl="0" lvl="0" marR="0" indent="0" marL="0">
              <a:spcBef>
                <a:spcPts val="0"/>
              </a:spcBef>
              <a:buClr>
                <a:srgbClr val="555555"/>
              </a:buClr>
              <a:buSzPct val="25000"/>
              <a:buFont typeface="Arial"/>
              <a:buNone/>
            </a:pPr>
            <a:r>
              <a:rPr sz="3000" lang="en-US">
                <a:solidFill>
                  <a:srgbClr val="555555"/>
                </a:solidFill>
              </a:rPr>
              <a:t>Reduce downtime</a:t>
            </a:r>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y="0" x="0"/>
          <a:ext cy="0" cx="0"/>
          <a:chOff y="0" x="0"/>
          <a:chExt cy="0" cx="0"/>
        </a:xfrm>
      </p:grpSpPr>
      <p:sp>
        <p:nvSpPr>
          <p:cNvPr id="474" name="Shape 474"/>
          <p:cNvSpPr txBox="1"/>
          <p:nvPr>
            <p:ph type="title"/>
          </p:nvPr>
        </p:nvSpPr>
        <p:spPr>
          <a:xfrm>
            <a:off y="2603500" x="762000"/>
            <a:ext cy="3809999" cx="11480700"/>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z="6400" lang="en-US">
                <a:solidFill>
                  <a:srgbClr val="FFFFFF"/>
                </a:solidFill>
              </a:rPr>
              <a:t>Questions?</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y="0" x="0"/>
          <a:ext cy="0" cx="0"/>
          <a:chOff y="0" x="0"/>
          <a:chExt cy="0" cx="0"/>
        </a:xfrm>
      </p:grpSpPr>
      <p:sp>
        <p:nvSpPr>
          <p:cNvPr id="110" name="Shape 110"/>
          <p:cNvSpPr txBox="1"/>
          <p:nvPr>
            <p:ph type="title"/>
          </p:nvPr>
        </p:nvSpPr>
        <p:spPr>
          <a:xfrm>
            <a:off y="4298950" x="762000"/>
            <a:ext cy="2540100" cx="11480700"/>
          </a:xfrm>
          <a:prstGeom prst="rect">
            <a:avLst/>
          </a:prstGeom>
          <a:noFill/>
          <a:ln>
            <a:noFill/>
          </a:ln>
        </p:spPr>
        <p:txBody>
          <a:bodyPr bIns="0" rIns="0" lIns="0" tIns="0" anchor="t" anchorCtr="0">
            <a:noAutofit/>
          </a:bodyPr>
          <a:lstStyle/>
          <a:p>
            <a:pPr rtl="0" lvl="0" marR="0" indent="0" marL="0">
              <a:spcBef>
                <a:spcPts val="0"/>
              </a:spcBef>
              <a:buSzPct val="25000"/>
              <a:buNone/>
            </a:pPr>
            <a:r>
              <a:rPr sz="6400" lang="en-US">
                <a:solidFill>
                  <a:srgbClr val="FFFFFF"/>
                </a:solidFill>
              </a:rPr>
              <a:t>Messaging Requirements</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y="0" x="0"/>
          <a:ext cy="0" cx="0"/>
          <a:chOff y="0" x="0"/>
          <a:chExt cy="0" cx="0"/>
        </a:xfrm>
      </p:grpSpPr>
      <p:sp>
        <p:nvSpPr>
          <p:cNvPr id="115" name="Shape 115"/>
          <p:cNvSpPr txBox="1"/>
          <p:nvPr>
            <p:ph type="title"/>
          </p:nvPr>
        </p:nvSpPr>
        <p:spPr>
          <a:xfrm>
            <a:off y="717550" x="1009650"/>
            <a:ext cy="800099" cx="10985399"/>
          </a:xfrm>
          <a:prstGeom prst="rect">
            <a:avLst/>
          </a:prstGeom>
          <a:noFill/>
          <a:ln>
            <a:noFill/>
          </a:ln>
        </p:spPr>
        <p:txBody>
          <a:bodyPr bIns="0" rIns="0" lIns="0" tIns="0" anchor="t" anchorCtr="0">
            <a:noAutofit/>
          </a:bodyPr>
          <a:lstStyle/>
          <a:p>
            <a:pPr algn="l" rtl="0" lvl="0" marR="0" indent="0" marL="0">
              <a:spcBef>
                <a:spcPts val="0"/>
              </a:spcBef>
              <a:buSzPct val="25000"/>
              <a:buNone/>
            </a:pPr>
            <a:r>
              <a:rPr sz="4600" lang="en-US">
                <a:solidFill>
                  <a:srgbClr val="3DB249"/>
                </a:solidFill>
              </a:rPr>
              <a:t>The must-haves</a:t>
            </a:r>
          </a:p>
        </p:txBody>
      </p:sp>
      <p:sp>
        <p:nvSpPr>
          <p:cNvPr id="116" name="Shape 116"/>
          <p:cNvSpPr txBox="1"/>
          <p:nvPr>
            <p:ph idx="1" type="body"/>
          </p:nvPr>
        </p:nvSpPr>
        <p:spPr>
          <a:xfrm>
            <a:off y="2349500" x="1066800"/>
            <a:ext cy="5727599" cx="8089799"/>
          </a:xfrm>
          <a:prstGeom prst="rect">
            <a:avLst/>
          </a:prstGeom>
          <a:noFill/>
          <a:ln>
            <a:noFill/>
          </a:ln>
        </p:spPr>
        <p:txBody>
          <a:bodyPr bIns="0" rIns="0" lIns="0" tIns="0" anchor="ctr" anchorCtr="0">
            <a:noAutofit/>
          </a:bodyPr>
          <a:lstStyle/>
          <a:p>
            <a:pPr algn="l" rtl="0" lvl="0" marR="0" indent="-387350" marL="254000">
              <a:spcBef>
                <a:spcPts val="0"/>
              </a:spcBef>
              <a:buClr>
                <a:srgbClr val="5B5B5B"/>
              </a:buClr>
              <a:buSzPct val="100000"/>
              <a:buFont typeface="Arial"/>
              <a:buChar char="•"/>
            </a:pPr>
            <a:r>
              <a:rPr sz="3600" lang="en-US">
                <a:solidFill>
                  <a:srgbClr val="555555"/>
                </a:solidFill>
              </a:rPr>
              <a:t>Reliable message delivery</a:t>
            </a:r>
          </a:p>
          <a:p>
            <a:pPr algn="l" rtl="0" lvl="0" marR="0" indent="-387350" marL="254000">
              <a:spcBef>
                <a:spcPts val="2000"/>
              </a:spcBef>
              <a:buClr>
                <a:srgbClr val="5B5B5B"/>
              </a:buClr>
              <a:buSzPct val="100000"/>
              <a:buFont typeface="Arial"/>
              <a:buChar char="•"/>
            </a:pPr>
            <a:r>
              <a:rPr sz="3600" lang="en-US">
                <a:solidFill>
                  <a:srgbClr val="555555"/>
                </a:solidFill>
              </a:rPr>
              <a:t>One-to-many message delivery</a:t>
            </a:r>
          </a:p>
          <a:p>
            <a:pPr algn="l" rtl="0" lvl="0" marR="0" indent="-387350" marL="254000">
              <a:spcBef>
                <a:spcPts val="2000"/>
              </a:spcBef>
              <a:buClr>
                <a:srgbClr val="5B5B5B"/>
              </a:buClr>
              <a:buSzPct val="100000"/>
              <a:buFont typeface="Arial"/>
              <a:buChar char="•"/>
            </a:pPr>
            <a:r>
              <a:rPr sz="3600" lang="en-US">
                <a:solidFill>
                  <a:srgbClr val="555555"/>
                </a:solidFill>
              </a:rPr>
              <a:t>Scalability</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White">
  <a:themeElements>
    <a:clrScheme name="White">
      <a:dk1>
        <a:srgbClr val="5B5B5B"/>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