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84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3" r:id="rId8"/>
    <p:sldId id="265" r:id="rId9"/>
    <p:sldId id="267" r:id="rId10"/>
    <p:sldId id="268" r:id="rId11"/>
    <p:sldId id="269" r:id="rId12"/>
    <p:sldId id="271" r:id="rId13"/>
    <p:sldId id="264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17DC47D-1BD2-40AF-ACA7-530F414589A0}">
          <p14:sldIdLst>
            <p14:sldId id="256"/>
            <p14:sldId id="257"/>
            <p14:sldId id="258"/>
            <p14:sldId id="259"/>
            <p14:sldId id="260"/>
            <p14:sldId id="263"/>
            <p14:sldId id="265"/>
            <p14:sldId id="267"/>
            <p14:sldId id="268"/>
            <p14:sldId id="269"/>
            <p14:sldId id="271"/>
            <p14:sldId id="264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1" autoAdjust="0"/>
    <p:restoredTop sz="71760" autoAdjust="0"/>
  </p:normalViewPr>
  <p:slideViewPr>
    <p:cSldViewPr>
      <p:cViewPr>
        <p:scale>
          <a:sx n="70" d="100"/>
          <a:sy n="70" d="100"/>
        </p:scale>
        <p:origin x="-113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A511-09E7-403C-B358-A1326AE39EDB}" type="datetimeFigureOut">
              <a:rPr lang="en-US" smtClean="0"/>
              <a:pPr/>
              <a:t>06/07/2011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46485-8822-4DAB-9BDB-0B6B565E0A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1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Здравствуйте.</a:t>
            </a:r>
          </a:p>
          <a:p>
            <a:r>
              <a:rPr lang="ru-RU" dirty="0" smtClean="0"/>
              <a:t>Я Студент</a:t>
            </a:r>
            <a:r>
              <a:rPr lang="ru-RU" baseline="0" dirty="0" smtClean="0"/>
              <a:t> группы ПОИТ-51 </a:t>
            </a:r>
            <a:r>
              <a:rPr lang="ru-RU" baseline="0" dirty="0" err="1" smtClean="0"/>
              <a:t>Чураков</a:t>
            </a:r>
            <a:r>
              <a:rPr lang="ru-RU" baseline="0" dirty="0" smtClean="0"/>
              <a:t> Николай Сергеевич.</a:t>
            </a:r>
          </a:p>
          <a:p>
            <a:r>
              <a:rPr lang="ru-RU" baseline="0" dirty="0" smtClean="0"/>
              <a:t>Мой научный руководитель – ассистент кафедры МПУ Короткевич Людмила Ивановна.</a:t>
            </a:r>
          </a:p>
          <a:p>
            <a:r>
              <a:rPr lang="ru-RU" baseline="0" dirty="0" smtClean="0"/>
              <a:t>Рецензент – доцент кафедры информационно-вычислительных систем, к. т. н. Бондарева Валентина Викторовна</a:t>
            </a:r>
          </a:p>
          <a:p>
            <a:r>
              <a:rPr lang="ru-RU" baseline="0" dirty="0" smtClean="0"/>
              <a:t>Тема дипломной работы звучит следующим образом: «Разработка системы автоматизации библиотеки высшего учебного заведения».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46485-8822-4DAB-9BDB-0B6B565E0A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01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отображены примеры интерфейса доступные пользователю.</a:t>
            </a:r>
            <a:r>
              <a:rPr lang="ru-RU" baseline="0" dirty="0" smtClean="0"/>
              <a:t> </a:t>
            </a:r>
          </a:p>
          <a:p>
            <a:r>
              <a:rPr lang="ru-RU" baseline="0" dirty="0" smtClean="0"/>
              <a:t>На первой картинке приведен пример страницы для администрирования профиля пользователя.</a:t>
            </a:r>
          </a:p>
          <a:p>
            <a:r>
              <a:rPr lang="ru-RU" baseline="0" dirty="0" smtClean="0"/>
              <a:t>Второе изображение представляет пример страницы с каталогом реальных книг.</a:t>
            </a:r>
          </a:p>
          <a:p>
            <a:r>
              <a:rPr lang="ru-RU" baseline="0" dirty="0" smtClean="0"/>
              <a:t>На третьем рисунке показано окно для работы с комментариями для электронной книги</a:t>
            </a:r>
          </a:p>
          <a:p>
            <a:r>
              <a:rPr lang="ru-RU" baseline="0" dirty="0" smtClean="0"/>
              <a:t>Последняя картинка показывает персональные задолженности пользователя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46485-8822-4DAB-9BDB-0B6B565E0A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12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Тут</a:t>
            </a:r>
            <a:r>
              <a:rPr lang="ru-RU" baseline="0" dirty="0" smtClean="0"/>
              <a:t> </a:t>
            </a:r>
            <a:r>
              <a:rPr lang="ru-RU" dirty="0" smtClean="0"/>
              <a:t>отображены примеры интерфейса доступные библиотекарю.</a:t>
            </a:r>
            <a:r>
              <a:rPr lang="ru-RU" baseline="0" dirty="0" smtClean="0"/>
              <a:t> </a:t>
            </a:r>
          </a:p>
          <a:p>
            <a:r>
              <a:rPr lang="ru-RU" dirty="0" smtClean="0"/>
              <a:t>Первый рисунок </a:t>
            </a:r>
            <a:r>
              <a:rPr lang="ru-RU" dirty="0" smtClean="0"/>
              <a:t>отображен пример страницы</a:t>
            </a:r>
            <a:r>
              <a:rPr lang="ru-RU" baseline="0" dirty="0" smtClean="0"/>
              <a:t>, предназначенной для осуществления выдачи книг библиотекарем</a:t>
            </a:r>
            <a:r>
              <a:rPr lang="ru-RU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 второй</a:t>
            </a:r>
            <a:r>
              <a:rPr lang="ru-RU" baseline="0" dirty="0" smtClean="0"/>
              <a:t> картинке показана страница, предназначенная для осуществления возврата книг.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Третий</a:t>
            </a:r>
            <a:r>
              <a:rPr lang="ru-RU" baseline="0" dirty="0" smtClean="0"/>
              <a:t> рисунок показывает пример </a:t>
            </a:r>
            <a:r>
              <a:rPr lang="ru-RU" dirty="0" smtClean="0"/>
              <a:t>сгенерированного</a:t>
            </a:r>
            <a:r>
              <a:rPr lang="ru-RU" baseline="0" dirty="0" smtClean="0"/>
              <a:t> отчета, содержащего сведения о работе библиотекарей за установленный период.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46485-8822-4DAB-9BDB-0B6B565E0A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2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При разработки</a:t>
            </a:r>
            <a:r>
              <a:rPr lang="ru-RU" sz="1200" baseline="0" dirty="0" smtClean="0">
                <a:latin typeface="Times New Roman" pitchFamily="18" charset="0"/>
                <a:cs typeface="Times New Roman" pitchFamily="18" charset="0"/>
              </a:rPr>
              <a:t> приложения было использовано большое количество популярных технологий и инструментов разработки.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Для реализации серверной части был использован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Microsoft SQL Server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Веб  - приложение было развернуто на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Apache Tomcat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веб – сервере.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Для программирования  логики  был использован </a:t>
            </a:r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фреймворк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Struts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2, в основе которого лежит технология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EE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46485-8822-4DAB-9BDB-0B6B565E0A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82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При выполнении данной дипломной работы было разработано веб - приложение «Библиотека высшего учебного заведения», а также детально описаны инструменты разработки и используемые технологии и создан отчет по проделанной работе.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По результатам работы были опубликованы тезисы на студенческой научной конференции.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46485-8822-4DAB-9BDB-0B6B565E0A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3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На данную дипломную работу была поставлена следующая задача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разработать компоненты системы «Библиотека высшего учебного заведения».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Главная задачу можно разделить на следующие подзадачи: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 базу данных системы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разработать компоненты серверной части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 элементы клиентской части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46485-8822-4DAB-9BDB-0B6B565E0A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56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Разработанная система предоставляет пользователю выполнение следующих функций: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с реальными книгами и электронными книгами.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очереди на книги.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Поддержка комментариев к электронным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книгам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просматривать список задолженностей.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Предоставление статистических данных в виде графиков и отчетов по работе библиотеки.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Поддержка русского и английского языка для отображаемого интерфейса.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настройки доступа к книгам для разных категорий пользователей.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46485-8822-4DAB-9BDB-0B6B565E0A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5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Все пользователи реализованного приложения разделяются на следующие роли: «Новый», «Пользователь», «Библиотекарь», «Администратор».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Каждая роль определяет перечень функции, которые может выполнять в системе пользователь.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Пользователь получает роль «Новый» сразу же после регистрации на сайте. Новый пользователь не имеет доступа к основным элементам сайта библиотеки и должен ждать активации его учетной записи администратором.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46485-8822-4DAB-9BDB-0B6B565E0A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4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Роль «Администратор» введена для выполнения операций администрирования пользователей и справочников.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«Пользователь» может производить редактирование своего профиля. Также осуществлять поиск по каталогу электронных и реальных книг, становится в очередь на книгу, оставлять комментарии, скачивать электронные книги, просматривать персональные задолженности и общую статистика по библиотеке.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Роль «Библиотекарь» расширяет функциональные возможности роли «Пользователь» следующими функциями: модификация информации о книгах, удаление комментариев, закачка новых книг, редактирование очереди на книгу, выдача и возврат книг, просмотр всех задолженностей, настройка видимости для книги, просмотр отчета по работе библиотекарей.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46485-8822-4DAB-9BDB-0B6B565E0A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01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приложении клиентом выступает браузер, а сервером выступает веб-сервер. Логика веб - приложения распределена между сервером и клиентом, хранение данных осуществляется на сервере базы данных.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46485-8822-4DAB-9BDB-0B6B565E0A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31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 ходе выполнения данной курсовой работы была разработана база данных и определены связи между таблицами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База данных состоит из 16 таблиц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46485-8822-4DAB-9BDB-0B6B565E0A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25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следующих</a:t>
            </a:r>
            <a:r>
              <a:rPr lang="ru-RU" baseline="0" dirty="0" smtClean="0"/>
              <a:t> слайдах будут приведены примеры разработанного интерфейса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На верхней картинки представлена стартовая страница, где происходит авторизация.</a:t>
            </a:r>
          </a:p>
          <a:p>
            <a:r>
              <a:rPr lang="ru-RU" baseline="0" dirty="0" smtClean="0"/>
              <a:t>Нижняя картинка отображает страницу регистрации на сайте.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46485-8822-4DAB-9BDB-0B6B565E0A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30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отображены примеры интерфейса доступные администратору.</a:t>
            </a:r>
            <a:r>
              <a:rPr lang="ru-RU" baseline="0" dirty="0" smtClean="0"/>
              <a:t> </a:t>
            </a:r>
          </a:p>
          <a:p>
            <a:r>
              <a:rPr lang="ru-RU" baseline="0" dirty="0" smtClean="0"/>
              <a:t>На левой картинки приведен пример страницы для администрирования пользователей.</a:t>
            </a:r>
          </a:p>
          <a:p>
            <a:r>
              <a:rPr lang="ru-RU" baseline="0" dirty="0" smtClean="0"/>
              <a:t>Второе изображение представляет пример страницы с информацией о библиотеке. </a:t>
            </a:r>
          </a:p>
          <a:p>
            <a:r>
              <a:rPr lang="ru-RU" baseline="0" dirty="0" smtClean="0"/>
              <a:t>Нижняя картинка показывает пример страницы с общей статистикой.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46485-8822-4DAB-9BDB-0B6B565E0A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7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F667-8A96-4049-BCFB-32BD650666BE}" type="datetime1">
              <a:rPr lang="en-US" smtClean="0"/>
              <a:pPr/>
              <a:t>06/07/2011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38A0B0A-15AE-444B-9468-5CBC90A664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BC00-4DB7-42E1-85FB-E04BFD902E28}" type="datetime1">
              <a:rPr lang="en-US" smtClean="0"/>
              <a:pPr/>
              <a:t>06/07/2011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0B0A-15AE-444B-9468-5CBC90A66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9531-08D9-4638-AA61-D1E676AF1CEE}" type="datetime1">
              <a:rPr lang="en-US" smtClean="0"/>
              <a:pPr/>
              <a:t>06/07/2011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0B0A-15AE-444B-9468-5CBC90A66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DFE0-1A0D-4148-8A10-365D4C0333BF}" type="datetimeFigureOut">
              <a:rPr lang="en-US" smtClean="0"/>
              <a:pPr/>
              <a:t>06/07/2011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65D6-A6A3-40CD-9ECF-323029DF00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DFE0-1A0D-4148-8A10-365D4C0333BF}" type="datetimeFigureOut">
              <a:rPr lang="en-US" smtClean="0"/>
              <a:pPr/>
              <a:t>06/07/2011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65D6-A6A3-40CD-9ECF-323029DF00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19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DFE0-1A0D-4148-8A10-365D4C0333BF}" type="datetimeFigureOut">
              <a:rPr lang="en-US" smtClean="0"/>
              <a:pPr/>
              <a:t>06/07/2011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65D6-A6A3-40CD-9ECF-323029DF00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1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DFE0-1A0D-4148-8A10-365D4C0333BF}" type="datetimeFigureOut">
              <a:rPr lang="en-US" smtClean="0"/>
              <a:pPr/>
              <a:t>06/07/2011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65D6-A6A3-40CD-9ECF-323029DF00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79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DFE0-1A0D-4148-8A10-365D4C0333BF}" type="datetimeFigureOut">
              <a:rPr lang="en-US" smtClean="0"/>
              <a:pPr/>
              <a:t>06/07/2011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65D6-A6A3-40CD-9ECF-323029DF00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8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DFE0-1A0D-4148-8A10-365D4C0333BF}" type="datetimeFigureOut">
              <a:rPr lang="en-US" smtClean="0"/>
              <a:pPr/>
              <a:t>06/07/2011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65D6-A6A3-40CD-9ECF-323029DF00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4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DFE0-1A0D-4148-8A10-365D4C0333BF}" type="datetimeFigureOut">
              <a:rPr lang="en-US" smtClean="0"/>
              <a:pPr/>
              <a:t>06/07/2011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65D6-A6A3-40CD-9ECF-323029DF00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79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DFE0-1A0D-4148-8A10-365D4C0333BF}" type="datetimeFigureOut">
              <a:rPr lang="en-US" smtClean="0"/>
              <a:pPr/>
              <a:t>06/07/2011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65D6-A6A3-40CD-9ECF-323029DF00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344E-393E-49B9-B950-A6583B9C340B}" type="datetime1">
              <a:rPr lang="en-US" smtClean="0"/>
              <a:pPr/>
              <a:t>06/07/2011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0B0A-15AE-444B-9468-5CBC90A664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DFE0-1A0D-4148-8A10-365D4C0333BF}" type="datetimeFigureOut">
              <a:rPr lang="en-US" smtClean="0"/>
              <a:pPr/>
              <a:t>06/07/2011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65D6-A6A3-40CD-9ECF-323029DF00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06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DFE0-1A0D-4148-8A10-365D4C0333BF}" type="datetimeFigureOut">
              <a:rPr lang="en-US" smtClean="0"/>
              <a:pPr/>
              <a:t>06/07/2011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65D6-A6A3-40CD-9ECF-323029DF00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70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DFE0-1A0D-4148-8A10-365D4C0333BF}" type="datetimeFigureOut">
              <a:rPr lang="en-US" smtClean="0"/>
              <a:pPr/>
              <a:t>06/07/2011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65D6-A6A3-40CD-9ECF-323029DF00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0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3EC-8CEB-4714-AFC4-EBF17C293397}" type="datetime1">
              <a:rPr lang="en-US" smtClean="0"/>
              <a:pPr/>
              <a:t>06/07/2011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38A0B0A-15AE-444B-9468-5CBC90A66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3E4F-0A2C-4E04-96E0-09B44FC8DF83}" type="datetime1">
              <a:rPr lang="en-US" smtClean="0"/>
              <a:pPr/>
              <a:t>06/07/2011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0B0A-15AE-444B-9468-5CBC90A664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BB84-2D3C-458B-A7A1-64BEC137F43F}" type="datetime1">
              <a:rPr lang="en-US" smtClean="0"/>
              <a:pPr/>
              <a:t>06/07/2011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0B0A-15AE-444B-9468-5CBC90A664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BB-B94F-4F3D-8A59-BD3F4862BA2E}" type="datetime1">
              <a:rPr lang="en-US" smtClean="0"/>
              <a:pPr/>
              <a:t>06/07/2011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0B0A-15AE-444B-9468-5CBC90A66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4B9-5497-4EC4-82F8-62FD7E070062}" type="datetime1">
              <a:rPr lang="en-US" smtClean="0"/>
              <a:pPr/>
              <a:t>06/07/2011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0B0A-15AE-444B-9468-5CBC90A66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618-D75F-4AFD-BA08-60EC3333E72D}" type="datetime1">
              <a:rPr lang="en-US" smtClean="0"/>
              <a:pPr/>
              <a:t>06/07/2011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0B0A-15AE-444B-9468-5CBC90A664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8DE1-31E2-41CE-A9BD-A927DE25FECF}" type="datetime1">
              <a:rPr lang="en-US" smtClean="0"/>
              <a:pPr/>
              <a:t>06/07/2011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38A0B0A-15AE-444B-9468-5CBC90A664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CC7C28-9313-4B92-9A77-1BC2FDD081C3}" type="datetime1">
              <a:rPr lang="en-US" smtClean="0"/>
              <a:pPr/>
              <a:t>06/07/2011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38A0B0A-15AE-444B-9468-5CBC90A66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DFE0-1A0D-4148-8A10-365D4C0333BF}" type="datetimeFigureOut">
              <a:rPr lang="en-US" smtClean="0"/>
              <a:pPr/>
              <a:t>06/07/2011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D65D6-A6A3-40CD-9ECF-323029DF00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3505200"/>
            <a:ext cx="8784976" cy="1796008"/>
          </a:xfrm>
        </p:spPr>
        <p:txBody>
          <a:bodyPr numCol="3">
            <a:normAutofit/>
          </a:bodyPr>
          <a:lstStyle/>
          <a:p>
            <a:pPr algn="l"/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 </a:t>
            </a:r>
          </a:p>
          <a:p>
            <a:pPr algn="l"/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 группы ПОИТ-51	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Чураков</a:t>
            </a:r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Николай Сергеевич </a:t>
            </a:r>
          </a:p>
          <a:p>
            <a:pPr algn="l"/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Научный </a:t>
            </a:r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</a:t>
            </a:r>
          </a:p>
          <a:p>
            <a:pPr algn="l"/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ассистент</a:t>
            </a:r>
            <a:r>
              <a:rPr lang="x-none" sz="1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кафедры </a:t>
            </a:r>
            <a:r>
              <a:rPr lang="x-none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МПУ</a:t>
            </a:r>
            <a:endParaRPr lang="ru-RU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Короткевич Людмила Ивановна</a:t>
            </a:r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Рецензент</a:t>
            </a: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к. т. н., доцент кафедры</a:t>
            </a:r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нформационно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вычислительных</a:t>
            </a:r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систем БТЭУ</a:t>
            </a:r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Бондарева </a:t>
            </a: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алентина Викторовна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0B0A-15AE-444B-9468-5CBC90A6647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1"/>
            <a:ext cx="8534400" cy="1447800"/>
          </a:xfrm>
        </p:spPr>
        <p:txBody>
          <a:bodyPr>
            <a:noAutofit/>
          </a:bodyPr>
          <a:lstStyle/>
          <a:p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Разработка системы  автоматизации работы библиотеки высшего учебного заведения</a:t>
            </a:r>
            <a:endParaRPr lang="en-US" sz="35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b="1" dirty="0" smtClean="0">
                <a:latin typeface="Times New Roman" pitchFamily="18" charset="0"/>
                <a:cs typeface="Times New Roman" pitchFamily="18" charset="0"/>
              </a:rPr>
              <a:t>Примеры интерфейса для пользователя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0B0A-15AE-444B-9468-5CBC90A6647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Рисунок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19" y="908720"/>
            <a:ext cx="424847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18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7931" y="908720"/>
            <a:ext cx="431726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4"/>
          <p:cNvPicPr>
            <a:picLocks noGrp="1"/>
          </p:cNvPicPr>
          <p:nvPr>
            <p:ph sz="quarter" idx="1"/>
          </p:nvPr>
        </p:nvPicPr>
        <p:blipFill>
          <a:blip r:embed="rId5"/>
          <a:stretch>
            <a:fillRect/>
          </a:stretch>
        </p:blipFill>
        <p:spPr>
          <a:xfrm>
            <a:off x="251519" y="3645024"/>
            <a:ext cx="4248473" cy="244827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4677931" y="3645024"/>
            <a:ext cx="431726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6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/>
          </a:bodyPr>
          <a:lstStyle/>
          <a:p>
            <a:pPr algn="ctr"/>
            <a:r>
              <a:rPr lang="ru-RU" sz="2700" b="1" dirty="0">
                <a:latin typeface="Times New Roman" pitchFamily="18" charset="0"/>
                <a:cs typeface="Times New Roman" pitchFamily="18" charset="0"/>
              </a:rPr>
              <a:t>Примеры интерфейса для </a:t>
            </a:r>
            <a:r>
              <a:rPr lang="ru-RU" sz="2700" b="1" dirty="0" smtClean="0">
                <a:latin typeface="Times New Roman" pitchFamily="18" charset="0"/>
                <a:cs typeface="Times New Roman" pitchFamily="18" charset="0"/>
              </a:rPr>
              <a:t>библиотекаря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0B0A-15AE-444B-9468-5CBC90A6647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Рисунок 51"/>
          <p:cNvPicPr>
            <a:picLocks noGrp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1520" y="908720"/>
            <a:ext cx="424847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63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4008" y="908720"/>
            <a:ext cx="439025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9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46558" y="3645024"/>
            <a:ext cx="4571392" cy="287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504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Средства 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разработки приложения и 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использованные технологии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0B0A-15AE-444B-9468-5CBC90A6647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В ходе реализации приложения были использованы следующие технологии и инструменты: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Система управления реляционными базами данных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Веб-сервер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Apache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Tomcat.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Технология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J2EE.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Среда разработки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Eclipse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Фреймворк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Struts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Язык разметки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Каскадные таблицы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стилей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Язык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Технология 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JAX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Библиотека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Система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управления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версиями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tortoiseSVN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Инструменты отладки и тестирования отображаемых страниц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(Firebug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Internet Explorer Developer)</a:t>
            </a:r>
          </a:p>
        </p:txBody>
      </p:sp>
    </p:spTree>
    <p:extLst>
      <p:ext uri="{BB962C8B-B14F-4D97-AF65-F5344CB8AC3E}">
        <p14:creationId xmlns:p14="http://schemas.microsoft.com/office/powerpoint/2010/main" val="174423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0B0A-15AE-444B-9468-5CBC90A6647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выполнении данной дипломной работы было разработано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веб-приложение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«Библиотека высшего учебного заведения», а также детально описаны инструменты разработки и используемые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технологии и создан отчет по проделанной работе.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По результатам работы были опубликованы тезисы на студенческой научной конференции.</a:t>
            </a:r>
          </a:p>
          <a:p>
            <a:pPr marL="0" indent="0" algn="just">
              <a:buNone/>
            </a:pP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Описание задачи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0B0A-15AE-444B-9468-5CBC90A664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На данную дипломную работу была поставлена следующая задача: разработать компоненты системы «Библиотека высшего учебного заведения».</a:t>
            </a:r>
          </a:p>
          <a:p>
            <a:pPr marL="0" indent="0" algn="just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Поставленная задача подразделяется на ряд более мелких задач: 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базу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данных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системы.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Разработать компоненты серверной части.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Реализовать элементы клиентской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части.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Функции разработанного приложения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0B0A-15AE-444B-9468-5CBC90A664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Разработанная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система предоставляет пользователю выполнение следующих функций: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Работа с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реальными и электронными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книгами.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Организация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очереди на книги.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Поддержка комментариев к электронным книгам.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просматривать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список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задолженностей.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Предоставление статистических данных в виде графиков и отчетов по работе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библиотеки.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Поддержка русского и английского языка для отображаемого интерфейса.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Возможность настройки доступа к книгам для разных категорий пользователей.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Описание ролей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0B0A-15AE-444B-9468-5CBC90A664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Все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пользователи реализованного приложения разделяются на следующие роли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Новый.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Пользователь.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Библиотекарь.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Администратор. 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Каждая роль строго определяет перечень функций, которые может выполнять пользователь в системе.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1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Функции 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пользователей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0B0A-15AE-444B-9468-5CBC90A6647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1" y="980728"/>
            <a:ext cx="4089916" cy="1521116"/>
          </a:xfr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7" y="2905620"/>
            <a:ext cx="3960440" cy="2530708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57" y="1484784"/>
            <a:ext cx="4640560" cy="356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6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Функциональная схема работы приложения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0B0A-15AE-444B-9468-5CBC90A6647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605588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7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Структура базы данных приложения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0B0A-15AE-444B-9468-5CBC90A6647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4704"/>
            <a:ext cx="7696200" cy="53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/>
          </a:bodyPr>
          <a:lstStyle/>
          <a:p>
            <a:pPr algn="ctr"/>
            <a:r>
              <a:rPr lang="ru-RU" sz="2700" b="1" dirty="0" smtClean="0">
                <a:latin typeface="Times New Roman" pitchFamily="18" charset="0"/>
                <a:cs typeface="Times New Roman" pitchFamily="18" charset="0"/>
              </a:rPr>
              <a:t>Примеры интерфейса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0B0A-15AE-444B-9468-5CBC90A6647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52735"/>
            <a:ext cx="4608512" cy="2592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483768" y="3848077"/>
            <a:ext cx="4608512" cy="21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8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/>
          </a:bodyPr>
          <a:lstStyle/>
          <a:p>
            <a:pPr algn="ctr"/>
            <a:r>
              <a:rPr lang="ru-RU" sz="2700" b="1" dirty="0" smtClean="0">
                <a:latin typeface="Times New Roman" pitchFamily="18" charset="0"/>
                <a:cs typeface="Times New Roman" pitchFamily="18" charset="0"/>
              </a:rPr>
              <a:t>Примеры интерфейса дл</a:t>
            </a:r>
            <a:r>
              <a:rPr lang="ru-RU" sz="2700" b="1" dirty="0" smtClean="0">
                <a:latin typeface="Times New Roman" pitchFamily="18" charset="0"/>
                <a:cs typeface="Times New Roman" pitchFamily="18" charset="0"/>
              </a:rPr>
              <a:t>я администратора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0B0A-15AE-444B-9468-5CBC90A6647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Рисунок 9"/>
          <p:cNvPicPr>
            <a:picLocks noGrp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66234" y="3645024"/>
            <a:ext cx="474512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908720"/>
            <a:ext cx="4248472" cy="259228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4638796" y="925386"/>
            <a:ext cx="4261485" cy="187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6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704</TotalTime>
  <Words>416</Words>
  <Application>Microsoft Office PowerPoint</Application>
  <PresentationFormat>On-screen Show (4:3)</PresentationFormat>
  <Paragraphs>148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Equity</vt:lpstr>
      <vt:lpstr>Custom Design</vt:lpstr>
      <vt:lpstr>Разработка системы  автоматизации работы библиотеки высшего учебного заведения</vt:lpstr>
      <vt:lpstr>Описание задачи</vt:lpstr>
      <vt:lpstr>Функции разработанного приложения</vt:lpstr>
      <vt:lpstr>Описание ролей</vt:lpstr>
      <vt:lpstr>Функции пользователей</vt:lpstr>
      <vt:lpstr>Функциональная схема работы приложения</vt:lpstr>
      <vt:lpstr>Структура базы данных приложения</vt:lpstr>
      <vt:lpstr>Примеры интерфейса</vt:lpstr>
      <vt:lpstr>Примеры интерфейса для администратора</vt:lpstr>
      <vt:lpstr>Примеры интерфейса для пользователя</vt:lpstr>
      <vt:lpstr>Примеры интерфейса для библиотекаря</vt:lpstr>
      <vt:lpstr>Средства разработки приложения и использованные технологии</vt:lpstr>
      <vt:lpstr>Заключение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Mikalai Churakou</dc:creator>
  <cp:lastModifiedBy>Mikalai Churakou</cp:lastModifiedBy>
  <cp:revision>80</cp:revision>
  <dcterms:created xsi:type="dcterms:W3CDTF">2011-04-25T10:07:25Z</dcterms:created>
  <dcterms:modified xsi:type="dcterms:W3CDTF">2011-06-07T09:14:15Z</dcterms:modified>
</cp:coreProperties>
</file>