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Raleway" panose="020B0604020202020204" charset="0"/>
      <p:regular r:id="rId7"/>
      <p:bold r:id="rId8"/>
      <p:italic r:id="rId9"/>
      <p:boldItalic r:id="rId10"/>
    </p:embeddedFont>
    <p:embeddedFont>
      <p:font typeface="Lato"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IME RENAN AÑAZCO MANCHEGO" initials="JRAM"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20"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commentAuthors" Target="commentAuthors.xml"/><Relationship Id="rId23" Type="http://schemas.openxmlformats.org/officeDocument/2006/relationships/customXml" Target="../customXml/item3.xml"/><Relationship Id="rId10" Type="http://schemas.openxmlformats.org/officeDocument/2006/relationships/font" Target="fonts/font4.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9300041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endParaRPr sz="1400"/>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4fd2896a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54fd2896ac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830392" y="4169130"/>
            <a:ext cx="745763" cy="45826"/>
            <a:chOff x="4580561" y="2589004"/>
            <a:chExt cx="1064464" cy="25200"/>
          </a:xfrm>
        </p:grpSpPr>
        <p:sp>
          <p:nvSpPr>
            <p:cNvPr id="11" name="Google Shape;11;p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 name="Google Shape;13;p2"/>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4" name="Google Shape;14;p2"/>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15" name="Google Shape;15;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7"/>
        <p:cNvGrpSpPr/>
        <p:nvPr/>
      </p:nvGrpSpPr>
      <p:grpSpPr>
        <a:xfrm>
          <a:off x="0" y="0"/>
          <a:ext cx="0" cy="0"/>
          <a:chOff x="0" y="0"/>
          <a:chExt cx="0" cy="0"/>
        </a:xfrm>
      </p:grpSpPr>
      <p:sp>
        <p:nvSpPr>
          <p:cNvPr id="78" name="Google Shape;78;p11"/>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lstStyle>
            <a:lvl1pPr marL="457200" lvl="0" indent="-228600" algn="l">
              <a:lnSpc>
                <a:spcPct val="100000"/>
              </a:lnSpc>
              <a:spcBef>
                <a:spcPts val="0"/>
              </a:spcBef>
              <a:spcAft>
                <a:spcPts val="0"/>
              </a:spcAft>
              <a:buSzPts val="1300"/>
              <a:buNone/>
              <a:defRPr/>
            </a:lvl1pPr>
          </a:lstStyle>
          <a:p>
            <a:endParaRPr/>
          </a:p>
        </p:txBody>
      </p:sp>
      <p:sp>
        <p:nvSpPr>
          <p:cNvPr id="79" name="Google Shape;79;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22" name="Google Shape;22;p3"/>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3" name="Google Shape;23;p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24"/>
        <p:cNvGrpSpPr/>
        <p:nvPr/>
      </p:nvGrpSpPr>
      <p:grpSpPr>
        <a:xfrm>
          <a:off x="0" y="0"/>
          <a:ext cx="0" cy="0"/>
          <a:chOff x="0" y="0"/>
          <a:chExt cx="0" cy="0"/>
        </a:xfrm>
      </p:grpSpPr>
      <p:sp>
        <p:nvSpPr>
          <p:cNvPr id="25" name="Google Shape;25;p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 name="Google Shape;29;p4"/>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30" name="Google Shape;30;p4"/>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31" name="Google Shape;31;p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2"/>
        <p:cNvGrpSpPr/>
        <p:nvPr/>
      </p:nvGrpSpPr>
      <p:grpSpPr>
        <a:xfrm>
          <a:off x="0" y="0"/>
          <a:ext cx="0" cy="0"/>
          <a:chOff x="0" y="0"/>
          <a:chExt cx="0" cy="0"/>
        </a:xfrm>
      </p:grpSpPr>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5"/>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7" name="Google Shape;37;p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0" name="Google Shape;40;p6"/>
          <p:cNvGrpSpPr/>
          <p:nvPr/>
        </p:nvGrpSpPr>
        <p:grpSpPr>
          <a:xfrm>
            <a:off x="830392" y="1191256"/>
            <a:ext cx="745763" cy="45826"/>
            <a:chOff x="4580561" y="2589004"/>
            <a:chExt cx="1064464" cy="25200"/>
          </a:xfrm>
        </p:grpSpPr>
        <p:sp>
          <p:nvSpPr>
            <p:cNvPr id="41" name="Google Shape;41;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 name="Google Shape;43;p6"/>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44" name="Google Shape;44;p6"/>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5" name="Google Shape;45;p6"/>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7"/>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4"/>
        <p:cNvGrpSpPr/>
        <p:nvPr/>
      </p:nvGrpSpPr>
      <p:grpSpPr>
        <a:xfrm>
          <a:off x="0" y="0"/>
          <a:ext cx="0" cy="0"/>
          <a:chOff x="0" y="0"/>
          <a:chExt cx="0" cy="0"/>
        </a:xfrm>
      </p:grpSpPr>
      <p:sp>
        <p:nvSpPr>
          <p:cNvPr id="55" name="Google Shape;55;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6" name="Google Shape;56;p8"/>
          <p:cNvGrpSpPr/>
          <p:nvPr/>
        </p:nvGrpSpPr>
        <p:grpSpPr>
          <a:xfrm>
            <a:off x="830392" y="1191256"/>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 name="Google Shape;59;p8"/>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0" name="Google Shape;60;p8"/>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1" name="Google Shape;61;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2"/>
        <p:cNvGrpSpPr/>
        <p:nvPr/>
      </p:nvGrpSpPr>
      <p:grpSpPr>
        <a:xfrm>
          <a:off x="0" y="0"/>
          <a:ext cx="0" cy="0"/>
          <a:chOff x="0" y="0"/>
          <a:chExt cx="0" cy="0"/>
        </a:xfrm>
      </p:grpSpPr>
      <p:grpSp>
        <p:nvGrpSpPr>
          <p:cNvPr id="63" name="Google Shape;63;p9"/>
          <p:cNvGrpSpPr/>
          <p:nvPr/>
        </p:nvGrpSpPr>
        <p:grpSpPr>
          <a:xfrm>
            <a:off x="830392" y="4169130"/>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9"/>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9"/>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7" name="Google Shape;67;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10"/>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0" name="Google Shape;70;p10"/>
          <p:cNvGrpSpPr/>
          <p:nvPr/>
        </p:nvGrpSpPr>
        <p:grpSpPr>
          <a:xfrm>
            <a:off x="830392" y="1191256"/>
            <a:ext cx="745763" cy="45826"/>
            <a:chOff x="4580561" y="2589004"/>
            <a:chExt cx="1064464" cy="25200"/>
          </a:xfrm>
        </p:grpSpPr>
        <p:sp>
          <p:nvSpPr>
            <p:cNvPr id="71" name="Google Shape;71;p1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 name="Google Shape;73;p10"/>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4" name="Google Shape;74;p10"/>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75" name="Google Shape;75;p10"/>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6" name="Google Shape;76;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youtube.com/watch?v=DM4gD6Z5zFU"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youtube.com/watch?v=DM4gD6Z5zFU"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29450" y="733950"/>
            <a:ext cx="7688400" cy="124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8000"/>
              <a:buNone/>
            </a:pPr>
            <a:r>
              <a:rPr lang="es-419" sz="4800"/>
              <a:t>BACK END</a:t>
            </a:r>
            <a:br>
              <a:rPr lang="es-419" sz="4800"/>
            </a:br>
            <a:endParaRPr sz="4800"/>
          </a:p>
        </p:txBody>
      </p:sp>
      <p:sp>
        <p:nvSpPr>
          <p:cNvPr id="87" name="Google Shape;87;p13"/>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300"/>
              <a:buNone/>
            </a:pPr>
            <a:r>
              <a:rPr lang="es-419" sz="1600"/>
              <a:t>LOGRO: Crea una base de datos no relacional con MongoDB.</a:t>
            </a:r>
            <a:endParaRPr sz="1600"/>
          </a:p>
          <a:p>
            <a:pPr marL="0" lvl="0" indent="0" algn="l" rtl="0">
              <a:lnSpc>
                <a:spcPct val="115000"/>
              </a:lnSpc>
              <a:spcBef>
                <a:spcPts val="1600"/>
              </a:spcBef>
              <a:spcAft>
                <a:spcPts val="1600"/>
              </a:spcAft>
              <a:buSzPts val="1300"/>
              <a:buNone/>
            </a:pPr>
            <a:endParaRPr/>
          </a:p>
        </p:txBody>
      </p:sp>
      <p:sp>
        <p:nvSpPr>
          <p:cNvPr id="88" name="Google Shape;88;p13"/>
          <p:cNvSpPr txBox="1"/>
          <p:nvPr/>
        </p:nvSpPr>
        <p:spPr>
          <a:xfrm>
            <a:off x="698475" y="4287875"/>
            <a:ext cx="2127000" cy="43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419" sz="1400" b="1" i="0" u="none" strike="noStrike" cap="none">
                <a:solidFill>
                  <a:schemeClr val="lt1"/>
                </a:solidFill>
                <a:latin typeface="Raleway"/>
                <a:ea typeface="Raleway"/>
                <a:cs typeface="Raleway"/>
                <a:sym typeface="Raleway"/>
              </a:rPr>
              <a:t>(</a:t>
            </a:r>
            <a:r>
              <a:rPr lang="es-419" b="1">
                <a:solidFill>
                  <a:schemeClr val="lt1"/>
                </a:solidFill>
                <a:latin typeface="Raleway"/>
                <a:ea typeface="Raleway"/>
                <a:cs typeface="Raleway"/>
                <a:sym typeface="Raleway"/>
              </a:rPr>
              <a:t>Semana 7 sesión 2</a:t>
            </a:r>
            <a:r>
              <a:rPr lang="es-419" sz="1400" b="1" i="0" u="none" strike="noStrike" cap="none">
                <a:solidFill>
                  <a:schemeClr val="lt1"/>
                </a:solidFill>
                <a:latin typeface="Raleway"/>
                <a:ea typeface="Raleway"/>
                <a:cs typeface="Raleway"/>
                <a:sym typeface="Raleway"/>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2"/>
        <p:cNvGrpSpPr/>
        <p:nvPr/>
      </p:nvGrpSpPr>
      <p:grpSpPr>
        <a:xfrm>
          <a:off x="0" y="0"/>
          <a:ext cx="0" cy="0"/>
          <a:chOff x="0" y="0"/>
          <a:chExt cx="0" cy="0"/>
        </a:xfrm>
      </p:grpSpPr>
      <p:pic>
        <p:nvPicPr>
          <p:cNvPr id="93" name="Google Shape;93;p14"/>
          <p:cNvPicPr preferRelativeResize="0"/>
          <p:nvPr/>
        </p:nvPicPr>
        <p:blipFill rotWithShape="1">
          <a:blip r:embed="rId3">
            <a:alphaModFix/>
          </a:blip>
          <a:srcRect/>
          <a:stretch/>
        </p:blipFill>
        <p:spPr>
          <a:xfrm>
            <a:off x="800050" y="1174950"/>
            <a:ext cx="6845325" cy="2919151"/>
          </a:xfrm>
          <a:prstGeom prst="rect">
            <a:avLst/>
          </a:prstGeom>
          <a:noFill/>
          <a:ln>
            <a:noFill/>
          </a:ln>
        </p:spPr>
      </p:pic>
      <p:sp>
        <p:nvSpPr>
          <p:cNvPr id="94" name="Google Shape;94;p14"/>
          <p:cNvSpPr txBox="1"/>
          <p:nvPr/>
        </p:nvSpPr>
        <p:spPr>
          <a:xfrm>
            <a:off x="287400" y="653525"/>
            <a:ext cx="4104000" cy="54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419" sz="2400" b="0" i="0" u="none" strike="noStrike" cap="none">
                <a:solidFill>
                  <a:srgbClr val="FFFFFF"/>
                </a:solidFill>
                <a:latin typeface="Lato"/>
                <a:ea typeface="Lato"/>
                <a:cs typeface="Lato"/>
                <a:sym typeface="Lato"/>
              </a:rPr>
              <a:t>¿Qué haremos hoy Cerebro?</a:t>
            </a:r>
            <a:endParaRPr sz="2400" b="0" i="0" u="none" strike="noStrike" cap="none">
              <a:solidFill>
                <a:srgbClr val="FFFFFF"/>
              </a:solidFill>
              <a:latin typeface="Lato"/>
              <a:ea typeface="Lato"/>
              <a:cs typeface="Lato"/>
              <a:sym typeface="Lato"/>
            </a:endParaRPr>
          </a:p>
        </p:txBody>
      </p:sp>
      <p:sp>
        <p:nvSpPr>
          <p:cNvPr id="95" name="Google Shape;95;p14"/>
          <p:cNvSpPr txBox="1"/>
          <p:nvPr/>
        </p:nvSpPr>
        <p:spPr>
          <a:xfrm>
            <a:off x="287400" y="4438800"/>
            <a:ext cx="8367600" cy="54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419" sz="2400" b="0" i="0" u="none" strike="noStrike" cap="none">
                <a:solidFill>
                  <a:srgbClr val="FFFFFF"/>
                </a:solidFill>
                <a:latin typeface="Lato"/>
                <a:ea typeface="Lato"/>
                <a:cs typeface="Lato"/>
                <a:sym typeface="Lato"/>
              </a:rPr>
              <a:t>Lo de todas las semanas Pinky...tratar de dominar a </a:t>
            </a:r>
            <a:r>
              <a:rPr lang="es-419" sz="2400">
                <a:solidFill>
                  <a:srgbClr val="FFFFFF"/>
                </a:solidFill>
                <a:latin typeface="Lato"/>
                <a:ea typeface="Lato"/>
                <a:cs typeface="Lato"/>
                <a:sym typeface="Lato"/>
              </a:rPr>
              <a:t>MongoDB</a:t>
            </a:r>
            <a:endParaRPr sz="2400" b="0" i="0" u="none" strike="noStrike" cap="none">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5"/>
          <p:cNvPicPr preferRelativeResize="0"/>
          <p:nvPr/>
        </p:nvPicPr>
        <p:blipFill rotWithShape="1">
          <a:blip r:embed="rId3">
            <a:alphaModFix/>
          </a:blip>
          <a:srcRect/>
          <a:stretch/>
        </p:blipFill>
        <p:spPr>
          <a:xfrm>
            <a:off x="4724104" y="889950"/>
            <a:ext cx="4010475" cy="4049649"/>
          </a:xfrm>
          <a:prstGeom prst="rect">
            <a:avLst/>
          </a:prstGeom>
          <a:noFill/>
          <a:ln>
            <a:noFill/>
          </a:ln>
        </p:spPr>
      </p:pic>
      <p:sp>
        <p:nvSpPr>
          <p:cNvPr id="101" name="Google Shape;101;p15"/>
          <p:cNvSpPr txBox="1"/>
          <p:nvPr/>
        </p:nvSpPr>
        <p:spPr>
          <a:xfrm>
            <a:off x="1490447" y="2207612"/>
            <a:ext cx="3445110" cy="76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419" sz="1200" dirty="0"/>
              <a:t>Veamos el siguiente video:</a:t>
            </a:r>
          </a:p>
          <a:p>
            <a:pPr lvl="0">
              <a:buSzPts val="1400"/>
            </a:pPr>
            <a:r>
              <a:rPr lang="es-419" sz="1200" dirty="0">
                <a:hlinkClick r:id="rId4"/>
              </a:rPr>
              <a:t>https://www.youtube.com/watch?v=DM4gD6Z5zFU</a:t>
            </a:r>
            <a:endParaRPr lang="es-419" sz="1200" dirty="0"/>
          </a:p>
          <a:p>
            <a:pPr lvl="0">
              <a:buSzPts val="1400"/>
            </a:pPr>
            <a:endParaRPr lang="es-419" sz="1200" dirty="0"/>
          </a:p>
          <a:p>
            <a:pPr marL="0" marR="0" lvl="0" indent="0" algn="l" rtl="0">
              <a:lnSpc>
                <a:spcPct val="100000"/>
              </a:lnSpc>
              <a:spcBef>
                <a:spcPts val="0"/>
              </a:spcBef>
              <a:spcAft>
                <a:spcPts val="0"/>
              </a:spcAft>
              <a:buClr>
                <a:srgbClr val="000000"/>
              </a:buClr>
              <a:buSzPts val="1400"/>
              <a:buFont typeface="Arial"/>
              <a:buNone/>
            </a:pPr>
            <a:r>
              <a:rPr lang="es-419" sz="1200" dirty="0"/>
              <a:t>Conoceremos más acerca de la base de datos no relacional </a:t>
            </a:r>
            <a:r>
              <a:rPr lang="es-419" sz="1200" dirty="0" err="1"/>
              <a:t>MongoDB</a:t>
            </a:r>
            <a:r>
              <a:rPr lang="es-419" sz="1200" dirty="0"/>
              <a:t>.</a:t>
            </a:r>
            <a:r>
              <a:rPr lang="es-419" sz="1200" b="0" i="0" u="none" strike="noStrike" cap="none" dirty="0">
                <a:solidFill>
                  <a:srgbClr val="000000"/>
                </a:solidFill>
                <a:latin typeface="Arial"/>
                <a:ea typeface="Arial"/>
                <a:cs typeface="Arial"/>
                <a:sym typeface="Arial"/>
              </a:rPr>
              <a:t> </a:t>
            </a:r>
          </a:p>
          <a:p>
            <a:pPr marL="0" marR="0" lvl="0" indent="0" algn="l" rtl="0">
              <a:lnSpc>
                <a:spcPct val="100000"/>
              </a:lnSpc>
              <a:spcBef>
                <a:spcPts val="0"/>
              </a:spcBef>
              <a:spcAft>
                <a:spcPts val="0"/>
              </a:spcAft>
              <a:buClr>
                <a:srgbClr val="000000"/>
              </a:buClr>
              <a:buSzPts val="1400"/>
              <a:buFont typeface="Arial"/>
              <a:buNone/>
            </a:pPr>
            <a:endParaRPr lang="es-419" sz="1200" dirty="0"/>
          </a:p>
          <a:p>
            <a:pPr marL="0" marR="0" lvl="0" indent="0" algn="l" rtl="0">
              <a:lnSpc>
                <a:spcPct val="100000"/>
              </a:lnSpc>
              <a:spcBef>
                <a:spcPts val="0"/>
              </a:spcBef>
              <a:spcAft>
                <a:spcPts val="0"/>
              </a:spcAft>
              <a:buClr>
                <a:srgbClr val="000000"/>
              </a:buClr>
              <a:buSzPts val="1400"/>
              <a:buFont typeface="Arial"/>
              <a:buNone/>
            </a:pPr>
            <a:r>
              <a:rPr lang="es-419" sz="1200" b="0" i="0" u="none" strike="noStrike" cap="none" dirty="0">
                <a:solidFill>
                  <a:srgbClr val="000000"/>
                </a:solidFill>
                <a:latin typeface="Arial"/>
                <a:ea typeface="Arial"/>
                <a:cs typeface="Arial"/>
                <a:sym typeface="Arial"/>
              </a:rPr>
              <a:t>Respondemos las siguientes preguntas:</a:t>
            </a:r>
          </a:p>
          <a:p>
            <a:pPr>
              <a:buSzPts val="1400"/>
            </a:pPr>
            <a:r>
              <a:rPr lang="es-ES" sz="1200" b="1" dirty="0"/>
              <a:t>¿En </a:t>
            </a:r>
            <a:r>
              <a:rPr lang="es-ES" sz="1200" b="1" dirty="0" smtClean="0"/>
              <a:t>qué </a:t>
            </a:r>
            <a:r>
              <a:rPr lang="es-ES" sz="1200" b="1" dirty="0"/>
              <a:t>formato se almacena los datos en </a:t>
            </a:r>
            <a:r>
              <a:rPr lang="es-ES" sz="1200" b="1" dirty="0" err="1"/>
              <a:t>MongoDB</a:t>
            </a:r>
            <a:r>
              <a:rPr lang="es-ES" sz="1200" b="1" dirty="0"/>
              <a:t>?. </a:t>
            </a:r>
            <a:br>
              <a:rPr lang="es-ES" sz="1200" b="1" dirty="0"/>
            </a:br>
            <a:r>
              <a:rPr lang="es-ES" sz="1200" b="1" dirty="0"/>
              <a:t>¿</a:t>
            </a:r>
            <a:r>
              <a:rPr lang="es-ES" sz="1200" b="1" dirty="0" smtClean="0"/>
              <a:t>Cómo </a:t>
            </a:r>
            <a:r>
              <a:rPr lang="es-ES" sz="1200" b="1" dirty="0"/>
              <a:t>esta </a:t>
            </a:r>
            <a:r>
              <a:rPr lang="es-ES" sz="1200" b="1" dirty="0" smtClean="0"/>
              <a:t>compuesta </a:t>
            </a:r>
            <a:r>
              <a:rPr lang="es-ES" sz="1200" b="1" dirty="0"/>
              <a:t>una base de datos en Mongo?</a:t>
            </a:r>
            <a:br>
              <a:rPr lang="es-ES" sz="1200" b="1" dirty="0"/>
            </a:br>
            <a:r>
              <a:rPr lang="es-ES" sz="1200" b="1" dirty="0"/>
              <a:t>Mencione 2 ventajas de Mongo DB</a:t>
            </a: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rgbClr val="000000"/>
              </a:solidFill>
              <a:latin typeface="Arial"/>
              <a:ea typeface="Arial"/>
              <a:cs typeface="Arial"/>
              <a:sym typeface="Arial"/>
            </a:endParaRPr>
          </a:p>
        </p:txBody>
      </p:sp>
      <p:sp>
        <p:nvSpPr>
          <p:cNvPr id="102" name="Google Shape;102;p15"/>
          <p:cNvSpPr txBox="1">
            <a:spLocks noGrp="1"/>
          </p:cNvSpPr>
          <p:nvPr>
            <p:ph type="title"/>
          </p:nvPr>
        </p:nvSpPr>
        <p:spPr>
          <a:xfrm>
            <a:off x="729450" y="1318650"/>
            <a:ext cx="7688700" cy="690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s-419" sz="2700"/>
              <a:t>Introducción a MongoDB:</a:t>
            </a:r>
            <a:endParaRPr sz="2700"/>
          </a:p>
        </p:txBody>
      </p:sp>
      <p:cxnSp>
        <p:nvCxnSpPr>
          <p:cNvPr id="103" name="Google Shape;103;p15"/>
          <p:cNvCxnSpPr>
            <a:endCxn id="101" idx="1"/>
          </p:cNvCxnSpPr>
          <p:nvPr/>
        </p:nvCxnSpPr>
        <p:spPr>
          <a:xfrm rot="16200000" flipH="1">
            <a:off x="841397" y="1943162"/>
            <a:ext cx="684000" cy="614100"/>
          </a:xfrm>
          <a:prstGeom prst="bentConnector2">
            <a:avLst/>
          </a:prstGeom>
          <a:noFill/>
          <a:ln w="9525" cap="flat" cmpd="sng">
            <a:solidFill>
              <a:schemeClr val="dk2"/>
            </a:solidFill>
            <a:prstDash val="solid"/>
            <a:round/>
            <a:headEnd type="none" w="sm" len="sm"/>
            <a:tailEnd type="none" w="sm" len="sm"/>
          </a:ln>
        </p:spPr>
      </p:cxnSp>
      <p:sp>
        <p:nvSpPr>
          <p:cNvPr id="105" name="Google Shape;105;p15"/>
          <p:cNvSpPr txBox="1">
            <a:spLocks noGrp="1"/>
          </p:cNvSpPr>
          <p:nvPr>
            <p:ph type="title"/>
          </p:nvPr>
        </p:nvSpPr>
        <p:spPr>
          <a:xfrm>
            <a:off x="87725" y="5602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s-419"/>
              <a:t>Pre - work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p:nvPr/>
        </p:nvSpPr>
        <p:spPr>
          <a:xfrm>
            <a:off x="907450" y="4515575"/>
            <a:ext cx="4275300" cy="31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pic>
        <p:nvPicPr>
          <p:cNvPr id="111" name="Google Shape;111;p16" descr="MongoDB es la base de datos NoSQL líder y permite a las empresas ser más ágiles y escalables. Organizaciones de todos los tamaños están usando MongoDB para crear nuevos tipos de aplicaciones, mejorar la experiencia del cliente, acelerar el tiempo de comercialización y reducir costes.&#10;&#10;Es una base de datos ágil que permite a los esquemas cambiar rápidamente cuando las aplicaciones evolucionan, proporcionando siempre la funcionalidad que los desarrolladores esperan de las bases de datos tradicionales, tales como índices secundarios, un lenguaje completo de búsquedas y consistencia estricta.&#10;&#10;MongoDB ha sido creado para brindar escalabilidad, rendimiento y gran disponibilidad, escalando de una implantación de servidor único a grandes arquitecturas complejas de centros multidatos. MongoDB brinda un elevado rendimiento, tanto para lectura como para escritura, potenciando la computación en memoria (in-memory). La replicación nativa de MongoDB y la tolerancia a fallos automática ofrece fiabilidad a nivel empresarial y flexibilidad operativa.&#10;&#10;Síguenos: &#10;● Twitter: https://goo.gl/UKw1b3 &#10;● Instagram: https://goo.gl/5pNEub &#10;● Facebook: https://goo.gl/EvifkN &#10;● Linkedin: https://goo.gl/v6Gidp&#10;● BitechStudio: https://bitechstudio.es&#10;&#10;Música : Liquid (Original mix)&#10;Créditos a: Darkforce (https://soundcloud.com/darkforce-1/liquid-original-mix-1)" title="¿Qué es MongoDB? Breve explicación animada">
            <a:hlinkClick r:id="rId3"/>
          </p:cNvPr>
          <p:cNvPicPr preferRelativeResize="0"/>
          <p:nvPr/>
        </p:nvPicPr>
        <p:blipFill>
          <a:blip r:embed="rId4">
            <a:alphaModFix/>
          </a:blip>
          <a:stretch>
            <a:fillRect/>
          </a:stretch>
        </p:blipFill>
        <p:spPr>
          <a:xfrm>
            <a:off x="2345217" y="880000"/>
            <a:ext cx="4847425" cy="363557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BB3C10D4544804084B0909144B01164" ma:contentTypeVersion="2" ma:contentTypeDescription="Crear nuevo documento." ma:contentTypeScope="" ma:versionID="76ac416da1247b1c8c50ce9a3cc265ad">
  <xsd:schema xmlns:xsd="http://www.w3.org/2001/XMLSchema" xmlns:xs="http://www.w3.org/2001/XMLSchema" xmlns:p="http://schemas.microsoft.com/office/2006/metadata/properties" xmlns:ns2="d2e8cc72-fa7a-4cee-a448-7b4e27cf7802" targetNamespace="http://schemas.microsoft.com/office/2006/metadata/properties" ma:root="true" ma:fieldsID="d8c3736d5e20af4f30e7c0a62a55fb54" ns2:_="">
    <xsd:import namespace="d2e8cc72-fa7a-4cee-a448-7b4e27cf780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e8cc72-fa7a-4cee-a448-7b4e27cf78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5CBA53-7FF7-4F94-BA06-8875A97BFB6F}"/>
</file>

<file path=customXml/itemProps2.xml><?xml version="1.0" encoding="utf-8"?>
<ds:datastoreItem xmlns:ds="http://schemas.openxmlformats.org/officeDocument/2006/customXml" ds:itemID="{47A502F5-735F-4006-85D3-EF178760D5E6}"/>
</file>

<file path=customXml/itemProps3.xml><?xml version="1.0" encoding="utf-8"?>
<ds:datastoreItem xmlns:ds="http://schemas.openxmlformats.org/officeDocument/2006/customXml" ds:itemID="{65278DAC-0DCC-462C-936D-6C1B016A6221}"/>
</file>

<file path=docProps/app.xml><?xml version="1.0" encoding="utf-8"?>
<Properties xmlns="http://schemas.openxmlformats.org/officeDocument/2006/extended-properties" xmlns:vt="http://schemas.openxmlformats.org/officeDocument/2006/docPropsVTypes">
  <TotalTime>1</TotalTime>
  <Words>82</Words>
  <Application>Microsoft Office PowerPoint</Application>
  <PresentationFormat>Presentación en pantalla (16:9)</PresentationFormat>
  <Paragraphs>14</Paragraphs>
  <Slides>4</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Raleway</vt:lpstr>
      <vt:lpstr>Lato</vt:lpstr>
      <vt:lpstr>Streamline</vt:lpstr>
      <vt:lpstr>BACK END </vt:lpstr>
      <vt:lpstr>Presentación de PowerPoint</vt:lpstr>
      <vt:lpstr>Introducción a MongoDB:</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 END </dc:title>
  <cp:lastModifiedBy>jaimePC</cp:lastModifiedBy>
  <cp:revision>3</cp:revision>
  <dcterms:modified xsi:type="dcterms:W3CDTF">2019-07-17T10:15:20Z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0x0101007BB3C10D4544804084B0909144B01164</vt:lpwstr>
  </property>
</Properties>
</file>