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24.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727" autoAdjust="0"/>
  </p:normalViewPr>
  <p:slideViewPr>
    <p:cSldViewPr snapToGrid="0">
      <p:cViewPr varScale="1">
        <p:scale>
          <a:sx n="72" d="100"/>
          <a:sy n="72" d="100"/>
        </p:scale>
        <p:origin x="-1290"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2803364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7f8ea258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7f8ea258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57f8ea258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57f8ea258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7f8ea258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7f8ea258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7fa885d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7fa885d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7fa885d2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7fa885d2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7fa885d24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7fa885d2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7fa885d2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7fa885d2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7fa885d2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7fa885d2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7fa885d2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7fa885d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57fa885d2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57fa885d2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0b4d35833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50b4d35833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dirty="0" smtClean="0"/>
              <a:t>El docente conversa con los participantes</a:t>
            </a:r>
            <a:r>
              <a:rPr lang="es-419" baseline="0" dirty="0" smtClean="0"/>
              <a:t> </a:t>
            </a:r>
            <a:r>
              <a:rPr lang="es-419" dirty="0" smtClean="0"/>
              <a:t>sobre las siguientes preguntas:</a:t>
            </a:r>
          </a:p>
          <a:p>
            <a:pPr marL="0" marR="0" lvl="0" indent="0" algn="l" rtl="0">
              <a:lnSpc>
                <a:spcPct val="100000"/>
              </a:lnSpc>
              <a:spcBef>
                <a:spcPts val="0"/>
              </a:spcBef>
              <a:spcAft>
                <a:spcPts val="0"/>
              </a:spcAft>
              <a:buClr>
                <a:srgbClr val="000000"/>
              </a:buClr>
              <a:buSzPts val="1400"/>
              <a:buFont typeface="Arial"/>
              <a:buNone/>
            </a:pPr>
            <a:endParaRPr lang="es-419" dirty="0" smtClean="0"/>
          </a:p>
          <a:p>
            <a:pPr marL="158750" lvl="0" indent="0">
              <a:buSzPts val="1400"/>
              <a:buNone/>
            </a:pPr>
            <a:r>
              <a:rPr lang="es-419" dirty="0" smtClean="0">
                <a:latin typeface="Lato"/>
                <a:ea typeface="Lato"/>
                <a:cs typeface="Lato"/>
                <a:sym typeface="Lato"/>
              </a:rPr>
              <a:t>¿De el video mostrado , que diferencias encuentras entre SQL y </a:t>
            </a:r>
            <a:r>
              <a:rPr lang="es-419" dirty="0" err="1" smtClean="0">
                <a:latin typeface="Lato"/>
                <a:ea typeface="Lato"/>
                <a:cs typeface="Lato"/>
                <a:sym typeface="Lato"/>
              </a:rPr>
              <a:t>NoSQL</a:t>
            </a:r>
            <a:r>
              <a:rPr lang="es-419" dirty="0" smtClean="0">
                <a:latin typeface="Lato"/>
                <a:ea typeface="Lato"/>
                <a:cs typeface="Lato"/>
                <a:sym typeface="Lato"/>
              </a:rPr>
              <a:t>?</a:t>
            </a:r>
            <a:br>
              <a:rPr lang="es-419" dirty="0" smtClean="0">
                <a:latin typeface="Lato"/>
                <a:ea typeface="Lato"/>
                <a:cs typeface="Lato"/>
                <a:sym typeface="Lato"/>
              </a:rPr>
            </a:br>
            <a:r>
              <a:rPr lang="es-419" dirty="0" smtClean="0">
                <a:latin typeface="Lato"/>
                <a:ea typeface="Lato"/>
                <a:cs typeface="Lato"/>
                <a:sym typeface="Lato"/>
              </a:rPr>
              <a:t>Menciona dos características de una base de datos No SQL</a:t>
            </a:r>
            <a:endParaRPr lang="es-419" dirty="0" smtClean="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7fa885d2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7fa885d2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7fa885d2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7fa885d2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SESION DE OTRA CLASE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agradecimiento y despedidA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s-419"/>
              <a:t>Se dara una introduccion a  el lenguaje SQL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e87516410c99e2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4e87516410c99e2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7f8ea258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57f8ea2586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7f8ea258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57f8ea2586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7f8ea258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57f8ea2586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7f8ea258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7f8ea258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7f8ea258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7f8ea258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30392" y="4169130"/>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 name="Google Shape;13;p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 name="Google Shape;14;p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5" name="Google Shape;15;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2" name="Google Shape;72;p11"/>
          <p:cNvGrpSpPr/>
          <p:nvPr/>
        </p:nvGrpSpPr>
        <p:grpSpPr>
          <a:xfrm>
            <a:off x="830392" y="1191256"/>
            <a:ext cx="745763" cy="45826"/>
            <a:chOff x="4580561" y="2589004"/>
            <a:chExt cx="1064464" cy="25200"/>
          </a:xfrm>
        </p:grpSpPr>
        <p:sp>
          <p:nvSpPr>
            <p:cNvPr id="73" name="Google Shape;73;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5" name="Google Shape;75;p1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6" name="Google Shape;76;p1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7" name="Google Shape;77;p1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8" name="Google Shape;7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1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lstStyle>
            <a:lvl1pPr marL="457200" lvl="0" indent="-228600" algn="l">
              <a:lnSpc>
                <a:spcPct val="100000"/>
              </a:lnSpc>
              <a:spcBef>
                <a:spcPts val="0"/>
              </a:spcBef>
              <a:spcAft>
                <a:spcPts val="0"/>
              </a:spcAft>
              <a:buSzPts val="1300"/>
              <a:buNone/>
              <a:defRPr/>
            </a:lvl1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2" name="Google Shape;22;p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24"/>
        <p:cNvGrpSpPr/>
        <p:nvPr/>
      </p:nvGrpSpPr>
      <p:grpSpPr>
        <a:xfrm>
          <a:off x="0" y="0"/>
          <a:ext cx="0" cy="0"/>
          <a:chOff x="0" y="0"/>
          <a:chExt cx="0" cy="0"/>
        </a:xfrm>
      </p:grpSpPr>
      <p:grpSp>
        <p:nvGrpSpPr>
          <p:cNvPr id="25" name="Google Shape;25;p4"/>
          <p:cNvGrpSpPr/>
          <p:nvPr/>
        </p:nvGrpSpPr>
        <p:grpSpPr>
          <a:xfrm>
            <a:off x="830392" y="4169130"/>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4"/>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9" name="Google Shape;29;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32"/>
        <p:cNvGrpSpPr/>
        <p:nvPr/>
      </p:nvGrpSpPr>
      <p:grpSpPr>
        <a:xfrm>
          <a:off x="0" y="0"/>
          <a:ext cx="0" cy="0"/>
          <a:chOff x="0" y="0"/>
          <a:chExt cx="0" cy="0"/>
        </a:xfrm>
      </p:grpSpPr>
      <p:sp>
        <p:nvSpPr>
          <p:cNvPr id="33" name="Google Shape;33;p6"/>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 name="Google Shape;34;p6"/>
          <p:cNvGrpSpPr/>
          <p:nvPr/>
        </p:nvGrpSpPr>
        <p:grpSpPr>
          <a:xfrm>
            <a:off x="830392" y="1191256"/>
            <a:ext cx="745763" cy="45826"/>
            <a:chOff x="4580561" y="2589004"/>
            <a:chExt cx="1064464" cy="25200"/>
          </a:xfrm>
        </p:grpSpPr>
        <p:sp>
          <p:nvSpPr>
            <p:cNvPr id="35" name="Google Shape;3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6"/>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38" name="Google Shape;38;p6"/>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39" name="Google Shape;39;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7"/>
          <p:cNvGrpSpPr/>
          <p:nvPr/>
        </p:nvGrpSpPr>
        <p:grpSpPr>
          <a:xfrm>
            <a:off x="830392" y="1191256"/>
            <a:ext cx="745763" cy="45826"/>
            <a:chOff x="4580561" y="2589004"/>
            <a:chExt cx="1064464" cy="25200"/>
          </a:xfrm>
        </p:grpSpPr>
        <p:sp>
          <p:nvSpPr>
            <p:cNvPr id="42" name="Google Shape;42;p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 name="Google Shape;44;p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5" name="Google Shape;45;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6"/>
        <p:cNvGrpSpPr/>
        <p:nvPr/>
      </p:nvGrpSpPr>
      <p:grpSpPr>
        <a:xfrm>
          <a:off x="0" y="0"/>
          <a:ext cx="0" cy="0"/>
          <a:chOff x="0" y="0"/>
          <a:chExt cx="0" cy="0"/>
        </a:xfrm>
      </p:grpSpPr>
      <p:sp>
        <p:nvSpPr>
          <p:cNvPr id="47" name="Google Shape;47;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 name="Google Shape;48;p8"/>
          <p:cNvGrpSpPr/>
          <p:nvPr/>
        </p:nvGrpSpPr>
        <p:grpSpPr>
          <a:xfrm>
            <a:off x="830392" y="1191256"/>
            <a:ext cx="745763" cy="45826"/>
            <a:chOff x="4580561" y="2589004"/>
            <a:chExt cx="1064464" cy="25200"/>
          </a:xfrm>
        </p:grpSpPr>
        <p:sp>
          <p:nvSpPr>
            <p:cNvPr id="49" name="Google Shape;49;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2" name="Google Shape;52;p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3" name="Google Shape;53;p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4" name="Google Shape;54;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7" name="Google Shape;57;p9"/>
          <p:cNvGrpSpPr/>
          <p:nvPr/>
        </p:nvGrpSpPr>
        <p:grpSpPr>
          <a:xfrm>
            <a:off x="830392" y="1191256"/>
            <a:ext cx="745763" cy="45826"/>
            <a:chOff x="4580561" y="2589004"/>
            <a:chExt cx="1064464" cy="25200"/>
          </a:xfrm>
        </p:grpSpPr>
        <p:sp>
          <p:nvSpPr>
            <p:cNvPr id="58" name="Google Shape;58;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 name="Google Shape;60;p9"/>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1" name="Google Shape;61;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10"/>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0"/>
          <p:cNvGrpSpPr/>
          <p:nvPr/>
        </p:nvGrpSpPr>
        <p:grpSpPr>
          <a:xfrm>
            <a:off x="830392" y="1191256"/>
            <a:ext cx="745763" cy="45826"/>
            <a:chOff x="4580561" y="2589004"/>
            <a:chExt cx="1064464" cy="25200"/>
          </a:xfrm>
        </p:grpSpPr>
        <p:sp>
          <p:nvSpPr>
            <p:cNvPr id="65" name="Google Shape;65;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 name="Google Shape;67;p10"/>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8" name="Google Shape;68;p10"/>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9" name="Google Shape;69;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blog.pandorafms.org/es/bases-de-datos-nosq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blog.pandorafms.org/es/bases-de-datos-nosq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pandorafms.org/es/bases-de-datos-nosq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log.pandorafms.org/es/bases-de-datos-nosq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mozilla.org/es/docs/Glossary/JS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en.wikipedia.org/wiki/Douglas_Crockfor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blog.pandorafms.org/es/bases-de-datos-nosq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blog.pandorafms.org/es/bases-de-datos-nosq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uAYLX6reX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www.youtube.com/watch?v=CuAYLX6reX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blog.pandorafms.org/es/bases-de-datos-nosq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blog.pandorafms.org/es/bases-de-datos-nosq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www.mongodb.com/e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es/nosq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pandorafms.org/es/bases-de-datos-nosq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hyperlink" Target="http://json.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aws.amazon.com/es/nosq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729450" y="733950"/>
            <a:ext cx="7688400" cy="124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BACK END</a:t>
            </a:r>
            <a:br>
              <a:rPr lang="es-419" sz="4800"/>
            </a:br>
            <a:endParaRPr sz="4800"/>
          </a:p>
        </p:txBody>
      </p:sp>
      <p:sp>
        <p:nvSpPr>
          <p:cNvPr id="87" name="Google Shape;87;p1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r>
              <a:rPr lang="es-419" sz="1600"/>
              <a:t>LOGRO: Comprender la diferencia entre una base de datos SQL y No SQL.</a:t>
            </a:r>
            <a:endParaRPr sz="1600"/>
          </a:p>
          <a:p>
            <a:pPr marL="0" lvl="0" indent="0" algn="l" rtl="0">
              <a:lnSpc>
                <a:spcPct val="115000"/>
              </a:lnSpc>
              <a:spcBef>
                <a:spcPts val="1600"/>
              </a:spcBef>
              <a:spcAft>
                <a:spcPts val="1600"/>
              </a:spcAft>
              <a:buSzPts val="1300"/>
              <a:buNone/>
            </a:pPr>
            <a:endParaRPr/>
          </a:p>
        </p:txBody>
      </p:sp>
      <p:sp>
        <p:nvSpPr>
          <p:cNvPr id="88" name="Google Shape;88;p13"/>
          <p:cNvSpPr txBox="1"/>
          <p:nvPr/>
        </p:nvSpPr>
        <p:spPr>
          <a:xfrm>
            <a:off x="698475" y="4287875"/>
            <a:ext cx="2161800" cy="43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400" b="1" i="0" u="none" strike="noStrike" cap="none" dirty="0">
                <a:solidFill>
                  <a:schemeClr val="lt1"/>
                </a:solidFill>
                <a:latin typeface="Raleway"/>
                <a:ea typeface="Raleway"/>
                <a:cs typeface="Raleway"/>
                <a:sym typeface="Raleway"/>
              </a:rPr>
              <a:t>(</a:t>
            </a:r>
            <a:r>
              <a:rPr lang="es-419" b="1" dirty="0">
                <a:solidFill>
                  <a:schemeClr val="lt1"/>
                </a:solidFill>
                <a:latin typeface="Raleway"/>
                <a:ea typeface="Raleway"/>
                <a:cs typeface="Raleway"/>
                <a:sym typeface="Raleway"/>
              </a:rPr>
              <a:t>Semana </a:t>
            </a:r>
            <a:r>
              <a:rPr lang="es-419" b="1" dirty="0" smtClean="0">
                <a:solidFill>
                  <a:schemeClr val="lt1"/>
                </a:solidFill>
                <a:latin typeface="Raleway"/>
                <a:ea typeface="Raleway"/>
                <a:cs typeface="Raleway"/>
                <a:sym typeface="Raleway"/>
              </a:rPr>
              <a:t>7 </a:t>
            </a:r>
            <a:r>
              <a:rPr lang="es-419" b="1" dirty="0">
                <a:solidFill>
                  <a:schemeClr val="lt1"/>
                </a:solidFill>
                <a:latin typeface="Raleway"/>
                <a:ea typeface="Raleway"/>
                <a:cs typeface="Raleway"/>
                <a:sym typeface="Raleway"/>
              </a:rPr>
              <a:t>sesión 1</a:t>
            </a:r>
            <a:r>
              <a:rPr lang="es-419" sz="1400" b="1" i="0" u="none" strike="noStrike" cap="none" dirty="0">
                <a:solidFill>
                  <a:schemeClr val="lt1"/>
                </a:solidFill>
                <a:latin typeface="Raleway"/>
                <a:ea typeface="Raleway"/>
                <a:cs typeface="Raleway"/>
                <a:sym typeface="Raleway"/>
              </a:rPr>
              <a: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Por Alto Rendimiento</a:t>
            </a:r>
            <a:endParaRPr/>
          </a:p>
        </p:txBody>
      </p:sp>
      <p:sp>
        <p:nvSpPr>
          <p:cNvPr id="159" name="Google Shape;15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rgbClr val="333333"/>
                </a:solidFill>
                <a:latin typeface="Arial"/>
                <a:ea typeface="Arial"/>
                <a:cs typeface="Arial"/>
                <a:sym typeface="Arial"/>
              </a:rPr>
              <a:t>La base de datos </a:t>
            </a:r>
            <a:r>
              <a:rPr lang="es-419" sz="1200" dirty="0" err="1">
                <a:solidFill>
                  <a:srgbClr val="333333"/>
                </a:solidFill>
                <a:latin typeface="Arial"/>
                <a:ea typeface="Arial"/>
                <a:cs typeface="Arial"/>
                <a:sym typeface="Arial"/>
              </a:rPr>
              <a:t>NoSQL</a:t>
            </a:r>
            <a:r>
              <a:rPr lang="es-419" sz="1200" dirty="0">
                <a:solidFill>
                  <a:srgbClr val="333333"/>
                </a:solidFill>
                <a:latin typeface="Arial"/>
                <a:ea typeface="Arial"/>
                <a:cs typeface="Arial"/>
                <a:sym typeface="Arial"/>
              </a:rPr>
              <a:t> está optimizada para modelos de datos específicos (como documentos, clave-valor y gráficos) y patrones de acceso que permiten un mayor rendimiento que el intento de lograr una funcionalidad similar con bases de datos relacionales.</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60" name="Google Shape;160;p22"/>
          <p:cNvPicPr preferRelativeResize="0"/>
          <p:nvPr/>
        </p:nvPicPr>
        <p:blipFill>
          <a:blip r:embed="rId3">
            <a:alphaModFix/>
          </a:blip>
          <a:stretch>
            <a:fillRect/>
          </a:stretch>
        </p:blipFill>
        <p:spPr>
          <a:xfrm>
            <a:off x="5146775" y="3080825"/>
            <a:ext cx="2126222" cy="1595750"/>
          </a:xfrm>
          <a:prstGeom prst="rect">
            <a:avLst/>
          </a:prstGeom>
          <a:noFill/>
          <a:ln>
            <a:noFill/>
          </a:ln>
        </p:spPr>
      </p:pic>
      <p:sp>
        <p:nvSpPr>
          <p:cNvPr id="161" name="Google Shape;161;p22"/>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Por ser Altamente Funcional</a:t>
            </a:r>
            <a:endParaRPr/>
          </a:p>
        </p:txBody>
      </p:sp>
      <p:sp>
        <p:nvSpPr>
          <p:cNvPr id="167" name="Google Shape;167;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rgbClr val="333333"/>
                </a:solidFill>
                <a:latin typeface="Arial"/>
                <a:ea typeface="Arial"/>
                <a:cs typeface="Arial"/>
                <a:sym typeface="Arial"/>
              </a:rPr>
              <a:t>Las bases de datos </a:t>
            </a:r>
            <a:r>
              <a:rPr lang="es-419" sz="1200" dirty="0" err="1">
                <a:solidFill>
                  <a:srgbClr val="333333"/>
                </a:solidFill>
                <a:latin typeface="Arial"/>
                <a:ea typeface="Arial"/>
                <a:cs typeface="Arial"/>
                <a:sym typeface="Arial"/>
              </a:rPr>
              <a:t>NoSQL</a:t>
            </a:r>
            <a:r>
              <a:rPr lang="es-419" sz="1200" dirty="0">
                <a:solidFill>
                  <a:srgbClr val="333333"/>
                </a:solidFill>
                <a:latin typeface="Arial"/>
                <a:ea typeface="Arial"/>
                <a:cs typeface="Arial"/>
                <a:sym typeface="Arial"/>
              </a:rPr>
              <a:t> proporcionan API altamente funcionales y tipos de datos que están diseñados específicamente para cada uno de sus respectivos modelos de datos.</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68" name="Google Shape;168;p23"/>
          <p:cNvPicPr preferRelativeResize="0"/>
          <p:nvPr/>
        </p:nvPicPr>
        <p:blipFill>
          <a:blip r:embed="rId3">
            <a:alphaModFix/>
          </a:blip>
          <a:stretch>
            <a:fillRect/>
          </a:stretch>
        </p:blipFill>
        <p:spPr>
          <a:xfrm>
            <a:off x="5052843" y="3013096"/>
            <a:ext cx="2248290" cy="1484754"/>
          </a:xfrm>
          <a:prstGeom prst="rect">
            <a:avLst/>
          </a:prstGeom>
          <a:noFill/>
          <a:ln>
            <a:noFill/>
          </a:ln>
        </p:spPr>
      </p:pic>
      <p:sp>
        <p:nvSpPr>
          <p:cNvPr id="169" name="Google Shape;169;p23"/>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SQL vs NO SQL</a:t>
            </a:r>
            <a:endParaRPr/>
          </a:p>
        </p:txBody>
      </p:sp>
      <p:sp>
        <p:nvSpPr>
          <p:cNvPr id="175" name="Google Shape;175;p24"/>
          <p:cNvSpPr txBox="1">
            <a:spLocks noGrp="1"/>
          </p:cNvSpPr>
          <p:nvPr>
            <p:ph type="body" idx="1"/>
          </p:nvPr>
        </p:nvSpPr>
        <p:spPr>
          <a:xfrm>
            <a:off x="777475" y="1905400"/>
            <a:ext cx="2745900" cy="24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r>
              <a:rPr lang="es-419" sz="1200" dirty="0">
                <a:solidFill>
                  <a:srgbClr val="333333"/>
                </a:solidFill>
                <a:latin typeface="Arial"/>
                <a:ea typeface="Arial"/>
                <a:cs typeface="Arial"/>
                <a:sym typeface="Arial"/>
              </a:rPr>
              <a:t>Observemos algunas diferencias entre ambos tipo de base de datos , relacional y no relacional.</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76" name="Google Shape;176;p24"/>
          <p:cNvPicPr preferRelativeResize="0"/>
          <p:nvPr/>
        </p:nvPicPr>
        <p:blipFill>
          <a:blip r:embed="rId3">
            <a:alphaModFix/>
          </a:blip>
          <a:stretch>
            <a:fillRect/>
          </a:stretch>
        </p:blipFill>
        <p:spPr>
          <a:xfrm>
            <a:off x="3583049" y="1765350"/>
            <a:ext cx="5042575" cy="2550850"/>
          </a:xfrm>
          <a:prstGeom prst="rect">
            <a:avLst/>
          </a:prstGeom>
          <a:noFill/>
          <a:ln>
            <a:noFill/>
          </a:ln>
        </p:spPr>
      </p:pic>
      <p:sp>
        <p:nvSpPr>
          <p:cNvPr id="177" name="Google Shape;177;p24"/>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p:nvPr>
        </p:nvSpPr>
        <p:spPr>
          <a:xfrm>
            <a:off x="727650" y="1026300"/>
            <a:ext cx="7688700" cy="535200"/>
          </a:xfrm>
          <a:prstGeom prst="rect">
            <a:avLst/>
          </a:prstGeom>
        </p:spPr>
        <p:txBody>
          <a:bodyPr spcFirstLastPara="1" wrap="square" lIns="91425" tIns="91425" rIns="91425" bIns="91425" anchor="t" anchorCtr="0">
            <a:noAutofit/>
          </a:bodyPr>
          <a:lstStyle/>
          <a:p>
            <a:pPr marL="0" lvl="0" indent="0" algn="l" rtl="0">
              <a:lnSpc>
                <a:spcPct val="120000"/>
              </a:lnSpc>
              <a:spcBef>
                <a:spcPts val="1100"/>
              </a:spcBef>
              <a:spcAft>
                <a:spcPts val="0"/>
              </a:spcAft>
              <a:buNone/>
            </a:pPr>
            <a:r>
              <a:rPr lang="es-419" sz="2300" b="0">
                <a:solidFill>
                  <a:srgbClr val="232F3E"/>
                </a:solidFill>
                <a:latin typeface="Arial"/>
                <a:ea typeface="Arial"/>
                <a:cs typeface="Arial"/>
                <a:sym typeface="Arial"/>
              </a:rPr>
              <a:t>SQL en comparación con Terminología NoSQL</a:t>
            </a:r>
            <a:endParaRPr sz="2300" b="0">
              <a:solidFill>
                <a:srgbClr val="232F3E"/>
              </a:solidFill>
              <a:latin typeface="Arial"/>
              <a:ea typeface="Arial"/>
              <a:cs typeface="Arial"/>
              <a:sym typeface="Arial"/>
            </a:endParaRPr>
          </a:p>
          <a:p>
            <a:pPr marL="0" lvl="0" indent="0" algn="l" rtl="0">
              <a:spcBef>
                <a:spcPts val="1100"/>
              </a:spcBef>
              <a:spcAft>
                <a:spcPts val="0"/>
              </a:spcAft>
              <a:buNone/>
            </a:pPr>
            <a:endParaRPr/>
          </a:p>
        </p:txBody>
      </p:sp>
      <p:sp>
        <p:nvSpPr>
          <p:cNvPr id="183" name="Google Shape;183;p25"/>
          <p:cNvSpPr txBox="1">
            <a:spLocks noGrp="1"/>
          </p:cNvSpPr>
          <p:nvPr>
            <p:ph type="body" idx="1"/>
          </p:nvPr>
        </p:nvSpPr>
        <p:spPr>
          <a:xfrm>
            <a:off x="777475" y="1905400"/>
            <a:ext cx="2745900" cy="24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rgbClr val="333333"/>
                </a:solidFill>
                <a:latin typeface="Arial"/>
                <a:ea typeface="Arial"/>
                <a:cs typeface="Arial"/>
                <a:sym typeface="Arial"/>
              </a:rPr>
              <a:t>La siguiente tabla muestra la terminología entre SQL y </a:t>
            </a:r>
            <a:r>
              <a:rPr lang="es-419" sz="1200" dirty="0" err="1">
                <a:solidFill>
                  <a:srgbClr val="333333"/>
                </a:solidFill>
                <a:latin typeface="Arial"/>
                <a:ea typeface="Arial"/>
                <a:cs typeface="Arial"/>
                <a:sym typeface="Arial"/>
              </a:rPr>
              <a:t>MongoDB</a:t>
            </a:r>
            <a:r>
              <a:rPr lang="es-419" sz="1200" dirty="0">
                <a:solidFill>
                  <a:srgbClr val="333333"/>
                </a:solidFill>
                <a:latin typeface="Arial"/>
                <a:ea typeface="Arial"/>
                <a:cs typeface="Arial"/>
                <a:sym typeface="Arial"/>
              </a:rPr>
              <a:t> (BD No SQL).</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84" name="Google Shape;184;p25"/>
          <p:cNvPicPr preferRelativeResize="0"/>
          <p:nvPr/>
        </p:nvPicPr>
        <p:blipFill>
          <a:blip r:embed="rId3">
            <a:alphaModFix/>
          </a:blip>
          <a:stretch>
            <a:fillRect/>
          </a:stretch>
        </p:blipFill>
        <p:spPr>
          <a:xfrm>
            <a:off x="4251325" y="1858500"/>
            <a:ext cx="3505024" cy="2504600"/>
          </a:xfrm>
          <a:prstGeom prst="rect">
            <a:avLst/>
          </a:prstGeom>
          <a:noFill/>
          <a:ln>
            <a:noFill/>
          </a:ln>
        </p:spPr>
      </p:pic>
      <p:sp>
        <p:nvSpPr>
          <p:cNvPr id="185" name="Google Shape;185;p25"/>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4"/>
              </a:rPr>
              <a:t>https://blog.pandorafms.org/es/bases-de-datos-nosql/</a:t>
            </a:r>
            <a:endParaRPr sz="1400" i="0" u="none" strike="noStrike" cap="non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Ventajas y Desventajas de NoSQL</a:t>
            </a:r>
            <a:endParaRPr/>
          </a:p>
        </p:txBody>
      </p:sp>
      <p:sp>
        <p:nvSpPr>
          <p:cNvPr id="191" name="Google Shape;191;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400" dirty="0">
                <a:solidFill>
                  <a:srgbClr val="333333"/>
                </a:solidFill>
                <a:highlight>
                  <a:srgbClr val="FFFFFF"/>
                </a:highlight>
                <a:latin typeface="Arial"/>
                <a:ea typeface="Arial"/>
                <a:cs typeface="Arial"/>
                <a:sym typeface="Arial"/>
              </a:rPr>
              <a:t>Las bases de datos de </a:t>
            </a:r>
            <a:r>
              <a:rPr lang="es-419" sz="1400" dirty="0" err="1">
                <a:solidFill>
                  <a:srgbClr val="333333"/>
                </a:solidFill>
                <a:highlight>
                  <a:srgbClr val="FFFFFF"/>
                </a:highlight>
                <a:latin typeface="Arial"/>
                <a:ea typeface="Arial"/>
                <a:cs typeface="Arial"/>
                <a:sym typeface="Arial"/>
              </a:rPr>
              <a:t>NoSQL</a:t>
            </a:r>
            <a:r>
              <a:rPr lang="es-419" sz="1400" dirty="0">
                <a:solidFill>
                  <a:srgbClr val="333333"/>
                </a:solidFill>
                <a:highlight>
                  <a:srgbClr val="FFFFFF"/>
                </a:highlight>
                <a:latin typeface="Arial"/>
                <a:ea typeface="Arial"/>
                <a:cs typeface="Arial"/>
                <a:sym typeface="Arial"/>
              </a:rPr>
              <a:t> presentan muchas ventajas en comparación con las bases de datos tradicionales, veamos algunas ventajas y desventajas de estas base de datos.</a:t>
            </a:r>
            <a:endParaRPr sz="1400" dirty="0"/>
          </a:p>
        </p:txBody>
      </p:sp>
      <p:sp>
        <p:nvSpPr>
          <p:cNvPr id="192" name="Google Shape;192;p26"/>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3"/>
              </a:rPr>
              <a:t>https://blog.pandorafms.org/es/bases-de-datos-nosql/</a:t>
            </a:r>
            <a:endParaRPr sz="1400" i="0" u="none" strike="noStrike" cap="non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Ventajas</a:t>
            </a:r>
            <a:endParaRPr/>
          </a:p>
        </p:txBody>
      </p:sp>
      <p:sp>
        <p:nvSpPr>
          <p:cNvPr id="198" name="Google Shape;198;p27"/>
          <p:cNvSpPr txBox="1">
            <a:spLocks noGrp="1"/>
          </p:cNvSpPr>
          <p:nvPr>
            <p:ph type="body" idx="1"/>
          </p:nvPr>
        </p:nvSpPr>
        <p:spPr>
          <a:xfrm>
            <a:off x="727650" y="1981775"/>
            <a:ext cx="7688700" cy="2823600"/>
          </a:xfrm>
          <a:prstGeom prst="rect">
            <a:avLst/>
          </a:prstGeom>
        </p:spPr>
        <p:txBody>
          <a:bodyPr spcFirstLastPara="1" wrap="square" lIns="91425" tIns="91425" rIns="91425" bIns="91425" anchor="t" anchorCtr="0">
            <a:noAutofit/>
          </a:bodyPr>
          <a:lstStyle/>
          <a:p>
            <a:pPr marL="457200" marR="101600" lvl="0" indent="-292100" algn="l" rtl="0">
              <a:lnSpc>
                <a:spcPct val="180000"/>
              </a:lnSpc>
              <a:spcBef>
                <a:spcPts val="0"/>
              </a:spcBef>
              <a:spcAft>
                <a:spcPts val="0"/>
              </a:spcAft>
              <a:buClr>
                <a:srgbClr val="333333"/>
              </a:buClr>
              <a:buSzPts val="1000"/>
              <a:buFont typeface="Arial"/>
              <a:buChar char="●"/>
            </a:pPr>
            <a:r>
              <a:rPr lang="es-419" sz="1050" dirty="0">
                <a:solidFill>
                  <a:srgbClr val="333333"/>
                </a:solidFill>
                <a:latin typeface="Arial"/>
                <a:ea typeface="Arial"/>
                <a:cs typeface="Arial"/>
                <a:sym typeface="Arial"/>
              </a:rPr>
              <a:t>Algunos tipos de almacén de bases de datos </a:t>
            </a:r>
            <a:r>
              <a:rPr lang="es-419" sz="1050" dirty="0" err="1">
                <a:solidFill>
                  <a:srgbClr val="333333"/>
                </a:solidFill>
                <a:latin typeface="Arial"/>
                <a:ea typeface="Arial"/>
                <a:cs typeface="Arial"/>
                <a:sym typeface="Arial"/>
              </a:rPr>
              <a:t>NoSQL</a:t>
            </a:r>
            <a:r>
              <a:rPr lang="es-419" sz="1050" dirty="0">
                <a:solidFill>
                  <a:srgbClr val="333333"/>
                </a:solidFill>
                <a:latin typeface="Arial"/>
                <a:ea typeface="Arial"/>
                <a:cs typeface="Arial"/>
                <a:sym typeface="Arial"/>
              </a:rPr>
              <a:t> incluyen diferentes tipos de almacenes como por ejemplo el almacén de columnas, de documentos, de </a:t>
            </a:r>
            <a:r>
              <a:rPr lang="es-419" sz="1050" dirty="0" err="1">
                <a:solidFill>
                  <a:srgbClr val="333333"/>
                </a:solidFill>
                <a:latin typeface="Arial"/>
                <a:ea typeface="Arial"/>
                <a:cs typeface="Arial"/>
                <a:sym typeface="Arial"/>
              </a:rPr>
              <a:t>key</a:t>
            </a:r>
            <a:r>
              <a:rPr lang="es-419" sz="1050" dirty="0">
                <a:solidFill>
                  <a:srgbClr val="333333"/>
                </a:solidFill>
                <a:latin typeface="Arial"/>
                <a:ea typeface="Arial"/>
                <a:cs typeface="Arial"/>
                <a:sym typeface="Arial"/>
              </a:rPr>
              <a:t> </a:t>
            </a:r>
            <a:r>
              <a:rPr lang="es-419" sz="1050" dirty="0" err="1">
                <a:solidFill>
                  <a:srgbClr val="333333"/>
                </a:solidFill>
                <a:latin typeface="Arial"/>
                <a:ea typeface="Arial"/>
                <a:cs typeface="Arial"/>
                <a:sym typeface="Arial"/>
              </a:rPr>
              <a:t>value</a:t>
            </a:r>
            <a:r>
              <a:rPr lang="es-419" sz="1050" dirty="0">
                <a:solidFill>
                  <a:srgbClr val="333333"/>
                </a:solidFill>
                <a:latin typeface="Arial"/>
                <a:ea typeface="Arial"/>
                <a:cs typeface="Arial"/>
                <a:sym typeface="Arial"/>
              </a:rPr>
              <a:t> store, de gráficos, de objetos, de XML y otros modos de almacén de datos.</a:t>
            </a:r>
            <a:endParaRPr sz="1050" dirty="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50" dirty="0">
                <a:solidFill>
                  <a:srgbClr val="333333"/>
                </a:solidFill>
                <a:latin typeface="Arial"/>
                <a:ea typeface="Arial"/>
                <a:cs typeface="Arial"/>
                <a:sym typeface="Arial"/>
              </a:rPr>
              <a:t>Algunos tipos de almacén de bases de datos </a:t>
            </a:r>
            <a:r>
              <a:rPr lang="es-419" sz="1050" dirty="0" err="1">
                <a:solidFill>
                  <a:srgbClr val="333333"/>
                </a:solidFill>
                <a:latin typeface="Arial"/>
                <a:ea typeface="Arial"/>
                <a:cs typeface="Arial"/>
                <a:sym typeface="Arial"/>
              </a:rPr>
              <a:t>NoSQL</a:t>
            </a:r>
            <a:r>
              <a:rPr lang="es-419" sz="1050" dirty="0">
                <a:solidFill>
                  <a:srgbClr val="333333"/>
                </a:solidFill>
                <a:latin typeface="Arial"/>
                <a:ea typeface="Arial"/>
                <a:cs typeface="Arial"/>
                <a:sym typeface="Arial"/>
              </a:rPr>
              <a:t> incluyen almacenes de columnas, de documentos, de valores de claves, de gráficos, de objetos, de XML y otros modos de almacén de datos.</a:t>
            </a:r>
            <a:endParaRPr sz="1050" dirty="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50" dirty="0">
                <a:solidFill>
                  <a:srgbClr val="333333"/>
                </a:solidFill>
                <a:latin typeface="Arial"/>
                <a:ea typeface="Arial"/>
                <a:cs typeface="Arial"/>
                <a:sym typeface="Arial"/>
              </a:rPr>
              <a:t>Podría decirse que las bases de datos </a:t>
            </a:r>
            <a:r>
              <a:rPr lang="es-419" sz="1050" dirty="0" err="1">
                <a:solidFill>
                  <a:srgbClr val="333333"/>
                </a:solidFill>
                <a:latin typeface="Arial"/>
                <a:ea typeface="Arial"/>
                <a:cs typeface="Arial"/>
                <a:sym typeface="Arial"/>
              </a:rPr>
              <a:t>NoSQL</a:t>
            </a:r>
            <a:r>
              <a:rPr lang="es-419" sz="1050" dirty="0">
                <a:solidFill>
                  <a:srgbClr val="333333"/>
                </a:solidFill>
                <a:latin typeface="Arial"/>
                <a:ea typeface="Arial"/>
                <a:cs typeface="Arial"/>
                <a:sym typeface="Arial"/>
              </a:rPr>
              <a:t> de código abierto tienen una implementación rentable. Ya que no requieren las tarifas de licencia y pueden ejecutarse en hardware de precio bajo.</a:t>
            </a:r>
            <a:endParaRPr sz="1050" dirty="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50" dirty="0">
                <a:solidFill>
                  <a:srgbClr val="333333"/>
                </a:solidFill>
                <a:latin typeface="Arial"/>
                <a:ea typeface="Arial"/>
                <a:cs typeface="Arial"/>
                <a:sym typeface="Arial"/>
              </a:rPr>
              <a:t>Cuando trabajamos con bases de datos </a:t>
            </a:r>
            <a:r>
              <a:rPr lang="es-419" sz="1050" dirty="0" err="1">
                <a:solidFill>
                  <a:srgbClr val="333333"/>
                </a:solidFill>
                <a:latin typeface="Arial"/>
                <a:ea typeface="Arial"/>
                <a:cs typeface="Arial"/>
                <a:sym typeface="Arial"/>
              </a:rPr>
              <a:t>NoSQL</a:t>
            </a:r>
            <a:r>
              <a:rPr lang="es-419" sz="1050" dirty="0">
                <a:solidFill>
                  <a:srgbClr val="333333"/>
                </a:solidFill>
                <a:latin typeface="Arial"/>
                <a:ea typeface="Arial"/>
                <a:cs typeface="Arial"/>
                <a:sym typeface="Arial"/>
              </a:rPr>
              <a:t>, ya sean de código abierto o tengan un propietario, la expansión es más fácil y más barata que cuando se trabaja con bases de datos relacionales. </a:t>
            </a:r>
            <a:endParaRPr sz="1050" dirty="0"/>
          </a:p>
        </p:txBody>
      </p:sp>
      <p:sp>
        <p:nvSpPr>
          <p:cNvPr id="199" name="Google Shape;199;p27"/>
          <p:cNvSpPr txBox="1"/>
          <p:nvPr/>
        </p:nvSpPr>
        <p:spPr>
          <a:xfrm>
            <a:off x="883825" y="464892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dirty="0">
                <a:solidFill>
                  <a:schemeClr val="hlink"/>
                </a:solidFill>
                <a:hlinkClick r:id="rId3"/>
              </a:rPr>
              <a:t>https://blog.pandorafms.org/es/bases-de-datos-nosql/</a:t>
            </a:r>
            <a:endParaRPr sz="1400" i="0" u="none" strike="noStrike" cap="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7650" y="12364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Desventajas</a:t>
            </a:r>
            <a:endParaRPr/>
          </a:p>
        </p:txBody>
      </p:sp>
      <p:sp>
        <p:nvSpPr>
          <p:cNvPr id="205" name="Google Shape;205;p28"/>
          <p:cNvSpPr txBox="1">
            <a:spLocks noGrp="1"/>
          </p:cNvSpPr>
          <p:nvPr>
            <p:ph type="body" idx="1"/>
          </p:nvPr>
        </p:nvSpPr>
        <p:spPr>
          <a:xfrm>
            <a:off x="727650" y="1771625"/>
            <a:ext cx="7688700" cy="3079500"/>
          </a:xfrm>
          <a:prstGeom prst="rect">
            <a:avLst/>
          </a:prstGeom>
        </p:spPr>
        <p:txBody>
          <a:bodyPr spcFirstLastPara="1" wrap="square" lIns="91425" tIns="91425" rIns="91425" bIns="91425" anchor="t" anchorCtr="0">
            <a:noAutofit/>
          </a:bodyPr>
          <a:lstStyle/>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La mayoría de las bases de datos NoSQL no admiten funciones de fiabilidad, que son soportadas por sistemas de bases de datos relacionales. Estas características de fiabilidad pueden resumirse en: “atomicidad, consistencia, aislamiento y durabilidad.” Esto también significa que las bases de datos NoSQL, que no soportan esas características, ofrecen consistencia para el rendimiento y la escalabilidad.</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Con el fin de apoyar las características de fiabilidad y coherencia, los desarrolladores deben implementar su propio código, lo que agrega más complejidad al sistema.</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Esto podría limitar el número de aplicaciones en las que podemos confiar para realizar transacciones seguras y confiables, como por ejemplo los sistemas bancarios.</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Otras formas de complejidad encontradas en la mayoría de las bases de datos NoSQL, incluyen la incompatibilidad con consultas SQL. Esto significa que se necesita un lenguaje de consulta manual, haciendo los procesos mucho más lentos y complejos.</a:t>
            </a:r>
            <a:endParaRPr sz="1000">
              <a:solidFill>
                <a:srgbClr val="333333"/>
              </a:solidFill>
              <a:latin typeface="Arial"/>
              <a:ea typeface="Arial"/>
              <a:cs typeface="Arial"/>
              <a:sym typeface="Arial"/>
            </a:endParaRPr>
          </a:p>
          <a:p>
            <a:pPr marL="0" marR="101600" lvl="0" indent="0" algn="l" rtl="0">
              <a:lnSpc>
                <a:spcPct val="180000"/>
              </a:lnSpc>
              <a:spcBef>
                <a:spcPts val="0"/>
              </a:spcBef>
              <a:spcAft>
                <a:spcPts val="0"/>
              </a:spcAft>
              <a:buNone/>
            </a:pPr>
            <a:endParaRPr sz="1000"/>
          </a:p>
        </p:txBody>
      </p:sp>
      <p:sp>
        <p:nvSpPr>
          <p:cNvPr id="206" name="Google Shape;206;p28"/>
          <p:cNvSpPr txBox="1"/>
          <p:nvPr/>
        </p:nvSpPr>
        <p:spPr>
          <a:xfrm>
            <a:off x="883825" y="47353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3"/>
              </a:rPr>
              <a:t>https://blog.pandorafms.org/es/bases-de-datos-nosql/</a:t>
            </a:r>
            <a:endParaRPr sz="1400" i="0" u="none" strike="noStrike" cap="non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CONOCIENDO JSON</a:t>
            </a:r>
            <a:endParaRPr/>
          </a:p>
        </p:txBody>
      </p:sp>
      <p:sp>
        <p:nvSpPr>
          <p:cNvPr id="212" name="Google Shape;212;p29"/>
          <p:cNvSpPr txBox="1">
            <a:spLocks noGrp="1"/>
          </p:cNvSpPr>
          <p:nvPr>
            <p:ph type="body" idx="1"/>
          </p:nvPr>
        </p:nvSpPr>
        <p:spPr>
          <a:xfrm>
            <a:off x="729450" y="1853850"/>
            <a:ext cx="3298825" cy="27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rgbClr val="333333"/>
              </a:solidFill>
              <a:latin typeface="Arial"/>
              <a:ea typeface="Arial"/>
              <a:cs typeface="Arial"/>
              <a:sym typeface="Arial"/>
            </a:endParaRPr>
          </a:p>
          <a:p>
            <a:pPr marL="0" lvl="0" indent="0" algn="l" rtl="0">
              <a:spcBef>
                <a:spcPts val="800"/>
              </a:spcBef>
              <a:spcAft>
                <a:spcPts val="0"/>
              </a:spcAft>
              <a:buNone/>
            </a:pPr>
            <a:r>
              <a:rPr lang="es-419" sz="1400" dirty="0">
                <a:solidFill>
                  <a:schemeClr val="hlink"/>
                </a:solidFill>
                <a:highlight>
                  <a:srgbClr val="FFFFFF"/>
                </a:highlight>
                <a:uFill>
                  <a:noFill/>
                </a:uFill>
                <a:latin typeface="Arial"/>
                <a:ea typeface="Arial"/>
                <a:cs typeface="Arial"/>
                <a:sym typeface="Arial"/>
                <a:hlinkClick r:id="rId3"/>
              </a:rPr>
              <a:t>JSON</a:t>
            </a:r>
            <a:r>
              <a:rPr lang="es-419" sz="1400" dirty="0">
                <a:solidFill>
                  <a:srgbClr val="333333"/>
                </a:solidFill>
                <a:highlight>
                  <a:srgbClr val="FFFFFF"/>
                </a:highlight>
                <a:latin typeface="Arial"/>
                <a:ea typeface="Arial"/>
                <a:cs typeface="Arial"/>
                <a:sym typeface="Arial"/>
              </a:rPr>
              <a:t> es un formato de datos basado en texto que sigue la sintaxis de objeto de JavaScript, popularizado por </a:t>
            </a:r>
            <a:r>
              <a:rPr lang="es-419" sz="1400" dirty="0">
                <a:solidFill>
                  <a:srgbClr val="3D7E9A"/>
                </a:solidFill>
                <a:highlight>
                  <a:srgbClr val="FFFFFF"/>
                </a:highlight>
                <a:uFill>
                  <a:noFill/>
                </a:uFill>
                <a:latin typeface="Arial"/>
                <a:ea typeface="Arial"/>
                <a:cs typeface="Arial"/>
                <a:sym typeface="Arial"/>
                <a:hlinkClick r:id="rId4"/>
              </a:rPr>
              <a:t>Douglas </a:t>
            </a:r>
            <a:r>
              <a:rPr lang="es-419" sz="1400" dirty="0" err="1">
                <a:solidFill>
                  <a:srgbClr val="3D7E9A"/>
                </a:solidFill>
                <a:highlight>
                  <a:srgbClr val="FFFFFF"/>
                </a:highlight>
                <a:uFill>
                  <a:noFill/>
                </a:uFill>
                <a:latin typeface="Arial"/>
                <a:ea typeface="Arial"/>
                <a:cs typeface="Arial"/>
                <a:sym typeface="Arial"/>
                <a:hlinkClick r:id="rId4"/>
              </a:rPr>
              <a:t>Crockford</a:t>
            </a:r>
            <a:r>
              <a:rPr lang="es-419" sz="1400" dirty="0">
                <a:solidFill>
                  <a:srgbClr val="333333"/>
                </a:solidFill>
                <a:highlight>
                  <a:srgbClr val="FFFFFF"/>
                </a:highlight>
                <a:latin typeface="Arial"/>
                <a:ea typeface="Arial"/>
                <a:cs typeface="Arial"/>
                <a:sym typeface="Arial"/>
              </a:rPr>
              <a:t>. Aunque es muy parecido a la sintaxis de objeto literal de JavaScript, puede ser utilizado independientemente de JavaScript, y muchos ambientes de programación poseen la capacidad de leer (analizar; </a:t>
            </a:r>
            <a:r>
              <a:rPr lang="es-419" sz="1400" dirty="0" err="1">
                <a:solidFill>
                  <a:srgbClr val="333333"/>
                </a:solidFill>
                <a:highlight>
                  <a:srgbClr val="FFFFFF"/>
                </a:highlight>
                <a:latin typeface="Arial"/>
                <a:ea typeface="Arial"/>
                <a:cs typeface="Arial"/>
                <a:sym typeface="Arial"/>
              </a:rPr>
              <a:t>parse</a:t>
            </a:r>
            <a:r>
              <a:rPr lang="es-419" sz="1400" dirty="0">
                <a:solidFill>
                  <a:srgbClr val="333333"/>
                </a:solidFill>
                <a:highlight>
                  <a:srgbClr val="FFFFFF"/>
                </a:highlight>
                <a:latin typeface="Arial"/>
                <a:ea typeface="Arial"/>
                <a:cs typeface="Arial"/>
                <a:sym typeface="Arial"/>
              </a:rPr>
              <a:t>) y generar JSON</a:t>
            </a:r>
            <a:endParaRPr sz="1100" dirty="0">
              <a:solidFill>
                <a:srgbClr val="333333"/>
              </a:solidFill>
              <a:latin typeface="Arial"/>
              <a:ea typeface="Arial"/>
              <a:cs typeface="Arial"/>
              <a:sym typeface="Arial"/>
            </a:endParaRPr>
          </a:p>
          <a:p>
            <a:pPr marL="0" lvl="0" indent="0" algn="l" rtl="0">
              <a:spcBef>
                <a:spcPts val="800"/>
              </a:spcBef>
              <a:spcAft>
                <a:spcPts val="0"/>
              </a:spcAft>
              <a:buNone/>
            </a:pPr>
            <a:endParaRPr sz="1100" dirty="0">
              <a:solidFill>
                <a:srgbClr val="333333"/>
              </a:solidFill>
              <a:latin typeface="Arial"/>
              <a:ea typeface="Arial"/>
              <a:cs typeface="Arial"/>
              <a:sym typeface="Arial"/>
            </a:endParaRPr>
          </a:p>
          <a:p>
            <a:pPr marL="0" lvl="0" indent="0" algn="l" rtl="0">
              <a:spcBef>
                <a:spcPts val="800"/>
              </a:spcBef>
              <a:spcAft>
                <a:spcPts val="0"/>
              </a:spcAft>
              <a:buNone/>
            </a:pPr>
            <a:endParaRPr sz="1400" dirty="0"/>
          </a:p>
        </p:txBody>
      </p:sp>
      <p:pic>
        <p:nvPicPr>
          <p:cNvPr id="213" name="Google Shape;213;p29"/>
          <p:cNvPicPr preferRelativeResize="0"/>
          <p:nvPr/>
        </p:nvPicPr>
        <p:blipFill>
          <a:blip r:embed="rId5">
            <a:alphaModFix/>
          </a:blip>
          <a:stretch>
            <a:fillRect/>
          </a:stretch>
        </p:blipFill>
        <p:spPr>
          <a:xfrm>
            <a:off x="4076300" y="2527000"/>
            <a:ext cx="4305300" cy="1866900"/>
          </a:xfrm>
          <a:prstGeom prst="rect">
            <a:avLst/>
          </a:prstGeom>
          <a:noFill/>
          <a:ln>
            <a:noFill/>
          </a:ln>
        </p:spPr>
      </p:pic>
      <p:sp>
        <p:nvSpPr>
          <p:cNvPr id="214" name="Google Shape;214;p29"/>
          <p:cNvSpPr txBox="1"/>
          <p:nvPr/>
        </p:nvSpPr>
        <p:spPr>
          <a:xfrm>
            <a:off x="4092875" y="2165200"/>
            <a:ext cx="2430300" cy="3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a:latin typeface="Lato"/>
                <a:ea typeface="Lato"/>
                <a:cs typeface="Lato"/>
                <a:sym typeface="Lato"/>
              </a:rPr>
              <a:t>Objeto en Json</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CONOCIENDO JSON</a:t>
            </a:r>
            <a:endParaRPr/>
          </a:p>
        </p:txBody>
      </p:sp>
      <p:sp>
        <p:nvSpPr>
          <p:cNvPr id="220" name="Google Shape;220;p30"/>
          <p:cNvSpPr txBox="1">
            <a:spLocks noGrp="1"/>
          </p:cNvSpPr>
          <p:nvPr>
            <p:ph type="body" idx="1"/>
          </p:nvPr>
        </p:nvSpPr>
        <p:spPr>
          <a:xfrm>
            <a:off x="777475" y="1905400"/>
            <a:ext cx="2805600" cy="274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00" dirty="0">
              <a:solidFill>
                <a:srgbClr val="333333"/>
              </a:solidFill>
              <a:latin typeface="Arial"/>
              <a:ea typeface="Arial"/>
              <a:cs typeface="Arial"/>
              <a:sym typeface="Arial"/>
            </a:endParaRPr>
          </a:p>
          <a:p>
            <a:pPr marL="0" lvl="0" indent="0" algn="l" rtl="0">
              <a:spcBef>
                <a:spcPts val="800"/>
              </a:spcBef>
              <a:spcAft>
                <a:spcPts val="0"/>
              </a:spcAft>
              <a:buNone/>
            </a:pPr>
            <a:r>
              <a:rPr lang="es-419" sz="1400" dirty="0">
                <a:solidFill>
                  <a:srgbClr val="333333"/>
                </a:solidFill>
                <a:highlight>
                  <a:srgbClr val="FFFFFF"/>
                </a:highlight>
                <a:latin typeface="Arial"/>
                <a:ea typeface="Arial"/>
                <a:cs typeface="Arial"/>
                <a:sym typeface="Arial"/>
              </a:rPr>
              <a:t>En este ejemplo podemos ver como se anidan objetos </a:t>
            </a:r>
            <a:r>
              <a:rPr lang="es-419" sz="1400" dirty="0" err="1">
                <a:solidFill>
                  <a:srgbClr val="333333"/>
                </a:solidFill>
                <a:highlight>
                  <a:srgbClr val="FFFFFF"/>
                </a:highlight>
                <a:latin typeface="Arial"/>
                <a:ea typeface="Arial"/>
                <a:cs typeface="Arial"/>
                <a:sym typeface="Arial"/>
              </a:rPr>
              <a:t>json</a:t>
            </a:r>
            <a:r>
              <a:rPr lang="es-419" sz="1400" dirty="0">
                <a:solidFill>
                  <a:srgbClr val="333333"/>
                </a:solidFill>
                <a:highlight>
                  <a:srgbClr val="FFFFFF"/>
                </a:highlight>
                <a:latin typeface="Arial"/>
                <a:ea typeface="Arial"/>
                <a:cs typeface="Arial"/>
                <a:sym typeface="Arial"/>
              </a:rPr>
              <a:t> {} dentro de </a:t>
            </a:r>
            <a:r>
              <a:rPr lang="es-419" sz="1400" dirty="0" err="1">
                <a:solidFill>
                  <a:srgbClr val="333333"/>
                </a:solidFill>
                <a:highlight>
                  <a:srgbClr val="FFFFFF"/>
                </a:highlight>
                <a:latin typeface="Arial"/>
                <a:ea typeface="Arial"/>
                <a:cs typeface="Arial"/>
                <a:sym typeface="Arial"/>
              </a:rPr>
              <a:t>arrays</a:t>
            </a:r>
            <a:r>
              <a:rPr lang="es-419" sz="1400" dirty="0">
                <a:solidFill>
                  <a:srgbClr val="333333"/>
                </a:solidFill>
                <a:highlight>
                  <a:srgbClr val="FFFFFF"/>
                </a:highlight>
                <a:latin typeface="Arial"/>
                <a:ea typeface="Arial"/>
                <a:cs typeface="Arial"/>
                <a:sym typeface="Arial"/>
              </a:rPr>
              <a:t> []</a:t>
            </a:r>
            <a:endParaRPr sz="1100" dirty="0">
              <a:solidFill>
                <a:srgbClr val="333333"/>
              </a:solidFill>
              <a:latin typeface="Arial"/>
              <a:ea typeface="Arial"/>
              <a:cs typeface="Arial"/>
              <a:sym typeface="Arial"/>
            </a:endParaRPr>
          </a:p>
          <a:p>
            <a:pPr marL="0" lvl="0" indent="0" algn="l" rtl="0">
              <a:spcBef>
                <a:spcPts val="800"/>
              </a:spcBef>
              <a:spcAft>
                <a:spcPts val="0"/>
              </a:spcAft>
              <a:buNone/>
            </a:pPr>
            <a:endParaRPr sz="1100" dirty="0">
              <a:solidFill>
                <a:srgbClr val="333333"/>
              </a:solidFill>
              <a:latin typeface="Arial"/>
              <a:ea typeface="Arial"/>
              <a:cs typeface="Arial"/>
              <a:sym typeface="Arial"/>
            </a:endParaRPr>
          </a:p>
          <a:p>
            <a:pPr marL="0" lvl="0" indent="0" algn="l" rtl="0">
              <a:spcBef>
                <a:spcPts val="800"/>
              </a:spcBef>
              <a:spcAft>
                <a:spcPts val="0"/>
              </a:spcAft>
              <a:buNone/>
            </a:pPr>
            <a:endParaRPr sz="1400" dirty="0"/>
          </a:p>
        </p:txBody>
      </p:sp>
      <p:pic>
        <p:nvPicPr>
          <p:cNvPr id="221" name="Google Shape;221;p30"/>
          <p:cNvPicPr preferRelativeResize="0"/>
          <p:nvPr/>
        </p:nvPicPr>
        <p:blipFill>
          <a:blip r:embed="rId3">
            <a:alphaModFix/>
          </a:blip>
          <a:stretch>
            <a:fillRect/>
          </a:stretch>
        </p:blipFill>
        <p:spPr>
          <a:xfrm>
            <a:off x="4914025" y="1665250"/>
            <a:ext cx="3929523" cy="2984850"/>
          </a:xfrm>
          <a:prstGeom prst="rect">
            <a:avLst/>
          </a:prstGeom>
          <a:noFill/>
          <a:ln>
            <a:noFill/>
          </a:ln>
        </p:spPr>
      </p:pic>
      <p:sp>
        <p:nvSpPr>
          <p:cNvPr id="222" name="Google Shape;222;p30"/>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4"/>
              </a:rPr>
              <a:t>https://blog.pandorafms.org/es/bases-de-datos-nosql/</a:t>
            </a:r>
            <a:endParaRPr sz="1400" i="0" u="none" strike="noStrike" cap="non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Arreglo de atributos</a:t>
            </a:r>
            <a:endParaRPr/>
          </a:p>
        </p:txBody>
      </p:sp>
      <p:sp>
        <p:nvSpPr>
          <p:cNvPr id="228" name="Google Shape;228;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
            </a:r>
            <a:br>
              <a:rPr lang="es-419"/>
            </a:br>
            <a:r>
              <a:rPr lang="es-419"/>
              <a:t/>
            </a:r>
            <a:br>
              <a:rPr lang="es-419"/>
            </a:br>
            <a:r>
              <a:rPr lang="es-419"/>
              <a:t/>
            </a:r>
            <a:br>
              <a:rPr lang="es-419"/>
            </a:br>
            <a:r>
              <a:rPr lang="es-419"/>
              <a:t>“&lt;atributo”: [ &lt;los valores  de el arreglo &gt;]</a:t>
            </a:r>
            <a:endParaRPr/>
          </a:p>
        </p:txBody>
      </p:sp>
      <p:pic>
        <p:nvPicPr>
          <p:cNvPr id="229" name="Google Shape;229;p31"/>
          <p:cNvPicPr preferRelativeResize="0"/>
          <p:nvPr/>
        </p:nvPicPr>
        <p:blipFill>
          <a:blip r:embed="rId3">
            <a:alphaModFix/>
          </a:blip>
          <a:stretch>
            <a:fillRect/>
          </a:stretch>
        </p:blipFill>
        <p:spPr>
          <a:xfrm>
            <a:off x="837600" y="2171425"/>
            <a:ext cx="5219700" cy="400050"/>
          </a:xfrm>
          <a:prstGeom prst="rect">
            <a:avLst/>
          </a:prstGeom>
          <a:noFill/>
          <a:ln>
            <a:noFill/>
          </a:ln>
        </p:spPr>
      </p:pic>
      <p:sp>
        <p:nvSpPr>
          <p:cNvPr id="230" name="Google Shape;230;p31"/>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4"/>
              </a:rPr>
              <a:t>https://blog.pandorafms.org/es/bases-de-datos-nosql/</a:t>
            </a:r>
            <a:endParaRPr sz="1400" i="0" u="none" strike="noStrike" cap="non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94" name="Google Shape;94;p14"/>
          <p:cNvSpPr txBox="1"/>
          <p:nvPr/>
        </p:nvSpPr>
        <p:spPr>
          <a:xfrm>
            <a:off x="1655700" y="2465075"/>
            <a:ext cx="3068400" cy="897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dirty="0"/>
              <a:t>Recordemos lo que vimos en el video sobre SQL </a:t>
            </a:r>
            <a:endParaRPr lang="es-419" dirty="0" smtClean="0"/>
          </a:p>
          <a:p>
            <a:pPr marL="0" marR="0" lvl="0" indent="0" algn="l" rtl="0">
              <a:lnSpc>
                <a:spcPct val="100000"/>
              </a:lnSpc>
              <a:spcBef>
                <a:spcPts val="0"/>
              </a:spcBef>
              <a:spcAft>
                <a:spcPts val="0"/>
              </a:spcAft>
              <a:buClr>
                <a:srgbClr val="000000"/>
              </a:buClr>
              <a:buSzPts val="1400"/>
              <a:buFont typeface="Arial"/>
              <a:buNone/>
            </a:pPr>
            <a:endParaRPr lang="es-419" sz="1400" b="0" i="0" u="none" strike="noStrike" cap="none" dirty="0">
              <a:solidFill>
                <a:srgbClr val="000000"/>
              </a:solidFill>
              <a:latin typeface="Arial"/>
              <a:ea typeface="Arial"/>
              <a:cs typeface="Arial"/>
              <a:sym typeface="Arial"/>
            </a:endParaRPr>
          </a:p>
          <a:p>
            <a:pPr>
              <a:buSzPts val="1400"/>
            </a:pPr>
            <a:r>
              <a:rPr lang="es-419" dirty="0">
                <a:hlinkClick r:id="rId3"/>
              </a:rPr>
              <a:t>https://www.youtube.com/watch?v=CuAYLX6reXE</a:t>
            </a:r>
            <a:endParaRPr lang="es-419"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5" name="Google Shape;95;p14"/>
          <p:cNvSpPr txBox="1"/>
          <p:nvPr/>
        </p:nvSpPr>
        <p:spPr>
          <a:xfrm>
            <a:off x="729450" y="1318650"/>
            <a:ext cx="7688700" cy="69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900" b="1">
                <a:solidFill>
                  <a:srgbClr val="1A1A1A"/>
                </a:solidFill>
                <a:latin typeface="Raleway"/>
                <a:ea typeface="Raleway"/>
                <a:cs typeface="Raleway"/>
                <a:sym typeface="Raleway"/>
              </a:rPr>
              <a:t>Veremos las diferencias entre SQL y No SQL</a:t>
            </a:r>
            <a:endParaRPr sz="2900" b="1">
              <a:solidFill>
                <a:srgbClr val="1A1A1A"/>
              </a:solidFill>
              <a:latin typeface="Raleway"/>
              <a:ea typeface="Raleway"/>
              <a:cs typeface="Raleway"/>
              <a:sym typeface="Raleway"/>
            </a:endParaRPr>
          </a:p>
        </p:txBody>
      </p:sp>
      <p:cxnSp>
        <p:nvCxnSpPr>
          <p:cNvPr id="96" name="Google Shape;96;p14"/>
          <p:cNvCxnSpPr>
            <a:endCxn id="94" idx="1"/>
          </p:cNvCxnSpPr>
          <p:nvPr/>
        </p:nvCxnSpPr>
        <p:spPr>
          <a:xfrm rot="-5400000" flipH="1">
            <a:off x="1006650" y="2264825"/>
            <a:ext cx="684000" cy="614100"/>
          </a:xfrm>
          <a:prstGeom prst="bentConnector2">
            <a:avLst/>
          </a:prstGeom>
          <a:noFill/>
          <a:ln w="9525" cap="flat" cmpd="sng">
            <a:solidFill>
              <a:srgbClr val="1A1A1A"/>
            </a:solidFill>
            <a:prstDash val="solid"/>
            <a:round/>
            <a:headEnd type="none" w="sm" len="sm"/>
            <a:tailEnd type="none" w="sm" len="sm"/>
          </a:ln>
        </p:spPr>
      </p:cxnSp>
      <p:sp>
        <p:nvSpPr>
          <p:cNvPr id="97" name="Google Shape;97;p14"/>
          <p:cNvSpPr txBox="1"/>
          <p:nvPr/>
        </p:nvSpPr>
        <p:spPr>
          <a:xfrm>
            <a:off x="87725" y="56025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2600" b="1">
                <a:solidFill>
                  <a:srgbClr val="1A1A1A"/>
                </a:solidFill>
                <a:latin typeface="Raleway"/>
                <a:ea typeface="Raleway"/>
                <a:cs typeface="Raleway"/>
                <a:sym typeface="Raleway"/>
              </a:rPr>
              <a:t>Solución del Pre - work :</a:t>
            </a:r>
            <a:endParaRPr sz="2600" b="1">
              <a:solidFill>
                <a:srgbClr val="1A1A1A"/>
              </a:solidFill>
              <a:latin typeface="Raleway"/>
              <a:ea typeface="Raleway"/>
              <a:cs typeface="Raleway"/>
              <a:sym typeface="Raleway"/>
            </a:endParaRPr>
          </a:p>
        </p:txBody>
      </p:sp>
      <p:pic>
        <p:nvPicPr>
          <p:cNvPr id="98" name="Google Shape;98;p14" descr="Una pequeña muestra de lo que hay en el curso profesional de bases de datos. Suscríbete aquí: http://platzi.com/db&#10;&#10;No todo en la vida es SQL. Hay bases de datos relacionales pero no siempre se necesita de tanto trabajo de fondo para ciertas tareas, así que hay bases de datos que no son relacionales.. ¡y funcionan muy bien!&#10;&#10;En este video, Freddy Vega nos explica las diferencias entre bases de datos SQL, MySQL y Redis, MongoDB.&#10;&#10;----------------------------------------------------------------------&#10;Todo esto y más, en http://platzi.com&#10;&#10;¡Suscríbete a nosotros!&#10;Twitter: http://bit.ly/mejortw&#10;Facebook: http://bit.ly/mejorfb&#10;Aquí, en YouTube: http://bit.ly/mejoryt" title="¿Que es SQL y NoSQL?">
            <a:hlinkClick r:id="rId4"/>
          </p:cNvPr>
          <p:cNvPicPr preferRelativeResize="0"/>
          <p:nvPr/>
        </p:nvPicPr>
        <p:blipFill>
          <a:blip r:embed="rId5">
            <a:alphaModFix/>
          </a:blip>
          <a:stretch>
            <a:fillRect/>
          </a:stretch>
        </p:blipFill>
        <p:spPr>
          <a:xfrm>
            <a:off x="4696925" y="2195625"/>
            <a:ext cx="3053626" cy="1900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Arreglo de objetos json</a:t>
            </a:r>
            <a:endParaRPr/>
          </a:p>
        </p:txBody>
      </p:sp>
      <p:sp>
        <p:nvSpPr>
          <p:cNvPr id="236" name="Google Shape;236;p32"/>
          <p:cNvSpPr txBox="1">
            <a:spLocks noGrp="1"/>
          </p:cNvSpPr>
          <p:nvPr>
            <p:ph type="body" idx="1"/>
          </p:nvPr>
        </p:nvSpPr>
        <p:spPr>
          <a:xfrm>
            <a:off x="729450" y="1991625"/>
            <a:ext cx="3427500" cy="72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
            </a:r>
            <a:br>
              <a:rPr lang="es-419"/>
            </a:br>
            <a:r>
              <a:rPr lang="es-419"/>
              <a:t>“&lt;atributo”: [ {objeto1}, {objeto2}, {objeto3}]</a:t>
            </a:r>
            <a:endParaRPr/>
          </a:p>
        </p:txBody>
      </p:sp>
      <p:pic>
        <p:nvPicPr>
          <p:cNvPr id="237" name="Google Shape;237;p32"/>
          <p:cNvPicPr preferRelativeResize="0"/>
          <p:nvPr/>
        </p:nvPicPr>
        <p:blipFill>
          <a:blip r:embed="rId3">
            <a:alphaModFix/>
          </a:blip>
          <a:stretch>
            <a:fillRect/>
          </a:stretch>
        </p:blipFill>
        <p:spPr>
          <a:xfrm>
            <a:off x="5213575" y="1825900"/>
            <a:ext cx="2999574" cy="2984850"/>
          </a:xfrm>
          <a:prstGeom prst="rect">
            <a:avLst/>
          </a:prstGeom>
          <a:noFill/>
          <a:ln>
            <a:noFill/>
          </a:ln>
        </p:spPr>
      </p:pic>
      <p:sp>
        <p:nvSpPr>
          <p:cNvPr id="238" name="Google Shape;238;p32"/>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4"/>
              </a:rPr>
              <a:t>https://blog.pandorafms.org/es/bases-de-datos-nosql/</a:t>
            </a:r>
            <a:endParaRPr sz="1400" i="0" u="none" strike="noStrike" cap="none"/>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727650" y="1245575"/>
            <a:ext cx="7688700" cy="535200"/>
          </a:xfrm>
          <a:prstGeom prst="rect">
            <a:avLst/>
          </a:prstGeom>
        </p:spPr>
        <p:txBody>
          <a:bodyPr spcFirstLastPara="1" wrap="square" lIns="91425" tIns="91425" rIns="91425" bIns="91425" anchor="t" anchorCtr="0">
            <a:noAutofit/>
          </a:bodyPr>
          <a:lstStyle/>
          <a:p>
            <a:pPr marL="190500" lvl="0" indent="0" algn="l" rtl="0">
              <a:lnSpc>
                <a:spcPct val="110000"/>
              </a:lnSpc>
              <a:spcBef>
                <a:spcPts val="1500"/>
              </a:spcBef>
              <a:spcAft>
                <a:spcPts val="0"/>
              </a:spcAft>
              <a:buNone/>
            </a:pPr>
            <a:r>
              <a:rPr lang="es-419" sz="1650" b="0">
                <a:solidFill>
                  <a:srgbClr val="333333"/>
                </a:solidFill>
                <a:latin typeface="Montserrat"/>
                <a:ea typeface="Montserrat"/>
                <a:cs typeface="Montserrat"/>
                <a:sym typeface="Montserrat"/>
              </a:rPr>
              <a:t>NOSQL vs SQL Cuándo utilizar qué tipo de base de datos?</a:t>
            </a:r>
            <a:endParaRPr sz="1650" b="0">
              <a:solidFill>
                <a:srgbClr val="333333"/>
              </a:solidFill>
              <a:latin typeface="Montserrat"/>
              <a:ea typeface="Montserrat"/>
              <a:cs typeface="Montserrat"/>
              <a:sym typeface="Montserrat"/>
            </a:endParaRPr>
          </a:p>
          <a:p>
            <a:pPr marL="0" lvl="0" indent="0" algn="l" rtl="0">
              <a:spcBef>
                <a:spcPts val="800"/>
              </a:spcBef>
              <a:spcAft>
                <a:spcPts val="0"/>
              </a:spcAft>
              <a:buNone/>
            </a:pPr>
            <a:endParaRPr/>
          </a:p>
        </p:txBody>
      </p:sp>
      <p:sp>
        <p:nvSpPr>
          <p:cNvPr id="244" name="Google Shape;244;p33"/>
          <p:cNvSpPr txBox="1">
            <a:spLocks noGrp="1"/>
          </p:cNvSpPr>
          <p:nvPr>
            <p:ph type="body" idx="1"/>
          </p:nvPr>
        </p:nvSpPr>
        <p:spPr>
          <a:xfrm>
            <a:off x="356275" y="1932800"/>
            <a:ext cx="6801000" cy="2744700"/>
          </a:xfrm>
          <a:prstGeom prst="rect">
            <a:avLst/>
          </a:prstGeom>
        </p:spPr>
        <p:txBody>
          <a:bodyPr spcFirstLastPara="1" wrap="square" lIns="91425" tIns="91425" rIns="91425" bIns="91425" anchor="t" anchorCtr="0">
            <a:noAutofit/>
          </a:bodyPr>
          <a:lstStyle/>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Cuando los datos deben ser consistentes sin dar posibilidad al error utilizar una base de datos relacional, SQL.</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Cuando nuestro presupuesto no se puede permitir grandes máquinas y debe destinarse a máquinas de menor rendimiento, NoSQL.</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Cuando las estructuras de datos que manejamos son variables, NoSQL.</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Análisis de grandes cantidades de datos en modo lectura, NoSQL.</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Captura y procesado de eventos, NoSQL.</a:t>
            </a:r>
            <a:endParaRPr sz="1000">
              <a:solidFill>
                <a:srgbClr val="333333"/>
              </a:solidFill>
              <a:latin typeface="Arial"/>
              <a:ea typeface="Arial"/>
              <a:cs typeface="Arial"/>
              <a:sym typeface="Arial"/>
            </a:endParaRPr>
          </a:p>
          <a:p>
            <a:pPr marL="457200" marR="101600" lvl="0" indent="-292100" algn="l" rtl="0">
              <a:lnSpc>
                <a:spcPct val="180000"/>
              </a:lnSpc>
              <a:spcBef>
                <a:spcPts val="0"/>
              </a:spcBef>
              <a:spcAft>
                <a:spcPts val="0"/>
              </a:spcAft>
              <a:buClr>
                <a:srgbClr val="333333"/>
              </a:buClr>
              <a:buSzPts val="1000"/>
              <a:buFont typeface="Arial"/>
              <a:buChar char="●"/>
            </a:pPr>
            <a:r>
              <a:rPr lang="es-419" sz="1000">
                <a:solidFill>
                  <a:srgbClr val="333333"/>
                </a:solidFill>
                <a:latin typeface="Arial"/>
                <a:ea typeface="Arial"/>
                <a:cs typeface="Arial"/>
                <a:sym typeface="Arial"/>
              </a:rPr>
              <a:t>Tiendas online con motores de inteligencia complejos, NoSQL.</a:t>
            </a:r>
            <a:endParaRPr sz="1000">
              <a:solidFill>
                <a:srgbClr val="333333"/>
              </a:solidFill>
              <a:latin typeface="Arial"/>
              <a:ea typeface="Arial"/>
              <a:cs typeface="Arial"/>
              <a:sym typeface="Arial"/>
            </a:endParaRPr>
          </a:p>
          <a:p>
            <a:pPr marL="0" lvl="0" indent="0" algn="l" rtl="0">
              <a:spcBef>
                <a:spcPts val="0"/>
              </a:spcBef>
              <a:spcAft>
                <a:spcPts val="0"/>
              </a:spcAft>
              <a:buNone/>
            </a:pPr>
            <a:endParaRPr sz="1000">
              <a:solidFill>
                <a:srgbClr val="333333"/>
              </a:solidFill>
              <a:latin typeface="Arial"/>
              <a:ea typeface="Arial"/>
              <a:cs typeface="Arial"/>
              <a:sym typeface="Arial"/>
            </a:endParaRPr>
          </a:p>
          <a:p>
            <a:pPr marL="0" lvl="0" indent="0" algn="l" rtl="0">
              <a:spcBef>
                <a:spcPts val="800"/>
              </a:spcBef>
              <a:spcAft>
                <a:spcPts val="0"/>
              </a:spcAft>
              <a:buNone/>
            </a:pPr>
            <a:endParaRPr sz="1050">
              <a:solidFill>
                <a:srgbClr val="333333"/>
              </a:solidFill>
              <a:latin typeface="Arial"/>
              <a:ea typeface="Arial"/>
              <a:cs typeface="Arial"/>
              <a:sym typeface="Arial"/>
            </a:endParaRPr>
          </a:p>
          <a:p>
            <a:pPr marL="0" lvl="0" indent="0" algn="l" rtl="0">
              <a:spcBef>
                <a:spcPts val="800"/>
              </a:spcBef>
              <a:spcAft>
                <a:spcPts val="0"/>
              </a:spcAft>
              <a:buNone/>
            </a:pPr>
            <a:endParaRPr/>
          </a:p>
        </p:txBody>
      </p:sp>
      <p:sp>
        <p:nvSpPr>
          <p:cNvPr id="245" name="Google Shape;245;p33"/>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3"/>
              </a:rPr>
              <a:t>https://blog.pandorafms.org/es/bases-de-datos-nosql/</a:t>
            </a:r>
            <a:endParaRPr sz="1400" i="0" u="none" strike="noStrike" cap="non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729450" y="255850"/>
            <a:ext cx="7824300" cy="298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s-419"/>
              <a:t>Apliquemos lo aprendido. </a:t>
            </a:r>
            <a:endParaRPr/>
          </a:p>
          <a:p>
            <a:pPr marL="0" lvl="0" indent="0" algn="l" rtl="0">
              <a:lnSpc>
                <a:spcPct val="100000"/>
              </a:lnSpc>
              <a:spcBef>
                <a:spcPts val="0"/>
              </a:spcBef>
              <a:spcAft>
                <a:spcPts val="0"/>
              </a:spcAft>
              <a:buSzPts val="3600"/>
              <a:buNone/>
            </a:pPr>
            <a:endParaRPr/>
          </a:p>
          <a:p>
            <a:pPr marL="0" lvl="0" indent="0" algn="l" rtl="0">
              <a:lnSpc>
                <a:spcPct val="100000"/>
              </a:lnSpc>
              <a:spcBef>
                <a:spcPts val="0"/>
              </a:spcBef>
              <a:spcAft>
                <a:spcPts val="0"/>
              </a:spcAft>
              <a:buSzPts val="3600"/>
              <a:buNone/>
            </a:pPr>
            <a:endParaRPr sz="1400"/>
          </a:p>
        </p:txBody>
      </p:sp>
      <p:sp>
        <p:nvSpPr>
          <p:cNvPr id="251" name="Google Shape;251;p34"/>
          <p:cNvSpPr txBox="1">
            <a:spLocks noGrp="1"/>
          </p:cNvSpPr>
          <p:nvPr>
            <p:ph type="subTitle" idx="4294967295"/>
          </p:nvPr>
        </p:nvSpPr>
        <p:spPr>
          <a:xfrm>
            <a:off x="1212950" y="1948825"/>
            <a:ext cx="7272600" cy="23175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rgbClr val="FFFFFF"/>
              </a:buClr>
              <a:buSzPts val="1400"/>
              <a:buFont typeface="Lato"/>
              <a:buChar char="➔"/>
            </a:pPr>
            <a:r>
              <a:rPr lang="es-419" sz="1400" dirty="0">
                <a:solidFill>
                  <a:srgbClr val="FFFFFF"/>
                </a:solidFill>
              </a:rPr>
              <a:t>¿Como se definen los objetos en Json?</a:t>
            </a:r>
            <a:endParaRPr sz="1400" dirty="0">
              <a:solidFill>
                <a:srgbClr val="FFFFFF"/>
              </a:solidFill>
            </a:endParaRPr>
          </a:p>
          <a:p>
            <a:pPr marL="457200" marR="0" lvl="0" indent="-317500" algn="l" rtl="0">
              <a:lnSpc>
                <a:spcPct val="115000"/>
              </a:lnSpc>
              <a:spcBef>
                <a:spcPts val="0"/>
              </a:spcBef>
              <a:spcAft>
                <a:spcPts val="0"/>
              </a:spcAft>
              <a:buClr>
                <a:srgbClr val="FFFFFF"/>
              </a:buClr>
              <a:buSzPts val="1400"/>
              <a:buFont typeface="Lato"/>
              <a:buChar char="➔"/>
            </a:pPr>
            <a:r>
              <a:rPr lang="es-419" sz="1400" dirty="0">
                <a:solidFill>
                  <a:srgbClr val="FFFFFF"/>
                </a:solidFill>
              </a:rPr>
              <a:t>En formato json define un objeto persona con los siguientes atributos : nombre, edad, raza, sexo.</a:t>
            </a:r>
            <a:endParaRPr sz="1400" dirty="0">
              <a:solidFill>
                <a:srgbClr val="FFFFFF"/>
              </a:solidFill>
            </a:endParaRPr>
          </a:p>
          <a:p>
            <a:pPr marL="457200" marR="0" lvl="0" indent="-317500" algn="l" rtl="0">
              <a:lnSpc>
                <a:spcPct val="115000"/>
              </a:lnSpc>
              <a:spcBef>
                <a:spcPts val="0"/>
              </a:spcBef>
              <a:spcAft>
                <a:spcPts val="0"/>
              </a:spcAft>
              <a:buClr>
                <a:srgbClr val="FFFFFF"/>
              </a:buClr>
              <a:buSzPts val="1400"/>
              <a:buChar char="➔"/>
            </a:pPr>
            <a:r>
              <a:rPr lang="es-419" sz="1400" dirty="0">
                <a:solidFill>
                  <a:srgbClr val="FFFFFF"/>
                </a:solidFill>
              </a:rPr>
              <a:t>Ahora </a:t>
            </a:r>
            <a:r>
              <a:rPr lang="es-419" sz="1400" dirty="0" smtClean="0">
                <a:solidFill>
                  <a:srgbClr val="FFFFFF"/>
                </a:solidFill>
              </a:rPr>
              <a:t>agr</a:t>
            </a:r>
            <a:r>
              <a:rPr lang="es-PE" sz="1400" dirty="0" smtClean="0">
                <a:solidFill>
                  <a:srgbClr val="FFFFFF"/>
                </a:solidFill>
              </a:rPr>
              <a:t>é</a:t>
            </a:r>
            <a:r>
              <a:rPr lang="es-419" sz="1400" dirty="0" smtClean="0">
                <a:solidFill>
                  <a:srgbClr val="FFFFFF"/>
                </a:solidFill>
              </a:rPr>
              <a:t>gale </a:t>
            </a:r>
            <a:r>
              <a:rPr lang="es-419" sz="1400" dirty="0">
                <a:solidFill>
                  <a:srgbClr val="FFFFFF"/>
                </a:solidFill>
              </a:rPr>
              <a:t>un array con las aficiones que tenga esa persona, por ejemplo cantar, bailar ..etc</a:t>
            </a:r>
            <a:endParaRPr sz="1400" dirty="0">
              <a:solidFill>
                <a:srgbClr val="FFFFFF"/>
              </a:solidFill>
            </a:endParaRPr>
          </a:p>
          <a:p>
            <a:pPr marL="457200" marR="0" lvl="0" indent="-317500" algn="l" rtl="0">
              <a:lnSpc>
                <a:spcPct val="115000"/>
              </a:lnSpc>
              <a:spcBef>
                <a:spcPts val="0"/>
              </a:spcBef>
              <a:spcAft>
                <a:spcPts val="0"/>
              </a:spcAft>
              <a:buClr>
                <a:srgbClr val="FFFFFF"/>
              </a:buClr>
              <a:buSzPts val="1400"/>
              <a:buChar char="➔"/>
            </a:pPr>
            <a:r>
              <a:rPr lang="es-419" sz="1400" dirty="0">
                <a:solidFill>
                  <a:srgbClr val="FFFFFF"/>
                </a:solidFill>
              </a:rPr>
              <a:t>Ahora </a:t>
            </a:r>
            <a:r>
              <a:rPr lang="es-PE" sz="1400" dirty="0" smtClean="0">
                <a:solidFill>
                  <a:srgbClr val="FFFFFF"/>
                </a:solidFill>
              </a:rPr>
              <a:t>al objeto persona</a:t>
            </a:r>
            <a:r>
              <a:rPr lang="es-419" sz="1400" dirty="0" smtClean="0">
                <a:solidFill>
                  <a:srgbClr val="FFFFFF"/>
                </a:solidFill>
              </a:rPr>
              <a:t>  agr</a:t>
            </a:r>
            <a:r>
              <a:rPr lang="es-PE" sz="1400" dirty="0" smtClean="0">
                <a:solidFill>
                  <a:srgbClr val="FFFFFF"/>
                </a:solidFill>
              </a:rPr>
              <a:t>é</a:t>
            </a:r>
            <a:r>
              <a:rPr lang="es-419" sz="1400" dirty="0" smtClean="0">
                <a:solidFill>
                  <a:srgbClr val="FFFFFF"/>
                </a:solidFill>
              </a:rPr>
              <a:t>gale  </a:t>
            </a:r>
            <a:r>
              <a:rPr lang="es-419" sz="1400" dirty="0">
                <a:solidFill>
                  <a:srgbClr val="FFFFFF"/>
                </a:solidFill>
              </a:rPr>
              <a:t>un atributo de arreglo  de objetos</a:t>
            </a:r>
            <a:br>
              <a:rPr lang="es-419" sz="1400" dirty="0">
                <a:solidFill>
                  <a:srgbClr val="FFFFFF"/>
                </a:solidFill>
              </a:rPr>
            </a:br>
            <a:r>
              <a:rPr lang="es-419" sz="1400" dirty="0">
                <a:solidFill>
                  <a:srgbClr val="FFFFFF"/>
                </a:solidFill>
              </a:rPr>
              <a:t> de hijos , cuyos atributos serán nombre y edad.</a:t>
            </a:r>
            <a:endParaRPr sz="1400" dirty="0">
              <a:solidFill>
                <a:srgbClr val="FFFFFF"/>
              </a:solidFill>
            </a:endParaRPr>
          </a:p>
          <a:p>
            <a:pPr marL="0" marR="0" lvl="0" indent="0" algn="l" rtl="0">
              <a:lnSpc>
                <a:spcPct val="115000"/>
              </a:lnSpc>
              <a:spcBef>
                <a:spcPts val="0"/>
              </a:spcBef>
              <a:spcAft>
                <a:spcPts val="0"/>
              </a:spcAft>
              <a:buNone/>
            </a:pPr>
            <a:r>
              <a:rPr lang="es-419" sz="1400" dirty="0">
                <a:solidFill>
                  <a:srgbClr val="FFFFFF"/>
                </a:solidFill>
              </a:rPr>
              <a:t>.</a:t>
            </a:r>
            <a:br>
              <a:rPr lang="es-419" sz="1400" dirty="0">
                <a:solidFill>
                  <a:srgbClr val="FFFFFF"/>
                </a:solidFill>
              </a:rPr>
            </a:br>
            <a:endParaRPr sz="1400" b="0" i="0" u="none" strike="noStrike" cap="none" dirty="0">
              <a:solidFill>
                <a:srgbClr val="FFFFFF"/>
              </a:solidFill>
              <a:latin typeface="Lato"/>
              <a:ea typeface="Lato"/>
              <a:cs typeface="Lato"/>
              <a:sym typeface="Lato"/>
            </a:endParaRPr>
          </a:p>
          <a:p>
            <a:pPr marL="457200" marR="0" lvl="0" indent="0" algn="l" rtl="0">
              <a:lnSpc>
                <a:spcPct val="115000"/>
              </a:lnSpc>
              <a:spcBef>
                <a:spcPts val="1600"/>
              </a:spcBef>
              <a:spcAft>
                <a:spcPts val="0"/>
              </a:spcAft>
              <a:buClr>
                <a:schemeClr val="accent1"/>
              </a:buClr>
              <a:buSzPts val="1300"/>
              <a:buFont typeface="Lato"/>
              <a:buNone/>
            </a:pPr>
            <a:r>
              <a:rPr lang="es-419" sz="2400" b="0" i="0" u="none" strike="noStrike" cap="none" dirty="0">
                <a:solidFill>
                  <a:srgbClr val="FFFFFF"/>
                </a:solidFill>
                <a:latin typeface="Lato"/>
                <a:ea typeface="Lato"/>
                <a:cs typeface="Lato"/>
                <a:sym typeface="Lato"/>
              </a:rPr>
              <a:t>“TIEMPO DE TRABAJO </a:t>
            </a:r>
            <a:r>
              <a:rPr lang="es-419" sz="2400" dirty="0">
                <a:solidFill>
                  <a:srgbClr val="FFFFFF"/>
                </a:solidFill>
              </a:rPr>
              <a:t>30</a:t>
            </a:r>
            <a:r>
              <a:rPr lang="es-419" sz="2400" b="0" i="0" u="none" strike="noStrike" cap="none" dirty="0">
                <a:solidFill>
                  <a:srgbClr val="FFFFFF"/>
                </a:solidFill>
                <a:latin typeface="Lato"/>
                <a:ea typeface="Lato"/>
                <a:cs typeface="Lato"/>
                <a:sym typeface="Lato"/>
              </a:rPr>
              <a:t> MINUTOS”.</a:t>
            </a:r>
            <a:endParaRPr sz="2400" b="0" i="0" u="none" strike="noStrike" cap="none" dirty="0">
              <a:solidFill>
                <a:srgbClr val="FFFFFF"/>
              </a:solidFill>
              <a:latin typeface="Lato"/>
              <a:ea typeface="Lato"/>
              <a:cs typeface="Lato"/>
              <a:sym typeface="Lato"/>
            </a:endParaRPr>
          </a:p>
          <a:p>
            <a:pPr marL="0" marR="0" lvl="0" indent="0" algn="l" rtl="0">
              <a:lnSpc>
                <a:spcPct val="115000"/>
              </a:lnSpc>
              <a:spcBef>
                <a:spcPts val="1600"/>
              </a:spcBef>
              <a:spcAft>
                <a:spcPts val="1600"/>
              </a:spcAft>
              <a:buClr>
                <a:schemeClr val="accent1"/>
              </a:buClr>
              <a:buSzPts val="1300"/>
              <a:buFont typeface="Lato"/>
              <a:buNone/>
            </a:pPr>
            <a:endParaRPr sz="1400" b="0" i="0" u="none" strike="noStrike" cap="none" dirty="0">
              <a:solidFill>
                <a:schemeClr val="accent1"/>
              </a:solidFill>
              <a:latin typeface="Lato"/>
              <a:ea typeface="Lato"/>
              <a:cs typeface="Lato"/>
              <a:sym typeface="Lato"/>
            </a:endParaRPr>
          </a:p>
        </p:txBody>
      </p:sp>
      <p:pic>
        <p:nvPicPr>
          <p:cNvPr id="252" name="Google Shape;252;p34"/>
          <p:cNvPicPr preferRelativeResize="0"/>
          <p:nvPr/>
        </p:nvPicPr>
        <p:blipFill rotWithShape="1">
          <a:blip r:embed="rId3">
            <a:alphaModFix/>
          </a:blip>
          <a:srcRect/>
          <a:stretch/>
        </p:blipFill>
        <p:spPr>
          <a:xfrm>
            <a:off x="6815350" y="3028800"/>
            <a:ext cx="1609524" cy="177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56"/>
        <p:cNvGrpSpPr/>
        <p:nvPr/>
      </p:nvGrpSpPr>
      <p:grpSpPr>
        <a:xfrm>
          <a:off x="0" y="0"/>
          <a:ext cx="0" cy="0"/>
          <a:chOff x="0" y="0"/>
          <a:chExt cx="0" cy="0"/>
        </a:xfrm>
      </p:grpSpPr>
      <p:pic>
        <p:nvPicPr>
          <p:cNvPr id="257" name="Google Shape;257;p35"/>
          <p:cNvPicPr preferRelativeResize="0"/>
          <p:nvPr/>
        </p:nvPicPr>
        <p:blipFill rotWithShape="1">
          <a:blip r:embed="rId3">
            <a:alphaModFix/>
          </a:blip>
          <a:srcRect/>
          <a:stretch/>
        </p:blipFill>
        <p:spPr>
          <a:xfrm>
            <a:off x="806400" y="985525"/>
            <a:ext cx="4762401" cy="3568300"/>
          </a:xfrm>
          <a:prstGeom prst="rect">
            <a:avLst/>
          </a:prstGeom>
          <a:noFill/>
          <a:ln>
            <a:noFill/>
          </a:ln>
        </p:spPr>
      </p:pic>
      <p:sp>
        <p:nvSpPr>
          <p:cNvPr id="258" name="Google Shape;258;p35"/>
          <p:cNvSpPr txBox="1"/>
          <p:nvPr/>
        </p:nvSpPr>
        <p:spPr>
          <a:xfrm>
            <a:off x="894400" y="273025"/>
            <a:ext cx="6354900" cy="712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s-419" sz="2400" b="0" i="0" u="none" strike="noStrike" cap="none">
                <a:solidFill>
                  <a:srgbClr val="FFFFFF"/>
                </a:solidFill>
                <a:latin typeface="Lato"/>
                <a:ea typeface="Lato"/>
                <a:cs typeface="Lato"/>
                <a:sym typeface="Lato"/>
              </a:rPr>
              <a:t>BIEN HECHO !!...</a:t>
            </a:r>
            <a:endParaRPr sz="2400" b="0" i="0" u="none" strike="noStrike" cap="none">
              <a:solidFill>
                <a:srgbClr val="FFFFFF"/>
              </a:solidFill>
              <a:latin typeface="Lato"/>
              <a:ea typeface="Lato"/>
              <a:cs typeface="Lato"/>
              <a:sym typeface="Lato"/>
            </a:endParaRPr>
          </a:p>
        </p:txBody>
      </p:sp>
      <p:sp>
        <p:nvSpPr>
          <p:cNvPr id="259" name="Google Shape;259;p35"/>
          <p:cNvSpPr txBox="1"/>
          <p:nvPr/>
        </p:nvSpPr>
        <p:spPr>
          <a:xfrm>
            <a:off x="6599675" y="1762900"/>
            <a:ext cx="2287800" cy="260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419" sz="1800" b="0" i="0" u="none" strike="noStrike" cap="none">
                <a:solidFill>
                  <a:srgbClr val="FFFFFF"/>
                </a:solidFill>
                <a:latin typeface="Lato"/>
                <a:ea typeface="Lato"/>
                <a:cs typeface="Lato"/>
                <a:sym typeface="Lato"/>
              </a:rPr>
              <a:t>Cada vez nos acercamos más en nuestro afán de dominar a Python….</a:t>
            </a:r>
            <a:br>
              <a:rPr lang="es-419" sz="1800" b="0" i="0" u="none" strike="noStrike" cap="none">
                <a:solidFill>
                  <a:srgbClr val="FFFFFF"/>
                </a:solidFill>
                <a:latin typeface="Lato"/>
                <a:ea typeface="Lato"/>
                <a:cs typeface="Lato"/>
                <a:sym typeface="Lato"/>
              </a:rPr>
            </a:br>
            <a:r>
              <a:rPr lang="es-419" sz="1800" b="0" i="0" u="none" strike="noStrike" cap="none">
                <a:solidFill>
                  <a:srgbClr val="FFFFFF"/>
                </a:solidFill>
                <a:latin typeface="Lato"/>
                <a:ea typeface="Lato"/>
                <a:cs typeface="Lato"/>
                <a:sym typeface="Lato"/>
              </a:rPr>
              <a:t/>
            </a:r>
            <a:br>
              <a:rPr lang="es-419" sz="1800" b="0" i="0" u="none" strike="noStrike" cap="none">
                <a:solidFill>
                  <a:srgbClr val="FFFFFF"/>
                </a:solidFill>
                <a:latin typeface="Lato"/>
                <a:ea typeface="Lato"/>
                <a:cs typeface="Lato"/>
                <a:sym typeface="Lato"/>
              </a:rPr>
            </a:br>
            <a:r>
              <a:rPr lang="es-419" sz="1800" b="0" i="0" u="none" strike="noStrike" cap="none">
                <a:solidFill>
                  <a:srgbClr val="FFFFFF"/>
                </a:solidFill>
                <a:latin typeface="Lato"/>
                <a:ea typeface="Lato"/>
                <a:cs typeface="Lato"/>
                <a:sym typeface="Lato"/>
              </a:rPr>
              <a:t>Narf…..</a:t>
            </a:r>
            <a:endParaRPr sz="1800" b="0" i="0" u="none" strike="noStrike" cap="none">
              <a:solidFill>
                <a:srgbClr val="FFFFFF"/>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Conclusiones</a:t>
            </a:r>
            <a:endParaRPr/>
          </a:p>
        </p:txBody>
      </p:sp>
      <p:sp>
        <p:nvSpPr>
          <p:cNvPr id="265" name="Google Shape;265;p36"/>
          <p:cNvSpPr txBox="1"/>
          <p:nvPr/>
        </p:nvSpPr>
        <p:spPr>
          <a:xfrm>
            <a:off x="872625" y="2266475"/>
            <a:ext cx="6524100" cy="15324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s-419" sz="1400" b="0" i="0" u="none" strike="noStrike" cap="none">
                <a:solidFill>
                  <a:srgbClr val="000000"/>
                </a:solidFill>
                <a:latin typeface="Arial"/>
                <a:ea typeface="Arial"/>
                <a:cs typeface="Arial"/>
                <a:sym typeface="Arial"/>
              </a:rPr>
              <a:t>Hemos </a:t>
            </a:r>
            <a:r>
              <a:rPr lang="es-419"/>
              <a:t>conocido mas acerca de las base de datos NoSQL y sus ventajas y desventajas respecto de las SQL. Tambien hemos aprendido la estructura de json el cual sera pilar fundamental para la administración y gestión de documentos con mongodb en las siguientes clases.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s-419"/>
              <a:t>Post- Work :</a:t>
            </a:r>
            <a:endParaRPr/>
          </a:p>
        </p:txBody>
      </p:sp>
      <p:pic>
        <p:nvPicPr>
          <p:cNvPr id="271" name="Google Shape;271;p37"/>
          <p:cNvPicPr preferRelativeResize="0"/>
          <p:nvPr/>
        </p:nvPicPr>
        <p:blipFill rotWithShape="1">
          <a:blip r:embed="rId3">
            <a:alphaModFix/>
          </a:blip>
          <a:srcRect/>
          <a:stretch/>
        </p:blipFill>
        <p:spPr>
          <a:xfrm>
            <a:off x="729450" y="2055075"/>
            <a:ext cx="3038475" cy="2466975"/>
          </a:xfrm>
          <a:prstGeom prst="rect">
            <a:avLst/>
          </a:prstGeom>
          <a:noFill/>
          <a:ln>
            <a:noFill/>
          </a:ln>
        </p:spPr>
      </p:pic>
      <p:sp>
        <p:nvSpPr>
          <p:cNvPr id="272" name="Google Shape;272;p37"/>
          <p:cNvSpPr txBox="1"/>
          <p:nvPr/>
        </p:nvSpPr>
        <p:spPr>
          <a:xfrm>
            <a:off x="4363250" y="1893825"/>
            <a:ext cx="3549900" cy="17772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Arial"/>
              <a:buChar char="●"/>
            </a:pPr>
            <a:r>
              <a:rPr lang="es-419" sz="1400" b="0" i="0" u="none" strike="noStrike" cap="none">
                <a:solidFill>
                  <a:srgbClr val="000000"/>
                </a:solidFill>
                <a:latin typeface="Arial"/>
                <a:ea typeface="Arial"/>
                <a:cs typeface="Arial"/>
                <a:sym typeface="Arial"/>
              </a:rPr>
              <a:t>Investiga </a:t>
            </a:r>
            <a:r>
              <a:rPr lang="es-419"/>
              <a:t>sobre MongoDb .</a:t>
            </a:r>
            <a:br>
              <a:rPr lang="es-419"/>
            </a:br>
            <a:r>
              <a:rPr lang="es-419"/>
              <a:t/>
            </a:r>
            <a:br>
              <a:rPr lang="es-419"/>
            </a:br>
            <a:r>
              <a:rPr lang="es-419" sz="1200" u="sng">
                <a:solidFill>
                  <a:schemeClr val="hlink"/>
                </a:solidFill>
                <a:hlinkClick r:id="rId4"/>
              </a:rPr>
              <a:t>https://www.mongodb.com/es</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8"/>
          <p:cNvSpPr txBox="1">
            <a:spLocks noGrp="1"/>
          </p:cNvSpPr>
          <p:nvPr>
            <p:ph type="title"/>
          </p:nvPr>
        </p:nvSpPr>
        <p:spPr>
          <a:xfrm>
            <a:off x="550425" y="2881225"/>
            <a:ext cx="7688700" cy="535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419"/>
              <a:t>¡Gracias!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29450" y="733950"/>
            <a:ext cx="7688400" cy="158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s-419" sz="4800"/>
              <a:t>Base de datos NoSQL</a:t>
            </a:r>
            <a:endParaRPr sz="4800"/>
          </a:p>
        </p:txBody>
      </p:sp>
      <p:sp>
        <p:nvSpPr>
          <p:cNvPr id="104" name="Google Shape;104;p15"/>
          <p:cNvSpPr txBox="1">
            <a:spLocks noGrp="1"/>
          </p:cNvSpPr>
          <p:nvPr>
            <p:ph type="body" idx="1"/>
          </p:nvPr>
        </p:nvSpPr>
        <p:spPr>
          <a:xfrm>
            <a:off x="729450" y="2272900"/>
            <a:ext cx="7688400" cy="2100900"/>
          </a:xfrm>
          <a:prstGeom prst="rect">
            <a:avLst/>
          </a:prstGeom>
          <a:noFill/>
          <a:ln>
            <a:noFill/>
          </a:ln>
        </p:spPr>
        <p:txBody>
          <a:bodyPr spcFirstLastPara="1" wrap="square" lIns="91425" tIns="91425" rIns="91425" bIns="91425" anchor="t" anchorCtr="0">
            <a:noAutofit/>
          </a:bodyPr>
          <a:lstStyle/>
          <a:p>
            <a:pPr marL="0" indent="0">
              <a:spcAft>
                <a:spcPts val="1600"/>
              </a:spcAft>
              <a:buNone/>
            </a:pPr>
            <a:r>
              <a:rPr lang="es-419" sz="1800" dirty="0"/>
              <a:t>Diferencia entre SQL y NO </a:t>
            </a:r>
            <a:r>
              <a:rPr lang="es-419" sz="1800" dirty="0" smtClean="0"/>
              <a:t>SQL.</a:t>
            </a:r>
            <a:br>
              <a:rPr lang="es-419" sz="1800" dirty="0" smtClean="0"/>
            </a:br>
            <a:r>
              <a:rPr lang="es-419" sz="1800" dirty="0" smtClean="0"/>
              <a:t>Introducción a base de datos No SQL.</a:t>
            </a:r>
            <a:br>
              <a:rPr lang="es-419" sz="1800" dirty="0" smtClean="0"/>
            </a:br>
            <a:r>
              <a:rPr lang="es-419" sz="1800" dirty="0" smtClean="0"/>
              <a:t>Conociendo JSON.</a:t>
            </a:r>
            <a:br>
              <a:rPr lang="es-419" sz="1800" dirty="0" smtClean="0"/>
            </a:br>
            <a:r>
              <a:rPr lang="es-419" sz="1800" dirty="0" smtClean="0"/>
              <a:t>Cuando </a:t>
            </a:r>
            <a:r>
              <a:rPr lang="es-419" sz="1800" dirty="0"/>
              <a:t>usar SQL y cuando </a:t>
            </a:r>
            <a:r>
              <a:rPr lang="es-419" sz="1800" dirty="0" err="1"/>
              <a:t>NoSQL</a:t>
            </a:r>
            <a:r>
              <a:rPr lang="es-419" sz="1800" dirty="0"/>
              <a:t>.</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10" name="Google Shape;110;p16"/>
          <p:cNvSpPr txBox="1"/>
          <p:nvPr/>
        </p:nvSpPr>
        <p:spPr>
          <a:xfrm>
            <a:off x="907450" y="1358325"/>
            <a:ext cx="7393500" cy="51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100"/>
              </a:spcBef>
              <a:spcAft>
                <a:spcPts val="0"/>
              </a:spcAft>
              <a:buNone/>
            </a:pPr>
            <a:r>
              <a:rPr lang="es-419" sz="2500">
                <a:solidFill>
                  <a:srgbClr val="232F3E"/>
                </a:solidFill>
              </a:rPr>
              <a:t>¿Qué son las bases de datos NoSQL?</a:t>
            </a:r>
            <a:endParaRPr sz="2500">
              <a:solidFill>
                <a:srgbClr val="232F3E"/>
              </a:solidFill>
            </a:endParaRPr>
          </a:p>
          <a:p>
            <a:pPr marL="0" lvl="0" indent="0" algn="l" rtl="0">
              <a:spcBef>
                <a:spcPts val="1100"/>
              </a:spcBef>
              <a:spcAft>
                <a:spcPts val="0"/>
              </a:spcAft>
              <a:buNone/>
            </a:pPr>
            <a:endParaRPr b="1">
              <a:latin typeface="Lato"/>
              <a:ea typeface="Lato"/>
              <a:cs typeface="Lato"/>
              <a:sym typeface="Lato"/>
            </a:endParaRPr>
          </a:p>
        </p:txBody>
      </p:sp>
      <p:sp>
        <p:nvSpPr>
          <p:cNvPr id="111" name="Google Shape;111;p16"/>
          <p:cNvSpPr txBox="1"/>
          <p:nvPr/>
        </p:nvSpPr>
        <p:spPr>
          <a:xfrm>
            <a:off x="907450" y="2190900"/>
            <a:ext cx="7304700" cy="19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dirty="0">
                <a:solidFill>
                  <a:srgbClr val="232F3E"/>
                </a:solidFill>
              </a:rPr>
              <a:t>Las bases de datos </a:t>
            </a:r>
            <a:r>
              <a:rPr lang="es-419" dirty="0" err="1">
                <a:solidFill>
                  <a:srgbClr val="232F3E"/>
                </a:solidFill>
              </a:rPr>
              <a:t>NoSQL</a:t>
            </a:r>
            <a:r>
              <a:rPr lang="es-419" dirty="0">
                <a:solidFill>
                  <a:srgbClr val="232F3E"/>
                </a:solidFill>
              </a:rPr>
              <a:t> son ampliamente reconocidas porque son fáciles de desarrollar, su funcionalidad y el rendimiento a escala. Usan una variedad de modelos de datos, que incluyen documentos, gráficos, clave-valor, en-memoria y búsqueda</a:t>
            </a:r>
            <a:endParaRPr sz="2000" dirty="0">
              <a:latin typeface="Lato"/>
              <a:ea typeface="Lato"/>
              <a:cs typeface="Lato"/>
              <a:sym typeface="Lato"/>
            </a:endParaRPr>
          </a:p>
          <a:p>
            <a:pPr marL="0" lvl="0" indent="0" algn="l" rtl="0">
              <a:spcBef>
                <a:spcPts val="0"/>
              </a:spcBef>
              <a:spcAft>
                <a:spcPts val="0"/>
              </a:spcAft>
              <a:buNone/>
            </a:pPr>
            <a:endParaRPr sz="2000" dirty="0">
              <a:latin typeface="Lato"/>
              <a:ea typeface="Lato"/>
              <a:cs typeface="Lato"/>
              <a:sym typeface="Lato"/>
            </a:endParaRPr>
          </a:p>
          <a:p>
            <a:pPr marL="457200" lvl="0" indent="0" algn="l" rtl="0">
              <a:spcBef>
                <a:spcPts val="0"/>
              </a:spcBef>
              <a:spcAft>
                <a:spcPts val="0"/>
              </a:spcAft>
              <a:buNone/>
            </a:pPr>
            <a:r>
              <a:rPr lang="es-419" sz="2000" dirty="0">
                <a:latin typeface="Lato"/>
                <a:ea typeface="Lato"/>
                <a:cs typeface="Lato"/>
                <a:sym typeface="Lato"/>
              </a:rPr>
              <a:t/>
            </a:r>
            <a:br>
              <a:rPr lang="es-419" sz="2000" dirty="0">
                <a:latin typeface="Lato"/>
                <a:ea typeface="Lato"/>
                <a:cs typeface="Lato"/>
                <a:sym typeface="Lato"/>
              </a:rPr>
            </a:br>
            <a:endParaRPr sz="2000" dirty="0">
              <a:latin typeface="Lato"/>
              <a:ea typeface="Lato"/>
              <a:cs typeface="Lato"/>
              <a:sym typeface="Lato"/>
            </a:endParaRPr>
          </a:p>
        </p:txBody>
      </p:sp>
      <p:sp>
        <p:nvSpPr>
          <p:cNvPr id="112" name="Google Shape;112;p16"/>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3"/>
              </a:rPr>
              <a:t>https://aws.amazon.com/es/nosql/</a:t>
            </a:r>
            <a:endParaRPr sz="1400" i="0" u="none" strike="noStrike" cap="non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300" u="sng">
                <a:solidFill>
                  <a:schemeClr val="hlink"/>
                </a:solidFill>
                <a:hlinkClick r:id="rId3"/>
              </a:rPr>
              <a:t>https://blog.pandorafms.org/es/bases-de-datos-nosql/</a:t>
            </a:r>
            <a:endParaRPr sz="1400" i="0" u="none" strike="noStrike" cap="none"/>
          </a:p>
        </p:txBody>
      </p:sp>
      <p:sp>
        <p:nvSpPr>
          <p:cNvPr id="118" name="Google Shape;118;p17"/>
          <p:cNvSpPr txBox="1"/>
          <p:nvPr/>
        </p:nvSpPr>
        <p:spPr>
          <a:xfrm>
            <a:off x="907450" y="1358325"/>
            <a:ext cx="7393500" cy="51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100"/>
              </a:spcBef>
              <a:spcAft>
                <a:spcPts val="0"/>
              </a:spcAft>
              <a:buNone/>
            </a:pPr>
            <a:r>
              <a:rPr lang="es-419" sz="2500">
                <a:solidFill>
                  <a:srgbClr val="232F3E"/>
                </a:solidFill>
              </a:rPr>
              <a:t>Diferencia entre SQL y NO SQL</a:t>
            </a:r>
            <a:endParaRPr sz="2500">
              <a:solidFill>
                <a:srgbClr val="232F3E"/>
              </a:solidFill>
            </a:endParaRPr>
          </a:p>
          <a:p>
            <a:pPr marL="0" lvl="0" indent="0" algn="l" rtl="0">
              <a:spcBef>
                <a:spcPts val="1100"/>
              </a:spcBef>
              <a:spcAft>
                <a:spcPts val="0"/>
              </a:spcAft>
              <a:buNone/>
            </a:pPr>
            <a:endParaRPr b="1">
              <a:latin typeface="Lato"/>
              <a:ea typeface="Lato"/>
              <a:cs typeface="Lato"/>
              <a:sym typeface="Lato"/>
            </a:endParaRPr>
          </a:p>
        </p:txBody>
      </p:sp>
      <p:sp>
        <p:nvSpPr>
          <p:cNvPr id="119" name="Google Shape;119;p17"/>
          <p:cNvSpPr txBox="1"/>
          <p:nvPr/>
        </p:nvSpPr>
        <p:spPr>
          <a:xfrm>
            <a:off x="907450" y="2190900"/>
            <a:ext cx="3342300" cy="196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dirty="0">
                <a:solidFill>
                  <a:srgbClr val="333333"/>
                </a:solidFill>
                <a:highlight>
                  <a:srgbClr val="FFFFFF"/>
                </a:highlight>
              </a:rPr>
              <a:t>Una diferencia clave entre las bases de datos de </a:t>
            </a:r>
            <a:r>
              <a:rPr lang="es-419" dirty="0" err="1">
                <a:solidFill>
                  <a:srgbClr val="333333"/>
                </a:solidFill>
                <a:highlight>
                  <a:srgbClr val="FFFFFF"/>
                </a:highlight>
              </a:rPr>
              <a:t>NoSQL</a:t>
            </a:r>
            <a:r>
              <a:rPr lang="es-419" dirty="0">
                <a:solidFill>
                  <a:srgbClr val="333333"/>
                </a:solidFill>
                <a:highlight>
                  <a:srgbClr val="FFFFFF"/>
                </a:highlight>
              </a:rPr>
              <a:t> y las bases de datos relacionales tradicionales, es el hecho de que </a:t>
            </a:r>
            <a:r>
              <a:rPr lang="es-419" dirty="0" err="1">
                <a:solidFill>
                  <a:srgbClr val="333333"/>
                </a:solidFill>
                <a:highlight>
                  <a:srgbClr val="FFFFFF"/>
                </a:highlight>
              </a:rPr>
              <a:t>NoSQL</a:t>
            </a:r>
            <a:r>
              <a:rPr lang="es-419" dirty="0">
                <a:solidFill>
                  <a:srgbClr val="333333"/>
                </a:solidFill>
                <a:highlight>
                  <a:srgbClr val="FFFFFF"/>
                </a:highlight>
              </a:rPr>
              <a:t> es una forma de almacenamiento no estructurado.</a:t>
            </a: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0" algn="l" rtl="0">
              <a:spcBef>
                <a:spcPts val="0"/>
              </a:spcBef>
              <a:spcAft>
                <a:spcPts val="0"/>
              </a:spcAft>
              <a:buNone/>
            </a:pPr>
            <a:r>
              <a:rPr lang="es-419" sz="1600" dirty="0">
                <a:latin typeface="Lato"/>
                <a:ea typeface="Lato"/>
                <a:cs typeface="Lato"/>
                <a:sym typeface="Lato"/>
              </a:rPr>
              <a:t/>
            </a:r>
            <a:br>
              <a:rPr lang="es-419" sz="1600" dirty="0">
                <a:latin typeface="Lato"/>
                <a:ea typeface="Lato"/>
                <a:cs typeface="Lato"/>
                <a:sym typeface="Lato"/>
              </a:rPr>
            </a:br>
            <a:endParaRPr sz="1600" dirty="0">
              <a:latin typeface="Lato"/>
              <a:ea typeface="Lato"/>
              <a:cs typeface="Lato"/>
              <a:sym typeface="Lato"/>
            </a:endParaRPr>
          </a:p>
        </p:txBody>
      </p:sp>
      <p:pic>
        <p:nvPicPr>
          <p:cNvPr id="120" name="Google Shape;120;p17"/>
          <p:cNvPicPr preferRelativeResize="0"/>
          <p:nvPr/>
        </p:nvPicPr>
        <p:blipFill>
          <a:blip r:embed="rId4">
            <a:alphaModFix/>
          </a:blip>
          <a:stretch>
            <a:fillRect/>
          </a:stretch>
        </p:blipFill>
        <p:spPr>
          <a:xfrm>
            <a:off x="5100500" y="2037350"/>
            <a:ext cx="2385426" cy="2385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26" name="Google Shape;126;p18"/>
          <p:cNvSpPr txBox="1"/>
          <p:nvPr/>
        </p:nvSpPr>
        <p:spPr>
          <a:xfrm>
            <a:off x="875250" y="1281550"/>
            <a:ext cx="7393500" cy="51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100"/>
              </a:spcBef>
              <a:spcAft>
                <a:spcPts val="0"/>
              </a:spcAft>
              <a:buNone/>
            </a:pPr>
            <a:r>
              <a:rPr lang="es-419" sz="2500">
                <a:solidFill>
                  <a:srgbClr val="232F3E"/>
                </a:solidFill>
              </a:rPr>
              <a:t>Diferencia entre SQL y NO SQL</a:t>
            </a:r>
            <a:endParaRPr sz="2500">
              <a:solidFill>
                <a:srgbClr val="232F3E"/>
              </a:solidFill>
            </a:endParaRPr>
          </a:p>
          <a:p>
            <a:pPr marL="0" lvl="0" indent="0" algn="l" rtl="0">
              <a:spcBef>
                <a:spcPts val="1100"/>
              </a:spcBef>
              <a:spcAft>
                <a:spcPts val="0"/>
              </a:spcAft>
              <a:buNone/>
            </a:pPr>
            <a:endParaRPr b="1">
              <a:latin typeface="Lato"/>
              <a:ea typeface="Lato"/>
              <a:cs typeface="Lato"/>
              <a:sym typeface="Lato"/>
            </a:endParaRPr>
          </a:p>
        </p:txBody>
      </p:sp>
      <p:sp>
        <p:nvSpPr>
          <p:cNvPr id="127" name="Google Shape;127;p18"/>
          <p:cNvSpPr txBox="1"/>
          <p:nvPr/>
        </p:nvSpPr>
        <p:spPr>
          <a:xfrm>
            <a:off x="907450" y="2083775"/>
            <a:ext cx="7607100" cy="243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s-419" sz="1100" dirty="0">
                <a:solidFill>
                  <a:srgbClr val="333333"/>
                </a:solidFill>
              </a:rPr>
              <a:t>Considere el ejemplo de modelado del esquema para una base de datos simple de libros:</a:t>
            </a:r>
            <a:endParaRPr sz="1100" dirty="0">
              <a:solidFill>
                <a:srgbClr val="333333"/>
              </a:solidFill>
            </a:endParaRPr>
          </a:p>
          <a:p>
            <a:pPr marL="457200" lvl="0" indent="0" algn="l" rtl="0">
              <a:lnSpc>
                <a:spcPct val="115000"/>
              </a:lnSpc>
              <a:spcBef>
                <a:spcPts val="1100"/>
              </a:spcBef>
              <a:spcAft>
                <a:spcPts val="0"/>
              </a:spcAft>
              <a:buNone/>
            </a:pPr>
            <a:r>
              <a:rPr lang="es-419" sz="1100" dirty="0">
                <a:solidFill>
                  <a:srgbClr val="333333"/>
                </a:solidFill>
              </a:rPr>
              <a:t>-En una base de datos relacional, un registro de libros a menudo se enmascara (o "normaliza") y se almacena en tablas separadas, y las relaciones se definen mediante restricciones de claves primarias y externas. En este ejemplo, la tabla Libros tiene las columnas ISBN, Título del libro y Número de edición, la tabla Autores tiene las columnas </a:t>
            </a:r>
            <a:r>
              <a:rPr lang="es-419" sz="1100" dirty="0" err="1">
                <a:solidFill>
                  <a:srgbClr val="333333"/>
                </a:solidFill>
              </a:rPr>
              <a:t>IDAutor</a:t>
            </a:r>
            <a:r>
              <a:rPr lang="es-419" sz="1100" dirty="0">
                <a:solidFill>
                  <a:srgbClr val="333333"/>
                </a:solidFill>
              </a:rPr>
              <a:t> y Nombre de autor y, finalmente, la tabla Autor-ISBN tiene las columnas </a:t>
            </a:r>
            <a:r>
              <a:rPr lang="es-419" sz="1100" dirty="0" err="1">
                <a:solidFill>
                  <a:srgbClr val="333333"/>
                </a:solidFill>
              </a:rPr>
              <a:t>IDAutor</a:t>
            </a:r>
            <a:r>
              <a:rPr lang="es-419" sz="1100" dirty="0">
                <a:solidFill>
                  <a:srgbClr val="333333"/>
                </a:solidFill>
              </a:rPr>
              <a:t> e ISBN. El modelo relacional está diseñado para permitir que la base de datos aplique la integridad referencial entre tablas en la base de datos, normalizada para reducir la redundancia y, generalmente, está optimizada para el almacenamiento.</a:t>
            </a:r>
            <a:endParaRPr sz="1100" dirty="0">
              <a:solidFill>
                <a:srgbClr val="333333"/>
              </a:solidFill>
            </a:endParaRPr>
          </a:p>
          <a:p>
            <a:pPr marL="457200" lvl="0" indent="0" algn="l" rtl="0">
              <a:lnSpc>
                <a:spcPct val="115000"/>
              </a:lnSpc>
              <a:spcBef>
                <a:spcPts val="0"/>
              </a:spcBef>
              <a:spcAft>
                <a:spcPts val="0"/>
              </a:spcAft>
              <a:buNone/>
            </a:pPr>
            <a:r>
              <a:rPr lang="es-419" sz="1100" dirty="0">
                <a:solidFill>
                  <a:srgbClr val="333333"/>
                </a:solidFill>
              </a:rPr>
              <a:t>-En una base de datos </a:t>
            </a:r>
            <a:r>
              <a:rPr lang="es-419" sz="1100" dirty="0" err="1">
                <a:solidFill>
                  <a:srgbClr val="333333"/>
                </a:solidFill>
              </a:rPr>
              <a:t>NoSQL</a:t>
            </a:r>
            <a:r>
              <a:rPr lang="es-419" sz="1100" dirty="0">
                <a:solidFill>
                  <a:srgbClr val="333333"/>
                </a:solidFill>
              </a:rPr>
              <a:t>, el registro de un libro generalmente se almacena como un documento </a:t>
            </a:r>
            <a:r>
              <a:rPr lang="es-419" sz="1100" dirty="0">
                <a:solidFill>
                  <a:srgbClr val="005B86"/>
                </a:solidFill>
                <a:uFill>
                  <a:noFill/>
                </a:uFill>
                <a:hlinkClick r:id="rId3"/>
              </a:rPr>
              <a:t>JSON</a:t>
            </a:r>
            <a:r>
              <a:rPr lang="es-419" sz="1100" dirty="0">
                <a:solidFill>
                  <a:srgbClr val="333333"/>
                </a:solidFill>
              </a:rPr>
              <a:t>. Para cada libro, el elemento, ISBN, Título del libro, Número de edición, Nombre autor y </a:t>
            </a:r>
            <a:r>
              <a:rPr lang="es-419" sz="1100" dirty="0" err="1">
                <a:solidFill>
                  <a:srgbClr val="333333"/>
                </a:solidFill>
              </a:rPr>
              <a:t>IDAutor</a:t>
            </a:r>
            <a:r>
              <a:rPr lang="es-419" sz="1100" dirty="0">
                <a:solidFill>
                  <a:srgbClr val="333333"/>
                </a:solidFill>
              </a:rPr>
              <a:t> se almacenan como atributos en un solo documento. En este modelo, los datos están optimizados para un desarrollo intuitivo y escalabilidad horizontal.</a:t>
            </a:r>
            <a:endParaRPr sz="1100" dirty="0">
              <a:solidFill>
                <a:srgbClr val="333333"/>
              </a:solidFill>
            </a:endParaRPr>
          </a:p>
          <a:p>
            <a:pPr marL="0" lvl="0" indent="0" algn="l" rtl="0">
              <a:spcBef>
                <a:spcPts val="0"/>
              </a:spcBef>
              <a:spcAft>
                <a:spcPts val="0"/>
              </a:spcAft>
              <a:buNone/>
            </a:pPr>
            <a:endParaRPr sz="1600" dirty="0">
              <a:latin typeface="Lato"/>
              <a:ea typeface="Lato"/>
              <a:cs typeface="Lato"/>
              <a:sym typeface="Lato"/>
            </a:endParaRPr>
          </a:p>
          <a:p>
            <a:pPr marL="0" lvl="0" indent="0" algn="l" rtl="0">
              <a:spcBef>
                <a:spcPts val="0"/>
              </a:spcBef>
              <a:spcAft>
                <a:spcPts val="0"/>
              </a:spcAft>
              <a:buNone/>
            </a:pPr>
            <a:endParaRPr sz="1600" dirty="0">
              <a:latin typeface="Lato"/>
              <a:ea typeface="Lato"/>
              <a:cs typeface="Lato"/>
              <a:sym typeface="Lato"/>
            </a:endParaRPr>
          </a:p>
          <a:p>
            <a:pPr marL="457200" lvl="0" indent="0" algn="l" rtl="0">
              <a:spcBef>
                <a:spcPts val="0"/>
              </a:spcBef>
              <a:spcAft>
                <a:spcPts val="0"/>
              </a:spcAft>
              <a:buNone/>
            </a:pPr>
            <a:r>
              <a:rPr lang="es-419" sz="1600" dirty="0">
                <a:latin typeface="Lato"/>
                <a:ea typeface="Lato"/>
                <a:cs typeface="Lato"/>
                <a:sym typeface="Lato"/>
              </a:rPr>
              <a:t/>
            </a:r>
            <a:br>
              <a:rPr lang="es-419" sz="1600" dirty="0">
                <a:latin typeface="Lato"/>
                <a:ea typeface="Lato"/>
                <a:cs typeface="Lato"/>
                <a:sym typeface="Lato"/>
              </a:rPr>
            </a:br>
            <a:endParaRPr sz="1600" dirty="0">
              <a:latin typeface="Lato"/>
              <a:ea typeface="Lato"/>
              <a:cs typeface="Lato"/>
              <a:sym typeface="Lato"/>
            </a:endParaRPr>
          </a:p>
        </p:txBody>
      </p:sp>
      <p:sp>
        <p:nvSpPr>
          <p:cNvPr id="128" name="Google Shape;128;p18"/>
          <p:cNvSpPr txBox="1"/>
          <p:nvPr/>
        </p:nvSpPr>
        <p:spPr>
          <a:xfrm>
            <a:off x="875250" y="479820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dirty="0">
                <a:solidFill>
                  <a:schemeClr val="hlink"/>
                </a:solidFill>
                <a:hlinkClick r:id="rId4"/>
              </a:rPr>
              <a:t>https://aws.amazon.com/es/nosql/</a:t>
            </a:r>
            <a:endParaRPr sz="1400" i="0" u="none" strike="noStrike" cap="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p:nvPr/>
        </p:nvSpPr>
        <p:spPr>
          <a:xfrm>
            <a:off x="907450" y="4515575"/>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a:ea typeface="Lato"/>
              <a:cs typeface="Lato"/>
              <a:sym typeface="Lato"/>
            </a:endParaRPr>
          </a:p>
        </p:txBody>
      </p:sp>
      <p:sp>
        <p:nvSpPr>
          <p:cNvPr id="134" name="Google Shape;134;p19"/>
          <p:cNvSpPr txBox="1"/>
          <p:nvPr/>
        </p:nvSpPr>
        <p:spPr>
          <a:xfrm>
            <a:off x="875250" y="1281550"/>
            <a:ext cx="7393500" cy="519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1100"/>
              </a:spcBef>
              <a:spcAft>
                <a:spcPts val="0"/>
              </a:spcAft>
              <a:buNone/>
            </a:pPr>
            <a:r>
              <a:rPr lang="es-419" sz="2500">
                <a:solidFill>
                  <a:srgbClr val="232F3E"/>
                </a:solidFill>
              </a:rPr>
              <a:t>¿Por qué debería usar una base de datos NoSQL?</a:t>
            </a:r>
            <a:endParaRPr sz="2500">
              <a:solidFill>
                <a:srgbClr val="232F3E"/>
              </a:solidFill>
            </a:endParaRPr>
          </a:p>
          <a:p>
            <a:pPr marL="0" lvl="0" indent="0" algn="l" rtl="0">
              <a:lnSpc>
                <a:spcPct val="120000"/>
              </a:lnSpc>
              <a:spcBef>
                <a:spcPts val="1100"/>
              </a:spcBef>
              <a:spcAft>
                <a:spcPts val="0"/>
              </a:spcAft>
              <a:buNone/>
            </a:pPr>
            <a:endParaRPr sz="2500">
              <a:solidFill>
                <a:srgbClr val="232F3E"/>
              </a:solidFill>
            </a:endParaRPr>
          </a:p>
          <a:p>
            <a:pPr marL="0" lvl="0" indent="0" algn="l" rtl="0">
              <a:spcBef>
                <a:spcPts val="1100"/>
              </a:spcBef>
              <a:spcAft>
                <a:spcPts val="0"/>
              </a:spcAft>
              <a:buNone/>
            </a:pPr>
            <a:endParaRPr b="1">
              <a:latin typeface="Lato"/>
              <a:ea typeface="Lato"/>
              <a:cs typeface="Lato"/>
              <a:sym typeface="Lato"/>
            </a:endParaRPr>
          </a:p>
        </p:txBody>
      </p:sp>
      <p:sp>
        <p:nvSpPr>
          <p:cNvPr id="135" name="Google Shape;135;p19"/>
          <p:cNvSpPr txBox="1"/>
          <p:nvPr/>
        </p:nvSpPr>
        <p:spPr>
          <a:xfrm>
            <a:off x="907450" y="2190900"/>
            <a:ext cx="7393500" cy="2720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s-419" sz="1200" dirty="0">
                <a:solidFill>
                  <a:srgbClr val="333333"/>
                </a:solidFill>
              </a:rPr>
              <a:t>Las bases de datos </a:t>
            </a:r>
            <a:r>
              <a:rPr lang="es-419" sz="1200" dirty="0" err="1">
                <a:solidFill>
                  <a:srgbClr val="333333"/>
                </a:solidFill>
              </a:rPr>
              <a:t>NoSQL</a:t>
            </a:r>
            <a:r>
              <a:rPr lang="es-419" sz="1200" dirty="0">
                <a:solidFill>
                  <a:srgbClr val="333333"/>
                </a:solidFill>
              </a:rPr>
              <a:t> se adaptan perfectamente a muchas aplicaciones modernas, como dispositivos móviles, web y juegos, que requieren bases de datos flexibles, escalables, de alto rendimiento y altamente funcionales para proporcionar excelentes experiencias de usuario</a:t>
            </a:r>
            <a:endParaRPr sz="1200" dirty="0">
              <a:solidFill>
                <a:srgbClr val="333333"/>
              </a:solidFill>
            </a:endParaRPr>
          </a:p>
          <a:p>
            <a:pPr marL="0" lvl="0" indent="0" algn="l" rtl="0">
              <a:spcBef>
                <a:spcPts val="0"/>
              </a:spcBef>
              <a:spcAft>
                <a:spcPts val="0"/>
              </a:spcAft>
              <a:buNone/>
            </a:pPr>
            <a:endParaRPr sz="1800" dirty="0">
              <a:latin typeface="Lato"/>
              <a:ea typeface="Lato"/>
              <a:cs typeface="Lato"/>
              <a:sym typeface="Lato"/>
            </a:endParaRPr>
          </a:p>
          <a:p>
            <a:pPr marL="0" lvl="0" indent="0" algn="l" rtl="0">
              <a:spcBef>
                <a:spcPts val="0"/>
              </a:spcBef>
              <a:spcAft>
                <a:spcPts val="0"/>
              </a:spcAft>
              <a:buNone/>
            </a:pPr>
            <a:endParaRPr sz="1800" dirty="0">
              <a:latin typeface="Lato"/>
              <a:ea typeface="Lato"/>
              <a:cs typeface="Lato"/>
              <a:sym typeface="Lato"/>
            </a:endParaRPr>
          </a:p>
          <a:p>
            <a:pPr marL="457200" lvl="0" indent="0" algn="l" rtl="0">
              <a:spcBef>
                <a:spcPts val="0"/>
              </a:spcBef>
              <a:spcAft>
                <a:spcPts val="0"/>
              </a:spcAft>
              <a:buNone/>
            </a:pPr>
            <a:r>
              <a:rPr lang="es-419" sz="1800" dirty="0">
                <a:latin typeface="Lato"/>
                <a:ea typeface="Lato"/>
                <a:cs typeface="Lato"/>
                <a:sym typeface="Lato"/>
              </a:rPr>
              <a:t/>
            </a:r>
            <a:br>
              <a:rPr lang="es-419" sz="1800" dirty="0">
                <a:latin typeface="Lato"/>
                <a:ea typeface="Lato"/>
                <a:cs typeface="Lato"/>
                <a:sym typeface="Lato"/>
              </a:rPr>
            </a:br>
            <a:endParaRPr sz="1800" dirty="0">
              <a:latin typeface="Lato"/>
              <a:ea typeface="Lato"/>
              <a:cs typeface="Lato"/>
              <a:sym typeface="Lato"/>
            </a:endParaRPr>
          </a:p>
        </p:txBody>
      </p:sp>
      <p:pic>
        <p:nvPicPr>
          <p:cNvPr id="136" name="Google Shape;136;p19"/>
          <p:cNvPicPr preferRelativeResize="0"/>
          <p:nvPr/>
        </p:nvPicPr>
        <p:blipFill>
          <a:blip r:embed="rId3">
            <a:alphaModFix/>
          </a:blip>
          <a:stretch>
            <a:fillRect/>
          </a:stretch>
        </p:blipFill>
        <p:spPr>
          <a:xfrm>
            <a:off x="6327575" y="3196828"/>
            <a:ext cx="1423723" cy="1318747"/>
          </a:xfrm>
          <a:prstGeom prst="rect">
            <a:avLst/>
          </a:prstGeom>
          <a:noFill/>
          <a:ln>
            <a:noFill/>
          </a:ln>
        </p:spPr>
      </p:pic>
      <p:sp>
        <p:nvSpPr>
          <p:cNvPr id="137" name="Google Shape;137;p19"/>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Por flexibilidad</a:t>
            </a:r>
            <a:endParaRPr/>
          </a:p>
        </p:txBody>
      </p:sp>
      <p:sp>
        <p:nvSpPr>
          <p:cNvPr id="143" name="Google Shape;143;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rgbClr val="333333"/>
                </a:solidFill>
                <a:latin typeface="Arial"/>
                <a:ea typeface="Arial"/>
                <a:cs typeface="Arial"/>
                <a:sym typeface="Arial"/>
              </a:rPr>
              <a:t>Las bases de datos </a:t>
            </a:r>
            <a:r>
              <a:rPr lang="es-419" sz="1200" dirty="0" err="1">
                <a:solidFill>
                  <a:srgbClr val="333333"/>
                </a:solidFill>
                <a:latin typeface="Arial"/>
                <a:ea typeface="Arial"/>
                <a:cs typeface="Arial"/>
                <a:sym typeface="Arial"/>
              </a:rPr>
              <a:t>NoSQL</a:t>
            </a:r>
            <a:r>
              <a:rPr lang="es-419" sz="1200" dirty="0">
                <a:solidFill>
                  <a:srgbClr val="333333"/>
                </a:solidFill>
                <a:latin typeface="Arial"/>
                <a:ea typeface="Arial"/>
                <a:cs typeface="Arial"/>
                <a:sym typeface="Arial"/>
              </a:rPr>
              <a:t> generalmente ofrecen esquemas flexibles que permiten un desarrollo más rápido y más iterativo. El modelo de datos flexible hace que las bases de datos </a:t>
            </a:r>
            <a:r>
              <a:rPr lang="es-419" sz="1200" dirty="0" err="1">
                <a:solidFill>
                  <a:srgbClr val="333333"/>
                </a:solidFill>
                <a:latin typeface="Arial"/>
                <a:ea typeface="Arial"/>
                <a:cs typeface="Arial"/>
                <a:sym typeface="Arial"/>
              </a:rPr>
              <a:t>NoSQL</a:t>
            </a:r>
            <a:r>
              <a:rPr lang="es-419" sz="1200" dirty="0">
                <a:solidFill>
                  <a:srgbClr val="333333"/>
                </a:solidFill>
                <a:latin typeface="Arial"/>
                <a:ea typeface="Arial"/>
                <a:cs typeface="Arial"/>
                <a:sym typeface="Arial"/>
              </a:rPr>
              <a:t> sean ideales para datos semiestructurados y no estructurados.</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44" name="Google Shape;144;p20"/>
          <p:cNvPicPr preferRelativeResize="0"/>
          <p:nvPr/>
        </p:nvPicPr>
        <p:blipFill>
          <a:blip r:embed="rId3">
            <a:alphaModFix/>
          </a:blip>
          <a:stretch>
            <a:fillRect/>
          </a:stretch>
        </p:blipFill>
        <p:spPr>
          <a:xfrm>
            <a:off x="5310389" y="2920876"/>
            <a:ext cx="1610916" cy="1733424"/>
          </a:xfrm>
          <a:prstGeom prst="rect">
            <a:avLst/>
          </a:prstGeom>
          <a:noFill/>
          <a:ln>
            <a:noFill/>
          </a:ln>
        </p:spPr>
      </p:pic>
      <p:sp>
        <p:nvSpPr>
          <p:cNvPr id="145" name="Google Shape;145;p20"/>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a:t>Por Escalabilidad</a:t>
            </a:r>
            <a:endParaRPr/>
          </a:p>
        </p:txBody>
      </p:sp>
      <p:sp>
        <p:nvSpPr>
          <p:cNvPr id="151" name="Google Shape;15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419" sz="1200" dirty="0">
                <a:solidFill>
                  <a:srgbClr val="333333"/>
                </a:solidFill>
                <a:latin typeface="Arial"/>
                <a:ea typeface="Arial"/>
                <a:cs typeface="Arial"/>
                <a:sym typeface="Arial"/>
              </a:rPr>
              <a:t>Las bases de datos </a:t>
            </a:r>
            <a:r>
              <a:rPr lang="es-419" sz="1200" dirty="0" err="1">
                <a:solidFill>
                  <a:srgbClr val="333333"/>
                </a:solidFill>
                <a:latin typeface="Arial"/>
                <a:ea typeface="Arial"/>
                <a:cs typeface="Arial"/>
                <a:sym typeface="Arial"/>
              </a:rPr>
              <a:t>NoSQL</a:t>
            </a:r>
            <a:r>
              <a:rPr lang="es-419" sz="1200" dirty="0">
                <a:solidFill>
                  <a:srgbClr val="333333"/>
                </a:solidFill>
                <a:latin typeface="Arial"/>
                <a:ea typeface="Arial"/>
                <a:cs typeface="Arial"/>
                <a:sym typeface="Arial"/>
              </a:rPr>
              <a:t> generalmente están diseñadas para escalar usando clústeres distribuidos de hardware en lugar de escalar añadiendo servidores caros y sólidos. Algunos proveedores de la nube manejan estas operaciones fuera del alcance, como un servicio completamente administrado.</a:t>
            </a: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200" dirty="0">
              <a:solidFill>
                <a:srgbClr val="333333"/>
              </a:solidFill>
              <a:latin typeface="Arial"/>
              <a:ea typeface="Arial"/>
              <a:cs typeface="Arial"/>
              <a:sym typeface="Arial"/>
            </a:endParaRPr>
          </a:p>
          <a:p>
            <a:pPr marL="0" lvl="0" indent="0" algn="l" rtl="0">
              <a:spcBef>
                <a:spcPts val="800"/>
              </a:spcBef>
              <a:spcAft>
                <a:spcPts val="0"/>
              </a:spcAft>
              <a:buNone/>
            </a:pPr>
            <a:endParaRPr sz="1600" dirty="0"/>
          </a:p>
        </p:txBody>
      </p:sp>
      <p:pic>
        <p:nvPicPr>
          <p:cNvPr id="152" name="Google Shape;152;p21"/>
          <p:cNvPicPr preferRelativeResize="0"/>
          <p:nvPr/>
        </p:nvPicPr>
        <p:blipFill>
          <a:blip r:embed="rId3">
            <a:alphaModFix/>
          </a:blip>
          <a:stretch>
            <a:fillRect/>
          </a:stretch>
        </p:blipFill>
        <p:spPr>
          <a:xfrm>
            <a:off x="4985024" y="3163525"/>
            <a:ext cx="2330178" cy="1490775"/>
          </a:xfrm>
          <a:prstGeom prst="rect">
            <a:avLst/>
          </a:prstGeom>
          <a:noFill/>
          <a:ln>
            <a:noFill/>
          </a:ln>
        </p:spPr>
      </p:pic>
      <p:sp>
        <p:nvSpPr>
          <p:cNvPr id="153" name="Google Shape;153;p21"/>
          <p:cNvSpPr txBox="1"/>
          <p:nvPr/>
        </p:nvSpPr>
        <p:spPr>
          <a:xfrm>
            <a:off x="883825" y="4497850"/>
            <a:ext cx="4275300" cy="312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419" sz="1200" u="sng">
                <a:solidFill>
                  <a:schemeClr val="hlink"/>
                </a:solidFill>
                <a:hlinkClick r:id="rId4"/>
              </a:rPr>
              <a:t>https://aws.amazon.com/es/nosql/</a:t>
            </a:r>
            <a:endParaRPr sz="1400" i="0" u="none" strike="noStrike" cap="none"/>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B3C10D4544804084B0909144B01164" ma:contentTypeVersion="2" ma:contentTypeDescription="Crear nuevo documento." ma:contentTypeScope="" ma:versionID="76ac416da1247b1c8c50ce9a3cc265ad">
  <xsd:schema xmlns:xsd="http://www.w3.org/2001/XMLSchema" xmlns:xs="http://www.w3.org/2001/XMLSchema" xmlns:p="http://schemas.microsoft.com/office/2006/metadata/properties" xmlns:ns2="d2e8cc72-fa7a-4cee-a448-7b4e27cf7802" targetNamespace="http://schemas.microsoft.com/office/2006/metadata/properties" ma:root="true" ma:fieldsID="d8c3736d5e20af4f30e7c0a62a55fb54" ns2:_="">
    <xsd:import namespace="d2e8cc72-fa7a-4cee-a448-7b4e27cf780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e8cc72-fa7a-4cee-a448-7b4e27cf78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A18633-CBD0-4683-B0B4-AC3F40C08063}"/>
</file>

<file path=customXml/itemProps2.xml><?xml version="1.0" encoding="utf-8"?>
<ds:datastoreItem xmlns:ds="http://schemas.openxmlformats.org/officeDocument/2006/customXml" ds:itemID="{20951135-A70B-4BC9-A478-1927A73F0E0A}"/>
</file>

<file path=customXml/itemProps3.xml><?xml version="1.0" encoding="utf-8"?>
<ds:datastoreItem xmlns:ds="http://schemas.openxmlformats.org/officeDocument/2006/customXml" ds:itemID="{0813E4BF-C627-4D8D-A2B6-6B2B3E50D6F7}"/>
</file>

<file path=docProps/app.xml><?xml version="1.0" encoding="utf-8"?>
<Properties xmlns="http://schemas.openxmlformats.org/officeDocument/2006/extended-properties" xmlns:vt="http://schemas.openxmlformats.org/officeDocument/2006/docPropsVTypes">
  <TotalTime>3</TotalTime>
  <Words>1404</Words>
  <Application>Microsoft Office PowerPoint</Application>
  <PresentationFormat>Presentación en pantalla (16:9)</PresentationFormat>
  <Paragraphs>113</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Lato</vt:lpstr>
      <vt:lpstr>Montserrat</vt:lpstr>
      <vt:lpstr>Raleway</vt:lpstr>
      <vt:lpstr>Streamline</vt:lpstr>
      <vt:lpstr>BACK END </vt:lpstr>
      <vt:lpstr>Presentación de PowerPoint</vt:lpstr>
      <vt:lpstr>Base de datos NoSQL</vt:lpstr>
      <vt:lpstr>Presentación de PowerPoint</vt:lpstr>
      <vt:lpstr>Presentación de PowerPoint</vt:lpstr>
      <vt:lpstr>Presentación de PowerPoint</vt:lpstr>
      <vt:lpstr>Presentación de PowerPoint</vt:lpstr>
      <vt:lpstr>Por flexibilidad</vt:lpstr>
      <vt:lpstr>Por Escalabilidad</vt:lpstr>
      <vt:lpstr>Por Alto Rendimiento</vt:lpstr>
      <vt:lpstr>Por ser Altamente Funcional</vt:lpstr>
      <vt:lpstr>SQL vs NO SQL</vt:lpstr>
      <vt:lpstr>SQL en comparación con Terminología NoSQL </vt:lpstr>
      <vt:lpstr>Ventajas y Desventajas de NoSQL</vt:lpstr>
      <vt:lpstr>Ventajas</vt:lpstr>
      <vt:lpstr>Desventajas</vt:lpstr>
      <vt:lpstr>CONOCIENDO JSON</vt:lpstr>
      <vt:lpstr>CONOCIENDO JSON</vt:lpstr>
      <vt:lpstr>Arreglo de atributos</vt:lpstr>
      <vt:lpstr>Arreglo de objetos json</vt:lpstr>
      <vt:lpstr>NOSQL vs SQL Cuándo utilizar qué tipo de base de datos? </vt:lpstr>
      <vt:lpstr>Apliquemos lo aprendido.   </vt:lpstr>
      <vt:lpstr>Presentación de PowerPoint</vt:lpstr>
      <vt:lpstr>Conclusiones</vt:lpstr>
      <vt:lpstr>Post- Work :</vt:lpstr>
      <vt:lpstr>¡Gracias!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 END </dc:title>
  <cp:lastModifiedBy>jaimePC</cp:lastModifiedBy>
  <cp:revision>3</cp:revision>
  <dcterms:modified xsi:type="dcterms:W3CDTF">2019-07-17T10:22:43Z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0x0101007BB3C10D4544804084B0909144B01164</vt:lpwstr>
  </property>
</Properties>
</file>