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notesSlides/notesSlide9.xml" ContentType="application/vnd.openxmlformats-officedocument.presentationml.notesSlide+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ME RENAN AÑAZCO MANCHEGO" initials="JRAM"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7BED33D-66E1-4FA8-B604-9855AE733020}">
  <a:tblStyle styleId="{C7BED33D-66E1-4FA8-B604-9855AE7330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91" autoAdjust="0"/>
  </p:normalViewPr>
  <p:slideViewPr>
    <p:cSldViewPr snapToGrid="0">
      <p:cViewPr varScale="1">
        <p:scale>
          <a:sx n="79" d="100"/>
          <a:sy n="79" d="100"/>
        </p:scale>
        <p:origin x="-108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ommentAuthors" Target="commentAuthors.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19597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ffac0e19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7ffac0e19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8026eb4b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8026eb4b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8026eb4b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8026eb4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026eb4b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026eb4b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8026eb4b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8026eb4b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8026eb4b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8026eb4b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8026eb4b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8026eb4b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8026eb4b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8026eb4b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8026eb4b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8026eb4b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026eb4b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026eb4b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b300a9d66b3da7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b300a9d66b3da7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100" b="0" i="0" u="none" strike="noStrike" cap="none" dirty="0">
                <a:solidFill>
                  <a:srgbClr val="000000"/>
                </a:solidFill>
                <a:latin typeface="Arial"/>
                <a:ea typeface="Arial"/>
                <a:cs typeface="Arial"/>
                <a:sym typeface="Arial"/>
              </a:rPr>
              <a:t>El docente conversa con los</a:t>
            </a:r>
            <a:r>
              <a:rPr lang="es-419" sz="1100" b="0" i="0" u="none" strike="noStrike" cap="none" baseline="0" dirty="0">
                <a:solidFill>
                  <a:srgbClr val="000000"/>
                </a:solidFill>
                <a:latin typeface="Arial"/>
                <a:ea typeface="Arial"/>
                <a:cs typeface="Arial"/>
                <a:sym typeface="Arial"/>
              </a:rPr>
              <a:t> participantes sobre sus comentarios frente a las </a:t>
            </a:r>
            <a:r>
              <a:rPr lang="es-419" sz="1100" b="0" i="0" u="none" strike="noStrike" cap="none" dirty="0">
                <a:solidFill>
                  <a:srgbClr val="000000"/>
                </a:solidFill>
                <a:latin typeface="Arial"/>
                <a:ea typeface="Arial"/>
                <a:cs typeface="Arial"/>
                <a:sym typeface="Arial"/>
              </a:rPr>
              <a:t>siguientes preguntas:</a:t>
            </a:r>
          </a:p>
          <a:p>
            <a:pPr>
              <a:buSzPts val="1400"/>
            </a:pPr>
            <a:r>
              <a:rPr lang="es-ES" sz="1100" b="1" dirty="0"/>
              <a:t>¿En que formato se almacena los datos en </a:t>
            </a:r>
            <a:r>
              <a:rPr lang="es-ES" sz="1100" b="1" dirty="0" err="1"/>
              <a:t>MongoDB</a:t>
            </a:r>
            <a:r>
              <a:rPr lang="es-ES" sz="1100" b="1" dirty="0"/>
              <a:t>?. </a:t>
            </a:r>
            <a:br>
              <a:rPr lang="es-ES" sz="1100" b="1" dirty="0"/>
            </a:br>
            <a:r>
              <a:rPr lang="es-ES" sz="1100" b="1" dirty="0"/>
              <a:t>¿Como esta compuesto una base de datos en Mongo?</a:t>
            </a:r>
            <a:br>
              <a:rPr lang="es-ES" sz="1100" b="1" dirty="0"/>
            </a:br>
            <a:r>
              <a:rPr lang="es-ES" sz="1100" b="1" dirty="0"/>
              <a:t>Mencione 2 ventajas de Mongo DB</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8026eb4b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8026eb4b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7ffac0e1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7ffac0e1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7ffac0e19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7ffac0e19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SESION DE OTRA CLASE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agradecimiento y despedidA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Se dara una introduccion a  el lenguaje SQL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0b4d3583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0b4d358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52f2c216a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52f2c216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8026eb4b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8026eb4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8026eb4b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8026eb4b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8026eb4b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8026eb4b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8026eb4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8026eb4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4169130"/>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 name="Google Shape;14;p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5" name="Google Shape;15;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11"/>
          <p:cNvGrpSpPr/>
          <p:nvPr/>
        </p:nvGrpSpPr>
        <p:grpSpPr>
          <a:xfrm>
            <a:off x="830392" y="1191256"/>
            <a:ext cx="745763" cy="45826"/>
            <a:chOff x="4580561" y="2589004"/>
            <a:chExt cx="1064464" cy="25200"/>
          </a:xfrm>
        </p:grpSpPr>
        <p:sp>
          <p:nvSpPr>
            <p:cNvPr id="73" name="Google Shape;7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1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6" name="Google Shape;76;p1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7" name="Google Shape;77;p1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8" name="Google Shape;7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2" name="Google Shape;22;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24"/>
        <p:cNvGrpSpPr/>
        <p:nvPr/>
      </p:nvGrpSpPr>
      <p:grpSpPr>
        <a:xfrm>
          <a:off x="0" y="0"/>
          <a:ext cx="0" cy="0"/>
          <a:chOff x="0" y="0"/>
          <a:chExt cx="0" cy="0"/>
        </a:xfrm>
      </p:grpSpPr>
      <p:grpSp>
        <p:nvGrpSpPr>
          <p:cNvPr id="25" name="Google Shape;25;p4"/>
          <p:cNvGrpSpPr/>
          <p:nvPr/>
        </p:nvGrpSpPr>
        <p:grpSpPr>
          <a:xfrm>
            <a:off x="830392" y="416913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4"/>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9" name="Google Shape;29;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32"/>
        <p:cNvGrpSpPr/>
        <p:nvPr/>
      </p:nvGrpSpPr>
      <p:grpSpPr>
        <a:xfrm>
          <a:off x="0" y="0"/>
          <a:ext cx="0" cy="0"/>
          <a:chOff x="0" y="0"/>
          <a:chExt cx="0" cy="0"/>
        </a:xfrm>
      </p:grpSpPr>
      <p:sp>
        <p:nvSpPr>
          <p:cNvPr id="33" name="Google Shape;33;p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6"/>
          <p:cNvGrpSpPr/>
          <p:nvPr/>
        </p:nvGrpSpPr>
        <p:grpSpPr>
          <a:xfrm>
            <a:off x="830392" y="1191256"/>
            <a:ext cx="745763" cy="45826"/>
            <a:chOff x="4580561" y="2589004"/>
            <a:chExt cx="1064464" cy="25200"/>
          </a:xfrm>
        </p:grpSpPr>
        <p:sp>
          <p:nvSpPr>
            <p:cNvPr id="35" name="Google Shape;3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38" name="Google Shape;38;p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9" name="Google Shape;39;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7"/>
          <p:cNvGrpSpPr/>
          <p:nvPr/>
        </p:nvGrpSpPr>
        <p:grpSpPr>
          <a:xfrm>
            <a:off x="830392" y="1191256"/>
            <a:ext cx="745763" cy="45826"/>
            <a:chOff x="4580561" y="2589004"/>
            <a:chExt cx="1064464" cy="25200"/>
          </a:xfrm>
        </p:grpSpPr>
        <p:sp>
          <p:nvSpPr>
            <p:cNvPr id="42" name="Google Shape;42;p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Google Shape;44;p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5" name="Google Shape;45;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Google Shape;48;p8"/>
          <p:cNvGrpSpPr/>
          <p:nvPr/>
        </p:nvGrpSpPr>
        <p:grpSpPr>
          <a:xfrm>
            <a:off x="830392" y="1191256"/>
            <a:ext cx="745763" cy="45826"/>
            <a:chOff x="4580561" y="2589004"/>
            <a:chExt cx="1064464" cy="25200"/>
          </a:xfrm>
        </p:grpSpPr>
        <p:sp>
          <p:nvSpPr>
            <p:cNvPr id="49" name="Google Shape;49;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2" name="Google Shape;52;p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3" name="Google Shape;53;p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9"/>
          <p:cNvGrpSpPr/>
          <p:nvPr/>
        </p:nvGrpSpPr>
        <p:grpSpPr>
          <a:xfrm>
            <a:off x="830392" y="1191256"/>
            <a:ext cx="745763" cy="45826"/>
            <a:chOff x="4580561" y="2589004"/>
            <a:chExt cx="1064464" cy="25200"/>
          </a:xfrm>
        </p:grpSpPr>
        <p:sp>
          <p:nvSpPr>
            <p:cNvPr id="58" name="Google Shape;58;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9"/>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1" name="Google Shape;61;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0"/>
          <p:cNvGrpSpPr/>
          <p:nvPr/>
        </p:nvGrpSpPr>
        <p:grpSpPr>
          <a:xfrm>
            <a:off x="830392" y="1191256"/>
            <a:ext cx="745763" cy="45826"/>
            <a:chOff x="4580561" y="2589004"/>
            <a:chExt cx="1064464" cy="25200"/>
          </a:xfrm>
        </p:grpSpPr>
        <p:sp>
          <p:nvSpPr>
            <p:cNvPr id="65" name="Google Shape;65;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10"/>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8" name="Google Shape;68;p10"/>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w3resource.com/mongodb/databases-documents-collections.ph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w3resource.com/mongodb/databases-documents-collections.ph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DM4gD6Z5zF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www.youtube.com/watch?v=DM4gD6Z5zFU"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docs.mongodb.com/manual/crud/"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resource.com/mongodb/databases-documents-collections.ph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w3resource.com/mongodb/databases-documents-collections.ph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w3resource.com/mongodb/databases-documents-collections.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733950"/>
            <a:ext cx="7688400" cy="124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8000"/>
              <a:buNone/>
            </a:pPr>
            <a:r>
              <a:rPr lang="es-419" sz="4800"/>
              <a:t>BACK END</a:t>
            </a:r>
            <a:br>
              <a:rPr lang="es-419" sz="4800"/>
            </a:br>
            <a:endParaRPr sz="4800"/>
          </a:p>
        </p:txBody>
      </p:sp>
      <p:sp>
        <p:nvSpPr>
          <p:cNvPr id="87" name="Google Shape;87;p1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s-419" sz="1600"/>
              <a:t>LOGRO: Crea una base de datos no relacional con MongoDB.</a:t>
            </a:r>
            <a:endParaRPr sz="1600"/>
          </a:p>
          <a:p>
            <a:pPr marL="0" lvl="0" indent="0" algn="l" rtl="0">
              <a:lnSpc>
                <a:spcPct val="115000"/>
              </a:lnSpc>
              <a:spcBef>
                <a:spcPts val="1600"/>
              </a:spcBef>
              <a:spcAft>
                <a:spcPts val="1600"/>
              </a:spcAft>
              <a:buSzPts val="1300"/>
              <a:buNone/>
            </a:pPr>
            <a:endParaRPr/>
          </a:p>
        </p:txBody>
      </p:sp>
      <p:sp>
        <p:nvSpPr>
          <p:cNvPr id="88" name="Google Shape;88;p13"/>
          <p:cNvSpPr txBox="1"/>
          <p:nvPr/>
        </p:nvSpPr>
        <p:spPr>
          <a:xfrm>
            <a:off x="698475" y="4287875"/>
            <a:ext cx="2973000" cy="43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dirty="0">
                <a:solidFill>
                  <a:schemeClr val="lt1"/>
                </a:solidFill>
                <a:latin typeface="Raleway"/>
                <a:ea typeface="Raleway"/>
                <a:cs typeface="Raleway"/>
                <a:sym typeface="Raleway"/>
              </a:rPr>
              <a:t>(</a:t>
            </a:r>
            <a:r>
              <a:rPr lang="es-419" b="1" dirty="0">
                <a:solidFill>
                  <a:schemeClr val="lt1"/>
                </a:solidFill>
                <a:latin typeface="Raleway"/>
                <a:ea typeface="Raleway"/>
                <a:cs typeface="Raleway"/>
                <a:sym typeface="Raleway"/>
              </a:rPr>
              <a:t>Semana 7 sesión 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Eliminar Base de datos Mongo</a:t>
            </a:r>
            <a:endParaRPr/>
          </a:p>
        </p:txBody>
      </p:sp>
      <p:sp>
        <p:nvSpPr>
          <p:cNvPr id="153" name="Google Shape;153;p22"/>
          <p:cNvSpPr txBox="1">
            <a:spLocks noGrp="1"/>
          </p:cNvSpPr>
          <p:nvPr>
            <p:ph type="body" idx="1"/>
          </p:nvPr>
        </p:nvSpPr>
        <p:spPr>
          <a:xfrm>
            <a:off x="729450" y="21261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600" dirty="0">
                <a:solidFill>
                  <a:schemeClr val="bg2"/>
                </a:solidFill>
              </a:rPr>
              <a:t>Para ello hacemos uso de el comando </a:t>
            </a:r>
            <a:r>
              <a:rPr lang="es-419" dirty="0"/>
              <a:t>:</a:t>
            </a:r>
            <a:br>
              <a:rPr lang="es-419" dirty="0"/>
            </a:br>
            <a:r>
              <a:rPr lang="es-419" dirty="0"/>
              <a:t/>
            </a:r>
            <a:br>
              <a:rPr lang="es-419" dirty="0"/>
            </a:br>
            <a:r>
              <a:rPr lang="es-419" sz="1800" dirty="0" err="1">
                <a:solidFill>
                  <a:srgbClr val="000000"/>
                </a:solidFill>
              </a:rPr>
              <a:t>db.dropDatabase</a:t>
            </a:r>
            <a:r>
              <a:rPr lang="es-419" sz="1800" dirty="0">
                <a:solidFill>
                  <a:srgbClr val="000000"/>
                </a:solidFill>
              </a:rPr>
              <a:t>() </a:t>
            </a:r>
            <a:endParaRPr sz="1800"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p:txBody>
      </p:sp>
      <p:sp>
        <p:nvSpPr>
          <p:cNvPr id="154" name="Google Shape;154;p22"/>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Obtener referencia de base de datos actual </a:t>
            </a:r>
            <a:endParaRPr/>
          </a:p>
        </p:txBody>
      </p:sp>
      <p:sp>
        <p:nvSpPr>
          <p:cNvPr id="160" name="Google Shape;160;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rgbClr val="000000"/>
                </a:solidFill>
                <a:highlight>
                  <a:srgbClr val="FFFFFF"/>
                </a:highlight>
                <a:latin typeface="Arial"/>
                <a:ea typeface="Arial"/>
                <a:cs typeface="Arial"/>
                <a:sym typeface="Arial"/>
              </a:rPr>
              <a:t>Ejecute el comando 'db' para referirse al objeto o conexión de la base de datos actual.</a:t>
            </a:r>
            <a:r>
              <a:rPr lang="es-419">
                <a:solidFill>
                  <a:srgbClr val="000000"/>
                </a:solidFill>
              </a:rPr>
              <a:t> :</a:t>
            </a:r>
            <a:br>
              <a:rPr lang="es-419">
                <a:solidFill>
                  <a:srgbClr val="000000"/>
                </a:solidFill>
              </a:rPr>
            </a:b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pic>
        <p:nvPicPr>
          <p:cNvPr id="161" name="Google Shape;161;p23"/>
          <p:cNvPicPr preferRelativeResize="0"/>
          <p:nvPr/>
        </p:nvPicPr>
        <p:blipFill>
          <a:blip r:embed="rId3">
            <a:alphaModFix/>
          </a:blip>
          <a:stretch>
            <a:fillRect/>
          </a:stretch>
        </p:blipFill>
        <p:spPr>
          <a:xfrm>
            <a:off x="825625" y="2650325"/>
            <a:ext cx="2400300" cy="704850"/>
          </a:xfrm>
          <a:prstGeom prst="rect">
            <a:avLst/>
          </a:prstGeom>
          <a:noFill/>
          <a:ln>
            <a:noFill/>
          </a:ln>
        </p:spPr>
      </p:pic>
      <p:sp>
        <p:nvSpPr>
          <p:cNvPr id="162" name="Google Shape;162;p23"/>
          <p:cNvSpPr txBox="1"/>
          <p:nvPr/>
        </p:nvSpPr>
        <p:spPr>
          <a:xfrm>
            <a:off x="4362025" y="2767600"/>
            <a:ext cx="3962400" cy="15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a:latin typeface="Lato"/>
                <a:ea typeface="Lato"/>
                <a:cs typeface="Lato"/>
                <a:sym typeface="Lato"/>
              </a:rPr>
              <a:t>TIP:</a:t>
            </a:r>
            <a:br>
              <a:rPr lang="es-419">
                <a:latin typeface="Lato"/>
                <a:ea typeface="Lato"/>
                <a:cs typeface="Lato"/>
                <a:sym typeface="Lato"/>
              </a:rPr>
            </a:br>
            <a:r>
              <a:rPr lang="es-419" sz="1300">
                <a:highlight>
                  <a:srgbClr val="FFFFFF"/>
                </a:highlight>
              </a:rPr>
              <a:t>Los nombres de la base de datos pueden ser casi cualquier carácter en el rango ASCII. Pero no pueden contener una cadena vacía, un punto (es decir, ".") O "".</a:t>
            </a:r>
            <a:endParaRPr>
              <a:latin typeface="Lato"/>
              <a:ea typeface="Lato"/>
              <a:cs typeface="Lato"/>
              <a:sym typeface="Lato"/>
            </a:endParaRPr>
          </a:p>
        </p:txBody>
      </p:sp>
      <p:sp>
        <p:nvSpPr>
          <p:cNvPr id="163" name="Google Shape;163;p23"/>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4"/>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Documentos MongoDB </a:t>
            </a:r>
            <a:endParaRPr/>
          </a:p>
        </p:txBody>
      </p:sp>
      <p:sp>
        <p:nvSpPr>
          <p:cNvPr id="169" name="Google Shape;169;p24"/>
          <p:cNvSpPr txBox="1">
            <a:spLocks noGrp="1"/>
          </p:cNvSpPr>
          <p:nvPr>
            <p:ph type="body" idx="1"/>
          </p:nvPr>
        </p:nvSpPr>
        <p:spPr>
          <a:xfrm>
            <a:off x="729450" y="2078875"/>
            <a:ext cx="38628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rgbClr val="000000"/>
                </a:solidFill>
              </a:rPr>
              <a:t/>
            </a:r>
            <a:br>
              <a:rPr lang="es-419">
                <a:solidFill>
                  <a:srgbClr val="000000"/>
                </a:solidFill>
              </a:rPr>
            </a:b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
        <p:nvSpPr>
          <p:cNvPr id="170" name="Google Shape;170;p24"/>
          <p:cNvSpPr txBox="1"/>
          <p:nvPr/>
        </p:nvSpPr>
        <p:spPr>
          <a:xfrm>
            <a:off x="801150" y="1958575"/>
            <a:ext cx="3561000" cy="19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300" i="1">
                <a:highlight>
                  <a:srgbClr val="FFFFFF"/>
                </a:highlight>
              </a:rPr>
              <a:t>El documento</a:t>
            </a:r>
            <a:r>
              <a:rPr lang="es-419" sz="1300">
                <a:highlight>
                  <a:srgbClr val="FFFFFF"/>
                </a:highlight>
              </a:rPr>
              <a:t> es la unidad de almacenamiento de datos en una base de datos MongoDB.</a:t>
            </a:r>
            <a:br>
              <a:rPr lang="es-419" sz="1300">
                <a:highlight>
                  <a:srgbClr val="FFFFFF"/>
                </a:highlight>
              </a:rPr>
            </a:br>
            <a:r>
              <a:rPr lang="es-419" sz="1300">
                <a:highlight>
                  <a:srgbClr val="FFFFFF"/>
                </a:highlight>
              </a:rPr>
              <a:t/>
            </a:r>
            <a:br>
              <a:rPr lang="es-419" sz="1300">
                <a:highlight>
                  <a:srgbClr val="FFFFFF"/>
                </a:highlight>
              </a:rPr>
            </a:br>
            <a:r>
              <a:rPr lang="es-419" sz="1300">
                <a:highlight>
                  <a:srgbClr val="FFFFFF"/>
                </a:highlight>
              </a:rPr>
              <a:t>A menudo, el término "objeto" se usa para referir un documento.</a:t>
            </a:r>
            <a:endParaRPr>
              <a:latin typeface="Lato"/>
              <a:ea typeface="Lato"/>
              <a:cs typeface="Lato"/>
              <a:sym typeface="Lato"/>
            </a:endParaRPr>
          </a:p>
        </p:txBody>
      </p:sp>
      <p:sp>
        <p:nvSpPr>
          <p:cNvPr id="171" name="Google Shape;171;p24"/>
          <p:cNvSpPr txBox="1"/>
          <p:nvPr/>
        </p:nvSpPr>
        <p:spPr>
          <a:xfrm>
            <a:off x="4881700" y="2035350"/>
            <a:ext cx="3702600" cy="16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a:latin typeface="Lato"/>
                <a:ea typeface="Lato"/>
                <a:cs typeface="Lato"/>
                <a:sym typeface="Lato"/>
              </a:rPr>
              <a:t>EJEMPLO DOCUMENTO:</a:t>
            </a:r>
            <a:br>
              <a:rPr lang="es-419">
                <a:latin typeface="Lato"/>
                <a:ea typeface="Lato"/>
                <a:cs typeface="Lato"/>
                <a:sym typeface="Lato"/>
              </a:rPr>
            </a:br>
            <a:r>
              <a:rPr lang="es-419">
                <a:latin typeface="Lato"/>
                <a:ea typeface="Lato"/>
                <a:cs typeface="Lato"/>
                <a:sym typeface="Lato"/>
              </a:rPr>
              <a:t/>
            </a:r>
            <a:br>
              <a:rPr lang="es-419">
                <a:latin typeface="Lato"/>
                <a:ea typeface="Lato"/>
                <a:cs typeface="Lato"/>
                <a:sym typeface="Lato"/>
              </a:rPr>
            </a:br>
            <a:r>
              <a:rPr lang="es-419" sz="1300">
                <a:highlight>
                  <a:srgbClr val="FFFFFF"/>
                </a:highlight>
              </a:rPr>
              <a:t>{nombre: "Carlos"}</a:t>
            </a:r>
            <a:endParaRPr>
              <a:latin typeface="Lato"/>
              <a:ea typeface="Lato"/>
              <a:cs typeface="Lato"/>
              <a:sym typeface="Lato"/>
            </a:endParaRPr>
          </a:p>
        </p:txBody>
      </p:sp>
      <p:sp>
        <p:nvSpPr>
          <p:cNvPr id="172" name="Google Shape;172;p24"/>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7650" y="1194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Documentos MongoDB </a:t>
            </a:r>
            <a:endParaRPr/>
          </a:p>
        </p:txBody>
      </p:sp>
      <p:sp>
        <p:nvSpPr>
          <p:cNvPr id="178" name="Google Shape;178;p25"/>
          <p:cNvSpPr txBox="1">
            <a:spLocks noGrp="1"/>
          </p:cNvSpPr>
          <p:nvPr>
            <p:ph type="body" idx="1"/>
          </p:nvPr>
        </p:nvSpPr>
        <p:spPr>
          <a:xfrm>
            <a:off x="729450" y="2078875"/>
            <a:ext cx="38628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rgbClr val="000000"/>
                </a:solidFill>
              </a:rPr>
              <a:t/>
            </a:r>
            <a:br>
              <a:rPr lang="es-419">
                <a:solidFill>
                  <a:srgbClr val="000000"/>
                </a:solidFill>
              </a:rPr>
            </a:b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
        <p:nvSpPr>
          <p:cNvPr id="179" name="Google Shape;179;p25"/>
          <p:cNvSpPr txBox="1"/>
          <p:nvPr/>
        </p:nvSpPr>
        <p:spPr>
          <a:xfrm>
            <a:off x="4041591" y="1863825"/>
            <a:ext cx="4078800" cy="19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dirty="0">
                <a:highlight>
                  <a:srgbClr val="FFFFFF"/>
                </a:highlight>
              </a:rPr>
              <a:t>Los documentos son análogos a los registros de un RDBMS. Las operaciones de inserción, actualización y eliminación se pueden realizar en una colección. La siguiente tabla le ayudará a entender el concepto más fácilmente:</a:t>
            </a:r>
            <a:endParaRPr dirty="0">
              <a:latin typeface="Lato"/>
              <a:ea typeface="Lato"/>
              <a:cs typeface="Lato"/>
              <a:sym typeface="Lato"/>
            </a:endParaRPr>
          </a:p>
        </p:txBody>
      </p:sp>
      <p:graphicFrame>
        <p:nvGraphicFramePr>
          <p:cNvPr id="180" name="Google Shape;180;p25"/>
          <p:cNvGraphicFramePr/>
          <p:nvPr>
            <p:extLst>
              <p:ext uri="{D42A27DB-BD31-4B8C-83A1-F6EECF244321}">
                <p14:modId xmlns:p14="http://schemas.microsoft.com/office/powerpoint/2010/main" val="3816724769"/>
              </p:ext>
            </p:extLst>
          </p:nvPr>
        </p:nvGraphicFramePr>
        <p:xfrm>
          <a:off x="978858" y="1768081"/>
          <a:ext cx="2813325" cy="2794425"/>
        </p:xfrm>
        <a:graphic>
          <a:graphicData uri="http://schemas.openxmlformats.org/drawingml/2006/table">
            <a:tbl>
              <a:tblPr>
                <a:solidFill>
                  <a:srgbClr val="FFFFFF"/>
                </a:solidFill>
                <a:tableStyleId>{C7BED33D-66E1-4FA8-B604-9855AE733020}</a:tableStyleId>
              </a:tblPr>
              <a:tblGrid>
                <a:gridCol w="1374875">
                  <a:extLst>
                    <a:ext uri="{9D8B030D-6E8A-4147-A177-3AD203B41FA5}">
                      <a16:colId xmlns:a16="http://schemas.microsoft.com/office/drawing/2014/main" xmlns="" val="20000"/>
                    </a:ext>
                  </a:extLst>
                </a:gridCol>
                <a:gridCol w="1438450">
                  <a:extLst>
                    <a:ext uri="{9D8B030D-6E8A-4147-A177-3AD203B41FA5}">
                      <a16:colId xmlns:a16="http://schemas.microsoft.com/office/drawing/2014/main" xmlns="" val="20001"/>
                    </a:ext>
                  </a:extLst>
                </a:gridCol>
              </a:tblGrid>
              <a:tr h="546725">
                <a:tc>
                  <a:txBody>
                    <a:bodyPr/>
                    <a:lstStyle/>
                    <a:p>
                      <a:pPr marL="0" lvl="0" indent="0" algn="ctr" rtl="0">
                        <a:lnSpc>
                          <a:spcPct val="142857"/>
                        </a:lnSpc>
                        <a:spcBef>
                          <a:spcPts val="0"/>
                        </a:spcBef>
                        <a:spcAft>
                          <a:spcPts val="1500"/>
                        </a:spcAft>
                        <a:buNone/>
                      </a:pPr>
                      <a:r>
                        <a:rPr lang="es-419" sz="1200" b="1">
                          <a:highlight>
                            <a:srgbClr val="FFFFFF"/>
                          </a:highlight>
                        </a:rPr>
                        <a:t>SQL</a:t>
                      </a:r>
                      <a:endParaRPr sz="1200" b="1">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s-419" sz="1200" b="1">
                          <a:highlight>
                            <a:srgbClr val="FFFFFF"/>
                          </a:highlight>
                        </a:rPr>
                        <a:t>MongoDB</a:t>
                      </a:r>
                      <a:endParaRPr sz="1200" b="1">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0"/>
                  </a:ext>
                </a:extLst>
              </a:tr>
              <a:tr h="512025">
                <a:tc>
                  <a:txBody>
                    <a:bodyPr/>
                    <a:lstStyle/>
                    <a:p>
                      <a:pPr marL="0" lvl="0" indent="0" algn="l" rtl="0">
                        <a:lnSpc>
                          <a:spcPct val="142857"/>
                        </a:lnSpc>
                        <a:spcBef>
                          <a:spcPts val="0"/>
                        </a:spcBef>
                        <a:spcAft>
                          <a:spcPts val="1500"/>
                        </a:spcAft>
                        <a:buNone/>
                      </a:pPr>
                      <a:r>
                        <a:rPr lang="es-419" sz="1000">
                          <a:highlight>
                            <a:srgbClr val="FFFFFF"/>
                          </a:highlight>
                        </a:rPr>
                        <a:t>Tabla</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1500"/>
                        </a:spcAft>
                        <a:buNone/>
                      </a:pPr>
                      <a:r>
                        <a:rPr lang="es-419" sz="1000">
                          <a:highlight>
                            <a:srgbClr val="FFFFFF"/>
                          </a:highlight>
                        </a:rPr>
                        <a:t>Colección</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1"/>
                  </a:ext>
                </a:extLst>
              </a:tr>
              <a:tr h="512025">
                <a:tc>
                  <a:txBody>
                    <a:bodyPr/>
                    <a:lstStyle/>
                    <a:p>
                      <a:pPr marL="0" lvl="0" indent="0" algn="l" rtl="0">
                        <a:lnSpc>
                          <a:spcPct val="142857"/>
                        </a:lnSpc>
                        <a:spcBef>
                          <a:spcPts val="0"/>
                        </a:spcBef>
                        <a:spcAft>
                          <a:spcPts val="1500"/>
                        </a:spcAft>
                        <a:buNone/>
                      </a:pPr>
                      <a:r>
                        <a:rPr lang="es-419" sz="1000">
                          <a:highlight>
                            <a:srgbClr val="FFFFFF"/>
                          </a:highlight>
                        </a:rPr>
                        <a:t>Columna</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1500"/>
                        </a:spcAft>
                        <a:buNone/>
                      </a:pPr>
                      <a:r>
                        <a:rPr lang="es-419" sz="1000">
                          <a:highlight>
                            <a:srgbClr val="FFFFFF"/>
                          </a:highlight>
                        </a:rPr>
                        <a:t>Llave</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2"/>
                  </a:ext>
                </a:extLst>
              </a:tr>
              <a:tr h="512025">
                <a:tc>
                  <a:txBody>
                    <a:bodyPr/>
                    <a:lstStyle/>
                    <a:p>
                      <a:pPr marL="0" lvl="0" indent="0" algn="l" rtl="0">
                        <a:lnSpc>
                          <a:spcPct val="142857"/>
                        </a:lnSpc>
                        <a:spcBef>
                          <a:spcPts val="0"/>
                        </a:spcBef>
                        <a:spcAft>
                          <a:spcPts val="1500"/>
                        </a:spcAft>
                        <a:buNone/>
                      </a:pPr>
                      <a:r>
                        <a:rPr lang="es-419" sz="1000">
                          <a:highlight>
                            <a:srgbClr val="FFFFFF"/>
                          </a:highlight>
                        </a:rPr>
                        <a:t>Valor</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1500"/>
                        </a:spcAft>
                        <a:buNone/>
                      </a:pPr>
                      <a:r>
                        <a:rPr lang="es-419" sz="1000">
                          <a:highlight>
                            <a:srgbClr val="FFFFFF"/>
                          </a:highlight>
                        </a:rPr>
                        <a:t>Valor</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3"/>
                  </a:ext>
                </a:extLst>
              </a:tr>
              <a:tr h="711625">
                <a:tc>
                  <a:txBody>
                    <a:bodyPr/>
                    <a:lstStyle/>
                    <a:p>
                      <a:pPr marL="0" lvl="0" indent="0" algn="l" rtl="0">
                        <a:lnSpc>
                          <a:spcPct val="142857"/>
                        </a:lnSpc>
                        <a:spcBef>
                          <a:spcPts val="0"/>
                        </a:spcBef>
                        <a:spcAft>
                          <a:spcPts val="1500"/>
                        </a:spcAft>
                        <a:buNone/>
                      </a:pPr>
                      <a:r>
                        <a:rPr lang="es-419" sz="1000">
                          <a:highlight>
                            <a:srgbClr val="FFFFFF"/>
                          </a:highlight>
                        </a:rPr>
                        <a:t>Registros / Filas</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1500"/>
                        </a:spcAft>
                        <a:buNone/>
                      </a:pPr>
                      <a:r>
                        <a:rPr lang="es-419" sz="1000" dirty="0">
                          <a:highlight>
                            <a:srgbClr val="FFFFFF"/>
                          </a:highlight>
                        </a:rPr>
                        <a:t>Documento / Objeto</a:t>
                      </a:r>
                      <a:endParaRPr sz="1000" dirty="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
        <p:nvSpPr>
          <p:cNvPr id="181" name="Google Shape;181;p25"/>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727650" y="524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Tipo  de datos MongoDB </a:t>
            </a:r>
            <a:endParaRPr/>
          </a:p>
        </p:txBody>
      </p:sp>
      <p:sp>
        <p:nvSpPr>
          <p:cNvPr id="187" name="Google Shape;187;p26"/>
          <p:cNvSpPr txBox="1">
            <a:spLocks noGrp="1"/>
          </p:cNvSpPr>
          <p:nvPr>
            <p:ph type="body" idx="1"/>
          </p:nvPr>
        </p:nvSpPr>
        <p:spPr>
          <a:xfrm>
            <a:off x="729450" y="2078875"/>
            <a:ext cx="38628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rgbClr val="000000"/>
                </a:solidFill>
              </a:rPr>
              <a:t/>
            </a:r>
            <a:br>
              <a:rPr lang="es-419">
                <a:solidFill>
                  <a:srgbClr val="000000"/>
                </a:solidFill>
              </a:rPr>
            </a:b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graphicFrame>
        <p:nvGraphicFramePr>
          <p:cNvPr id="188" name="Google Shape;188;p26"/>
          <p:cNvGraphicFramePr/>
          <p:nvPr/>
        </p:nvGraphicFramePr>
        <p:xfrm>
          <a:off x="838375" y="1060050"/>
          <a:ext cx="7842375" cy="4041850"/>
        </p:xfrm>
        <a:graphic>
          <a:graphicData uri="http://schemas.openxmlformats.org/drawingml/2006/table">
            <a:tbl>
              <a:tblPr>
                <a:solidFill>
                  <a:srgbClr val="FFFFFF"/>
                </a:solidFill>
                <a:tableStyleId>{C7BED33D-66E1-4FA8-B604-9855AE733020}</a:tableStyleId>
              </a:tblPr>
              <a:tblGrid>
                <a:gridCol w="1527150">
                  <a:extLst>
                    <a:ext uri="{9D8B030D-6E8A-4147-A177-3AD203B41FA5}">
                      <a16:colId xmlns:a16="http://schemas.microsoft.com/office/drawing/2014/main" xmlns="" val="20000"/>
                    </a:ext>
                  </a:extLst>
                </a:gridCol>
                <a:gridCol w="6315225">
                  <a:extLst>
                    <a:ext uri="{9D8B030D-6E8A-4147-A177-3AD203B41FA5}">
                      <a16:colId xmlns:a16="http://schemas.microsoft.com/office/drawing/2014/main" xmlns="" val="20001"/>
                    </a:ext>
                  </a:extLst>
                </a:gridCol>
              </a:tblGrid>
              <a:tr h="310575">
                <a:tc>
                  <a:txBody>
                    <a:bodyPr/>
                    <a:lstStyle/>
                    <a:p>
                      <a:pPr marL="0" lvl="0" indent="0" algn="ctr" rtl="0">
                        <a:lnSpc>
                          <a:spcPct val="150000"/>
                        </a:lnSpc>
                        <a:spcBef>
                          <a:spcPts val="0"/>
                        </a:spcBef>
                        <a:spcAft>
                          <a:spcPts val="0"/>
                        </a:spcAft>
                        <a:buNone/>
                      </a:pPr>
                      <a:r>
                        <a:rPr lang="es-419" sz="1000" b="1">
                          <a:highlight>
                            <a:srgbClr val="FFFFFF"/>
                          </a:highlight>
                        </a:rPr>
                        <a:t>Tipos de datos</a:t>
                      </a:r>
                      <a:endParaRPr sz="1000" b="1">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s-419" sz="1000" b="1">
                          <a:highlight>
                            <a:srgbClr val="FFFFFF"/>
                          </a:highlight>
                        </a:rPr>
                        <a:t>Descripción</a:t>
                      </a:r>
                      <a:endParaRPr sz="1000" b="1">
                        <a:highlight>
                          <a:srgbClr val="FFFFFF"/>
                        </a:highlight>
                      </a:endParaRPr>
                    </a:p>
                  </a:txBody>
                  <a:tcPr marL="76200" marR="76200" marT="76200" marB="756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0"/>
                  </a:ext>
                </a:extLst>
              </a:tr>
              <a:tr h="310575">
                <a:tc>
                  <a:txBody>
                    <a:bodyPr/>
                    <a:lstStyle/>
                    <a:p>
                      <a:pPr marL="0" lvl="0" indent="0" algn="l" rtl="0">
                        <a:lnSpc>
                          <a:spcPct val="150000"/>
                        </a:lnSpc>
                        <a:spcBef>
                          <a:spcPts val="0"/>
                        </a:spcBef>
                        <a:spcAft>
                          <a:spcPts val="0"/>
                        </a:spcAft>
                        <a:buNone/>
                      </a:pPr>
                      <a:r>
                        <a:rPr lang="es-419" sz="1000">
                          <a:highlight>
                            <a:srgbClr val="FFFFFF"/>
                          </a:highlight>
                        </a:rPr>
                        <a:t>String</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Puede ser una cadena vacía o una combinación de caracteres.</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1"/>
                  </a:ext>
                </a:extLst>
              </a:tr>
              <a:tr h="310575">
                <a:tc>
                  <a:txBody>
                    <a:bodyPr/>
                    <a:lstStyle/>
                    <a:p>
                      <a:pPr marL="0" lvl="0" indent="0" algn="l" rtl="0">
                        <a:lnSpc>
                          <a:spcPct val="150000"/>
                        </a:lnSpc>
                        <a:spcBef>
                          <a:spcPts val="0"/>
                        </a:spcBef>
                        <a:spcAft>
                          <a:spcPts val="0"/>
                        </a:spcAft>
                        <a:buNone/>
                      </a:pPr>
                      <a:r>
                        <a:rPr lang="es-419" sz="1000">
                          <a:highlight>
                            <a:srgbClr val="FFFFFF"/>
                          </a:highlight>
                        </a:rPr>
                        <a:t>integer</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Los dígitos</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2"/>
                  </a:ext>
                </a:extLst>
              </a:tr>
              <a:tr h="310575">
                <a:tc>
                  <a:txBody>
                    <a:bodyPr/>
                    <a:lstStyle/>
                    <a:p>
                      <a:pPr marL="0" lvl="0" indent="0" algn="l" rtl="0">
                        <a:lnSpc>
                          <a:spcPct val="150000"/>
                        </a:lnSpc>
                        <a:spcBef>
                          <a:spcPts val="0"/>
                        </a:spcBef>
                        <a:spcAft>
                          <a:spcPts val="0"/>
                        </a:spcAft>
                        <a:buNone/>
                      </a:pPr>
                      <a:r>
                        <a:rPr lang="es-419" sz="1000">
                          <a:highlight>
                            <a:srgbClr val="FFFFFF"/>
                          </a:highlight>
                        </a:rPr>
                        <a:t>boolean</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Valores lógicos verdaderos o falsos.</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3"/>
                  </a:ext>
                </a:extLst>
              </a:tr>
              <a:tr h="310575">
                <a:tc>
                  <a:txBody>
                    <a:bodyPr/>
                    <a:lstStyle/>
                    <a:p>
                      <a:pPr marL="0" lvl="0" indent="0" algn="l" rtl="0">
                        <a:lnSpc>
                          <a:spcPct val="150000"/>
                        </a:lnSpc>
                        <a:spcBef>
                          <a:spcPts val="0"/>
                        </a:spcBef>
                        <a:spcAft>
                          <a:spcPts val="0"/>
                        </a:spcAft>
                        <a:buNone/>
                      </a:pPr>
                      <a:r>
                        <a:rPr lang="es-419" sz="1000">
                          <a:highlight>
                            <a:srgbClr val="FFFFFF"/>
                          </a:highlight>
                        </a:rPr>
                        <a:t>double</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Un tipo de número de punto flotante.</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4"/>
                  </a:ext>
                </a:extLst>
              </a:tr>
              <a:tr h="310575">
                <a:tc>
                  <a:txBody>
                    <a:bodyPr/>
                    <a:lstStyle/>
                    <a:p>
                      <a:pPr marL="0" lvl="0" indent="0" algn="l" rtl="0">
                        <a:lnSpc>
                          <a:spcPct val="150000"/>
                        </a:lnSpc>
                        <a:spcBef>
                          <a:spcPts val="0"/>
                        </a:spcBef>
                        <a:spcAft>
                          <a:spcPts val="0"/>
                        </a:spcAft>
                        <a:buNone/>
                      </a:pPr>
                      <a:r>
                        <a:rPr lang="es-419" sz="1000">
                          <a:highlight>
                            <a:srgbClr val="FFFFFF"/>
                          </a:highlight>
                        </a:rPr>
                        <a:t>null</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No es cero, no está vacío.</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5"/>
                  </a:ext>
                </a:extLst>
              </a:tr>
              <a:tr h="310575">
                <a:tc>
                  <a:txBody>
                    <a:bodyPr/>
                    <a:lstStyle/>
                    <a:p>
                      <a:pPr marL="0" lvl="0" indent="0" algn="l" rtl="0">
                        <a:lnSpc>
                          <a:spcPct val="150000"/>
                        </a:lnSpc>
                        <a:spcBef>
                          <a:spcPts val="0"/>
                        </a:spcBef>
                        <a:spcAft>
                          <a:spcPts val="0"/>
                        </a:spcAft>
                        <a:buNone/>
                      </a:pPr>
                      <a:r>
                        <a:rPr lang="es-419" sz="1000">
                          <a:highlight>
                            <a:srgbClr val="FFFFFF"/>
                          </a:highlight>
                        </a:rPr>
                        <a:t>array</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Una lista de valores.</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6"/>
                  </a:ext>
                </a:extLst>
              </a:tr>
              <a:tr h="310575">
                <a:tc>
                  <a:txBody>
                    <a:bodyPr/>
                    <a:lstStyle/>
                    <a:p>
                      <a:pPr marL="0" lvl="0" indent="0" algn="l" rtl="0">
                        <a:lnSpc>
                          <a:spcPct val="150000"/>
                        </a:lnSpc>
                        <a:spcBef>
                          <a:spcPts val="0"/>
                        </a:spcBef>
                        <a:spcAft>
                          <a:spcPts val="0"/>
                        </a:spcAft>
                        <a:buNone/>
                      </a:pPr>
                      <a:r>
                        <a:rPr lang="es-419" sz="1000">
                          <a:highlight>
                            <a:srgbClr val="FFFFFF"/>
                          </a:highlight>
                        </a:rPr>
                        <a:t>object</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Una entidad que puede ser utilizada en la programación. </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7"/>
                  </a:ext>
                </a:extLst>
              </a:tr>
              <a:tr h="496925">
                <a:tc>
                  <a:txBody>
                    <a:bodyPr/>
                    <a:lstStyle/>
                    <a:p>
                      <a:pPr marL="0" lvl="0" indent="0" algn="l" rtl="0">
                        <a:lnSpc>
                          <a:spcPct val="150000"/>
                        </a:lnSpc>
                        <a:spcBef>
                          <a:spcPts val="0"/>
                        </a:spcBef>
                        <a:spcAft>
                          <a:spcPts val="0"/>
                        </a:spcAft>
                        <a:buNone/>
                      </a:pPr>
                      <a:r>
                        <a:rPr lang="es-419" sz="1000">
                          <a:highlight>
                            <a:srgbClr val="FFFFFF"/>
                          </a:highlight>
                        </a:rPr>
                        <a:t>timestamp</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Un valor de 64 bits que se refiere a un tiempo y único en una sola instancia "mongod".</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8"/>
                  </a:ext>
                </a:extLst>
              </a:tr>
              <a:tr h="496925">
                <a:tc>
                  <a:txBody>
                    <a:bodyPr/>
                    <a:lstStyle/>
                    <a:p>
                      <a:pPr marL="0" lvl="0" indent="0" algn="l" rtl="0">
                        <a:lnSpc>
                          <a:spcPct val="150000"/>
                        </a:lnSpc>
                        <a:spcBef>
                          <a:spcPts val="0"/>
                        </a:spcBef>
                        <a:spcAft>
                          <a:spcPts val="0"/>
                        </a:spcAft>
                        <a:buNone/>
                      </a:pPr>
                      <a:r>
                        <a:rPr lang="es-419" sz="1000">
                          <a:highlight>
                            <a:srgbClr val="FFFFFF"/>
                          </a:highlight>
                        </a:rPr>
                        <a:t>ID de objeto</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s-419" sz="1000">
                          <a:highlight>
                            <a:srgbClr val="FFFFFF"/>
                          </a:highlight>
                        </a:rPr>
                        <a:t>Cada objeto o documento MongoDB debe tener un ID de objeto que sea único. </a:t>
                      </a:r>
                      <a:endParaRPr sz="1000">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Colecciones Mongodb</a:t>
            </a:r>
            <a:endParaRPr/>
          </a:p>
        </p:txBody>
      </p:sp>
      <p:sp>
        <p:nvSpPr>
          <p:cNvPr id="194" name="Google Shape;194;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rgbClr val="000000"/>
                </a:solidFill>
                <a:highlight>
                  <a:srgbClr val="FFFFFF"/>
                </a:highlight>
                <a:latin typeface="Arial"/>
                <a:ea typeface="Arial"/>
                <a:cs typeface="Arial"/>
                <a:sym typeface="Arial"/>
              </a:rPr>
              <a:t>Una </a:t>
            </a:r>
            <a:r>
              <a:rPr lang="es-419" i="1">
                <a:solidFill>
                  <a:srgbClr val="000000"/>
                </a:solidFill>
                <a:highlight>
                  <a:srgbClr val="FFFFFF"/>
                </a:highlight>
                <a:latin typeface="Arial"/>
                <a:ea typeface="Arial"/>
                <a:cs typeface="Arial"/>
                <a:sym typeface="Arial"/>
              </a:rPr>
              <a:t>colección</a:t>
            </a:r>
            <a:r>
              <a:rPr lang="es-419">
                <a:solidFill>
                  <a:srgbClr val="000000"/>
                </a:solidFill>
                <a:highlight>
                  <a:srgbClr val="FFFFFF"/>
                </a:highlight>
                <a:latin typeface="Arial"/>
                <a:ea typeface="Arial"/>
                <a:cs typeface="Arial"/>
                <a:sym typeface="Arial"/>
              </a:rPr>
              <a:t> puede almacenar una serie de documentos. Una </a:t>
            </a:r>
            <a:r>
              <a:rPr lang="es-419" i="1">
                <a:solidFill>
                  <a:srgbClr val="000000"/>
                </a:solidFill>
                <a:highlight>
                  <a:srgbClr val="FFFFFF"/>
                </a:highlight>
                <a:latin typeface="Arial"/>
                <a:ea typeface="Arial"/>
                <a:cs typeface="Arial"/>
                <a:sym typeface="Arial"/>
              </a:rPr>
              <a:t>colección</a:t>
            </a:r>
            <a:r>
              <a:rPr lang="es-419">
                <a:solidFill>
                  <a:srgbClr val="000000"/>
                </a:solidFill>
                <a:highlight>
                  <a:srgbClr val="FFFFFF"/>
                </a:highlight>
                <a:latin typeface="Arial"/>
                <a:ea typeface="Arial"/>
                <a:cs typeface="Arial"/>
                <a:sym typeface="Arial"/>
              </a:rPr>
              <a:t> es análoga a una tabla de un RDBMS.</a:t>
            </a:r>
            <a:br>
              <a:rPr lang="es-419">
                <a:solidFill>
                  <a:srgbClr val="000000"/>
                </a:solidFill>
                <a:highlight>
                  <a:srgbClr val="FFFFFF"/>
                </a:highlight>
                <a:latin typeface="Arial"/>
                <a:ea typeface="Arial"/>
                <a:cs typeface="Arial"/>
                <a:sym typeface="Arial"/>
              </a:rPr>
            </a:br>
            <a:r>
              <a:rPr lang="es-419">
                <a:solidFill>
                  <a:srgbClr val="000000"/>
                </a:solidFill>
                <a:highlight>
                  <a:srgbClr val="FFFFFF"/>
                </a:highlight>
                <a:latin typeface="Arial"/>
                <a:ea typeface="Arial"/>
                <a:cs typeface="Arial"/>
                <a:sym typeface="Arial"/>
              </a:rPr>
              <a:t/>
            </a:r>
            <a:br>
              <a:rPr lang="es-419">
                <a:solidFill>
                  <a:srgbClr val="000000"/>
                </a:solidFill>
                <a:highlight>
                  <a:srgbClr val="FFFFFF"/>
                </a:highlight>
                <a:latin typeface="Arial"/>
                <a:ea typeface="Arial"/>
                <a:cs typeface="Arial"/>
                <a:sym typeface="Arial"/>
              </a:rPr>
            </a:br>
            <a:r>
              <a:rPr lang="es-419">
                <a:solidFill>
                  <a:srgbClr val="000000"/>
                </a:solidFill>
                <a:highlight>
                  <a:srgbClr val="FFFFFF"/>
                </a:highlight>
                <a:latin typeface="Arial"/>
                <a:ea typeface="Arial"/>
                <a:cs typeface="Arial"/>
                <a:sym typeface="Arial"/>
              </a:rPr>
              <a:t>Una </a:t>
            </a:r>
            <a:r>
              <a:rPr lang="es-419" i="1">
                <a:solidFill>
                  <a:srgbClr val="000000"/>
                </a:solidFill>
                <a:highlight>
                  <a:srgbClr val="FFFFFF"/>
                </a:highlight>
                <a:latin typeface="Arial"/>
                <a:ea typeface="Arial"/>
                <a:cs typeface="Arial"/>
                <a:sym typeface="Arial"/>
              </a:rPr>
              <a:t>colección</a:t>
            </a:r>
            <a:r>
              <a:rPr lang="es-419">
                <a:solidFill>
                  <a:srgbClr val="000000"/>
                </a:solidFill>
                <a:highlight>
                  <a:srgbClr val="FFFFFF"/>
                </a:highlight>
                <a:latin typeface="Arial"/>
                <a:ea typeface="Arial"/>
                <a:cs typeface="Arial"/>
                <a:sym typeface="Arial"/>
              </a:rPr>
              <a:t> puede almacenar documentos de aquellos que no tienen la misma estructura. Esto es posible porque MongoDB es una base de datos </a:t>
            </a:r>
            <a:r>
              <a:rPr lang="es-419" i="1">
                <a:solidFill>
                  <a:srgbClr val="000000"/>
                </a:solidFill>
                <a:highlight>
                  <a:srgbClr val="FFFFFF"/>
                </a:highlight>
                <a:latin typeface="Arial"/>
                <a:ea typeface="Arial"/>
                <a:cs typeface="Arial"/>
                <a:sym typeface="Arial"/>
              </a:rPr>
              <a:t>libre de esquemas</a:t>
            </a:r>
            <a:r>
              <a:rPr lang="es-419">
                <a:solidFill>
                  <a:srgbClr val="000000"/>
                </a:solidFill>
                <a:highlight>
                  <a:srgbClr val="FFFFFF"/>
                </a:highlight>
                <a:latin typeface="Arial"/>
                <a:ea typeface="Arial"/>
                <a:cs typeface="Arial"/>
                <a:sym typeface="Arial"/>
              </a:rPr>
              <a:t> </a:t>
            </a:r>
            <a:endParaRPr sz="1200">
              <a:solidFill>
                <a:srgbClr val="000000"/>
              </a:solidFill>
              <a:latin typeface="Arial"/>
              <a:ea typeface="Arial"/>
              <a:cs typeface="Arial"/>
              <a:sym typeface="Arial"/>
            </a:endParaRPr>
          </a:p>
        </p:txBody>
      </p:sp>
      <p:sp>
        <p:nvSpPr>
          <p:cNvPr id="195" name="Google Shape;195;p27"/>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Colecciones Mongodb</a:t>
            </a:r>
            <a:endParaRPr/>
          </a:p>
        </p:txBody>
      </p:sp>
      <p:sp>
        <p:nvSpPr>
          <p:cNvPr id="201" name="Google Shape;201;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rgbClr val="000000"/>
                </a:solidFill>
                <a:highlight>
                  <a:srgbClr val="FFFFFF"/>
                </a:highlight>
                <a:latin typeface="Arial"/>
                <a:ea typeface="Arial"/>
                <a:cs typeface="Arial"/>
                <a:sym typeface="Arial"/>
              </a:rPr>
              <a:t>Aqui podemos ver como estos dos documentos pertenecen a una colección:</a:t>
            </a:r>
            <a:br>
              <a:rPr lang="es-419">
                <a:solidFill>
                  <a:srgbClr val="000000"/>
                </a:solidFill>
                <a:highlight>
                  <a:srgbClr val="FFFFFF"/>
                </a:highlight>
                <a:latin typeface="Arial"/>
                <a:ea typeface="Arial"/>
                <a:cs typeface="Arial"/>
                <a:sym typeface="Arial"/>
              </a:rPr>
            </a:br>
            <a:r>
              <a:rPr lang="es-419">
                <a:solidFill>
                  <a:srgbClr val="000000"/>
                </a:solidFill>
                <a:highlight>
                  <a:srgbClr val="FFFFFF"/>
                </a:highlight>
                <a:latin typeface="Arial"/>
                <a:ea typeface="Arial"/>
                <a:cs typeface="Arial"/>
                <a:sym typeface="Arial"/>
              </a:rPr>
              <a:t/>
            </a:r>
            <a:br>
              <a:rPr lang="es-419">
                <a:solidFill>
                  <a:srgbClr val="000000"/>
                </a:solidFill>
                <a:highlight>
                  <a:srgbClr val="FFFFFF"/>
                </a:highlight>
                <a:latin typeface="Arial"/>
                <a:ea typeface="Arial"/>
                <a:cs typeface="Arial"/>
                <a:sym typeface="Arial"/>
              </a:rPr>
            </a:br>
            <a:r>
              <a:rPr lang="es-419">
                <a:solidFill>
                  <a:srgbClr val="000000"/>
                </a:solidFill>
                <a:latin typeface="Arial"/>
                <a:ea typeface="Arial"/>
                <a:cs typeface="Arial"/>
                <a:sym typeface="Arial"/>
              </a:rPr>
              <a:t>{"tutorial" : "NoSQL"}</a:t>
            </a:r>
            <a:br>
              <a:rPr lang="es-419">
                <a:solidFill>
                  <a:srgbClr val="000000"/>
                </a:solidFill>
                <a:latin typeface="Arial"/>
                <a:ea typeface="Arial"/>
                <a:cs typeface="Arial"/>
                <a:sym typeface="Arial"/>
              </a:rPr>
            </a:br>
            <a:r>
              <a:rPr lang="es-419">
                <a:solidFill>
                  <a:srgbClr val="000000"/>
                </a:solidFill>
                <a:latin typeface="Arial"/>
                <a:ea typeface="Arial"/>
                <a:cs typeface="Arial"/>
                <a:sym typeface="Arial"/>
              </a:rPr>
              <a:t> {"topico" : 78}</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highlight>
                <a:srgbClr val="FFFFFF"/>
              </a:highlight>
              <a:latin typeface="Arial"/>
              <a:ea typeface="Arial"/>
              <a:cs typeface="Arial"/>
              <a:sym typeface="Arial"/>
            </a:endParaRPr>
          </a:p>
        </p:txBody>
      </p:sp>
      <p:sp>
        <p:nvSpPr>
          <p:cNvPr id="202" name="Google Shape;202;p28"/>
          <p:cNvSpPr txBox="1"/>
          <p:nvPr/>
        </p:nvSpPr>
        <p:spPr>
          <a:xfrm>
            <a:off x="837025" y="3287150"/>
            <a:ext cx="48123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300">
                <a:highlight>
                  <a:srgbClr val="FFFFFF"/>
                </a:highlight>
              </a:rPr>
              <a:t>Se crea una colección, cuando se inserta el primer documento.</a:t>
            </a:r>
            <a:endParaRPr>
              <a:latin typeface="Lato"/>
              <a:ea typeface="Lato"/>
              <a:cs typeface="Lato"/>
              <a:sym typeface="Lato"/>
            </a:endParaRPr>
          </a:p>
        </p:txBody>
      </p:sp>
      <p:sp>
        <p:nvSpPr>
          <p:cNvPr id="203" name="Google Shape;203;p28"/>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Colecciones Mongodb</a:t>
            </a:r>
            <a:endParaRPr/>
          </a:p>
        </p:txBody>
      </p:sp>
      <p:sp>
        <p:nvSpPr>
          <p:cNvPr id="209" name="Google Shape;209;p29"/>
          <p:cNvSpPr txBox="1">
            <a:spLocks noGrp="1"/>
          </p:cNvSpPr>
          <p:nvPr>
            <p:ph type="body" idx="1"/>
          </p:nvPr>
        </p:nvSpPr>
        <p:spPr>
          <a:xfrm>
            <a:off x="729450" y="2078875"/>
            <a:ext cx="33159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400" dirty="0">
                <a:solidFill>
                  <a:srgbClr val="000000"/>
                </a:solidFill>
                <a:highlight>
                  <a:srgbClr val="FFFFFF"/>
                </a:highlight>
                <a:latin typeface="Arial"/>
                <a:ea typeface="Arial"/>
                <a:cs typeface="Arial"/>
                <a:sym typeface="Arial"/>
              </a:rPr>
              <a:t>Otro ejemplo donde vemos como los documentos1,2 y 3 pertenece a una colección.</a:t>
            </a:r>
            <a:endParaRPr sz="1400" dirty="0">
              <a:solidFill>
                <a:srgbClr val="000000"/>
              </a:solidFill>
              <a:highlight>
                <a:srgbClr val="FFFFFF"/>
              </a:highlight>
              <a:latin typeface="Arial"/>
              <a:ea typeface="Arial"/>
              <a:cs typeface="Arial"/>
              <a:sym typeface="Arial"/>
            </a:endParaRPr>
          </a:p>
        </p:txBody>
      </p:sp>
      <p:pic>
        <p:nvPicPr>
          <p:cNvPr id="210" name="Google Shape;210;p29"/>
          <p:cNvPicPr preferRelativeResize="0"/>
          <p:nvPr/>
        </p:nvPicPr>
        <p:blipFill>
          <a:blip r:embed="rId3">
            <a:alphaModFix/>
          </a:blip>
          <a:stretch>
            <a:fillRect/>
          </a:stretch>
        </p:blipFill>
        <p:spPr>
          <a:xfrm>
            <a:off x="4323425" y="1929637"/>
            <a:ext cx="3315750" cy="2663675"/>
          </a:xfrm>
          <a:prstGeom prst="rect">
            <a:avLst/>
          </a:prstGeom>
          <a:noFill/>
          <a:ln>
            <a:noFill/>
          </a:ln>
        </p:spPr>
      </p:pic>
      <p:sp>
        <p:nvSpPr>
          <p:cNvPr id="211" name="Google Shape;211;p29"/>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4"/>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Nombre Colecciones válidas</a:t>
            </a:r>
            <a:endParaRPr/>
          </a:p>
        </p:txBody>
      </p:sp>
      <p:sp>
        <p:nvSpPr>
          <p:cNvPr id="217" name="Google Shape;217;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38461"/>
              </a:lnSpc>
              <a:spcBef>
                <a:spcPts val="0"/>
              </a:spcBef>
              <a:spcAft>
                <a:spcPts val="0"/>
              </a:spcAft>
              <a:buNone/>
            </a:pPr>
            <a:r>
              <a:rPr lang="es-419" dirty="0">
                <a:solidFill>
                  <a:srgbClr val="000000"/>
                </a:solidFill>
                <a:latin typeface="Arial"/>
                <a:ea typeface="Arial"/>
                <a:cs typeface="Arial"/>
                <a:sym typeface="Arial"/>
              </a:rPr>
              <a:t>Los nombres de las colecciones deben comenzar con letras o un </a:t>
            </a:r>
            <a:r>
              <a:rPr lang="es-419" dirty="0" err="1">
                <a:solidFill>
                  <a:srgbClr val="000000"/>
                </a:solidFill>
                <a:latin typeface="Arial"/>
                <a:ea typeface="Arial"/>
                <a:cs typeface="Arial"/>
                <a:sym typeface="Arial"/>
              </a:rPr>
              <a:t>guión</a:t>
            </a:r>
            <a:r>
              <a:rPr lang="es-419" dirty="0">
                <a:solidFill>
                  <a:srgbClr val="000000"/>
                </a:solidFill>
                <a:latin typeface="Arial"/>
                <a:ea typeface="Arial"/>
                <a:cs typeface="Arial"/>
                <a:sym typeface="Arial"/>
              </a:rPr>
              <a:t> bajo.</a:t>
            </a:r>
            <a:endParaRPr dirty="0">
              <a:solidFill>
                <a:srgbClr val="000000"/>
              </a:solidFill>
              <a:latin typeface="Arial"/>
              <a:ea typeface="Arial"/>
              <a:cs typeface="Arial"/>
              <a:sym typeface="Arial"/>
            </a:endParaRPr>
          </a:p>
          <a:p>
            <a:pPr marL="0" lvl="0" indent="0" algn="l" rtl="0">
              <a:lnSpc>
                <a:spcPct val="138461"/>
              </a:lnSpc>
              <a:spcBef>
                <a:spcPts val="1200"/>
              </a:spcBef>
              <a:spcAft>
                <a:spcPts val="0"/>
              </a:spcAft>
              <a:buNone/>
            </a:pPr>
            <a:r>
              <a:rPr lang="es-419" dirty="0">
                <a:solidFill>
                  <a:srgbClr val="000000"/>
                </a:solidFill>
                <a:latin typeface="Arial"/>
                <a:ea typeface="Arial"/>
                <a:cs typeface="Arial"/>
                <a:sym typeface="Arial"/>
              </a:rPr>
              <a:t>Un nombre de colección puede contener números.</a:t>
            </a:r>
            <a:endParaRPr dirty="0">
              <a:solidFill>
                <a:srgbClr val="000000"/>
              </a:solidFill>
              <a:latin typeface="Arial"/>
              <a:ea typeface="Arial"/>
              <a:cs typeface="Arial"/>
              <a:sym typeface="Arial"/>
            </a:endParaRPr>
          </a:p>
          <a:p>
            <a:pPr marL="0" lvl="0" indent="0" algn="l" rtl="0">
              <a:lnSpc>
                <a:spcPct val="138461"/>
              </a:lnSpc>
              <a:spcBef>
                <a:spcPts val="1200"/>
              </a:spcBef>
              <a:spcAft>
                <a:spcPts val="0"/>
              </a:spcAft>
              <a:buNone/>
            </a:pPr>
            <a:r>
              <a:rPr lang="es-419" dirty="0">
                <a:solidFill>
                  <a:srgbClr val="000000"/>
                </a:solidFill>
                <a:latin typeface="Arial"/>
                <a:ea typeface="Arial"/>
                <a:cs typeface="Arial"/>
                <a:sym typeface="Arial"/>
              </a:rPr>
              <a:t>No puedes usar el carácter "$" dentro del nombre de una colección. "$" está reservado.</a:t>
            </a:r>
            <a:endParaRPr dirty="0">
              <a:solidFill>
                <a:srgbClr val="000000"/>
              </a:solidFill>
              <a:latin typeface="Arial"/>
              <a:ea typeface="Arial"/>
              <a:cs typeface="Arial"/>
              <a:sym typeface="Arial"/>
            </a:endParaRPr>
          </a:p>
          <a:p>
            <a:pPr marL="0" lvl="0" indent="0" algn="l" rtl="0">
              <a:lnSpc>
                <a:spcPct val="138461"/>
              </a:lnSpc>
              <a:spcBef>
                <a:spcPts val="1200"/>
              </a:spcBef>
              <a:spcAft>
                <a:spcPts val="0"/>
              </a:spcAft>
              <a:buNone/>
            </a:pPr>
            <a:r>
              <a:rPr lang="es-419" dirty="0">
                <a:solidFill>
                  <a:srgbClr val="000000"/>
                </a:solidFill>
                <a:latin typeface="Arial"/>
                <a:ea typeface="Arial"/>
                <a:cs typeface="Arial"/>
                <a:sym typeface="Arial"/>
              </a:rPr>
              <a:t>Un nombre de colección no debe exceder los 128 caracteres. Estará bien si lo mantienes dentro de 80/90 caracteres.</a:t>
            </a:r>
            <a:endParaRPr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sp>
        <p:nvSpPr>
          <p:cNvPr id="218" name="Google Shape;218;p30"/>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Nombre Colecciones válidas</a:t>
            </a:r>
            <a:endParaRPr/>
          </a:p>
        </p:txBody>
      </p:sp>
      <p:sp>
        <p:nvSpPr>
          <p:cNvPr id="224" name="Google Shape;224;p31"/>
          <p:cNvSpPr txBox="1">
            <a:spLocks noGrp="1"/>
          </p:cNvSpPr>
          <p:nvPr>
            <p:ph type="body" idx="1"/>
          </p:nvPr>
        </p:nvSpPr>
        <p:spPr>
          <a:xfrm>
            <a:off x="729450" y="2078875"/>
            <a:ext cx="7688700" cy="2862000"/>
          </a:xfrm>
          <a:prstGeom prst="rect">
            <a:avLst/>
          </a:prstGeom>
        </p:spPr>
        <p:txBody>
          <a:bodyPr spcFirstLastPara="1" wrap="square" lIns="91425" tIns="91425" rIns="91425" bIns="91425" anchor="t" anchorCtr="0">
            <a:noAutofit/>
          </a:bodyPr>
          <a:lstStyle/>
          <a:p>
            <a:pPr marL="0" lvl="0" indent="0" algn="l" rtl="0">
              <a:lnSpc>
                <a:spcPct val="138461"/>
              </a:lnSpc>
              <a:spcBef>
                <a:spcPts val="0"/>
              </a:spcBef>
              <a:spcAft>
                <a:spcPts val="0"/>
              </a:spcAft>
              <a:buNone/>
            </a:pPr>
            <a:r>
              <a:rPr lang="es-419">
                <a:solidFill>
                  <a:srgbClr val="000000"/>
                </a:solidFill>
                <a:latin typeface="Arial"/>
                <a:ea typeface="Arial"/>
                <a:cs typeface="Arial"/>
                <a:sym typeface="Arial"/>
              </a:rPr>
              <a:t>Usando un "." Notación (punto), las colecciones se pueden organizar en grupos nombrados. Por ejemplo, mycollection.primera y mycollection.segunda pertenecen a mycollection. Este mecanismo se llama como espacio de nombres de colección que es principalmente para el usuario. </a:t>
            </a:r>
            <a:br>
              <a:rPr lang="es-419">
                <a:solidFill>
                  <a:srgbClr val="000000"/>
                </a:solidFill>
                <a:latin typeface="Arial"/>
                <a:ea typeface="Arial"/>
                <a:cs typeface="Arial"/>
                <a:sym typeface="Arial"/>
              </a:rPr>
            </a:br>
            <a:r>
              <a:rPr lang="es-419">
                <a:solidFill>
                  <a:srgbClr val="000000"/>
                </a:solidFill>
                <a:latin typeface="Arial"/>
                <a:ea typeface="Arial"/>
                <a:cs typeface="Arial"/>
                <a:sym typeface="Arial"/>
              </a:rPr>
              <a:t/>
            </a:r>
            <a:br>
              <a:rPr lang="es-419">
                <a:solidFill>
                  <a:srgbClr val="000000"/>
                </a:solidFill>
                <a:latin typeface="Arial"/>
                <a:ea typeface="Arial"/>
                <a:cs typeface="Arial"/>
                <a:sym typeface="Arial"/>
              </a:rPr>
            </a:br>
            <a:r>
              <a:rPr lang="es-419">
                <a:solidFill>
                  <a:srgbClr val="000000"/>
                </a:solidFill>
                <a:latin typeface="Arial"/>
                <a:ea typeface="Arial"/>
                <a:cs typeface="Arial"/>
                <a:sym typeface="Arial"/>
              </a:rPr>
              <a:t>Por ejemplo, si quisiéramos buscar sobre una colección con espacio de nombres ejecutariamos el siguiente comando:</a:t>
            </a:r>
            <a:endParaRPr>
              <a:solidFill>
                <a:srgbClr val="000000"/>
              </a:solidFill>
              <a:latin typeface="Arial"/>
              <a:ea typeface="Arial"/>
              <a:cs typeface="Arial"/>
              <a:sym typeface="Arial"/>
            </a:endParaRPr>
          </a:p>
          <a:p>
            <a:pPr marL="0" lvl="0" indent="0" algn="l" rtl="0">
              <a:lnSpc>
                <a:spcPct val="138461"/>
              </a:lnSpc>
              <a:spcBef>
                <a:spcPts val="1200"/>
              </a:spcBef>
              <a:spcAft>
                <a:spcPts val="0"/>
              </a:spcAft>
              <a:buNone/>
            </a:pPr>
            <a:r>
              <a:rPr lang="es-419">
                <a:solidFill>
                  <a:srgbClr val="000000"/>
                </a:solidFill>
                <a:highlight>
                  <a:srgbClr val="FFFF00"/>
                </a:highlight>
                <a:latin typeface="Arial"/>
                <a:ea typeface="Arial"/>
                <a:cs typeface="Arial"/>
                <a:sym typeface="Arial"/>
              </a:rPr>
              <a:t>db.mycollection.primera.findOne()</a:t>
            </a:r>
            <a:endParaRPr>
              <a:solidFill>
                <a:srgbClr val="000000"/>
              </a:solidFill>
              <a:highlight>
                <a:srgbClr val="FFFF00"/>
              </a:highlight>
              <a:latin typeface="Arial"/>
              <a:ea typeface="Arial"/>
              <a:cs typeface="Arial"/>
              <a:sym typeface="Arial"/>
            </a:endParaRPr>
          </a:p>
          <a:p>
            <a:pPr marL="0" lvl="0" indent="0" algn="l" rtl="0">
              <a:spcBef>
                <a:spcPts val="1200"/>
              </a:spcBef>
              <a:spcAft>
                <a:spcPts val="0"/>
              </a:spcAft>
              <a:buNone/>
            </a:pPr>
            <a:r>
              <a:rPr lang="es-419"/>
              <a:t>Previo a ello debimos crear la colección con :</a:t>
            </a:r>
            <a:br>
              <a:rPr lang="es-419"/>
            </a:br>
            <a:r>
              <a:rPr lang="es-419">
                <a:solidFill>
                  <a:srgbClr val="000000"/>
                </a:solidFill>
                <a:latin typeface="Arial"/>
                <a:ea typeface="Arial"/>
                <a:cs typeface="Arial"/>
                <a:sym typeface="Arial"/>
              </a:rPr>
              <a:t>db.createCollection(“mycollection.primera”)</a:t>
            </a:r>
            <a:endParaRPr/>
          </a:p>
        </p:txBody>
      </p:sp>
      <p:sp>
        <p:nvSpPr>
          <p:cNvPr id="225" name="Google Shape;225;p31"/>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1424345" y="2266772"/>
            <a:ext cx="3068400" cy="58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dirty="0"/>
              <a:t>Después de ver una introducción a Mongo DB.</a:t>
            </a:r>
            <a:r>
              <a:rPr lang="es-419" sz="1400" b="0" i="0" u="none" strike="noStrike" cap="none" dirty="0">
                <a:solidFill>
                  <a:srgbClr val="000000"/>
                </a:solidFill>
                <a:latin typeface="Arial"/>
                <a:ea typeface="Arial"/>
                <a:cs typeface="Arial"/>
                <a:sym typeface="Arial"/>
              </a:rPr>
              <a:t> </a:t>
            </a:r>
          </a:p>
          <a:p>
            <a:pPr>
              <a:buSzPts val="1400"/>
            </a:pPr>
            <a:r>
              <a:rPr lang="es-419" dirty="0">
                <a:hlinkClick r:id="rId3"/>
              </a:rPr>
              <a:t>https://www.youtube.com/watch?v=DM4gD6Z5zFU</a:t>
            </a:r>
            <a:endParaRPr lang="es-419" dirty="0"/>
          </a:p>
          <a:p>
            <a:pPr>
              <a:buSzPts val="1400"/>
            </a:pPr>
            <a:endParaRPr lang="es-419" dirty="0"/>
          </a:p>
          <a:p>
            <a:pPr>
              <a:buSzPts val="1400"/>
            </a:pPr>
            <a:endParaRPr lang="es-419"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4" name="Google Shape;94;p14"/>
          <p:cNvSpPr txBox="1"/>
          <p:nvPr/>
        </p:nvSpPr>
        <p:spPr>
          <a:xfrm>
            <a:off x="729450" y="1318650"/>
            <a:ext cx="7688700" cy="6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700" b="1">
                <a:solidFill>
                  <a:srgbClr val="1A1A1A"/>
                </a:solidFill>
                <a:latin typeface="Raleway"/>
                <a:ea typeface="Raleway"/>
                <a:cs typeface="Raleway"/>
                <a:sym typeface="Raleway"/>
              </a:rPr>
              <a:t>Introducción a Mongo DB:</a:t>
            </a:r>
            <a:endParaRPr sz="2700" b="1">
              <a:solidFill>
                <a:srgbClr val="1A1A1A"/>
              </a:solidFill>
              <a:latin typeface="Raleway"/>
              <a:ea typeface="Raleway"/>
              <a:cs typeface="Raleway"/>
              <a:sym typeface="Raleway"/>
            </a:endParaRPr>
          </a:p>
        </p:txBody>
      </p:sp>
      <p:cxnSp>
        <p:nvCxnSpPr>
          <p:cNvPr id="95" name="Google Shape;95;p14"/>
          <p:cNvCxnSpPr>
            <a:endCxn id="93" idx="1"/>
          </p:cNvCxnSpPr>
          <p:nvPr/>
        </p:nvCxnSpPr>
        <p:spPr>
          <a:xfrm rot="-5400000" flipH="1">
            <a:off x="775295" y="1912022"/>
            <a:ext cx="684000" cy="614100"/>
          </a:xfrm>
          <a:prstGeom prst="bentConnector2">
            <a:avLst/>
          </a:prstGeom>
          <a:noFill/>
          <a:ln w="9525" cap="flat" cmpd="sng">
            <a:solidFill>
              <a:srgbClr val="1A1A1A"/>
            </a:solidFill>
            <a:prstDash val="solid"/>
            <a:round/>
            <a:headEnd type="none" w="sm" len="sm"/>
            <a:tailEnd type="none" w="sm" len="sm"/>
          </a:ln>
        </p:spPr>
      </p:cxnSp>
      <p:sp>
        <p:nvSpPr>
          <p:cNvPr id="96" name="Google Shape;96;p14"/>
          <p:cNvSpPr txBox="1"/>
          <p:nvPr/>
        </p:nvSpPr>
        <p:spPr>
          <a:xfrm>
            <a:off x="64438" y="641754"/>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600" b="1">
                <a:solidFill>
                  <a:srgbClr val="1A1A1A"/>
                </a:solidFill>
                <a:latin typeface="Raleway"/>
                <a:ea typeface="Raleway"/>
                <a:cs typeface="Raleway"/>
                <a:sym typeface="Raleway"/>
              </a:rPr>
              <a:t>Solución del Pre - work :</a:t>
            </a:r>
            <a:endParaRPr sz="2600" b="1">
              <a:solidFill>
                <a:srgbClr val="1A1A1A"/>
              </a:solidFill>
              <a:latin typeface="Raleway"/>
              <a:ea typeface="Raleway"/>
              <a:cs typeface="Raleway"/>
              <a:sym typeface="Raleway"/>
            </a:endParaRPr>
          </a:p>
        </p:txBody>
      </p:sp>
      <p:pic>
        <p:nvPicPr>
          <p:cNvPr id="6" name="Google Shape;111;p16" descr="MongoDB es la base de datos NoSQL líder y permite a las empresas ser más ágiles y escalables. Organizaciones de todos los tamaños están usando MongoDB para crear nuevos tipos de aplicaciones, mejorar la experiencia del cliente, acelerar el tiempo de comercialización y reducir costes.&#10;&#10;Es una base de datos ágil que permite a los esquemas cambiar rápidamente cuando las aplicaciones evolucionan, proporcionando siempre la funcionalidad que los desarrolladores esperan de las bases de datos tradicionales, tales como índices secundarios, un lenguaje completo de búsquedas y consistencia estricta.&#10;&#10;MongoDB ha sido creado para brindar escalabilidad, rendimiento y gran disponibilidad, escalando de una implantación de servidor único a grandes arquitecturas complejas de centros multidatos. MongoDB brinda un elevado rendimiento, tanto para lectura como para escritura, potenciando la computación en memoria (in-memory). La replicación nativa de MongoDB y la tolerancia a fallos automática ofrece fiabilidad a nivel empresarial y flexibilidad operativa.&#10;&#10;Síguenos: &#10;● Twitter: https://goo.gl/UKw1b3 &#10;● Instagram: https://goo.gl/5pNEub &#10;● Facebook: https://goo.gl/EvifkN &#10;● Linkedin: https://goo.gl/v6Gidp&#10;● BitechStudio: https://bitechstudio.es&#10;&#10;Música : Liquid (Original mix)&#10;Créditos a: Darkforce (https://soundcloud.com/darkforce-1/liquid-original-mix-1)" title="¿Qué es MongoDB? Breve explicación animada">
            <a:hlinkClick r:id="rId4"/>
          </p:cNvPr>
          <p:cNvPicPr preferRelativeResize="0"/>
          <p:nvPr/>
        </p:nvPicPr>
        <p:blipFill>
          <a:blip r:embed="rId5">
            <a:alphaModFix/>
          </a:blip>
          <a:stretch>
            <a:fillRect/>
          </a:stretch>
        </p:blipFill>
        <p:spPr>
          <a:xfrm>
            <a:off x="5280339" y="1318650"/>
            <a:ext cx="3599436" cy="29185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Creando una colección en MongoDB</a:t>
            </a:r>
            <a:endParaRPr/>
          </a:p>
        </p:txBody>
      </p:sp>
      <p:sp>
        <p:nvSpPr>
          <p:cNvPr id="231" name="Google Shape;231;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b="1" dirty="0" err="1"/>
              <a:t>db.createCollection</a:t>
            </a:r>
            <a:r>
              <a:rPr lang="es-419" b="1" dirty="0"/>
              <a:t>(&lt;nombre de </a:t>
            </a:r>
            <a:r>
              <a:rPr lang="es-419" b="1" dirty="0" err="1"/>
              <a:t>coleccion</a:t>
            </a:r>
            <a:r>
              <a:rPr lang="es-419" b="1" dirty="0"/>
              <a:t>&gt;)</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s-419" sz="1400" dirty="0">
                <a:solidFill>
                  <a:schemeClr val="bg2"/>
                </a:solidFill>
              </a:rPr>
              <a:t>Ejemplo</a:t>
            </a:r>
            <a:endParaRPr sz="1400" dirty="0">
              <a:solidFill>
                <a:schemeClr val="bg2"/>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s-419" b="1" dirty="0" err="1"/>
              <a:t>db.createCollection</a:t>
            </a:r>
            <a:r>
              <a:rPr lang="es-419" b="1" dirty="0"/>
              <a:t>(“institutos”)</a:t>
            </a:r>
            <a:endParaRPr b="1" dirty="0"/>
          </a:p>
        </p:txBody>
      </p:sp>
      <p:sp>
        <p:nvSpPr>
          <p:cNvPr id="232" name="Google Shape;232;p32"/>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Listando todas las colecciones</a:t>
            </a:r>
            <a:endParaRPr/>
          </a:p>
        </p:txBody>
      </p:sp>
      <p:sp>
        <p:nvSpPr>
          <p:cNvPr id="238" name="Google Shape;238;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600" dirty="0">
                <a:solidFill>
                  <a:schemeClr val="bg2"/>
                </a:solidFill>
              </a:rPr>
              <a:t>Para ello haremos uso de el comando:</a:t>
            </a:r>
            <a:br>
              <a:rPr lang="es-419" sz="1600" dirty="0">
                <a:solidFill>
                  <a:schemeClr val="bg2"/>
                </a:solidFill>
              </a:rPr>
            </a:br>
            <a:r>
              <a:rPr lang="es-419" sz="1600" dirty="0">
                <a:solidFill>
                  <a:schemeClr val="bg2"/>
                </a:solidFill>
              </a:rPr>
              <a:t/>
            </a:r>
            <a:br>
              <a:rPr lang="es-419" sz="1600" dirty="0">
                <a:solidFill>
                  <a:schemeClr val="bg2"/>
                </a:solidFill>
              </a:rPr>
            </a:br>
            <a:r>
              <a:rPr lang="es-419" b="1" dirty="0"/>
              <a:t>show </a:t>
            </a:r>
            <a:r>
              <a:rPr lang="es-419" b="1" dirty="0" err="1"/>
              <a:t>collections</a:t>
            </a:r>
            <a:endParaRPr b="1" dirty="0"/>
          </a:p>
        </p:txBody>
      </p:sp>
      <p:sp>
        <p:nvSpPr>
          <p:cNvPr id="239" name="Google Shape;239;p33"/>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Eliminando una colección</a:t>
            </a:r>
            <a:endParaRPr/>
          </a:p>
        </p:txBody>
      </p:sp>
      <p:sp>
        <p:nvSpPr>
          <p:cNvPr id="245" name="Google Shape;245;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400" dirty="0">
                <a:solidFill>
                  <a:schemeClr val="bg2"/>
                </a:solidFill>
              </a:rPr>
              <a:t>Para eliminar una colección haremos uso del siguiente comando:</a:t>
            </a:r>
            <a:r>
              <a:rPr lang="es-419" dirty="0"/>
              <a:t/>
            </a:r>
            <a:br>
              <a:rPr lang="es-419" dirty="0"/>
            </a:br>
            <a:r>
              <a:rPr lang="es-419" dirty="0"/>
              <a:t/>
            </a:r>
            <a:br>
              <a:rPr lang="es-419" dirty="0"/>
            </a:br>
            <a:r>
              <a:rPr lang="es-419" b="1" dirty="0" err="1"/>
              <a:t>db</a:t>
            </a:r>
            <a:r>
              <a:rPr lang="es-419" b="1" dirty="0"/>
              <a:t>.&lt;nombre de colección&gt;.</a:t>
            </a:r>
            <a:r>
              <a:rPr lang="es-419" b="1" dirty="0" err="1"/>
              <a:t>drop</a:t>
            </a:r>
            <a:r>
              <a:rPr lang="es-419" b="1" dirty="0"/>
              <a:t>()</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s-419" sz="1400" dirty="0">
                <a:solidFill>
                  <a:schemeClr val="bg2"/>
                </a:solidFill>
              </a:rPr>
              <a:t>Ejemplo:</a:t>
            </a:r>
            <a:r>
              <a:rPr lang="es-419" dirty="0"/>
              <a:t/>
            </a:r>
            <a:br>
              <a:rPr lang="es-419" dirty="0"/>
            </a:br>
            <a:r>
              <a:rPr lang="es-419" dirty="0"/>
              <a:t/>
            </a:r>
            <a:br>
              <a:rPr lang="es-419" dirty="0"/>
            </a:br>
            <a:r>
              <a:rPr lang="es-419" b="1" dirty="0" err="1"/>
              <a:t>db.institutos.drop</a:t>
            </a:r>
            <a:r>
              <a:rPr lang="es-419" b="1" dirty="0"/>
              <a:t>()</a:t>
            </a:r>
            <a:endParaRPr b="1" dirty="0"/>
          </a:p>
        </p:txBody>
      </p:sp>
      <p:sp>
        <p:nvSpPr>
          <p:cNvPr id="246" name="Google Shape;246;p34"/>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729450" y="255850"/>
            <a:ext cx="7824300" cy="298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s-419"/>
              <a:t>Apliquemos lo aprendido. </a:t>
            </a:r>
            <a:endParaRPr/>
          </a:p>
          <a:p>
            <a:pPr marL="0" lvl="0" indent="0" algn="l" rtl="0">
              <a:lnSpc>
                <a:spcPct val="100000"/>
              </a:lnSpc>
              <a:spcBef>
                <a:spcPts val="0"/>
              </a:spcBef>
              <a:spcAft>
                <a:spcPts val="0"/>
              </a:spcAft>
              <a:buSzPts val="3600"/>
              <a:buNone/>
            </a:pPr>
            <a:endParaRPr/>
          </a:p>
          <a:p>
            <a:pPr marL="0" lvl="0" indent="0" algn="l" rtl="0">
              <a:lnSpc>
                <a:spcPct val="100000"/>
              </a:lnSpc>
              <a:spcBef>
                <a:spcPts val="0"/>
              </a:spcBef>
              <a:spcAft>
                <a:spcPts val="0"/>
              </a:spcAft>
              <a:buSzPts val="3600"/>
              <a:buNone/>
            </a:pPr>
            <a:endParaRPr sz="1400"/>
          </a:p>
        </p:txBody>
      </p:sp>
      <p:sp>
        <p:nvSpPr>
          <p:cNvPr id="252" name="Google Shape;252;p35"/>
          <p:cNvSpPr txBox="1">
            <a:spLocks noGrp="1"/>
          </p:cNvSpPr>
          <p:nvPr>
            <p:ph type="subTitle" idx="4294967295"/>
          </p:nvPr>
        </p:nvSpPr>
        <p:spPr>
          <a:xfrm>
            <a:off x="1005300" y="1748350"/>
            <a:ext cx="7272600" cy="20517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FFFFFF"/>
              </a:buClr>
              <a:buSzPts val="1400"/>
              <a:buFont typeface="Lato"/>
              <a:buChar char="➔"/>
            </a:pPr>
            <a:r>
              <a:rPr lang="es-419" sz="1200" dirty="0">
                <a:solidFill>
                  <a:srgbClr val="FFFFFF"/>
                </a:solidFill>
              </a:rPr>
              <a:t>Crea dos base de datos la primera </a:t>
            </a:r>
            <a:r>
              <a:rPr lang="es-419" sz="1200" dirty="0" err="1">
                <a:solidFill>
                  <a:srgbClr val="FFFFFF"/>
                </a:solidFill>
              </a:rPr>
              <a:t>sera</a:t>
            </a:r>
            <a:r>
              <a:rPr lang="es-419" sz="1200" dirty="0">
                <a:solidFill>
                  <a:srgbClr val="FFFFFF"/>
                </a:solidFill>
              </a:rPr>
              <a:t> </a:t>
            </a:r>
            <a:r>
              <a:rPr lang="es-419" sz="1200" dirty="0" err="1">
                <a:solidFill>
                  <a:srgbClr val="FFFFFF"/>
                </a:solidFill>
              </a:rPr>
              <a:t>ruby</a:t>
            </a:r>
            <a:r>
              <a:rPr lang="es-419" sz="1200" dirty="0">
                <a:solidFill>
                  <a:srgbClr val="FFFFFF"/>
                </a:solidFill>
              </a:rPr>
              <a:t> y la segunda se llamara mundial.</a:t>
            </a:r>
            <a:endParaRPr sz="1200" dirty="0">
              <a:solidFill>
                <a:srgbClr val="FFFFFF"/>
              </a:solidFill>
            </a:endParaRPr>
          </a:p>
          <a:p>
            <a:pPr marL="457200" marR="0" lvl="0" indent="-317500" algn="l" rtl="0">
              <a:lnSpc>
                <a:spcPct val="115000"/>
              </a:lnSpc>
              <a:spcBef>
                <a:spcPts val="0"/>
              </a:spcBef>
              <a:spcAft>
                <a:spcPts val="0"/>
              </a:spcAft>
              <a:buClr>
                <a:srgbClr val="FFFFFF"/>
              </a:buClr>
              <a:buSzPts val="1400"/>
              <a:buFont typeface="Lato"/>
              <a:buChar char="➔"/>
            </a:pPr>
            <a:r>
              <a:rPr lang="es-419" sz="1200" dirty="0">
                <a:solidFill>
                  <a:srgbClr val="FFFFFF"/>
                </a:solidFill>
              </a:rPr>
              <a:t>Dentro de </a:t>
            </a:r>
            <a:r>
              <a:rPr lang="es-419" sz="1200" dirty="0" err="1">
                <a:solidFill>
                  <a:srgbClr val="FFFFFF"/>
                </a:solidFill>
              </a:rPr>
              <a:t>python</a:t>
            </a:r>
            <a:r>
              <a:rPr lang="es-419" sz="1200" dirty="0">
                <a:solidFill>
                  <a:srgbClr val="FFFFFF"/>
                </a:solidFill>
              </a:rPr>
              <a:t> </a:t>
            </a:r>
            <a:r>
              <a:rPr lang="es-419" sz="1200" dirty="0" err="1">
                <a:solidFill>
                  <a:srgbClr val="FFFFFF"/>
                </a:solidFill>
              </a:rPr>
              <a:t>deberas</a:t>
            </a:r>
            <a:r>
              <a:rPr lang="es-419" sz="1200" dirty="0">
                <a:solidFill>
                  <a:srgbClr val="FFFFFF"/>
                </a:solidFill>
              </a:rPr>
              <a:t> tener las siguientes colecciones:</a:t>
            </a:r>
            <a:br>
              <a:rPr lang="es-419" sz="1200" dirty="0">
                <a:solidFill>
                  <a:srgbClr val="FFFFFF"/>
                </a:solidFill>
              </a:rPr>
            </a:br>
            <a:r>
              <a:rPr lang="es-419" sz="1200" dirty="0">
                <a:solidFill>
                  <a:srgbClr val="FFFFFF"/>
                </a:solidFill>
              </a:rPr>
              <a:t>-</a:t>
            </a:r>
            <a:r>
              <a:rPr lang="es-419" sz="1200" dirty="0" err="1">
                <a:solidFill>
                  <a:srgbClr val="FFFFFF"/>
                </a:solidFill>
              </a:rPr>
              <a:t>numeros</a:t>
            </a:r>
            <a:r>
              <a:rPr lang="es-419" sz="1200" dirty="0">
                <a:solidFill>
                  <a:srgbClr val="FFFFFF"/>
                </a:solidFill>
              </a:rPr>
              <a:t/>
            </a:r>
            <a:br>
              <a:rPr lang="es-419" sz="1200" dirty="0">
                <a:solidFill>
                  <a:srgbClr val="FFFFFF"/>
                </a:solidFill>
              </a:rPr>
            </a:br>
            <a:r>
              <a:rPr lang="es-419" sz="1200" dirty="0">
                <a:solidFill>
                  <a:srgbClr val="FFFFFF"/>
                </a:solidFill>
              </a:rPr>
              <a:t>-</a:t>
            </a:r>
            <a:r>
              <a:rPr lang="es-419" sz="1200" dirty="0" err="1">
                <a:solidFill>
                  <a:srgbClr val="FFFFFF"/>
                </a:solidFill>
              </a:rPr>
              <a:t>numeros.enteros</a:t>
            </a:r>
            <a:r>
              <a:rPr lang="es-419" sz="1200" dirty="0">
                <a:solidFill>
                  <a:srgbClr val="FFFFFF"/>
                </a:solidFill>
              </a:rPr>
              <a:t/>
            </a:r>
            <a:br>
              <a:rPr lang="es-419" sz="1200" dirty="0">
                <a:solidFill>
                  <a:srgbClr val="FFFFFF"/>
                </a:solidFill>
              </a:rPr>
            </a:br>
            <a:r>
              <a:rPr lang="es-419" sz="1200" dirty="0">
                <a:solidFill>
                  <a:srgbClr val="FFFFFF"/>
                </a:solidFill>
              </a:rPr>
              <a:t>-</a:t>
            </a:r>
            <a:r>
              <a:rPr lang="es-419" sz="1200" dirty="0" err="1">
                <a:solidFill>
                  <a:srgbClr val="FFFFFF"/>
                </a:solidFill>
              </a:rPr>
              <a:t>numeros.decimales</a:t>
            </a:r>
            <a:r>
              <a:rPr lang="es-419" sz="1200" dirty="0">
                <a:solidFill>
                  <a:srgbClr val="FFFFFF"/>
                </a:solidFill>
              </a:rPr>
              <a:t>.</a:t>
            </a:r>
            <a:endParaRPr sz="1200" dirty="0">
              <a:solidFill>
                <a:srgbClr val="FFFFFF"/>
              </a:solidFill>
            </a:endParaRPr>
          </a:p>
          <a:p>
            <a:pPr marL="457200" marR="0" lvl="0" indent="-317500" algn="l" rtl="0">
              <a:lnSpc>
                <a:spcPct val="115000"/>
              </a:lnSpc>
              <a:spcBef>
                <a:spcPts val="0"/>
              </a:spcBef>
              <a:spcAft>
                <a:spcPts val="0"/>
              </a:spcAft>
              <a:buClr>
                <a:srgbClr val="FFFFFF"/>
              </a:buClr>
              <a:buSzPts val="1400"/>
              <a:buChar char="➔"/>
            </a:pPr>
            <a:r>
              <a:rPr lang="es-419" sz="1200" dirty="0">
                <a:solidFill>
                  <a:srgbClr val="FFFFFF"/>
                </a:solidFill>
              </a:rPr>
              <a:t>Dentro de la base de datos mundial </a:t>
            </a:r>
            <a:r>
              <a:rPr lang="es-419" sz="1200" dirty="0" smtClean="0">
                <a:solidFill>
                  <a:srgbClr val="FFFFFF"/>
                </a:solidFill>
              </a:rPr>
              <a:t>tendr</a:t>
            </a:r>
            <a:r>
              <a:rPr lang="es-PE" sz="1200" dirty="0" err="1" smtClean="0">
                <a:solidFill>
                  <a:srgbClr val="FFFFFF"/>
                </a:solidFill>
              </a:rPr>
              <a:t>ás</a:t>
            </a:r>
            <a:r>
              <a:rPr lang="es-419" sz="1200" dirty="0" smtClean="0">
                <a:solidFill>
                  <a:srgbClr val="FFFFFF"/>
                </a:solidFill>
              </a:rPr>
              <a:t> </a:t>
            </a:r>
            <a:r>
              <a:rPr lang="es-419" sz="1200" dirty="0">
                <a:solidFill>
                  <a:srgbClr val="FFFFFF"/>
                </a:solidFill>
              </a:rPr>
              <a:t>las siguientes colecciones:</a:t>
            </a:r>
            <a:br>
              <a:rPr lang="es-419" sz="1200" dirty="0">
                <a:solidFill>
                  <a:srgbClr val="FFFFFF"/>
                </a:solidFill>
              </a:rPr>
            </a:br>
            <a:r>
              <a:rPr lang="es-419" sz="1200" dirty="0">
                <a:solidFill>
                  <a:srgbClr val="FFFFFF"/>
                </a:solidFill>
              </a:rPr>
              <a:t>-paises</a:t>
            </a:r>
            <a:br>
              <a:rPr lang="es-419" sz="1200" dirty="0">
                <a:solidFill>
                  <a:srgbClr val="FFFFFF"/>
                </a:solidFill>
              </a:rPr>
            </a:br>
            <a:r>
              <a:rPr lang="es-419" sz="1200" dirty="0">
                <a:solidFill>
                  <a:srgbClr val="FFFFFF"/>
                </a:solidFill>
              </a:rPr>
              <a:t>-paises.sudamerica</a:t>
            </a:r>
            <a:br>
              <a:rPr lang="es-419" sz="1200" dirty="0">
                <a:solidFill>
                  <a:srgbClr val="FFFFFF"/>
                </a:solidFill>
              </a:rPr>
            </a:br>
            <a:r>
              <a:rPr lang="es-419" sz="1200" dirty="0">
                <a:solidFill>
                  <a:srgbClr val="FFFFFF"/>
                </a:solidFill>
              </a:rPr>
              <a:t>-paises.europa</a:t>
            </a:r>
            <a:endParaRPr sz="1200" dirty="0">
              <a:solidFill>
                <a:srgbClr val="FFFFFF"/>
              </a:solidFill>
            </a:endParaRPr>
          </a:p>
          <a:p>
            <a:pPr marL="457200" marR="0" lvl="0" indent="-317500" algn="l" rtl="0">
              <a:lnSpc>
                <a:spcPct val="115000"/>
              </a:lnSpc>
              <a:spcBef>
                <a:spcPts val="0"/>
              </a:spcBef>
              <a:spcAft>
                <a:spcPts val="0"/>
              </a:spcAft>
              <a:buClr>
                <a:srgbClr val="FFFFFF"/>
              </a:buClr>
              <a:buSzPts val="1400"/>
              <a:buChar char="➔"/>
            </a:pPr>
            <a:r>
              <a:rPr lang="es-419" sz="1200" dirty="0">
                <a:solidFill>
                  <a:srgbClr val="FFFFFF"/>
                </a:solidFill>
              </a:rPr>
              <a:t>Finalmente crea una base de datos prueba y </a:t>
            </a:r>
            <a:r>
              <a:rPr lang="es-419" sz="1200" dirty="0" smtClean="0">
                <a:solidFill>
                  <a:srgbClr val="FFFFFF"/>
                </a:solidFill>
              </a:rPr>
              <a:t>elim</a:t>
            </a:r>
            <a:r>
              <a:rPr lang="es-PE" sz="1200" dirty="0" smtClean="0">
                <a:solidFill>
                  <a:srgbClr val="FFFFFF"/>
                </a:solidFill>
              </a:rPr>
              <a:t>í</a:t>
            </a:r>
            <a:r>
              <a:rPr lang="es-419" sz="1200" dirty="0" smtClean="0">
                <a:solidFill>
                  <a:srgbClr val="FFFFFF"/>
                </a:solidFill>
              </a:rPr>
              <a:t>nala</a:t>
            </a:r>
            <a:endParaRPr sz="1200" b="0" i="0" u="none" strike="noStrike" cap="none" dirty="0">
              <a:solidFill>
                <a:srgbClr val="FFFFFF"/>
              </a:solidFill>
              <a:sym typeface="Lato"/>
            </a:endParaRPr>
          </a:p>
          <a:p>
            <a:pPr marL="457200" marR="0" lvl="0" indent="0" algn="l" rtl="0">
              <a:lnSpc>
                <a:spcPct val="115000"/>
              </a:lnSpc>
              <a:spcBef>
                <a:spcPts val="1600"/>
              </a:spcBef>
              <a:spcAft>
                <a:spcPts val="0"/>
              </a:spcAft>
              <a:buClr>
                <a:schemeClr val="accent1"/>
              </a:buClr>
              <a:buSzPts val="1300"/>
              <a:buFont typeface="Lato"/>
              <a:buNone/>
            </a:pPr>
            <a:r>
              <a:rPr lang="es-419" sz="2000" b="0" i="0" u="none" strike="noStrike" cap="none" dirty="0">
                <a:solidFill>
                  <a:srgbClr val="FFFFFF"/>
                </a:solidFill>
                <a:sym typeface="Lato"/>
              </a:rPr>
              <a:t>“TIEMPO DE TRABAJO </a:t>
            </a:r>
            <a:r>
              <a:rPr lang="es-419" sz="2000" dirty="0">
                <a:solidFill>
                  <a:srgbClr val="FFFFFF"/>
                </a:solidFill>
              </a:rPr>
              <a:t>25</a:t>
            </a:r>
            <a:r>
              <a:rPr lang="es-419" sz="2000" b="0" i="0" u="none" strike="noStrike" cap="none" dirty="0">
                <a:solidFill>
                  <a:srgbClr val="FFFFFF"/>
                </a:solidFill>
                <a:sym typeface="Lato"/>
              </a:rPr>
              <a:t> MINUTOS”.</a:t>
            </a:r>
            <a:endParaRPr sz="2000" b="0" i="0" u="none" strike="noStrike" cap="none" dirty="0">
              <a:solidFill>
                <a:srgbClr val="FFFFFF"/>
              </a:solidFill>
              <a:sym typeface="Lato"/>
            </a:endParaRPr>
          </a:p>
          <a:p>
            <a:pPr marL="0" marR="0" lvl="0" indent="0" algn="l" rtl="0">
              <a:lnSpc>
                <a:spcPct val="115000"/>
              </a:lnSpc>
              <a:spcBef>
                <a:spcPts val="1600"/>
              </a:spcBef>
              <a:spcAft>
                <a:spcPts val="1600"/>
              </a:spcAft>
              <a:buClr>
                <a:schemeClr val="accent1"/>
              </a:buClr>
              <a:buSzPts val="1300"/>
              <a:buFont typeface="Lato"/>
              <a:buNone/>
            </a:pPr>
            <a:endParaRPr sz="1200" b="0" i="0" u="none" strike="noStrike" cap="none" dirty="0">
              <a:solidFill>
                <a:schemeClr val="accent1"/>
              </a:solidFill>
              <a:latin typeface="Lato"/>
              <a:ea typeface="Lato"/>
              <a:cs typeface="Lato"/>
              <a:sym typeface="Lato"/>
            </a:endParaRPr>
          </a:p>
        </p:txBody>
      </p:sp>
      <p:pic>
        <p:nvPicPr>
          <p:cNvPr id="253" name="Google Shape;253;p35"/>
          <p:cNvPicPr preferRelativeResize="0"/>
          <p:nvPr/>
        </p:nvPicPr>
        <p:blipFill rotWithShape="1">
          <a:blip r:embed="rId3">
            <a:alphaModFix/>
          </a:blip>
          <a:srcRect/>
          <a:stretch/>
        </p:blipFill>
        <p:spPr>
          <a:xfrm>
            <a:off x="6815350" y="3028800"/>
            <a:ext cx="1609524" cy="177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57"/>
        <p:cNvGrpSpPr/>
        <p:nvPr/>
      </p:nvGrpSpPr>
      <p:grpSpPr>
        <a:xfrm>
          <a:off x="0" y="0"/>
          <a:ext cx="0" cy="0"/>
          <a:chOff x="0" y="0"/>
          <a:chExt cx="0" cy="0"/>
        </a:xfrm>
      </p:grpSpPr>
      <p:pic>
        <p:nvPicPr>
          <p:cNvPr id="258" name="Google Shape;258;p36"/>
          <p:cNvPicPr preferRelativeResize="0"/>
          <p:nvPr/>
        </p:nvPicPr>
        <p:blipFill rotWithShape="1">
          <a:blip r:embed="rId3">
            <a:alphaModFix/>
          </a:blip>
          <a:srcRect/>
          <a:stretch/>
        </p:blipFill>
        <p:spPr>
          <a:xfrm>
            <a:off x="806400" y="985525"/>
            <a:ext cx="4762401" cy="3568300"/>
          </a:xfrm>
          <a:prstGeom prst="rect">
            <a:avLst/>
          </a:prstGeom>
          <a:noFill/>
          <a:ln>
            <a:noFill/>
          </a:ln>
        </p:spPr>
      </p:pic>
      <p:sp>
        <p:nvSpPr>
          <p:cNvPr id="259" name="Google Shape;259;p36"/>
          <p:cNvSpPr txBox="1"/>
          <p:nvPr/>
        </p:nvSpPr>
        <p:spPr>
          <a:xfrm>
            <a:off x="894400" y="273025"/>
            <a:ext cx="6354900" cy="71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419" sz="2400" b="0" i="0" u="none" strike="noStrike" cap="none">
                <a:solidFill>
                  <a:srgbClr val="FFFFFF"/>
                </a:solidFill>
                <a:latin typeface="Lato"/>
                <a:ea typeface="Lato"/>
                <a:cs typeface="Lato"/>
                <a:sym typeface="Lato"/>
              </a:rPr>
              <a:t>BIEN HECHO !!...</a:t>
            </a:r>
            <a:endParaRPr sz="2400" b="0" i="0" u="none" strike="noStrike" cap="none">
              <a:solidFill>
                <a:srgbClr val="FFFFFF"/>
              </a:solidFill>
              <a:latin typeface="Lato"/>
              <a:ea typeface="Lato"/>
              <a:cs typeface="Lato"/>
              <a:sym typeface="Lato"/>
            </a:endParaRPr>
          </a:p>
        </p:txBody>
      </p:sp>
      <p:sp>
        <p:nvSpPr>
          <p:cNvPr id="260" name="Google Shape;260;p36"/>
          <p:cNvSpPr txBox="1"/>
          <p:nvPr/>
        </p:nvSpPr>
        <p:spPr>
          <a:xfrm>
            <a:off x="6599675" y="1762900"/>
            <a:ext cx="2287800" cy="260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419" sz="1800" b="0" i="0" u="none" strike="noStrike" cap="none">
                <a:solidFill>
                  <a:srgbClr val="FFFFFF"/>
                </a:solidFill>
                <a:latin typeface="Lato"/>
                <a:ea typeface="Lato"/>
                <a:cs typeface="Lato"/>
                <a:sym typeface="Lato"/>
              </a:rPr>
              <a:t>Cada vez nos acercamos más en nuestro afán de dominar a </a:t>
            </a:r>
            <a:r>
              <a:rPr lang="es-419" sz="1800">
                <a:solidFill>
                  <a:srgbClr val="FFFFFF"/>
                </a:solidFill>
                <a:latin typeface="Lato"/>
                <a:ea typeface="Lato"/>
                <a:cs typeface="Lato"/>
                <a:sym typeface="Lato"/>
              </a:rPr>
              <a:t>Mongo</a:t>
            </a:r>
            <a:r>
              <a:rPr lang="es-419" sz="1800" b="0" i="0" u="none" strike="noStrike" cap="none">
                <a:solidFill>
                  <a:srgbClr val="FFFFFF"/>
                </a:solidFill>
                <a:latin typeface="Lato"/>
                <a:ea typeface="Lato"/>
                <a:cs typeface="Lato"/>
                <a:sym typeface="Lato"/>
              </a:rPr>
              <a:t>.</a:t>
            </a:r>
            <a:br>
              <a:rPr lang="es-419" sz="1800" b="0" i="0" u="none" strike="noStrike" cap="none">
                <a:solidFill>
                  <a:srgbClr val="FFFFFF"/>
                </a:solidFill>
                <a:latin typeface="Lato"/>
                <a:ea typeface="Lato"/>
                <a:cs typeface="Lato"/>
                <a:sym typeface="Lato"/>
              </a:rPr>
            </a:br>
            <a:r>
              <a:rPr lang="es-419" sz="1800" b="0" i="0" u="none" strike="noStrike" cap="none">
                <a:solidFill>
                  <a:srgbClr val="FFFFFF"/>
                </a:solidFill>
                <a:latin typeface="Lato"/>
                <a:ea typeface="Lato"/>
                <a:cs typeface="Lato"/>
                <a:sym typeface="Lato"/>
              </a:rPr>
              <a:t/>
            </a:r>
            <a:br>
              <a:rPr lang="es-419" sz="1800" b="0" i="0" u="none" strike="noStrike" cap="none">
                <a:solidFill>
                  <a:srgbClr val="FFFFFF"/>
                </a:solidFill>
                <a:latin typeface="Lato"/>
                <a:ea typeface="Lato"/>
                <a:cs typeface="Lato"/>
                <a:sym typeface="Lato"/>
              </a:rPr>
            </a:br>
            <a:r>
              <a:rPr lang="es-419" sz="1800" b="0" i="0" u="none" strike="noStrike" cap="none">
                <a:solidFill>
                  <a:srgbClr val="FFFFFF"/>
                </a:solidFill>
                <a:latin typeface="Lato"/>
                <a:ea typeface="Lato"/>
                <a:cs typeface="Lato"/>
                <a:sym typeface="Lato"/>
              </a:rPr>
              <a:t>Narf…..</a:t>
            </a:r>
            <a:endParaRPr sz="1800" b="0" i="0" u="none" strike="noStrike" cap="none">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a:t>Conclusiones</a:t>
            </a:r>
            <a:endParaRPr/>
          </a:p>
        </p:txBody>
      </p:sp>
      <p:sp>
        <p:nvSpPr>
          <p:cNvPr id="266" name="Google Shape;266;p37"/>
          <p:cNvSpPr txBox="1"/>
          <p:nvPr/>
        </p:nvSpPr>
        <p:spPr>
          <a:xfrm>
            <a:off x="872625" y="2266475"/>
            <a:ext cx="6524100" cy="1532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s-419" sz="1400" b="0" i="0" u="none" strike="noStrike" cap="none">
                <a:solidFill>
                  <a:srgbClr val="000000"/>
                </a:solidFill>
                <a:latin typeface="Arial"/>
                <a:ea typeface="Arial"/>
                <a:cs typeface="Arial"/>
                <a:sym typeface="Arial"/>
              </a:rPr>
              <a:t>Hemos aprendido</a:t>
            </a:r>
            <a:r>
              <a:rPr lang="es-419"/>
              <a:t> a utilizar mongo para crear base de datos, listar las mismas, así como también a crear colecciones en grupos o solas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a:t>Post- Work :</a:t>
            </a:r>
            <a:endParaRPr/>
          </a:p>
        </p:txBody>
      </p:sp>
      <p:pic>
        <p:nvPicPr>
          <p:cNvPr id="272" name="Google Shape;272;p38"/>
          <p:cNvPicPr preferRelativeResize="0"/>
          <p:nvPr/>
        </p:nvPicPr>
        <p:blipFill rotWithShape="1">
          <a:blip r:embed="rId3">
            <a:alphaModFix/>
          </a:blip>
          <a:srcRect/>
          <a:stretch/>
        </p:blipFill>
        <p:spPr>
          <a:xfrm>
            <a:off x="729450" y="2055075"/>
            <a:ext cx="3038475" cy="2466975"/>
          </a:xfrm>
          <a:prstGeom prst="rect">
            <a:avLst/>
          </a:prstGeom>
          <a:noFill/>
          <a:ln>
            <a:noFill/>
          </a:ln>
        </p:spPr>
      </p:pic>
      <p:sp>
        <p:nvSpPr>
          <p:cNvPr id="273" name="Google Shape;273;p38"/>
          <p:cNvSpPr txBox="1"/>
          <p:nvPr/>
        </p:nvSpPr>
        <p:spPr>
          <a:xfrm>
            <a:off x="4363250" y="1893825"/>
            <a:ext cx="3549900" cy="20253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s-419" sz="1400" b="0" i="0" u="none" strike="noStrike" cap="none">
                <a:solidFill>
                  <a:srgbClr val="000000"/>
                </a:solidFill>
                <a:latin typeface="Arial"/>
                <a:ea typeface="Arial"/>
                <a:cs typeface="Arial"/>
                <a:sym typeface="Arial"/>
              </a:rPr>
              <a:t>Investiga</a:t>
            </a:r>
            <a:r>
              <a:rPr lang="es-419"/>
              <a:t> sobre manipulacion de documentos con mongodb.</a:t>
            </a:r>
            <a:br>
              <a:rPr lang="es-419"/>
            </a:br>
            <a:r>
              <a:rPr lang="es-419"/>
              <a:t/>
            </a:r>
            <a:br>
              <a:rPr lang="es-419"/>
            </a:br>
            <a:r>
              <a:rPr lang="es-419" sz="1300" u="sng">
                <a:solidFill>
                  <a:schemeClr val="hlink"/>
                </a:solidFill>
                <a:hlinkClick r:id="rId4"/>
              </a:rPr>
              <a:t>https://docs.mongodb.com/manual/crud/</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550425" y="288122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419"/>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733950"/>
            <a:ext cx="7688400" cy="158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8000"/>
              <a:buNone/>
            </a:pPr>
            <a:r>
              <a:rPr lang="es-419" sz="4800"/>
              <a:t>Creación de Base de datos con MongoDB</a:t>
            </a:r>
            <a:endParaRPr sz="4800"/>
          </a:p>
        </p:txBody>
      </p:sp>
      <p:sp>
        <p:nvSpPr>
          <p:cNvPr id="102" name="Google Shape;102;p15"/>
          <p:cNvSpPr txBox="1">
            <a:spLocks noGrp="1"/>
          </p:cNvSpPr>
          <p:nvPr>
            <p:ph type="body" idx="1"/>
          </p:nvPr>
        </p:nvSpPr>
        <p:spPr>
          <a:xfrm>
            <a:off x="729450" y="2272900"/>
            <a:ext cx="7688400" cy="21009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s-419" dirty="0"/>
              <a:t>Introducción a Mongo DB.</a:t>
            </a:r>
            <a:endParaRPr dirty="0"/>
          </a:p>
          <a:p>
            <a:pPr marL="457200" lvl="0" indent="-311150" algn="l" rtl="0">
              <a:lnSpc>
                <a:spcPct val="115000"/>
              </a:lnSpc>
              <a:spcBef>
                <a:spcPts val="0"/>
              </a:spcBef>
              <a:spcAft>
                <a:spcPts val="0"/>
              </a:spcAft>
              <a:buSzPts val="1300"/>
              <a:buChar char="●"/>
            </a:pPr>
            <a:r>
              <a:rPr lang="es-419" dirty="0"/>
              <a:t>Colecciones y Documentos en </a:t>
            </a:r>
            <a:r>
              <a:rPr lang="es-419" dirty="0" err="1"/>
              <a:t>MongoDB</a:t>
            </a:r>
            <a:endParaRPr dirty="0"/>
          </a:p>
          <a:p>
            <a:pPr marL="457200" lvl="0" indent="-311150" algn="l" rtl="0">
              <a:lnSpc>
                <a:spcPct val="115000"/>
              </a:lnSpc>
              <a:spcBef>
                <a:spcPts val="0"/>
              </a:spcBef>
              <a:spcAft>
                <a:spcPts val="0"/>
              </a:spcAft>
              <a:buSzPts val="1300"/>
              <a:buChar char="●"/>
            </a:pPr>
            <a:r>
              <a:rPr lang="es-419" dirty="0" smtClean="0"/>
              <a:t>Creaci</a:t>
            </a:r>
            <a:r>
              <a:rPr lang="es-PE" dirty="0" err="1" smtClean="0"/>
              <a:t>ó</a:t>
            </a:r>
            <a:r>
              <a:rPr lang="es-419" dirty="0" smtClean="0"/>
              <a:t>n </a:t>
            </a:r>
            <a:r>
              <a:rPr lang="es-419" dirty="0"/>
              <a:t>de Colecciones y Documentos </a:t>
            </a:r>
            <a:endParaRPr dirty="0"/>
          </a:p>
          <a:p>
            <a:pPr marL="457200" lvl="0" indent="-311150" algn="l" rtl="0">
              <a:lnSpc>
                <a:spcPct val="115000"/>
              </a:lnSpc>
              <a:spcBef>
                <a:spcPts val="0"/>
              </a:spcBef>
              <a:spcAft>
                <a:spcPts val="0"/>
              </a:spcAft>
              <a:buSzPts val="1300"/>
              <a:buChar char="●"/>
            </a:pPr>
            <a:r>
              <a:rPr lang="es-419" dirty="0"/>
              <a:t>Tipo de datos</a:t>
            </a:r>
            <a:br>
              <a:rPr lang="es-419" dirty="0"/>
            </a:br>
            <a:r>
              <a:rPr lang="es-419" dirty="0"/>
              <a:t/>
            </a:r>
            <a:br>
              <a:rPr lang="es-419"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smtClean="0"/>
              <a:t>¿</a:t>
            </a:r>
            <a:r>
              <a:rPr lang="es-419" dirty="0" smtClean="0"/>
              <a:t>Qu</a:t>
            </a:r>
            <a:r>
              <a:rPr lang="es-PE" dirty="0" smtClean="0"/>
              <a:t>é</a:t>
            </a:r>
            <a:r>
              <a:rPr lang="es-419" dirty="0" smtClean="0"/>
              <a:t> </a:t>
            </a:r>
            <a:r>
              <a:rPr lang="es-419" dirty="0"/>
              <a:t>es Mongo DB</a:t>
            </a:r>
            <a:endParaRPr dirty="0"/>
          </a:p>
        </p:txBody>
      </p:sp>
      <p:sp>
        <p:nvSpPr>
          <p:cNvPr id="108" name="Google Shape;108;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s-419" sz="1800" dirty="0" err="1">
                <a:solidFill>
                  <a:schemeClr val="bg2"/>
                </a:solidFill>
                <a:latin typeface="Arial"/>
                <a:ea typeface="Arial"/>
                <a:cs typeface="Arial"/>
                <a:sym typeface="Arial"/>
              </a:rPr>
              <a:t>MongoDB</a:t>
            </a:r>
            <a:r>
              <a:rPr lang="es-419" sz="1800" dirty="0">
                <a:solidFill>
                  <a:schemeClr val="bg2"/>
                </a:solidFill>
                <a:latin typeface="Arial"/>
                <a:ea typeface="Arial"/>
                <a:cs typeface="Arial"/>
                <a:sym typeface="Arial"/>
              </a:rPr>
              <a:t> es una base de datos de documentos que ofrece una gran escalabilidad y flexibilidad, y un modelo de consultas e indexación avanzado</a:t>
            </a:r>
            <a:endParaRPr sz="1800" dirty="0">
              <a:solidFill>
                <a:schemeClr val="bg2"/>
              </a:solidFill>
              <a:latin typeface="Arial"/>
              <a:ea typeface="Arial"/>
              <a:cs typeface="Arial"/>
              <a:sym typeface="Arial"/>
            </a:endParaRPr>
          </a:p>
          <a:p>
            <a:pPr marL="0" lvl="0" indent="0" algn="l" rtl="0">
              <a:spcBef>
                <a:spcPts val="2000"/>
              </a:spcBef>
              <a:spcAft>
                <a:spcPts val="0"/>
              </a:spcAft>
              <a:buClr>
                <a:srgbClr val="000000"/>
              </a:buClr>
              <a:buSzPts val="1100"/>
              <a:buFont typeface="Arial"/>
              <a:buNone/>
            </a:pPr>
            <a:r>
              <a:rPr lang="es-419" sz="1200" dirty="0">
                <a:solidFill>
                  <a:srgbClr val="656E7F"/>
                </a:solidFill>
                <a:latin typeface="Arial"/>
                <a:ea typeface="Arial"/>
                <a:cs typeface="Arial"/>
                <a:sym typeface="Arial"/>
              </a:rPr>
              <a:t>.</a:t>
            </a:r>
            <a:endParaRPr sz="1200" dirty="0">
              <a:solidFill>
                <a:srgbClr val="656E7F"/>
              </a:solidFill>
              <a:latin typeface="Arial"/>
              <a:ea typeface="Arial"/>
              <a:cs typeface="Arial"/>
              <a:sym typeface="Arial"/>
            </a:endParaRPr>
          </a:p>
          <a:p>
            <a:pPr marL="0" lvl="0" indent="0" algn="l" rtl="0">
              <a:spcBef>
                <a:spcPts val="2000"/>
              </a:spcBef>
              <a:spcAft>
                <a:spcPts val="0"/>
              </a:spcAft>
              <a:buNone/>
            </a:pPr>
            <a:endParaRPr b="1" dirty="0"/>
          </a:p>
        </p:txBody>
      </p:sp>
      <p:sp>
        <p:nvSpPr>
          <p:cNvPr id="109" name="Google Shape;109;p16"/>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Características de Mongodb</a:t>
            </a:r>
            <a:endParaRPr/>
          </a:p>
        </p:txBody>
      </p:sp>
      <p:sp>
        <p:nvSpPr>
          <p:cNvPr id="115" name="Google Shape;11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42494F"/>
              </a:buClr>
              <a:buSzPts val="1200"/>
              <a:buFont typeface="Arial"/>
              <a:buChar char="●"/>
            </a:pPr>
            <a:r>
              <a:rPr lang="es-419" sz="1400" dirty="0" err="1">
                <a:solidFill>
                  <a:schemeClr val="bg2"/>
                </a:solidFill>
                <a:latin typeface="Arial"/>
                <a:ea typeface="Arial"/>
                <a:cs typeface="Arial"/>
                <a:sym typeface="Arial"/>
              </a:rPr>
              <a:t>MongoDB</a:t>
            </a:r>
            <a:r>
              <a:rPr lang="es-419" sz="1400" dirty="0">
                <a:solidFill>
                  <a:schemeClr val="bg2"/>
                </a:solidFill>
                <a:latin typeface="Arial"/>
                <a:ea typeface="Arial"/>
                <a:cs typeface="Arial"/>
                <a:sym typeface="Arial"/>
              </a:rPr>
              <a:t> almacena datos en documentos JSON flexibles, es decir, cada documento puede contener diferentes campos y las estructuras de datos se pueden ir modificando.</a:t>
            </a:r>
            <a:endParaRPr sz="1400" dirty="0">
              <a:solidFill>
                <a:schemeClr val="bg2"/>
              </a:solidFill>
              <a:latin typeface="Arial"/>
              <a:ea typeface="Arial"/>
              <a:cs typeface="Arial"/>
              <a:sym typeface="Arial"/>
            </a:endParaRPr>
          </a:p>
          <a:p>
            <a:pPr marL="457200" lvl="0" indent="0" algn="l" rtl="0">
              <a:spcBef>
                <a:spcPts val="0"/>
              </a:spcBef>
              <a:spcAft>
                <a:spcPts val="0"/>
              </a:spcAft>
              <a:buNone/>
            </a:pPr>
            <a:endParaRPr sz="1400" dirty="0">
              <a:solidFill>
                <a:schemeClr val="bg2"/>
              </a:solidFill>
              <a:latin typeface="Arial"/>
              <a:ea typeface="Arial"/>
              <a:cs typeface="Arial"/>
              <a:sym typeface="Arial"/>
            </a:endParaRPr>
          </a:p>
          <a:p>
            <a:pPr marL="457200" lvl="0" indent="-304800" algn="l" rtl="0">
              <a:spcBef>
                <a:spcPts val="0"/>
              </a:spcBef>
              <a:spcAft>
                <a:spcPts val="0"/>
              </a:spcAft>
              <a:buClr>
                <a:srgbClr val="42494F"/>
              </a:buClr>
              <a:buSzPts val="1200"/>
              <a:buFont typeface="Arial"/>
              <a:buChar char="●"/>
            </a:pPr>
            <a:r>
              <a:rPr lang="es-419" sz="1400" dirty="0">
                <a:solidFill>
                  <a:schemeClr val="bg2"/>
                </a:solidFill>
                <a:latin typeface="Arial"/>
                <a:ea typeface="Arial"/>
                <a:cs typeface="Arial"/>
                <a:sym typeface="Arial"/>
              </a:rPr>
              <a:t>El modelo de documentos concuerda con los objetos del código de la aplicación, lo que facilita trabajar con datos.</a:t>
            </a:r>
            <a:endParaRPr sz="1400" dirty="0">
              <a:solidFill>
                <a:schemeClr val="bg2"/>
              </a:solidFill>
              <a:latin typeface="Arial"/>
              <a:ea typeface="Arial"/>
              <a:cs typeface="Arial"/>
              <a:sym typeface="Arial"/>
            </a:endParaRPr>
          </a:p>
          <a:p>
            <a:pPr marL="457200" lvl="0" indent="0" algn="l" rtl="0">
              <a:spcBef>
                <a:spcPts val="0"/>
              </a:spcBef>
              <a:spcAft>
                <a:spcPts val="0"/>
              </a:spcAft>
              <a:buNone/>
            </a:pPr>
            <a:endParaRPr sz="1400" dirty="0">
              <a:solidFill>
                <a:schemeClr val="bg2"/>
              </a:solidFill>
              <a:latin typeface="Arial"/>
              <a:ea typeface="Arial"/>
              <a:cs typeface="Arial"/>
              <a:sym typeface="Arial"/>
            </a:endParaRPr>
          </a:p>
          <a:p>
            <a:pPr marL="457200" lvl="0" indent="-304800" algn="l" rtl="0">
              <a:spcBef>
                <a:spcPts val="0"/>
              </a:spcBef>
              <a:spcAft>
                <a:spcPts val="0"/>
              </a:spcAft>
              <a:buClr>
                <a:srgbClr val="42494F"/>
              </a:buClr>
              <a:buSzPts val="1200"/>
              <a:buFont typeface="Arial"/>
              <a:buChar char="●"/>
            </a:pPr>
            <a:r>
              <a:rPr lang="es-419" sz="1400" dirty="0">
                <a:solidFill>
                  <a:schemeClr val="bg2"/>
                </a:solidFill>
                <a:latin typeface="Arial"/>
                <a:ea typeface="Arial"/>
                <a:cs typeface="Arial"/>
                <a:sym typeface="Arial"/>
              </a:rPr>
              <a:t>Las consultas ad-hoc, la indexación y la agregación en tiempo real permiten acceder a los datos y analizarlos con gran eficacia.</a:t>
            </a:r>
            <a:endParaRPr sz="1400" dirty="0">
              <a:solidFill>
                <a:schemeClr val="bg2"/>
              </a:solidFill>
              <a:latin typeface="Arial"/>
              <a:ea typeface="Arial"/>
              <a:cs typeface="Arial"/>
              <a:sym typeface="Arial"/>
            </a:endParaRPr>
          </a:p>
        </p:txBody>
      </p:sp>
      <p:sp>
        <p:nvSpPr>
          <p:cNvPr id="116" name="Google Shape;116;p17"/>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Base de datos con Mongo</a:t>
            </a:r>
            <a:endParaRPr/>
          </a:p>
        </p:txBody>
      </p:sp>
      <p:sp>
        <p:nvSpPr>
          <p:cNvPr id="122" name="Google Shape;122;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400">
                <a:solidFill>
                  <a:srgbClr val="000000"/>
                </a:solidFill>
                <a:highlight>
                  <a:srgbClr val="FFFFFF"/>
                </a:highlight>
                <a:latin typeface="Arial"/>
                <a:ea typeface="Arial"/>
                <a:cs typeface="Arial"/>
                <a:sym typeface="Arial"/>
              </a:rPr>
              <a:t>Se pueden ejecutar varias bases de datos en un único servidor MongoDB. La base de datos predeterminada de MongoDB es 'db', que se almacena dentro de la carpeta de datos.</a:t>
            </a:r>
            <a:br>
              <a:rPr lang="es-419" sz="1400">
                <a:solidFill>
                  <a:srgbClr val="000000"/>
                </a:solidFill>
                <a:highlight>
                  <a:srgbClr val="FFFFFF"/>
                </a:highlight>
                <a:latin typeface="Arial"/>
                <a:ea typeface="Arial"/>
                <a:cs typeface="Arial"/>
                <a:sym typeface="Arial"/>
              </a:rPr>
            </a:br>
            <a:r>
              <a:rPr lang="es-419" sz="1400">
                <a:solidFill>
                  <a:srgbClr val="000000"/>
                </a:solidFill>
                <a:highlight>
                  <a:srgbClr val="FFFFFF"/>
                </a:highlight>
                <a:latin typeface="Arial"/>
                <a:ea typeface="Arial"/>
                <a:cs typeface="Arial"/>
                <a:sym typeface="Arial"/>
              </a:rPr>
              <a:t/>
            </a:r>
            <a:br>
              <a:rPr lang="es-419" sz="1400">
                <a:solidFill>
                  <a:srgbClr val="000000"/>
                </a:solidFill>
                <a:highlight>
                  <a:srgbClr val="FFFFFF"/>
                </a:highlight>
                <a:latin typeface="Arial"/>
                <a:ea typeface="Arial"/>
                <a:cs typeface="Arial"/>
                <a:sym typeface="Arial"/>
              </a:rPr>
            </a:br>
            <a:r>
              <a:rPr lang="es-419" sz="1400">
                <a:solidFill>
                  <a:srgbClr val="000000"/>
                </a:solidFill>
                <a:highlight>
                  <a:srgbClr val="FFFFFF"/>
                </a:highlight>
                <a:latin typeface="Arial"/>
                <a:ea typeface="Arial"/>
                <a:cs typeface="Arial"/>
                <a:sym typeface="Arial"/>
              </a:rPr>
              <a:t>MongoDB puede crear bases de datos sobre la marcha. No es necesario crear una base de datos antes de comenzar a trabajar con ella.</a:t>
            </a:r>
            <a:endParaRPr sz="1400">
              <a:solidFill>
                <a:srgbClr val="000000"/>
              </a:solidFill>
              <a:latin typeface="Arial"/>
              <a:ea typeface="Arial"/>
              <a:cs typeface="Arial"/>
              <a:sym typeface="Arial"/>
            </a:endParaRPr>
          </a:p>
        </p:txBody>
      </p:sp>
      <p:sp>
        <p:nvSpPr>
          <p:cNvPr id="123" name="Google Shape;123;p18"/>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s-419"/>
              <a:t>Conectarse a base datos mongo</a:t>
            </a:r>
            <a:endParaRPr/>
          </a:p>
        </p:txBody>
      </p:sp>
      <p:sp>
        <p:nvSpPr>
          <p:cNvPr id="129" name="Google Shape;129;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s-419" sz="1200" dirty="0">
                <a:solidFill>
                  <a:schemeClr val="bg2"/>
                </a:solidFill>
                <a:latin typeface="Arial"/>
                <a:ea typeface="Arial"/>
                <a:cs typeface="Arial"/>
                <a:sym typeface="Arial"/>
              </a:rPr>
              <a:t>Para ello ejecutamos el comando mongo en nuestro terminal</a:t>
            </a:r>
            <a:endParaRPr sz="1200" dirty="0">
              <a:solidFill>
                <a:schemeClr val="bg2"/>
              </a:solidFill>
              <a:latin typeface="Arial"/>
              <a:ea typeface="Arial"/>
              <a:cs typeface="Arial"/>
              <a:sym typeface="Arial"/>
            </a:endParaRPr>
          </a:p>
          <a:p>
            <a:pPr marL="457200" lvl="0" indent="0" algn="l" rtl="0">
              <a:spcBef>
                <a:spcPts val="0"/>
              </a:spcBef>
              <a:spcAft>
                <a:spcPts val="0"/>
              </a:spcAft>
              <a:buNone/>
            </a:pPr>
            <a:endParaRPr sz="1200" dirty="0">
              <a:solidFill>
                <a:srgbClr val="42494F"/>
              </a:solidFill>
              <a:latin typeface="Arial"/>
              <a:ea typeface="Arial"/>
              <a:cs typeface="Arial"/>
              <a:sym typeface="Arial"/>
            </a:endParaRPr>
          </a:p>
        </p:txBody>
      </p:sp>
      <p:sp>
        <p:nvSpPr>
          <p:cNvPr id="130" name="Google Shape;130;p19"/>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3"/>
              </a:rPr>
              <a:t>https://www.w3resource.com/mongodb/databases-documents-collections.php</a:t>
            </a:r>
            <a:endParaRPr sz="1000">
              <a:latin typeface="Lato"/>
              <a:ea typeface="Lato"/>
              <a:cs typeface="Lato"/>
              <a:sym typeface="Lato"/>
            </a:endParaRPr>
          </a:p>
        </p:txBody>
      </p:sp>
      <p:pic>
        <p:nvPicPr>
          <p:cNvPr id="131" name="Google Shape;131;p19"/>
          <p:cNvPicPr preferRelativeResize="0"/>
          <p:nvPr/>
        </p:nvPicPr>
        <p:blipFill>
          <a:blip r:embed="rId4">
            <a:alphaModFix/>
          </a:blip>
          <a:stretch>
            <a:fillRect/>
          </a:stretch>
        </p:blipFill>
        <p:spPr>
          <a:xfrm>
            <a:off x="1228300" y="2552175"/>
            <a:ext cx="5625777" cy="160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Listar Base de datos Mongo</a:t>
            </a:r>
            <a:endParaRPr/>
          </a:p>
        </p:txBody>
      </p:sp>
      <p:sp>
        <p:nvSpPr>
          <p:cNvPr id="137" name="Google Shape;137;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400" dirty="0">
                <a:solidFill>
                  <a:schemeClr val="bg2"/>
                </a:solidFill>
              </a:rPr>
              <a:t>Ahora con el comando show </a:t>
            </a:r>
            <a:r>
              <a:rPr lang="es-419" sz="1400" dirty="0" err="1">
                <a:solidFill>
                  <a:schemeClr val="bg2"/>
                </a:solidFill>
              </a:rPr>
              <a:t>dbs</a:t>
            </a:r>
            <a:r>
              <a:rPr lang="es-419" sz="1400" dirty="0">
                <a:solidFill>
                  <a:schemeClr val="bg2"/>
                </a:solidFill>
              </a:rPr>
              <a:t> podemos listar todas las base de datos mongo que tengamos</a:t>
            </a:r>
            <a:endParaRPr sz="1400" dirty="0">
              <a:solidFill>
                <a:schemeClr val="bg2"/>
              </a:solidFill>
            </a:endParaRPr>
          </a:p>
        </p:txBody>
      </p:sp>
      <p:pic>
        <p:nvPicPr>
          <p:cNvPr id="138" name="Google Shape;138;p20"/>
          <p:cNvPicPr preferRelativeResize="0"/>
          <p:nvPr/>
        </p:nvPicPr>
        <p:blipFill>
          <a:blip r:embed="rId3">
            <a:alphaModFix/>
          </a:blip>
          <a:stretch>
            <a:fillRect/>
          </a:stretch>
        </p:blipFill>
        <p:spPr>
          <a:xfrm>
            <a:off x="842825" y="2574600"/>
            <a:ext cx="3371850" cy="1352550"/>
          </a:xfrm>
          <a:prstGeom prst="rect">
            <a:avLst/>
          </a:prstGeom>
          <a:noFill/>
          <a:ln>
            <a:noFill/>
          </a:ln>
        </p:spPr>
      </p:pic>
      <p:sp>
        <p:nvSpPr>
          <p:cNvPr id="139" name="Google Shape;139;p20"/>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4"/>
              </a:rPr>
              <a:t>https://www.w3resource.com/mongodb/databases-documents-collections.php</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Crear Base de datos Mongo</a:t>
            </a:r>
            <a:endParaRPr/>
          </a:p>
        </p:txBody>
      </p:sp>
      <p:sp>
        <p:nvSpPr>
          <p:cNvPr id="145" name="Google Shape;14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400" dirty="0">
                <a:solidFill>
                  <a:schemeClr val="bg2"/>
                </a:solidFill>
              </a:rPr>
              <a:t>Para ello hacemos uso de el comando :</a:t>
            </a:r>
            <a:br>
              <a:rPr lang="es-419" sz="1400" dirty="0">
                <a:solidFill>
                  <a:schemeClr val="bg2"/>
                </a:solidFill>
              </a:rPr>
            </a:br>
            <a:r>
              <a:rPr lang="es-419" sz="1400" dirty="0">
                <a:solidFill>
                  <a:schemeClr val="bg2"/>
                </a:solidFill>
              </a:rPr>
              <a:t>use &lt;nombre base de datos&gt;</a:t>
            </a:r>
            <a:endParaRPr sz="1400" dirty="0">
              <a:solidFill>
                <a:schemeClr val="bg2"/>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p:txBody>
      </p:sp>
      <p:pic>
        <p:nvPicPr>
          <p:cNvPr id="146" name="Google Shape;146;p21"/>
          <p:cNvPicPr preferRelativeResize="0"/>
          <p:nvPr/>
        </p:nvPicPr>
        <p:blipFill>
          <a:blip r:embed="rId3">
            <a:alphaModFix/>
          </a:blip>
          <a:stretch>
            <a:fillRect/>
          </a:stretch>
        </p:blipFill>
        <p:spPr>
          <a:xfrm>
            <a:off x="843300" y="2818900"/>
            <a:ext cx="4305300" cy="781050"/>
          </a:xfrm>
          <a:prstGeom prst="rect">
            <a:avLst/>
          </a:prstGeom>
          <a:noFill/>
          <a:ln>
            <a:noFill/>
          </a:ln>
        </p:spPr>
      </p:pic>
      <p:sp>
        <p:nvSpPr>
          <p:cNvPr id="147" name="Google Shape;147;p21"/>
          <p:cNvSpPr txBox="1"/>
          <p:nvPr/>
        </p:nvSpPr>
        <p:spPr>
          <a:xfrm>
            <a:off x="4173075" y="4669100"/>
            <a:ext cx="4606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000" u="sng">
                <a:solidFill>
                  <a:schemeClr val="hlink"/>
                </a:solidFill>
                <a:hlinkClick r:id="rId4"/>
              </a:rPr>
              <a:t>https://www.w3resource.com/mongodb/databases-documents-collections.php</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BB3C10D4544804084B0909144B01164" ma:contentTypeVersion="2" ma:contentTypeDescription="Crear nuevo documento." ma:contentTypeScope="" ma:versionID="76ac416da1247b1c8c50ce9a3cc265ad">
  <xsd:schema xmlns:xsd="http://www.w3.org/2001/XMLSchema" xmlns:xs="http://www.w3.org/2001/XMLSchema" xmlns:p="http://schemas.microsoft.com/office/2006/metadata/properties" xmlns:ns2="d2e8cc72-fa7a-4cee-a448-7b4e27cf7802" targetNamespace="http://schemas.microsoft.com/office/2006/metadata/properties" ma:root="true" ma:fieldsID="d8c3736d5e20af4f30e7c0a62a55fb54" ns2:_="">
    <xsd:import namespace="d2e8cc72-fa7a-4cee-a448-7b4e27cf780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8cc72-fa7a-4cee-a448-7b4e27cf78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792887-9687-4421-8C17-B0A5CA32233A}"/>
</file>

<file path=customXml/itemProps2.xml><?xml version="1.0" encoding="utf-8"?>
<ds:datastoreItem xmlns:ds="http://schemas.openxmlformats.org/officeDocument/2006/customXml" ds:itemID="{2DEF6C0E-1489-40D5-8AF2-80467A13DCD6}"/>
</file>

<file path=customXml/itemProps3.xml><?xml version="1.0" encoding="utf-8"?>
<ds:datastoreItem xmlns:ds="http://schemas.openxmlformats.org/officeDocument/2006/customXml" ds:itemID="{0A401FB8-6F0A-46E7-A9F9-600724A4BBC1}"/>
</file>

<file path=docProps/app.xml><?xml version="1.0" encoding="utf-8"?>
<Properties xmlns="http://schemas.openxmlformats.org/officeDocument/2006/extended-properties" xmlns:vt="http://schemas.openxmlformats.org/officeDocument/2006/docPropsVTypes">
  <TotalTime>53</TotalTime>
  <Words>876</Words>
  <Application>Microsoft Office PowerPoint</Application>
  <PresentationFormat>Presentación en pantalla (16:9)</PresentationFormat>
  <Paragraphs>138</Paragraphs>
  <Slides>27</Slides>
  <Notes>27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Lato</vt:lpstr>
      <vt:lpstr>Raleway</vt:lpstr>
      <vt:lpstr>Streamline</vt:lpstr>
      <vt:lpstr>BACK END </vt:lpstr>
      <vt:lpstr>Presentación de PowerPoint</vt:lpstr>
      <vt:lpstr>Creación de Base de datos con MongoDB</vt:lpstr>
      <vt:lpstr>¿Qué es Mongo DB</vt:lpstr>
      <vt:lpstr>Características de Mongodb</vt:lpstr>
      <vt:lpstr>Base de datos con Mongo</vt:lpstr>
      <vt:lpstr>Conectarse a base datos mongo</vt:lpstr>
      <vt:lpstr>Listar Base de datos Mongo</vt:lpstr>
      <vt:lpstr>Crear Base de datos Mongo</vt:lpstr>
      <vt:lpstr>Eliminar Base de datos Mongo</vt:lpstr>
      <vt:lpstr>Obtener referencia de base de datos actual </vt:lpstr>
      <vt:lpstr>Documentos MongoDB </vt:lpstr>
      <vt:lpstr>Documentos MongoDB </vt:lpstr>
      <vt:lpstr>Tipo  de datos MongoDB </vt:lpstr>
      <vt:lpstr>Colecciones Mongodb</vt:lpstr>
      <vt:lpstr>Colecciones Mongodb</vt:lpstr>
      <vt:lpstr>Colecciones Mongodb</vt:lpstr>
      <vt:lpstr>Nombre Colecciones válidas</vt:lpstr>
      <vt:lpstr>Nombre Colecciones válidas</vt:lpstr>
      <vt:lpstr>Creando una colección en MongoDB</vt:lpstr>
      <vt:lpstr>Listando todas las colecciones</vt:lpstr>
      <vt:lpstr>Eliminando una colección</vt:lpstr>
      <vt:lpstr>Apliquemos lo aprendido.   </vt:lpstr>
      <vt:lpstr>Presentación de PowerPoint</vt:lpstr>
      <vt:lpstr>Conclusiones</vt:lpstr>
      <vt:lpstr>Post- Work :</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END </dc:title>
  <cp:lastModifiedBy>jaimePC</cp:lastModifiedBy>
  <cp:revision>4</cp:revision>
  <dcterms:modified xsi:type="dcterms:W3CDTF">2019-07-17T10:25:00Z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0x0101007BB3C10D4544804084B0909144B01164</vt:lpwstr>
  </property>
</Properties>
</file>