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1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16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8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6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84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embeddedFontLst>
    <p:embeddedFont>
      <p:font typeface="Raleway" panose="020B0604020202020204" charset="0"/>
      <p:regular r:id="rId31"/>
      <p:bold r:id="rId32"/>
      <p:italic r:id="rId33"/>
      <p:boldItalic r:id="rId34"/>
    </p:embeddedFont>
    <p:embeddedFont>
      <p:font typeface="Lato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IME RENAN AÑAZCO MANCHEGO" initials="JRAM" lastIdx="4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14222025-CDAB-436F-AF59-C9C05034203F}">
  <a:tblStyle styleId="{14222025-CDAB-436F-AF59-C9C0503420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-720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heme" Target="theme/theme1.xml"/><Relationship Id="rId47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presProps" Target="presProps.xml"/><Relationship Id="rId45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215902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67edb6311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67edb6311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67edb631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67edb631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67edb6311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67edb6311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67edb6311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67edb6311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67edb631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67edb631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67edb6311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67edb6311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67edb6311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67edb6311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67edb6311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67edb6311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67edb6311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67edb6311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67edb631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67edb631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1400" dirty="0"/>
              <a:t>El</a:t>
            </a:r>
            <a:r>
              <a:rPr lang="es-ES" sz="1400" baseline="0" dirty="0"/>
              <a:t> docente conversa con los participantes sobre las respuestas a las interrogantes planteadas…</a:t>
            </a:r>
            <a:endParaRPr sz="1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92847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67edb6311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67edb6311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67edb6311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67edb6311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67edb6311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67edb6311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67edb6311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67edb6311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SESION DE OTRA CLASE 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4" name="Google Shape;294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agradecimiento y despedidA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Se dara una introduccion a  el lenguaje SQL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0b4d3583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0b4d3583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67edb631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67edb631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67edb631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67edb631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67edb631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67edb631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67edb6311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67edb6311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67edb6311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67edb6311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1" name="Google Shape;11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" name="Google Shape;72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3" name="Google Shape;73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" name="Google Shape;34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5" name="Google Shape;35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" name="Google Shape;37;p6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2" name="Google Shape;42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48;p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9" name="Google Shape;49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" name="Google Shape;57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8" name="Google Shape;5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" name="Google Shape;64;p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5" name="Google Shape;65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resource.com/mongodb/mongodb-queries-from-collection.ph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resource.com/mongodb/mongodb-queries-from-collection.php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resource.com/mongodb/mongodb-queries-from-collection.php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resource.com/mongodb/mongodb-queries-from-collection.php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resource.com/mongodb/mongodb-queries-from-collection.php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resource.com/mongodb/mongodb-queries-from-collection.php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resource.com/mongodb/mongodb-queries-from-collection.php" TargetMode="Externa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ongodb.com/manual/reference/method/db.collection.update/#multi-parameter" TargetMode="External"/><Relationship Id="rId5" Type="http://schemas.openxmlformats.org/officeDocument/2006/relationships/hyperlink" Target="https://docs.mongodb.com/manual/reference/method/db.collection.update/#db.collection.update" TargetMode="External"/><Relationship Id="rId4" Type="http://schemas.openxmlformats.org/officeDocument/2006/relationships/hyperlink" Target="https://docs.mongodb.com/manual/reference/method/db.collection.update/#update-parameter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ckify.com/mongodb-performance-tuning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reference/method/db.collection.remove/#db.collection.remove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reference/operator/aggregation/sort/index.html#pipe._S_sort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thonista.io/cursos/py101/gestion-de-paquetes-con-pip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resource.com/mongodb/mongodb-queries-from-collection.ph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resource.com/mongodb/mongodb-queries-from-collection.ph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resource.com/mongodb/mongodb-queries-from-collection.ph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resource.com/mongodb/mongodb-queries-from-collection.ph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core/view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ongodb.com/manual/reference/operator/projection/" TargetMode="External"/><Relationship Id="rId4" Type="http://schemas.openxmlformats.org/officeDocument/2006/relationships/hyperlink" Target="https://docs.mongodb.com/manual/reference/operator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resource.com/mongodb/mongodb-queries-from-collection.php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s-419" sz="4800"/>
              <a:t>BACK END</a:t>
            </a:r>
            <a:br>
              <a:rPr lang="es-419" sz="4800"/>
            </a:br>
            <a:endParaRPr sz="4800"/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-419" sz="1600"/>
              <a:t>LOGRO: Manipula colecciones y documentos con MongoDB.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698475" y="4287875"/>
            <a:ext cx="29730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1" i="0" u="none" strike="noStrike" cap="none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(</a:t>
            </a:r>
            <a:r>
              <a:rPr lang="es-419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Semana 7 sesión 3)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727650" y="11237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Logical Query Operators</a:t>
            </a:r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54" name="Google Shape;154;p22"/>
          <p:cNvGraphicFramePr/>
          <p:nvPr/>
        </p:nvGraphicFramePr>
        <p:xfrm>
          <a:off x="804850" y="1658950"/>
          <a:ext cx="7338500" cy="2847110"/>
        </p:xfrm>
        <a:graphic>
          <a:graphicData uri="http://schemas.openxmlformats.org/drawingml/2006/table">
            <a:tbl>
              <a:tblPr>
                <a:noFill/>
                <a:tableStyleId>{14222025-CDAB-436F-AF59-C9C05034203F}</a:tableStyleId>
              </a:tblPr>
              <a:tblGrid>
                <a:gridCol w="137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60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Nombre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Descripción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78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$and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50">
                          <a:solidFill>
                            <a:srgbClr val="494747"/>
                          </a:solidFill>
                          <a:highlight>
                            <a:srgbClr val="FFFFFF"/>
                          </a:highlight>
                        </a:rPr>
                        <a:t>Une las cláusulas de consulta con una lógica </a:t>
                      </a:r>
                      <a:r>
                        <a:rPr lang="es-419" sz="105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AND </a:t>
                      </a:r>
                      <a:r>
                        <a:rPr lang="es-419" sz="1050">
                          <a:solidFill>
                            <a:srgbClr val="494747"/>
                          </a:solidFill>
                          <a:highlight>
                            <a:srgbClr val="FFFFFF"/>
                          </a:highlight>
                        </a:rPr>
                        <a:t>devuelve todos los documentos que coinciden con las condiciones de ambas cláusulas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6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$not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50">
                          <a:solidFill>
                            <a:srgbClr val="494747"/>
                          </a:solidFill>
                          <a:highlight>
                            <a:srgbClr val="FFFFFF"/>
                          </a:highlight>
                        </a:rPr>
                        <a:t>Invierte el efecto de una expresión de consulta y devuelve documentos que </a:t>
                      </a:r>
                      <a:r>
                        <a:rPr lang="es-419" sz="1050" i="1">
                          <a:solidFill>
                            <a:srgbClr val="494747"/>
                          </a:solidFill>
                          <a:highlight>
                            <a:srgbClr val="FFFFFF"/>
                          </a:highlight>
                        </a:rPr>
                        <a:t>no</a:t>
                      </a:r>
                      <a:r>
                        <a:rPr lang="es-419" sz="1050">
                          <a:solidFill>
                            <a:srgbClr val="494747"/>
                          </a:solidFill>
                          <a:highlight>
                            <a:srgbClr val="FFFFFF"/>
                          </a:highlight>
                        </a:rPr>
                        <a:t> coinciden con la expresión de consulta.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6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$nor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50">
                          <a:solidFill>
                            <a:srgbClr val="494747"/>
                          </a:solidFill>
                          <a:highlight>
                            <a:srgbClr val="FFFFFF"/>
                          </a:highlight>
                        </a:rPr>
                        <a:t>Une las cláusulas de consulta con una lógica </a:t>
                      </a:r>
                      <a:r>
                        <a:rPr lang="es-419" sz="105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NOR </a:t>
                      </a:r>
                      <a:r>
                        <a:rPr lang="es-419" sz="1050">
                          <a:solidFill>
                            <a:srgbClr val="494747"/>
                          </a:solidFill>
                          <a:highlight>
                            <a:srgbClr val="FFFFFF"/>
                          </a:highlight>
                        </a:rPr>
                        <a:t>devuelve todos los documentos que no coinciden con ambas cláusulas.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78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$or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50">
                          <a:solidFill>
                            <a:srgbClr val="494747"/>
                          </a:solidFill>
                          <a:highlight>
                            <a:srgbClr val="FFFFFF"/>
                          </a:highlight>
                        </a:rPr>
                        <a:t>Une las cláusulas de consulta con una lógica </a:t>
                      </a:r>
                      <a:r>
                        <a:rPr lang="es-419" sz="105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OR </a:t>
                      </a:r>
                      <a:r>
                        <a:rPr lang="es-419" sz="1050">
                          <a:solidFill>
                            <a:srgbClr val="494747"/>
                          </a:solidFill>
                          <a:highlight>
                            <a:srgbClr val="FFFFFF"/>
                          </a:highlight>
                        </a:rPr>
                        <a:t>devuelve todos los documentos que coinciden con las condiciones de cualquier cláusula.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55" name="Google Shape;155;p22"/>
          <p:cNvSpPr txBox="1"/>
          <p:nvPr/>
        </p:nvSpPr>
        <p:spPr>
          <a:xfrm>
            <a:off x="3364050" y="4669100"/>
            <a:ext cx="54153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u="sng">
                <a:solidFill>
                  <a:schemeClr val="hlink"/>
                </a:solidFill>
                <a:hlinkClick r:id="rId3"/>
              </a:rPr>
              <a:t>https://www.w3resource.com/mongodb/mongodb-queries-from-collection.php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Metodo $and </a:t>
            </a:r>
            <a:endParaRPr/>
          </a:p>
        </p:txBody>
      </p:sp>
      <p:sp>
        <p:nvSpPr>
          <p:cNvPr id="161" name="Google Shape;161;p23"/>
          <p:cNvSpPr txBox="1">
            <a:spLocks noGrp="1"/>
          </p:cNvSpPr>
          <p:nvPr>
            <p:ph type="body" idx="1"/>
          </p:nvPr>
        </p:nvSpPr>
        <p:spPr>
          <a:xfrm>
            <a:off x="729450" y="2301100"/>
            <a:ext cx="7688700" cy="23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1">
                <a:solidFill>
                  <a:srgbClr val="656E7F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s-419" sz="1800" b="1">
                <a:solidFill>
                  <a:srgbClr val="656E7F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1">
              <a:solidFill>
                <a:srgbClr val="656E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1">
                <a:solidFill>
                  <a:srgbClr val="656E7F"/>
                </a:solidFill>
                <a:latin typeface="Arial"/>
                <a:ea typeface="Arial"/>
                <a:cs typeface="Arial"/>
                <a:sym typeface="Arial"/>
              </a:rPr>
              <a:t>Ejemplo:</a:t>
            </a:r>
            <a:r>
              <a:rPr lang="es-419" sz="1200" b="1">
                <a:solidFill>
                  <a:srgbClr val="656E7F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s-419" sz="1200" b="1">
                <a:solidFill>
                  <a:srgbClr val="656E7F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 b="1">
              <a:solidFill>
                <a:srgbClr val="656E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>
              <a:solidFill>
                <a:srgbClr val="656E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>
              <a:solidFill>
                <a:srgbClr val="656E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62" name="Google Shape;162;p23"/>
          <p:cNvSpPr txBox="1"/>
          <p:nvPr/>
        </p:nvSpPr>
        <p:spPr>
          <a:xfrm>
            <a:off x="3364050" y="4669100"/>
            <a:ext cx="54153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u="sng">
                <a:solidFill>
                  <a:schemeClr val="hlink"/>
                </a:solidFill>
                <a:hlinkClick r:id="rId3"/>
              </a:rPr>
              <a:t>https://www.w3resource.com/mongodb/mongodb-queries-from-collection.php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650" y="3671975"/>
            <a:ext cx="7688700" cy="437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450" y="2393650"/>
            <a:ext cx="6974358" cy="71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Método $not</a:t>
            </a:r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body" idx="1"/>
          </p:nvPr>
        </p:nvSpPr>
        <p:spPr>
          <a:xfrm>
            <a:off x="729450" y="2077525"/>
            <a:ext cx="7688700" cy="23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>
              <a:solidFill>
                <a:srgbClr val="656E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>
              <a:solidFill>
                <a:srgbClr val="656E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200" b="1">
                <a:solidFill>
                  <a:srgbClr val="656E7F"/>
                </a:solidFill>
                <a:latin typeface="Arial"/>
                <a:ea typeface="Arial"/>
                <a:cs typeface="Arial"/>
                <a:sym typeface="Arial"/>
              </a:rPr>
              <a:t>Ejemplo:</a:t>
            </a:r>
            <a:br>
              <a:rPr lang="es-419" sz="1200" b="1">
                <a:solidFill>
                  <a:srgbClr val="656E7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419" sz="1200" b="1">
                <a:solidFill>
                  <a:srgbClr val="656E7F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s-419" sz="1200" b="1">
                <a:solidFill>
                  <a:srgbClr val="656E7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419" sz="1200" b="1">
                <a:solidFill>
                  <a:srgbClr val="656E7F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s-419" sz="1200" b="1">
                <a:solidFill>
                  <a:srgbClr val="656E7F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 b="1">
              <a:solidFill>
                <a:srgbClr val="656E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>
              <a:solidFill>
                <a:srgbClr val="656E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71" name="Google Shape;171;p24"/>
          <p:cNvSpPr txBox="1"/>
          <p:nvPr/>
        </p:nvSpPr>
        <p:spPr>
          <a:xfrm>
            <a:off x="3364050" y="4669100"/>
            <a:ext cx="54153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u="sng">
                <a:solidFill>
                  <a:schemeClr val="hlink"/>
                </a:solidFill>
                <a:hlinkClick r:id="rId3"/>
              </a:rPr>
              <a:t>https://www.w3resource.com/mongodb/mongodb-queries-from-collection.php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125" y="1921065"/>
            <a:ext cx="6895349" cy="115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2125" y="3453450"/>
            <a:ext cx="6705600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Método $nor</a:t>
            </a:r>
            <a:endParaRPr/>
          </a:p>
        </p:txBody>
      </p:sp>
      <p:sp>
        <p:nvSpPr>
          <p:cNvPr id="179" name="Google Shape;179;p25"/>
          <p:cNvSpPr txBox="1">
            <a:spLocks noGrp="1"/>
          </p:cNvSpPr>
          <p:nvPr>
            <p:ph type="body" idx="1"/>
          </p:nvPr>
        </p:nvSpPr>
        <p:spPr>
          <a:xfrm>
            <a:off x="729450" y="2077525"/>
            <a:ext cx="7688700" cy="23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>
              <a:solidFill>
                <a:srgbClr val="656E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>
              <a:solidFill>
                <a:srgbClr val="656E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200" b="1">
                <a:solidFill>
                  <a:srgbClr val="656E7F"/>
                </a:solidFill>
                <a:latin typeface="Arial"/>
                <a:ea typeface="Arial"/>
                <a:cs typeface="Arial"/>
                <a:sym typeface="Arial"/>
              </a:rPr>
              <a:t>Ejemplo:</a:t>
            </a:r>
            <a:br>
              <a:rPr lang="es-419" sz="1200" b="1">
                <a:solidFill>
                  <a:srgbClr val="656E7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419" sz="1200" b="1">
                <a:solidFill>
                  <a:srgbClr val="656E7F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s-419" sz="1200" b="1">
                <a:solidFill>
                  <a:srgbClr val="656E7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419" sz="1200" b="1">
                <a:solidFill>
                  <a:srgbClr val="656E7F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s-419" sz="1200" b="1">
                <a:solidFill>
                  <a:srgbClr val="656E7F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 b="1">
              <a:solidFill>
                <a:srgbClr val="656E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>
              <a:solidFill>
                <a:srgbClr val="656E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80" name="Google Shape;180;p25"/>
          <p:cNvSpPr txBox="1"/>
          <p:nvPr/>
        </p:nvSpPr>
        <p:spPr>
          <a:xfrm>
            <a:off x="3364050" y="4669100"/>
            <a:ext cx="54153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u="sng">
                <a:solidFill>
                  <a:schemeClr val="hlink"/>
                </a:solidFill>
                <a:hlinkClick r:id="rId3"/>
              </a:rPr>
              <a:t>https://www.w3resource.com/mongodb/mongodb-queries-from-collection.php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00" y="2012575"/>
            <a:ext cx="5556051" cy="64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1025" y="3524325"/>
            <a:ext cx="5949476" cy="64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Método $or </a:t>
            </a:r>
            <a:endParaRPr/>
          </a:p>
        </p:txBody>
      </p:sp>
      <p:sp>
        <p:nvSpPr>
          <p:cNvPr id="188" name="Google Shape;188;p26"/>
          <p:cNvSpPr txBox="1">
            <a:spLocks noGrp="1"/>
          </p:cNvSpPr>
          <p:nvPr>
            <p:ph type="body" idx="1"/>
          </p:nvPr>
        </p:nvSpPr>
        <p:spPr>
          <a:xfrm>
            <a:off x="729450" y="1940875"/>
            <a:ext cx="7688700" cy="27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200" b="1">
                <a:solidFill>
                  <a:srgbClr val="656E7F"/>
                </a:solidFill>
                <a:latin typeface="Arial"/>
                <a:ea typeface="Arial"/>
                <a:cs typeface="Arial"/>
                <a:sym typeface="Arial"/>
              </a:rPr>
              <a:t> Sintax</a:t>
            </a:r>
            <a:endParaRPr sz="1200" b="1">
              <a:solidFill>
                <a:srgbClr val="656E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>
              <a:solidFill>
                <a:srgbClr val="656E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>
              <a:solidFill>
                <a:srgbClr val="656E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s-419" b="1"/>
              <a:t>Ejemplo:</a:t>
            </a:r>
            <a:endParaRPr b="1"/>
          </a:p>
        </p:txBody>
      </p:sp>
      <p:sp>
        <p:nvSpPr>
          <p:cNvPr id="189" name="Google Shape;189;p26"/>
          <p:cNvSpPr txBox="1"/>
          <p:nvPr/>
        </p:nvSpPr>
        <p:spPr>
          <a:xfrm>
            <a:off x="3364050" y="4669100"/>
            <a:ext cx="54153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u="sng">
                <a:solidFill>
                  <a:schemeClr val="hlink"/>
                </a:solidFill>
                <a:hlinkClick r:id="rId3"/>
              </a:rPr>
              <a:t>https://www.w3resource.com/mongodb/mongodb-queries-from-collection.php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0" name="Google Shape;19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2700" y="3438500"/>
            <a:ext cx="2156925" cy="110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9575" y="2395075"/>
            <a:ext cx="5733226" cy="65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Método Insert</a:t>
            </a:r>
            <a:endParaRPr/>
          </a:p>
        </p:txBody>
      </p:sp>
      <p:sp>
        <p:nvSpPr>
          <p:cNvPr id="197" name="Google Shape;197;p27"/>
          <p:cNvSpPr txBox="1">
            <a:spLocks noGrp="1"/>
          </p:cNvSpPr>
          <p:nvPr>
            <p:ph type="body" idx="1"/>
          </p:nvPr>
        </p:nvSpPr>
        <p:spPr>
          <a:xfrm>
            <a:off x="759825" y="1893625"/>
            <a:ext cx="3542400" cy="3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200" b="1">
                <a:solidFill>
                  <a:srgbClr val="656E7F"/>
                </a:solidFill>
                <a:latin typeface="Arial"/>
                <a:ea typeface="Arial"/>
                <a:cs typeface="Arial"/>
                <a:sym typeface="Arial"/>
              </a:rPr>
              <a:t> Sintax</a:t>
            </a:r>
            <a:endParaRPr sz="1200" b="1">
              <a:solidFill>
                <a:srgbClr val="656E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>
              <a:solidFill>
                <a:srgbClr val="656E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>
              <a:solidFill>
                <a:srgbClr val="656E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98" name="Google Shape;198;p27"/>
          <p:cNvSpPr txBox="1"/>
          <p:nvPr/>
        </p:nvSpPr>
        <p:spPr>
          <a:xfrm>
            <a:off x="3364050" y="4669100"/>
            <a:ext cx="54153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u="sng">
                <a:solidFill>
                  <a:schemeClr val="hlink"/>
                </a:solidFill>
                <a:hlinkClick r:id="rId3"/>
              </a:rPr>
              <a:t>https://www.w3resource.com/mongodb/mongodb-queries-from-collection.php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9" name="Google Shape;19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825" y="2370050"/>
            <a:ext cx="3717926" cy="2027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7"/>
          <p:cNvSpPr txBox="1"/>
          <p:nvPr/>
        </p:nvSpPr>
        <p:spPr>
          <a:xfrm>
            <a:off x="4734075" y="2324700"/>
            <a:ext cx="3189000" cy="20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Método para insertar documentos a una colección.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>
            <a:spLocks noGrp="1"/>
          </p:cNvSpPr>
          <p:nvPr>
            <p:ph type="title"/>
          </p:nvPr>
        </p:nvSpPr>
        <p:spPr>
          <a:xfrm>
            <a:off x="727650" y="11733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Ejemplo Insert</a:t>
            </a:r>
            <a:endParaRPr/>
          </a:p>
        </p:txBody>
      </p:sp>
      <p:sp>
        <p:nvSpPr>
          <p:cNvPr id="206" name="Google Shape;206;p28"/>
          <p:cNvSpPr txBox="1">
            <a:spLocks noGrp="1"/>
          </p:cNvSpPr>
          <p:nvPr>
            <p:ph type="body" idx="1"/>
          </p:nvPr>
        </p:nvSpPr>
        <p:spPr>
          <a:xfrm>
            <a:off x="819700" y="1665413"/>
            <a:ext cx="45774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Insertar un Documento</a:t>
            </a:r>
            <a:endParaRPr/>
          </a:p>
        </p:txBody>
      </p:sp>
      <p:pic>
        <p:nvPicPr>
          <p:cNvPr id="207" name="Google Shape;20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700" y="2106500"/>
            <a:ext cx="3778550" cy="5593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8"/>
          <p:cNvSpPr txBox="1"/>
          <p:nvPr/>
        </p:nvSpPr>
        <p:spPr>
          <a:xfrm>
            <a:off x="819700" y="2763213"/>
            <a:ext cx="3997800" cy="3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Insertar Múltiples documentos.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9" name="Google Shape;20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075" y="3105825"/>
            <a:ext cx="4741100" cy="14935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8"/>
          <p:cNvSpPr txBox="1"/>
          <p:nvPr/>
        </p:nvSpPr>
        <p:spPr>
          <a:xfrm>
            <a:off x="3364050" y="4669100"/>
            <a:ext cx="54153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u="sng">
                <a:solidFill>
                  <a:schemeClr val="hlink"/>
                </a:solidFill>
                <a:hlinkClick r:id="rId5"/>
              </a:rPr>
              <a:t>https://www.w3resource.com/mongodb/mongodb-queries-from-collection.php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>
            <a:spLocks noGrp="1"/>
          </p:cNvSpPr>
          <p:nvPr>
            <p:ph type="title"/>
          </p:nvPr>
        </p:nvSpPr>
        <p:spPr>
          <a:xfrm>
            <a:off x="729450" y="12241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Método Update</a:t>
            </a:r>
            <a:endParaRPr/>
          </a:p>
        </p:txBody>
      </p:sp>
      <p:sp>
        <p:nvSpPr>
          <p:cNvPr id="216" name="Google Shape;216;p29"/>
          <p:cNvSpPr txBox="1">
            <a:spLocks noGrp="1"/>
          </p:cNvSpPr>
          <p:nvPr>
            <p:ph type="body" idx="1"/>
          </p:nvPr>
        </p:nvSpPr>
        <p:spPr>
          <a:xfrm>
            <a:off x="729450" y="1759375"/>
            <a:ext cx="7688700" cy="25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7" name="Google Shape;21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675" y="1841325"/>
            <a:ext cx="4304126" cy="505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9"/>
          <p:cNvSpPr txBox="1"/>
          <p:nvPr/>
        </p:nvSpPr>
        <p:spPr>
          <a:xfrm>
            <a:off x="776675" y="2184925"/>
            <a:ext cx="74103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494747"/>
                </a:solidFill>
              </a:rPr>
              <a:t>Modifica un documento existente o documentos en una colección. El método puede modificar campos específicos de un documento o documentos existentes o reemplazar un documento existente por completo, dependiendo del </a:t>
            </a:r>
            <a:r>
              <a:rPr lang="es-419" sz="1200">
                <a:solidFill>
                  <a:srgbClr val="006CBC"/>
                </a:solidFill>
                <a:uFill>
                  <a:noFill/>
                </a:uFill>
                <a:hlinkClick r:id="rId4"/>
              </a:rPr>
              <a:t>parámetro de actualización</a:t>
            </a:r>
            <a:r>
              <a:rPr lang="es-419" sz="1200">
                <a:solidFill>
                  <a:srgbClr val="494747"/>
                </a:solidFill>
              </a:rPr>
              <a:t> .</a:t>
            </a:r>
            <a:endParaRPr sz="1200">
              <a:solidFill>
                <a:srgbClr val="494747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s-419" sz="1200">
                <a:solidFill>
                  <a:srgbClr val="494747"/>
                </a:solidFill>
              </a:rPr>
              <a:t>De forma predeterminada, el </a:t>
            </a:r>
            <a:r>
              <a:rPr lang="es-419" sz="1200">
                <a:solidFill>
                  <a:srgbClr val="006CBC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update()</a:t>
            </a:r>
            <a:r>
              <a:rPr lang="es-419" sz="1200">
                <a:solidFill>
                  <a:srgbClr val="494747"/>
                </a:solidFill>
              </a:rPr>
              <a:t>método actualiza un </a:t>
            </a:r>
            <a:r>
              <a:rPr lang="es-419" sz="1200" b="1">
                <a:solidFill>
                  <a:srgbClr val="494747"/>
                </a:solidFill>
              </a:rPr>
              <a:t>solo</a:t>
            </a:r>
            <a:r>
              <a:rPr lang="es-419" sz="1200">
                <a:solidFill>
                  <a:srgbClr val="494747"/>
                </a:solidFill>
              </a:rPr>
              <a:t> documento. Configure el </a:t>
            </a:r>
            <a:r>
              <a:rPr lang="es-419" sz="1200">
                <a:solidFill>
                  <a:srgbClr val="006CBC"/>
                </a:solidFill>
                <a:uFill>
                  <a:noFill/>
                </a:uFill>
                <a:hlinkClick r:id="rId6"/>
              </a:rPr>
              <a:t>parámetro múltiple</a:t>
            </a:r>
            <a:r>
              <a:rPr lang="es-419" sz="1200">
                <a:solidFill>
                  <a:srgbClr val="494747"/>
                </a:solidFill>
              </a:rPr>
              <a:t> para actualizar todos los documentos que coincidan con los criterios de consulta.</a:t>
            </a:r>
            <a:endParaRPr sz="1200">
              <a:solidFill>
                <a:srgbClr val="494747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>
            <a:spLocks noGrp="1"/>
          </p:cNvSpPr>
          <p:nvPr>
            <p:ph type="title"/>
          </p:nvPr>
        </p:nvSpPr>
        <p:spPr>
          <a:xfrm>
            <a:off x="729450" y="12241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Método Update</a:t>
            </a:r>
            <a:endParaRPr/>
          </a:p>
        </p:txBody>
      </p:sp>
      <p:sp>
        <p:nvSpPr>
          <p:cNvPr id="224" name="Google Shape;224;p30"/>
          <p:cNvSpPr txBox="1"/>
          <p:nvPr/>
        </p:nvSpPr>
        <p:spPr>
          <a:xfrm>
            <a:off x="5283250" y="1896375"/>
            <a:ext cx="2903700" cy="24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s-419" sz="1200">
                <a:solidFill>
                  <a:srgbClr val="494747"/>
                </a:solidFill>
              </a:rPr>
              <a:t>Estructura de cómo se utiliza el método update en mongo</a:t>
            </a:r>
            <a:endParaRPr sz="1200">
              <a:solidFill>
                <a:srgbClr val="494747"/>
              </a:solidFill>
            </a:endParaRPr>
          </a:p>
        </p:txBody>
      </p:sp>
      <p:pic>
        <p:nvPicPr>
          <p:cNvPr id="225" name="Google Shape;22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000" y="1896375"/>
            <a:ext cx="4148801" cy="229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 txBox="1">
            <a:spLocks noGrp="1"/>
          </p:cNvSpPr>
          <p:nvPr>
            <p:ph type="title"/>
          </p:nvPr>
        </p:nvSpPr>
        <p:spPr>
          <a:xfrm>
            <a:off x="729450" y="12241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Ejemplo Update</a:t>
            </a:r>
            <a:endParaRPr/>
          </a:p>
        </p:txBody>
      </p:sp>
      <p:pic>
        <p:nvPicPr>
          <p:cNvPr id="231" name="Google Shape;23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58625"/>
            <a:ext cx="367665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24104" y="889950"/>
            <a:ext cx="4010475" cy="404964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1512349" y="2109448"/>
            <a:ext cx="3068400" cy="7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dirty="0"/>
              <a:t>Después de leer el siguiente articulo:</a:t>
            </a:r>
            <a:r>
              <a:rPr lang="es-419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6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-419" sz="2700"/>
              <a:t>Introducción a MongoDB:</a:t>
            </a:r>
            <a:endParaRPr sz="2700"/>
          </a:p>
        </p:txBody>
      </p:sp>
      <p:cxnSp>
        <p:nvCxnSpPr>
          <p:cNvPr id="103" name="Google Shape;103;p15"/>
          <p:cNvCxnSpPr>
            <a:endCxn id="101" idx="1"/>
          </p:cNvCxnSpPr>
          <p:nvPr/>
        </p:nvCxnSpPr>
        <p:spPr>
          <a:xfrm rot="-5400000" flipH="1">
            <a:off x="863299" y="1844998"/>
            <a:ext cx="684000" cy="6141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" name="Google Shape;104;p15"/>
          <p:cNvSpPr txBox="1"/>
          <p:nvPr/>
        </p:nvSpPr>
        <p:spPr>
          <a:xfrm>
            <a:off x="210700" y="3789575"/>
            <a:ext cx="52317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87725" y="5602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-419" dirty="0"/>
              <a:t>Solución del Pre - </a:t>
            </a:r>
            <a:r>
              <a:rPr lang="es-419" dirty="0" err="1"/>
              <a:t>work</a:t>
            </a:r>
            <a:r>
              <a:rPr lang="es-419" dirty="0"/>
              <a:t> :</a:t>
            </a:r>
            <a:endParaRPr dirty="0"/>
          </a:p>
        </p:txBody>
      </p:sp>
      <p:sp>
        <p:nvSpPr>
          <p:cNvPr id="9" name="Google Shape;112;p16"/>
          <p:cNvSpPr txBox="1"/>
          <p:nvPr/>
        </p:nvSpPr>
        <p:spPr>
          <a:xfrm>
            <a:off x="898249" y="2798715"/>
            <a:ext cx="52263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u="sng" dirty="0">
                <a:solidFill>
                  <a:schemeClr val="hlink"/>
                </a:solidFill>
                <a:hlinkClick r:id="rId4"/>
              </a:rPr>
              <a:t>https://stackify.com/mongodb-performance-tuning/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Google Shape;118;p17"/>
          <p:cNvSpPr txBox="1"/>
          <p:nvPr/>
        </p:nvSpPr>
        <p:spPr>
          <a:xfrm>
            <a:off x="934088" y="3307123"/>
            <a:ext cx="3754178" cy="1092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100" dirty="0"/>
              <a:t>¿Mencione que métricas fueron usadas en la lectura?</a:t>
            </a:r>
            <a:r>
              <a:rPr lang="es-419" sz="1100" b="0" i="0" u="none" strike="noStrike" cap="none" dirty="0">
                <a:solidFill>
                  <a:srgbClr val="000000"/>
                </a:solidFill>
                <a:sym typeface="Arial"/>
              </a:rPr>
              <a:t/>
            </a:r>
            <a:br>
              <a:rPr lang="es-419" sz="1100" b="0" i="0" u="none" strike="noStrike" cap="none" dirty="0">
                <a:solidFill>
                  <a:srgbClr val="000000"/>
                </a:solidFill>
                <a:sym typeface="Arial"/>
              </a:rPr>
            </a:br>
            <a:r>
              <a:rPr lang="es-419" sz="1100" dirty="0"/>
              <a:t>¿Qué comando se usa para medir el uso de memoria?</a:t>
            </a:r>
            <a:br>
              <a:rPr lang="es-419" sz="1100" dirty="0"/>
            </a:br>
            <a:r>
              <a:rPr lang="es-419" sz="1100" dirty="0"/>
              <a:t>¿ </a:t>
            </a:r>
            <a:r>
              <a:rPr lang="es-419" sz="1100" dirty="0" smtClean="0"/>
              <a:t>Por</a:t>
            </a:r>
            <a:r>
              <a:rPr lang="es-PE" sz="1100" dirty="0" smtClean="0"/>
              <a:t> </a:t>
            </a:r>
            <a:r>
              <a:rPr lang="es-419" sz="1100" dirty="0" smtClean="0"/>
              <a:t>qu</a:t>
            </a:r>
            <a:r>
              <a:rPr lang="es-PE" sz="1100" dirty="0" smtClean="0"/>
              <a:t>é</a:t>
            </a:r>
            <a:r>
              <a:rPr lang="es-419" sz="1100" dirty="0" smtClean="0"/>
              <a:t> </a:t>
            </a:r>
            <a:r>
              <a:rPr lang="es-419" sz="1100" dirty="0"/>
              <a:t>es importante medir la conexión a la base de datos?</a:t>
            </a:r>
            <a:endParaRPr sz="11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2037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"/>
          <p:cNvSpPr txBox="1">
            <a:spLocks noGrp="1"/>
          </p:cNvSpPr>
          <p:nvPr>
            <p:ph type="title"/>
          </p:nvPr>
        </p:nvSpPr>
        <p:spPr>
          <a:xfrm>
            <a:off x="729450" y="12241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Método Remove</a:t>
            </a:r>
            <a:endParaRPr/>
          </a:p>
        </p:txBody>
      </p:sp>
      <p:sp>
        <p:nvSpPr>
          <p:cNvPr id="237" name="Google Shape;237;p32"/>
          <p:cNvSpPr txBox="1">
            <a:spLocks noGrp="1"/>
          </p:cNvSpPr>
          <p:nvPr>
            <p:ph type="body" idx="1"/>
          </p:nvPr>
        </p:nvSpPr>
        <p:spPr>
          <a:xfrm>
            <a:off x="729450" y="1759375"/>
            <a:ext cx="7688700" cy="25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2"/>
          <p:cNvSpPr txBox="1"/>
          <p:nvPr/>
        </p:nvSpPr>
        <p:spPr>
          <a:xfrm>
            <a:off x="823925" y="1759375"/>
            <a:ext cx="7410300" cy="30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494747"/>
                </a:solidFill>
              </a:rPr>
              <a:t>Elimina documentos de una colección.</a:t>
            </a:r>
            <a:endParaRPr sz="1200">
              <a:solidFill>
                <a:srgbClr val="494747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494747"/>
                </a:solidFill>
              </a:rPr>
              <a:t>El </a:t>
            </a:r>
            <a:r>
              <a:rPr lang="es-419" sz="1200">
                <a:solidFill>
                  <a:srgbClr val="006CBC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db.collection.remove()</a:t>
            </a:r>
            <a:r>
              <a:rPr lang="es-419" sz="1200">
                <a:solidFill>
                  <a:srgbClr val="494747"/>
                </a:solidFill>
              </a:rPr>
              <a:t>método puede tener una de dos sintaxis. El </a:t>
            </a:r>
            <a:r>
              <a:rPr lang="es-419" sz="1200">
                <a:solidFill>
                  <a:srgbClr val="006CBC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remove()</a:t>
            </a:r>
            <a:r>
              <a:rPr lang="es-419" sz="1200">
                <a:solidFill>
                  <a:srgbClr val="494747"/>
                </a:solidFill>
              </a:rPr>
              <a:t>método puede tomar un documento de consulta y un </a:t>
            </a:r>
            <a:r>
              <a:rPr lang="es-419" sz="1200">
                <a:latin typeface="Courier New"/>
                <a:ea typeface="Courier New"/>
                <a:cs typeface="Courier New"/>
                <a:sym typeface="Courier New"/>
              </a:rPr>
              <a:t>justOne </a:t>
            </a:r>
            <a:r>
              <a:rPr lang="es-419" sz="1200">
                <a:solidFill>
                  <a:srgbClr val="494747"/>
                </a:solidFill>
              </a:rPr>
              <a:t>booleano opcional :</a:t>
            </a:r>
            <a:endParaRPr sz="1200">
              <a:solidFill>
                <a:srgbClr val="494747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endParaRPr sz="1200">
              <a:solidFill>
                <a:srgbClr val="494747"/>
              </a:solidFill>
            </a:endParaRPr>
          </a:p>
        </p:txBody>
      </p:sp>
      <p:pic>
        <p:nvPicPr>
          <p:cNvPr id="239" name="Google Shape;23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3850" y="2968500"/>
            <a:ext cx="3174251" cy="175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>
            <a:spLocks noGrp="1"/>
          </p:cNvSpPr>
          <p:nvPr>
            <p:ph type="title"/>
          </p:nvPr>
        </p:nvSpPr>
        <p:spPr>
          <a:xfrm>
            <a:off x="729450" y="12241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Ejemplo Método Remove</a:t>
            </a:r>
            <a:endParaRPr/>
          </a:p>
        </p:txBody>
      </p:sp>
      <p:sp>
        <p:nvSpPr>
          <p:cNvPr id="245" name="Google Shape;245;p33"/>
          <p:cNvSpPr txBox="1">
            <a:spLocks noGrp="1"/>
          </p:cNvSpPr>
          <p:nvPr>
            <p:ph type="body" idx="1"/>
          </p:nvPr>
        </p:nvSpPr>
        <p:spPr>
          <a:xfrm>
            <a:off x="729450" y="1759375"/>
            <a:ext cx="7688700" cy="25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3"/>
          <p:cNvSpPr txBox="1"/>
          <p:nvPr/>
        </p:nvSpPr>
        <p:spPr>
          <a:xfrm>
            <a:off x="823925" y="1759375"/>
            <a:ext cx="5681700" cy="5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494747"/>
                </a:solidFill>
              </a:rPr>
              <a:t>Eliminar documento con filtros</a:t>
            </a:r>
            <a:endParaRPr>
              <a:solidFill>
                <a:srgbClr val="494747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endParaRPr sz="1200">
              <a:solidFill>
                <a:srgbClr val="494747"/>
              </a:solidFill>
            </a:endParaRPr>
          </a:p>
        </p:txBody>
      </p:sp>
      <p:pic>
        <p:nvPicPr>
          <p:cNvPr id="247" name="Google Shape;24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475" y="2366875"/>
            <a:ext cx="55626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3"/>
          <p:cNvSpPr txBox="1"/>
          <p:nvPr/>
        </p:nvSpPr>
        <p:spPr>
          <a:xfrm>
            <a:off x="895625" y="3216400"/>
            <a:ext cx="44997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Eliminar todos los documentos de una colección.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9" name="Google Shape;24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025" y="3660175"/>
            <a:ext cx="55626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 txBox="1">
            <a:spLocks noGrp="1"/>
          </p:cNvSpPr>
          <p:nvPr>
            <p:ph type="title"/>
          </p:nvPr>
        </p:nvSpPr>
        <p:spPr>
          <a:xfrm>
            <a:off x="729450" y="12241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Método Sort</a:t>
            </a:r>
            <a:endParaRPr/>
          </a:p>
        </p:txBody>
      </p:sp>
      <p:sp>
        <p:nvSpPr>
          <p:cNvPr id="255" name="Google Shape;255;p34"/>
          <p:cNvSpPr txBox="1">
            <a:spLocks noGrp="1"/>
          </p:cNvSpPr>
          <p:nvPr>
            <p:ph type="body" idx="1"/>
          </p:nvPr>
        </p:nvSpPr>
        <p:spPr>
          <a:xfrm>
            <a:off x="729450" y="1759375"/>
            <a:ext cx="7688700" cy="25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4"/>
          <p:cNvSpPr txBox="1"/>
          <p:nvPr/>
        </p:nvSpPr>
        <p:spPr>
          <a:xfrm>
            <a:off x="758975" y="1706225"/>
            <a:ext cx="7410300" cy="22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494747"/>
                </a:solidFill>
              </a:rPr>
              <a:t>Ordena los documentos según el criterio especificado.</a:t>
            </a:r>
            <a:br>
              <a:rPr lang="es-419">
                <a:solidFill>
                  <a:srgbClr val="494747"/>
                </a:solidFill>
              </a:rPr>
            </a:br>
            <a:r>
              <a:rPr lang="es-419" sz="1200">
                <a:solidFill>
                  <a:srgbClr val="006CBC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$sort</a:t>
            </a:r>
            <a:r>
              <a:rPr lang="es-419" sz="1200">
                <a:solidFill>
                  <a:srgbClr val="494747"/>
                </a:solidFill>
              </a:rPr>
              <a:t> toma un documento que especifica el (los) campo (s) para ordenar y el orden respectivo. Puede tener uno de los siguientes valores:</a:t>
            </a:r>
            <a:r>
              <a:rPr lang="es-419" sz="1200">
                <a:latin typeface="Courier New"/>
                <a:ea typeface="Courier New"/>
                <a:cs typeface="Courier New"/>
                <a:sym typeface="Courier New"/>
              </a:rPr>
              <a:t>&lt;sort order&gt;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200"/>
              <a:buChar char="●"/>
            </a:pPr>
            <a:r>
              <a:rPr lang="es-419" sz="12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-419" sz="1200">
                <a:solidFill>
                  <a:srgbClr val="494747"/>
                </a:solidFill>
              </a:rPr>
              <a:t> para especificar el orden ascendente.</a:t>
            </a:r>
            <a:endParaRPr sz="1200">
              <a:solidFill>
                <a:srgbClr val="494747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-419" sz="1200"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lang="es-419" sz="1200">
                <a:solidFill>
                  <a:srgbClr val="494747"/>
                </a:solidFill>
              </a:rPr>
              <a:t> para especificar el orden descendente.</a:t>
            </a:r>
            <a:endParaRPr sz="1200">
              <a:solidFill>
                <a:srgbClr val="494747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-419" sz="1200">
                <a:latin typeface="Courier New"/>
                <a:ea typeface="Courier New"/>
                <a:cs typeface="Courier New"/>
                <a:sym typeface="Courier New"/>
              </a:rPr>
              <a:t>{ $meta: "textScore" }</a:t>
            </a:r>
            <a:r>
              <a:rPr lang="es-419" sz="1200">
                <a:solidFill>
                  <a:srgbClr val="494747"/>
                </a:solidFill>
              </a:rPr>
              <a:t>para ordenar por los </a:t>
            </a:r>
            <a:r>
              <a:rPr lang="es-419" sz="1200">
                <a:latin typeface="Courier New"/>
                <a:ea typeface="Courier New"/>
                <a:cs typeface="Courier New"/>
                <a:sym typeface="Courier New"/>
              </a:rPr>
              <a:t>textScore</a:t>
            </a:r>
            <a:r>
              <a:rPr lang="es-419" sz="1200">
                <a:solidFill>
                  <a:srgbClr val="494747"/>
                </a:solidFill>
              </a:rPr>
              <a:t> metadatos calculados en orden descendente</a:t>
            </a:r>
            <a:endParaRPr sz="1200">
              <a:solidFill>
                <a:srgbClr val="494747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endParaRPr>
              <a:solidFill>
                <a:srgbClr val="494747"/>
              </a:solidFill>
            </a:endParaRPr>
          </a:p>
        </p:txBody>
      </p:sp>
      <p:pic>
        <p:nvPicPr>
          <p:cNvPr id="257" name="Google Shape;25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4038100"/>
            <a:ext cx="6627310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"/>
          <p:cNvSpPr txBox="1">
            <a:spLocks noGrp="1"/>
          </p:cNvSpPr>
          <p:nvPr>
            <p:ph type="title"/>
          </p:nvPr>
        </p:nvSpPr>
        <p:spPr>
          <a:xfrm>
            <a:off x="729450" y="12241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Ejemplo Sort</a:t>
            </a:r>
            <a:endParaRPr/>
          </a:p>
        </p:txBody>
      </p:sp>
      <p:sp>
        <p:nvSpPr>
          <p:cNvPr id="263" name="Google Shape;263;p35"/>
          <p:cNvSpPr txBox="1">
            <a:spLocks noGrp="1"/>
          </p:cNvSpPr>
          <p:nvPr>
            <p:ph type="body" idx="1"/>
          </p:nvPr>
        </p:nvSpPr>
        <p:spPr>
          <a:xfrm>
            <a:off x="729450" y="1759375"/>
            <a:ext cx="76887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25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-419" sz="1350" b="1">
                <a:solidFill>
                  <a:srgbClr val="313030"/>
                </a:solidFill>
                <a:latin typeface="Arial"/>
                <a:ea typeface="Arial"/>
                <a:cs typeface="Arial"/>
                <a:sym typeface="Arial"/>
              </a:rPr>
              <a:t>Orden ascendente / descendente</a:t>
            </a:r>
            <a:endParaRPr sz="1350" b="1">
              <a:solidFill>
                <a:srgbClr val="3130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25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49474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Para que el campo o los campos se clasifiquen por, establezca el orden de clasificación en </a:t>
            </a:r>
            <a:r>
              <a:rPr lang="es-419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lang="es-419" sz="1200">
                <a:solidFill>
                  <a:srgbClr val="49474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</a:t>
            </a:r>
            <a:r>
              <a:rPr lang="es-419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-1 </a:t>
            </a:r>
            <a:r>
              <a:rPr lang="es-419" sz="1200">
                <a:solidFill>
                  <a:srgbClr val="49474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para especificar una clasificación ascendente o descendente respectivamente, como en el siguiente ejemplo:</a:t>
            </a:r>
            <a:endParaRPr sz="1350" b="1">
              <a:solidFill>
                <a:srgbClr val="3130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4" name="Google Shape;26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500" y="3105475"/>
            <a:ext cx="5181600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"/>
          <p:cNvSpPr txBox="1">
            <a:spLocks noGrp="1"/>
          </p:cNvSpPr>
          <p:nvPr>
            <p:ph type="title"/>
          </p:nvPr>
        </p:nvSpPr>
        <p:spPr>
          <a:xfrm>
            <a:off x="729450" y="255850"/>
            <a:ext cx="78243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419"/>
              <a:t>Apliquemos lo aprendido.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endParaRPr sz="1400"/>
          </a:p>
        </p:txBody>
      </p:sp>
      <p:sp>
        <p:nvSpPr>
          <p:cNvPr id="270" name="Google Shape;270;p36"/>
          <p:cNvSpPr txBox="1">
            <a:spLocks noGrp="1"/>
          </p:cNvSpPr>
          <p:nvPr>
            <p:ph type="subTitle" idx="4294967295"/>
          </p:nvPr>
        </p:nvSpPr>
        <p:spPr>
          <a:xfrm>
            <a:off x="1212950" y="1948825"/>
            <a:ext cx="7272600" cy="20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➔"/>
            </a:pPr>
            <a:r>
              <a:rPr lang="es-419" sz="1400" dirty="0">
                <a:solidFill>
                  <a:srgbClr val="FFFFFF"/>
                </a:solidFill>
              </a:rPr>
              <a:t>De la coleccion paises.sudamerica deberás agregar documentos a todos los paises de </a:t>
            </a:r>
            <a:r>
              <a:rPr lang="es-419" sz="1400" dirty="0" smtClean="0">
                <a:solidFill>
                  <a:srgbClr val="FFFFFF"/>
                </a:solidFill>
              </a:rPr>
              <a:t>sudam</a:t>
            </a:r>
            <a:r>
              <a:rPr lang="es-PE" sz="1400" dirty="0" smtClean="0">
                <a:solidFill>
                  <a:srgbClr val="FFFFFF"/>
                </a:solidFill>
              </a:rPr>
              <a:t>é</a:t>
            </a:r>
            <a:r>
              <a:rPr lang="es-419" sz="1400" dirty="0" smtClean="0">
                <a:solidFill>
                  <a:srgbClr val="FFFFFF"/>
                </a:solidFill>
              </a:rPr>
              <a:t>rica </a:t>
            </a:r>
            <a:r>
              <a:rPr lang="es-419" sz="1400" dirty="0">
                <a:solidFill>
                  <a:srgbClr val="FFFFFF"/>
                </a:solidFill>
              </a:rPr>
              <a:t>los campos son nombre y población.</a:t>
            </a:r>
            <a:endParaRPr sz="1400" dirty="0">
              <a:solidFill>
                <a:srgbClr val="FFFFFF"/>
              </a:solidFill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➔"/>
            </a:pPr>
            <a:r>
              <a:rPr lang="es-419" sz="1400" dirty="0">
                <a:solidFill>
                  <a:srgbClr val="FFFFFF"/>
                </a:solidFill>
              </a:rPr>
              <a:t>Luego actualiza el país llamado Argentina por Argentina2.</a:t>
            </a:r>
            <a:endParaRPr sz="1400" dirty="0">
              <a:solidFill>
                <a:srgbClr val="FFFFFF"/>
              </a:solidFill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➔"/>
            </a:pPr>
            <a:r>
              <a:rPr lang="es-419" sz="1400" dirty="0">
                <a:solidFill>
                  <a:srgbClr val="FFFFFF"/>
                </a:solidFill>
              </a:rPr>
              <a:t>Lista los </a:t>
            </a:r>
            <a:r>
              <a:rPr lang="es-419" sz="1400" dirty="0" smtClean="0">
                <a:solidFill>
                  <a:srgbClr val="FFFFFF"/>
                </a:solidFill>
              </a:rPr>
              <a:t>pa</a:t>
            </a:r>
            <a:r>
              <a:rPr lang="es-PE" sz="1400" dirty="0" smtClean="0">
                <a:solidFill>
                  <a:srgbClr val="FFFFFF"/>
                </a:solidFill>
              </a:rPr>
              <a:t>í</a:t>
            </a:r>
            <a:r>
              <a:rPr lang="es-419" sz="1400" dirty="0" smtClean="0">
                <a:solidFill>
                  <a:srgbClr val="FFFFFF"/>
                </a:solidFill>
              </a:rPr>
              <a:t>ses </a:t>
            </a:r>
            <a:r>
              <a:rPr lang="es-419" sz="1400" dirty="0">
                <a:solidFill>
                  <a:srgbClr val="FFFFFF"/>
                </a:solidFill>
              </a:rPr>
              <a:t>por nombre en orden ascendente.</a:t>
            </a:r>
            <a:endParaRPr sz="1400" dirty="0">
              <a:solidFill>
                <a:srgbClr val="FFFFFF"/>
              </a:solidFill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➔"/>
            </a:pPr>
            <a:r>
              <a:rPr lang="es-419" sz="1400" dirty="0">
                <a:solidFill>
                  <a:srgbClr val="FFFFFF"/>
                </a:solidFill>
              </a:rPr>
              <a:t>Finalmente elimina al </a:t>
            </a:r>
            <a:r>
              <a:rPr lang="es-419" sz="1400" dirty="0" smtClean="0">
                <a:solidFill>
                  <a:srgbClr val="FFFFFF"/>
                </a:solidFill>
              </a:rPr>
              <a:t>pa</a:t>
            </a:r>
            <a:r>
              <a:rPr lang="es-PE" sz="1400" dirty="0" smtClean="0">
                <a:solidFill>
                  <a:srgbClr val="FFFFFF"/>
                </a:solidFill>
              </a:rPr>
              <a:t>í</a:t>
            </a:r>
            <a:r>
              <a:rPr lang="es-419" sz="1400" dirty="0" smtClean="0">
                <a:solidFill>
                  <a:srgbClr val="FFFFFF"/>
                </a:solidFill>
              </a:rPr>
              <a:t>s </a:t>
            </a:r>
            <a:r>
              <a:rPr lang="es-419" sz="1400" dirty="0">
                <a:solidFill>
                  <a:srgbClr val="FFFFFF"/>
                </a:solidFill>
              </a:rPr>
              <a:t>con nombre Chile.</a:t>
            </a:r>
            <a:endParaRPr sz="1400" b="0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lang="es-419" sz="2400" b="0" i="0" u="none" strike="noStrike" cap="none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“TIEMPO DE TRABAJO </a:t>
            </a:r>
            <a:r>
              <a:rPr lang="es-419" sz="2400" dirty="0">
                <a:solidFill>
                  <a:srgbClr val="FFFFFF"/>
                </a:solidFill>
              </a:rPr>
              <a:t>20</a:t>
            </a:r>
            <a:r>
              <a:rPr lang="es-419" sz="2400" b="0" i="0" u="none" strike="noStrike" cap="none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MINUTOS”.</a:t>
            </a:r>
            <a:endParaRPr sz="2400" b="0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None/>
            </a:pPr>
            <a:endParaRPr sz="1400" b="0" i="0" u="none" strike="noStrike" cap="none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1" name="Google Shape;271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15350" y="3028800"/>
            <a:ext cx="1609524" cy="177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400" y="985525"/>
            <a:ext cx="4762401" cy="356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7"/>
          <p:cNvSpPr txBox="1"/>
          <p:nvPr/>
        </p:nvSpPr>
        <p:spPr>
          <a:xfrm>
            <a:off x="894400" y="273025"/>
            <a:ext cx="6354900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419" sz="24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BIEN HECHO !!...</a:t>
            </a:r>
            <a:endParaRPr sz="24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8" name="Google Shape;278;p37"/>
          <p:cNvSpPr txBox="1"/>
          <p:nvPr/>
        </p:nvSpPr>
        <p:spPr>
          <a:xfrm>
            <a:off x="6599675" y="1762900"/>
            <a:ext cx="2287800" cy="26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Cada vez nos acercamos más en nuestro afán de dominar a </a:t>
            </a:r>
            <a:r>
              <a:rPr lang="es-419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Mongo</a:t>
            </a:r>
            <a:r>
              <a:rPr lang="es-419" sz="1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br>
              <a:rPr lang="es-419" sz="1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s-419" sz="1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s-419" sz="1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s-419" sz="1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Narf…..</a:t>
            </a:r>
            <a:endParaRPr sz="18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-419"/>
              <a:t>Conclusiones</a:t>
            </a:r>
            <a:endParaRPr/>
          </a:p>
        </p:txBody>
      </p:sp>
      <p:sp>
        <p:nvSpPr>
          <p:cNvPr id="284" name="Google Shape;284;p38"/>
          <p:cNvSpPr txBox="1"/>
          <p:nvPr/>
        </p:nvSpPr>
        <p:spPr>
          <a:xfrm>
            <a:off x="872625" y="2266475"/>
            <a:ext cx="6524100" cy="15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-419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Hemos aprendido</a:t>
            </a:r>
            <a:r>
              <a:rPr lang="es-419"/>
              <a:t> a manipular los documentos almacenados en las colecciones en mongo haciendo uso de insert, update , y delete. También hemos visto cómo obtener documentos y aplicar filtros a ellos.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-419"/>
              <a:t>Post- Work :</a:t>
            </a:r>
            <a:endParaRPr/>
          </a:p>
        </p:txBody>
      </p:sp>
      <p:pic>
        <p:nvPicPr>
          <p:cNvPr id="290" name="Google Shape;290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9450" y="2055075"/>
            <a:ext cx="3038475" cy="24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9"/>
          <p:cNvSpPr txBox="1"/>
          <p:nvPr/>
        </p:nvSpPr>
        <p:spPr>
          <a:xfrm>
            <a:off x="4363250" y="1893825"/>
            <a:ext cx="3549900" cy="20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-419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Investiga</a:t>
            </a:r>
            <a:r>
              <a:rPr lang="es-419"/>
              <a:t> sobre gestores de paquetes en Python.</a:t>
            </a:r>
            <a:br>
              <a:rPr lang="es-419"/>
            </a:br>
            <a:r>
              <a:rPr lang="es-419"/>
              <a:t/>
            </a:r>
            <a:br>
              <a:rPr lang="es-419"/>
            </a:br>
            <a:r>
              <a:rPr lang="es-419" u="sng">
                <a:solidFill>
                  <a:schemeClr val="hlink"/>
                </a:solidFill>
                <a:hlinkClick r:id="rId4"/>
              </a:rPr>
              <a:t>https://pythonista.io/cursos/py101/gestion-de-paquetes-con-pip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0"/>
          <p:cNvSpPr txBox="1">
            <a:spLocks noGrp="1"/>
          </p:cNvSpPr>
          <p:nvPr>
            <p:ph type="title"/>
          </p:nvPr>
        </p:nvSpPr>
        <p:spPr>
          <a:xfrm>
            <a:off x="550425" y="28812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-419"/>
              <a:t>¡Gracias!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729450" y="733950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s-419" sz="4800"/>
              <a:t>Creación de Base de datos con MongoDB</a:t>
            </a:r>
            <a:endParaRPr sz="4800"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729450" y="2272900"/>
            <a:ext cx="7688400" cy="23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 sz="1200" dirty="0"/>
              <a:t>Métodos de </a:t>
            </a:r>
            <a:r>
              <a:rPr lang="es-419" sz="1200" dirty="0" err="1"/>
              <a:t>collections</a:t>
            </a:r>
            <a:r>
              <a:rPr lang="es-419" sz="1200" dirty="0"/>
              <a:t> en mongo.</a:t>
            </a:r>
            <a:endParaRPr sz="1200" dirty="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 sz="1200" dirty="0" err="1"/>
              <a:t>Find</a:t>
            </a:r>
            <a:endParaRPr sz="1200" dirty="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 sz="1200" dirty="0" err="1"/>
              <a:t>Find</a:t>
            </a:r>
            <a:r>
              <a:rPr lang="es-419" sz="1200" dirty="0"/>
              <a:t> </a:t>
            </a:r>
            <a:r>
              <a:rPr lang="es-419" sz="1200" dirty="0" err="1"/>
              <a:t>One</a:t>
            </a:r>
            <a:endParaRPr sz="1200" dirty="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 sz="1200" dirty="0" err="1"/>
              <a:t>Logical</a:t>
            </a:r>
            <a:r>
              <a:rPr lang="es-419" sz="1200" dirty="0"/>
              <a:t> </a:t>
            </a:r>
            <a:r>
              <a:rPr lang="es-419" sz="1200" dirty="0" err="1"/>
              <a:t>Query</a:t>
            </a:r>
            <a:r>
              <a:rPr lang="es-419" sz="1200" dirty="0"/>
              <a:t> </a:t>
            </a:r>
            <a:r>
              <a:rPr lang="es-419" sz="1200" dirty="0" err="1"/>
              <a:t>Operators</a:t>
            </a:r>
            <a:endParaRPr sz="1200" dirty="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 sz="1200" dirty="0" err="1"/>
              <a:t>Update</a:t>
            </a:r>
            <a:endParaRPr sz="1200" dirty="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 sz="1200" dirty="0" err="1"/>
              <a:t>Insert</a:t>
            </a:r>
            <a:endParaRPr sz="1200" dirty="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 sz="1200" dirty="0" err="1"/>
              <a:t>Remove</a:t>
            </a:r>
            <a:endParaRPr sz="1200" dirty="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 sz="1200" dirty="0" err="1"/>
              <a:t>Sort</a:t>
            </a:r>
            <a:endParaRPr sz="1200" dirty="0"/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1200" dirty="0"/>
              <a:t/>
            </a:r>
            <a:br>
              <a:rPr lang="es-419" sz="1200" dirty="0"/>
            </a:br>
            <a:r>
              <a:rPr lang="es-419" sz="1200" dirty="0"/>
              <a:t/>
            </a:r>
            <a:br>
              <a:rPr lang="es-419" sz="1200" dirty="0"/>
            </a:br>
            <a:endParaRPr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Metodo Find()</a:t>
            </a:r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3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4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Para poder recuperar documentos de una base de datos mongo ejecutamos la siguiente sentencia.</a:t>
            </a:r>
            <a:endParaRPr sz="1400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800" b="1" dirty="0">
                <a:solidFill>
                  <a:srgbClr val="656E7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s-419" sz="1800" b="1" dirty="0" err="1">
                <a:solidFill>
                  <a:srgbClr val="656E7F"/>
                </a:solidFill>
                <a:latin typeface="Arial"/>
                <a:ea typeface="Arial"/>
                <a:cs typeface="Arial"/>
                <a:sym typeface="Arial"/>
              </a:rPr>
              <a:t>find</a:t>
            </a:r>
            <a:r>
              <a:rPr lang="es-419" sz="1800" b="1" dirty="0">
                <a:solidFill>
                  <a:srgbClr val="656E7F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sz="1800" b="1" dirty="0">
              <a:solidFill>
                <a:srgbClr val="656E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200" b="1" dirty="0">
                <a:solidFill>
                  <a:srgbClr val="656E7F"/>
                </a:solidFill>
                <a:latin typeface="Arial"/>
                <a:ea typeface="Arial"/>
                <a:cs typeface="Arial"/>
                <a:sym typeface="Arial"/>
              </a:rPr>
              <a:t>Ejemplo:</a:t>
            </a:r>
            <a:br>
              <a:rPr lang="es-419" sz="1200" b="1" dirty="0">
                <a:solidFill>
                  <a:srgbClr val="656E7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419" sz="1200" b="1" dirty="0">
                <a:solidFill>
                  <a:srgbClr val="656E7F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s-419" sz="1200" b="1" dirty="0">
                <a:solidFill>
                  <a:srgbClr val="656E7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419" sz="1200" dirty="0" err="1">
                <a:solidFill>
                  <a:srgbClr val="000000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es-419" sz="1200" dirty="0" err="1">
                <a:solidFill>
                  <a:srgbClr val="5F636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200" dirty="0" err="1">
                <a:solidFill>
                  <a:srgbClr val="000000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userdetails</a:t>
            </a:r>
            <a:r>
              <a:rPr lang="es-419" sz="1200" dirty="0" err="1">
                <a:solidFill>
                  <a:srgbClr val="5F636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200" dirty="0" err="1">
                <a:solidFill>
                  <a:srgbClr val="000000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lang="es-419" sz="1200" dirty="0">
                <a:solidFill>
                  <a:srgbClr val="5F6364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200" b="1" dirty="0">
              <a:solidFill>
                <a:srgbClr val="656E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 dirty="0">
              <a:solidFill>
                <a:srgbClr val="656E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dirty="0">
              <a:solidFill>
                <a:srgbClr val="656E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09" name="Google Shape;109;p16"/>
          <p:cNvSpPr txBox="1"/>
          <p:nvPr/>
        </p:nvSpPr>
        <p:spPr>
          <a:xfrm>
            <a:off x="3364050" y="4669100"/>
            <a:ext cx="54153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u="sng">
                <a:solidFill>
                  <a:schemeClr val="hlink"/>
                </a:solidFill>
                <a:hlinkClick r:id="rId3"/>
              </a:rPr>
              <a:t>https://www.w3resource.com/mongodb/mongodb-queries-from-collection.php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Recuperar documentos en MongoDB</a:t>
            </a:r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3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4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La sentencia </a:t>
            </a:r>
            <a:r>
              <a:rPr lang="es-419" sz="1200" b="1" dirty="0">
                <a:solidFill>
                  <a:srgbClr val="656E7F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s-419" sz="1200" b="1" dirty="0">
                <a:solidFill>
                  <a:srgbClr val="656E7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419" sz="1200" b="1" dirty="0">
                <a:solidFill>
                  <a:srgbClr val="656E7F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s-419" sz="1200" b="1" dirty="0">
                <a:solidFill>
                  <a:srgbClr val="656E7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419" sz="1400" dirty="0" err="1">
                <a:solidFill>
                  <a:srgbClr val="000000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es-419" sz="1400" dirty="0" err="1">
                <a:solidFill>
                  <a:srgbClr val="5F636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400" dirty="0" err="1">
                <a:solidFill>
                  <a:srgbClr val="000000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userdetails</a:t>
            </a:r>
            <a:r>
              <a:rPr lang="es-419" sz="1400" dirty="0" err="1">
                <a:solidFill>
                  <a:srgbClr val="5F636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400" dirty="0" err="1">
                <a:solidFill>
                  <a:srgbClr val="000000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lang="es-419" sz="1400" dirty="0">
                <a:solidFill>
                  <a:srgbClr val="5F6364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 dirty="0">
              <a:solidFill>
                <a:srgbClr val="5F636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200" dirty="0">
                <a:solidFill>
                  <a:srgbClr val="5F6364"/>
                </a:solidFill>
                <a:latin typeface="Courier New"/>
                <a:ea typeface="Courier New"/>
                <a:cs typeface="Courier New"/>
                <a:sym typeface="Courier New"/>
              </a:rPr>
              <a:t>es equivalente en SQL a:</a:t>
            </a:r>
            <a:br>
              <a:rPr lang="es-419" sz="1200" dirty="0">
                <a:solidFill>
                  <a:srgbClr val="5F63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419" sz="1200" dirty="0">
                <a:solidFill>
                  <a:srgbClr val="5F63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s-419" sz="1200" dirty="0">
                <a:solidFill>
                  <a:srgbClr val="5F63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419" sz="1200" dirty="0">
                <a:solidFill>
                  <a:srgbClr val="1990B8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s-419" sz="1200" dirty="0">
                <a:solidFill>
                  <a:srgbClr val="000000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 dirty="0">
                <a:solidFill>
                  <a:srgbClr val="A67F59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s-419" sz="1200" dirty="0">
                <a:solidFill>
                  <a:srgbClr val="000000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 dirty="0">
                <a:solidFill>
                  <a:srgbClr val="1990B8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-419" sz="1200" dirty="0">
                <a:solidFill>
                  <a:srgbClr val="000000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 dirty="0" err="1">
                <a:solidFill>
                  <a:srgbClr val="000000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userdetails</a:t>
            </a:r>
            <a:r>
              <a:rPr lang="es-419" sz="1200" dirty="0">
                <a:solidFill>
                  <a:srgbClr val="5F636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s-419" sz="1200" dirty="0">
                <a:solidFill>
                  <a:srgbClr val="000000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 dirty="0">
              <a:solidFill>
                <a:srgbClr val="5F636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 dirty="0">
              <a:solidFill>
                <a:srgbClr val="656E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dirty="0">
              <a:solidFill>
                <a:srgbClr val="656E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16" name="Google Shape;116;p17"/>
          <p:cNvSpPr txBox="1"/>
          <p:nvPr/>
        </p:nvSpPr>
        <p:spPr>
          <a:xfrm>
            <a:off x="3364050" y="4669100"/>
            <a:ext cx="54153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u="sng">
                <a:solidFill>
                  <a:schemeClr val="hlink"/>
                </a:solidFill>
                <a:hlinkClick r:id="rId3"/>
              </a:rPr>
              <a:t>https://www.w3resource.com/mongodb/mongodb-queries-from-collection.php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Uso de pretty</a:t>
            </a:r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chemeClr val="bg2"/>
                </a:solidFill>
              </a:rPr>
              <a:t>El método</a:t>
            </a:r>
            <a:r>
              <a:rPr lang="es-419" sz="1200" b="1" dirty="0">
                <a:solidFill>
                  <a:schemeClr val="bg2"/>
                </a:solidFill>
              </a:rPr>
              <a:t> </a:t>
            </a:r>
            <a:r>
              <a:rPr lang="es-419" sz="1200" b="1" dirty="0" err="1">
                <a:solidFill>
                  <a:schemeClr val="bg2"/>
                </a:solidFill>
              </a:rPr>
              <a:t>find</a:t>
            </a:r>
            <a:r>
              <a:rPr lang="es-419" sz="1200" b="1" dirty="0">
                <a:solidFill>
                  <a:schemeClr val="bg2"/>
                </a:solidFill>
              </a:rPr>
              <a:t>() </a:t>
            </a:r>
            <a:r>
              <a:rPr lang="es-419" sz="1200" dirty="0">
                <a:solidFill>
                  <a:schemeClr val="bg2"/>
                </a:solidFill>
              </a:rPr>
              <a:t>muestra el resultado en formato no estructurado , por lo que si lo que deseamos es que se pueda mostrar los resultados en formato estructurado haremos uso de </a:t>
            </a:r>
            <a:r>
              <a:rPr lang="es-419" sz="1200" b="1" dirty="0" err="1">
                <a:solidFill>
                  <a:schemeClr val="bg2"/>
                </a:solidFill>
              </a:rPr>
              <a:t>pretty</a:t>
            </a:r>
            <a:r>
              <a:rPr lang="es-419" sz="1200" b="1" dirty="0">
                <a:solidFill>
                  <a:schemeClr val="bg2"/>
                </a:solidFill>
              </a:rPr>
              <a:t>()</a:t>
            </a:r>
            <a:endParaRPr sz="1200" b="1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b="1" dirty="0">
                <a:solidFill>
                  <a:schemeClr val="bg2"/>
                </a:solidFill>
              </a:rPr>
              <a:t>Ejemplo:</a:t>
            </a:r>
            <a:r>
              <a:rPr lang="es-419" b="1" dirty="0"/>
              <a:t/>
            </a:r>
            <a:br>
              <a:rPr lang="es-419" b="1" dirty="0"/>
            </a:b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dirty="0" err="1">
                <a:solidFill>
                  <a:srgbClr val="000000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es-419" sz="1400" dirty="0" err="1">
                <a:solidFill>
                  <a:srgbClr val="5F636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400" dirty="0" err="1">
                <a:solidFill>
                  <a:srgbClr val="000000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userdetails</a:t>
            </a:r>
            <a:r>
              <a:rPr lang="es-419" sz="1400" dirty="0" err="1">
                <a:solidFill>
                  <a:srgbClr val="5F636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400" dirty="0" err="1">
                <a:solidFill>
                  <a:srgbClr val="000000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lang="es-419" sz="1400" dirty="0">
                <a:solidFill>
                  <a:srgbClr val="5F6364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es-419" sz="1400" dirty="0" err="1">
                <a:solidFill>
                  <a:srgbClr val="5F6364"/>
                </a:solidFill>
                <a:latin typeface="Courier New"/>
                <a:ea typeface="Courier New"/>
                <a:cs typeface="Courier New"/>
                <a:sym typeface="Courier New"/>
              </a:rPr>
              <a:t>pretty</a:t>
            </a:r>
            <a:r>
              <a:rPr lang="es-419" sz="1400" dirty="0">
                <a:solidFill>
                  <a:srgbClr val="5F6364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dirty="0"/>
          </a:p>
        </p:txBody>
      </p:sp>
      <p:sp>
        <p:nvSpPr>
          <p:cNvPr id="123" name="Google Shape;123;p18"/>
          <p:cNvSpPr txBox="1"/>
          <p:nvPr/>
        </p:nvSpPr>
        <p:spPr>
          <a:xfrm>
            <a:off x="3364050" y="4669100"/>
            <a:ext cx="54153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u="sng">
                <a:solidFill>
                  <a:schemeClr val="hlink"/>
                </a:solidFill>
                <a:hlinkClick r:id="rId3"/>
              </a:rPr>
              <a:t>https://www.w3resource.com/mongodb/mongodb-queries-from-collection.php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Obtener documentos de una colección en base a un criterio</a:t>
            </a:r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729450" y="2301100"/>
            <a:ext cx="7688700" cy="21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4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La sentencia </a:t>
            </a:r>
            <a:r>
              <a:rPr lang="es-419" sz="1050" b="1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s-419" sz="1050" b="1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419" sz="1200" b="1" dirty="0">
                <a:solidFill>
                  <a:srgbClr val="656E7F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s-419" sz="1200" b="1" dirty="0">
                <a:solidFill>
                  <a:srgbClr val="656E7F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 b="1" dirty="0">
              <a:solidFill>
                <a:srgbClr val="656E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200" dirty="0">
                <a:solidFill>
                  <a:srgbClr val="5F6364"/>
                </a:solidFill>
                <a:latin typeface="Courier New"/>
                <a:ea typeface="Courier New"/>
                <a:cs typeface="Courier New"/>
                <a:sym typeface="Courier New"/>
              </a:rPr>
              <a:t>Su equivalente en SQL </a:t>
            </a:r>
            <a:r>
              <a:rPr lang="es-419" sz="1200" dirty="0" smtClean="0">
                <a:solidFill>
                  <a:srgbClr val="5F6364"/>
                </a:solidFill>
                <a:latin typeface="Courier New"/>
                <a:ea typeface="Courier New"/>
                <a:cs typeface="Courier New"/>
                <a:sym typeface="Courier New"/>
              </a:rPr>
              <a:t>ser</a:t>
            </a:r>
            <a:r>
              <a:rPr lang="es-PE" sz="1200" dirty="0" smtClean="0">
                <a:solidFill>
                  <a:srgbClr val="5F6364"/>
                </a:solidFill>
                <a:latin typeface="Courier New"/>
                <a:ea typeface="Courier New"/>
                <a:cs typeface="Courier New"/>
                <a:sym typeface="Courier New"/>
              </a:rPr>
              <a:t>í</a:t>
            </a:r>
            <a:r>
              <a:rPr lang="es-419" sz="1200" dirty="0" smtClean="0">
                <a:solidFill>
                  <a:srgbClr val="5F6364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s-419" sz="1200" dirty="0">
                <a:solidFill>
                  <a:srgbClr val="5F636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lang="es-419" sz="1200" dirty="0">
                <a:solidFill>
                  <a:srgbClr val="5F63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419" sz="1200" dirty="0">
                <a:solidFill>
                  <a:srgbClr val="5F63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s-419" sz="1200" dirty="0">
                <a:solidFill>
                  <a:srgbClr val="5F63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419" sz="1200" dirty="0">
                <a:solidFill>
                  <a:srgbClr val="1990B8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s-419" sz="1200" dirty="0">
                <a:solidFill>
                  <a:srgbClr val="000000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 dirty="0">
                <a:solidFill>
                  <a:srgbClr val="A67F59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s-419" sz="1200" dirty="0">
                <a:solidFill>
                  <a:srgbClr val="000000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00" dirty="0">
                <a:solidFill>
                  <a:srgbClr val="1990B8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-419" sz="1200" dirty="0">
                <a:solidFill>
                  <a:srgbClr val="000000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paises WHERE continente = ‘sudamerica’</a:t>
            </a:r>
            <a:r>
              <a:rPr lang="es-419" sz="1200" dirty="0">
                <a:solidFill>
                  <a:srgbClr val="5F636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s-419" sz="1200" dirty="0">
                <a:solidFill>
                  <a:srgbClr val="000000"/>
                </a:solidFill>
                <a:highlight>
                  <a:srgbClr val="FDFDF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 dirty="0">
              <a:solidFill>
                <a:srgbClr val="5F636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 dirty="0">
              <a:solidFill>
                <a:srgbClr val="656E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dirty="0">
              <a:solidFill>
                <a:srgbClr val="656E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30" name="Google Shape;130;p19"/>
          <p:cNvSpPr txBox="1"/>
          <p:nvPr/>
        </p:nvSpPr>
        <p:spPr>
          <a:xfrm>
            <a:off x="3364050" y="4669100"/>
            <a:ext cx="54153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u="sng">
                <a:solidFill>
                  <a:schemeClr val="hlink"/>
                </a:solidFill>
                <a:hlinkClick r:id="rId3"/>
              </a:rPr>
              <a:t>https://www.w3resource.com/mongodb/mongodb-queries-from-collection.php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00" y="2780250"/>
            <a:ext cx="6438900" cy="4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Método FindOne()</a:t>
            </a:r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1"/>
          </p:nvPr>
        </p:nvSpPr>
        <p:spPr>
          <a:xfrm>
            <a:off x="729450" y="1907625"/>
            <a:ext cx="7688700" cy="27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rgbClr val="49474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Devuelve un documento que satisface los criterios de consulta especificados en la colección o </a:t>
            </a:r>
            <a:r>
              <a:rPr lang="es-419" sz="1200" dirty="0">
                <a:solidFill>
                  <a:srgbClr val="006CBC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vista</a:t>
            </a:r>
            <a:r>
              <a:rPr lang="es-419" sz="1200" dirty="0">
                <a:solidFill>
                  <a:srgbClr val="49474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. Si varios documentos satisfacen la consulta, este método devuelve el primer documento</a:t>
            </a:r>
            <a:br>
              <a:rPr lang="es-419" sz="1200" dirty="0">
                <a:solidFill>
                  <a:srgbClr val="49474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s-419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db.collection.findOne</a:t>
            </a:r>
            <a:r>
              <a:rPr lang="es-419" sz="1200" b="1" dirty="0">
                <a:solidFill>
                  <a:srgbClr val="49474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s-419" sz="1200" b="1" dirty="0" err="1">
                <a:solidFill>
                  <a:srgbClr val="49474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query</a:t>
            </a:r>
            <a:r>
              <a:rPr lang="es-419" sz="1200" b="1" dirty="0">
                <a:solidFill>
                  <a:srgbClr val="49474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-419" sz="1200" b="1" dirty="0" err="1">
                <a:solidFill>
                  <a:srgbClr val="49474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projection</a:t>
            </a:r>
            <a:r>
              <a:rPr lang="es-419" sz="1200" b="1" dirty="0">
                <a:solidFill>
                  <a:srgbClr val="49474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800" dirty="0">
              <a:solidFill>
                <a:srgbClr val="49474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138" name="Google Shape;138;p20"/>
          <p:cNvGraphicFramePr/>
          <p:nvPr/>
        </p:nvGraphicFramePr>
        <p:xfrm>
          <a:off x="824400" y="2874250"/>
          <a:ext cx="7239000" cy="1965900"/>
        </p:xfrm>
        <a:graphic>
          <a:graphicData uri="http://schemas.openxmlformats.org/drawingml/2006/table">
            <a:tbl>
              <a:tblPr>
                <a:noFill/>
                <a:tableStyleId>{14222025-CDAB-436F-AF59-C9C05034203F}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Parametro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Tipo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Descripción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query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Document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>
                          <a:solidFill>
                            <a:srgbClr val="494747"/>
                          </a:solidFill>
                          <a:highlight>
                            <a:srgbClr val="FFFFFF"/>
                          </a:highlight>
                        </a:rPr>
                        <a:t>Opcional. Especifica los criterios de selección de </a:t>
                      </a:r>
                      <a:r>
                        <a:rPr lang="es-419" sz="1000">
                          <a:solidFill>
                            <a:srgbClr val="006CBC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hlinkClick r:id="rId4"/>
                        </a:rPr>
                        <a:t>consulta</a:t>
                      </a:r>
                      <a:r>
                        <a:rPr lang="es-419" sz="1000">
                          <a:solidFill>
                            <a:srgbClr val="494747"/>
                          </a:solidFill>
                          <a:highlight>
                            <a:srgbClr val="FFFFFF"/>
                          </a:highlight>
                        </a:rPr>
                        <a:t> utilizando </a:t>
                      </a:r>
                      <a:r>
                        <a:rPr lang="es-419" sz="1000">
                          <a:solidFill>
                            <a:srgbClr val="006CBC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hlinkClick r:id="rId4"/>
                        </a:rPr>
                        <a:t>operadores de consulta</a:t>
                      </a:r>
                      <a:r>
                        <a:rPr lang="es-419" sz="1000">
                          <a:solidFill>
                            <a:srgbClr val="494747"/>
                          </a:solidFill>
                          <a:highlight>
                            <a:srgbClr val="FFFFFF"/>
                          </a:highlight>
                        </a:rPr>
                        <a:t> .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projection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Document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>
                          <a:solidFill>
                            <a:srgbClr val="494747"/>
                          </a:solidFill>
                          <a:highlight>
                            <a:srgbClr val="FFFFFF"/>
                          </a:highlight>
                        </a:rPr>
                        <a:t>Opcional. Especifica los campos a devolver utilizando </a:t>
                      </a:r>
                      <a:r>
                        <a:rPr lang="es-419" sz="1000">
                          <a:solidFill>
                            <a:srgbClr val="006CBC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hlinkClick r:id="rId5"/>
                        </a:rPr>
                        <a:t>operadores de proyección</a:t>
                      </a:r>
                      <a:r>
                        <a:rPr lang="es-419" sz="1000">
                          <a:solidFill>
                            <a:srgbClr val="494747"/>
                          </a:solidFill>
                          <a:highlight>
                            <a:srgbClr val="FFFFFF"/>
                          </a:highlight>
                        </a:rPr>
                        <a:t>. Omita este parámetro para devolver todos los campos del documento correspondiente.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Ejemplo FindOne()</a:t>
            </a:r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body" idx="1"/>
          </p:nvPr>
        </p:nvSpPr>
        <p:spPr>
          <a:xfrm>
            <a:off x="729450" y="1958575"/>
            <a:ext cx="7688700" cy="27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49474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Sin query </a:t>
            </a:r>
            <a:br>
              <a:rPr lang="es-419" sz="1200">
                <a:solidFill>
                  <a:srgbClr val="49474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rgbClr val="49474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38461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49474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s-419" sz="1200">
                <a:solidFill>
                  <a:srgbClr val="49474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s-419" sz="1200">
                <a:solidFill>
                  <a:srgbClr val="49474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 Query</a:t>
            </a:r>
            <a:br>
              <a:rPr lang="es-419" sz="1200">
                <a:solidFill>
                  <a:srgbClr val="49474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rgbClr val="49474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500" y="2301050"/>
            <a:ext cx="2361275" cy="5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1500" y="3342950"/>
            <a:ext cx="3769750" cy="130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1"/>
          <p:cNvSpPr txBox="1"/>
          <p:nvPr/>
        </p:nvSpPr>
        <p:spPr>
          <a:xfrm>
            <a:off x="3364050" y="4669100"/>
            <a:ext cx="54153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u="sng">
                <a:solidFill>
                  <a:schemeClr val="hlink"/>
                </a:solidFill>
                <a:hlinkClick r:id="rId5"/>
              </a:rPr>
              <a:t>https://www.w3resource.com/mongodb/mongodb-queries-from-collection.php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BB3C10D4544804084B0909144B01164" ma:contentTypeVersion="2" ma:contentTypeDescription="Crear nuevo documento." ma:contentTypeScope="" ma:versionID="76ac416da1247b1c8c50ce9a3cc265ad">
  <xsd:schema xmlns:xsd="http://www.w3.org/2001/XMLSchema" xmlns:xs="http://www.w3.org/2001/XMLSchema" xmlns:p="http://schemas.microsoft.com/office/2006/metadata/properties" xmlns:ns2="d2e8cc72-fa7a-4cee-a448-7b4e27cf7802" targetNamespace="http://schemas.microsoft.com/office/2006/metadata/properties" ma:root="true" ma:fieldsID="d8c3736d5e20af4f30e7c0a62a55fb54" ns2:_="">
    <xsd:import namespace="d2e8cc72-fa7a-4cee-a448-7b4e27cf78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e8cc72-fa7a-4cee-a448-7b4e27cf78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DAB11D7-C2C8-4475-8219-90328EA26543}"/>
</file>

<file path=customXml/itemProps2.xml><?xml version="1.0" encoding="utf-8"?>
<ds:datastoreItem xmlns:ds="http://schemas.openxmlformats.org/officeDocument/2006/customXml" ds:itemID="{815DD7C4-FC58-4143-90B3-6047EDB88045}"/>
</file>

<file path=customXml/itemProps3.xml><?xml version="1.0" encoding="utf-8"?>
<ds:datastoreItem xmlns:ds="http://schemas.openxmlformats.org/officeDocument/2006/customXml" ds:itemID="{B6050C23-0D5F-4FD9-BD56-1AE4ACC599C5}"/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747</Words>
  <Application>Microsoft Office PowerPoint</Application>
  <PresentationFormat>Presentación en pantalla (16:9)</PresentationFormat>
  <Paragraphs>139</Paragraphs>
  <Slides>28</Slides>
  <Notes>28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3" baseType="lpstr">
      <vt:lpstr>Arial</vt:lpstr>
      <vt:lpstr>Courier New</vt:lpstr>
      <vt:lpstr>Raleway</vt:lpstr>
      <vt:lpstr>Lato</vt:lpstr>
      <vt:lpstr>Streamline</vt:lpstr>
      <vt:lpstr>BACK END </vt:lpstr>
      <vt:lpstr>Introducción a MongoDB:</vt:lpstr>
      <vt:lpstr>Creación de Base de datos con MongoDB</vt:lpstr>
      <vt:lpstr>Metodo Find()</vt:lpstr>
      <vt:lpstr>Recuperar documentos en MongoDB</vt:lpstr>
      <vt:lpstr>Uso de pretty</vt:lpstr>
      <vt:lpstr>Obtener documentos de una colección en base a un criterio</vt:lpstr>
      <vt:lpstr>Método FindOne()</vt:lpstr>
      <vt:lpstr>Ejemplo FindOne()</vt:lpstr>
      <vt:lpstr>Logical Query Operators</vt:lpstr>
      <vt:lpstr>Metodo $and </vt:lpstr>
      <vt:lpstr>Método $not</vt:lpstr>
      <vt:lpstr>Método $nor</vt:lpstr>
      <vt:lpstr>Método $or </vt:lpstr>
      <vt:lpstr>Método Insert</vt:lpstr>
      <vt:lpstr>Ejemplo Insert</vt:lpstr>
      <vt:lpstr>Método Update</vt:lpstr>
      <vt:lpstr>Método Update</vt:lpstr>
      <vt:lpstr>Ejemplo Update</vt:lpstr>
      <vt:lpstr>Método Remove</vt:lpstr>
      <vt:lpstr>Ejemplo Método Remove</vt:lpstr>
      <vt:lpstr>Método Sort</vt:lpstr>
      <vt:lpstr>Ejemplo Sort</vt:lpstr>
      <vt:lpstr>Apliquemos lo aprendido.   </vt:lpstr>
      <vt:lpstr>Presentación de PowerPoint</vt:lpstr>
      <vt:lpstr>Conclusiones</vt:lpstr>
      <vt:lpstr>Post- Work :</vt:lpstr>
      <vt:lpstr>¡Gracias!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 END </dc:title>
  <cp:lastModifiedBy>jaimePC</cp:lastModifiedBy>
  <cp:revision>4</cp:revision>
  <dcterms:modified xsi:type="dcterms:W3CDTF">2019-07-17T10:27:05Z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0x0101007BB3C10D4544804084B0909144B01164</vt:lpwstr>
  </property>
</Properties>
</file>