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3891200" cy="32918400"/>
  <p:notesSz cx="7010400" cy="9296400"/>
  <p:defaultTextStyle>
    <a:defPPr>
      <a:defRPr lang="en-US"/>
    </a:defPPr>
    <a:lvl1pPr algn="just" rtl="0" fontAlgn="base">
      <a:spcBef>
        <a:spcPct val="50000"/>
      </a:spcBef>
      <a:spcAft>
        <a:spcPct val="0"/>
      </a:spcAft>
      <a:defRPr sz="2400" b="1" kern="1200">
        <a:solidFill>
          <a:schemeClr val="tx1"/>
        </a:solidFill>
        <a:latin typeface="Arial" pitchFamily="34" charset="0"/>
        <a:ea typeface="+mn-ea"/>
        <a:cs typeface="+mn-cs"/>
      </a:defRPr>
    </a:lvl1pPr>
    <a:lvl2pPr marL="457128" algn="just" rtl="0" fontAlgn="base">
      <a:spcBef>
        <a:spcPct val="50000"/>
      </a:spcBef>
      <a:spcAft>
        <a:spcPct val="0"/>
      </a:spcAft>
      <a:defRPr sz="2400" b="1" kern="1200">
        <a:solidFill>
          <a:schemeClr val="tx1"/>
        </a:solidFill>
        <a:latin typeface="Arial" pitchFamily="34" charset="0"/>
        <a:ea typeface="+mn-ea"/>
        <a:cs typeface="+mn-cs"/>
      </a:defRPr>
    </a:lvl2pPr>
    <a:lvl3pPr marL="914256" algn="just" rtl="0" fontAlgn="base">
      <a:spcBef>
        <a:spcPct val="50000"/>
      </a:spcBef>
      <a:spcAft>
        <a:spcPct val="0"/>
      </a:spcAft>
      <a:defRPr sz="2400" b="1" kern="1200">
        <a:solidFill>
          <a:schemeClr val="tx1"/>
        </a:solidFill>
        <a:latin typeface="Arial" pitchFamily="34" charset="0"/>
        <a:ea typeface="+mn-ea"/>
        <a:cs typeface="+mn-cs"/>
      </a:defRPr>
    </a:lvl3pPr>
    <a:lvl4pPr marL="1371379" algn="just" rtl="0" fontAlgn="base">
      <a:spcBef>
        <a:spcPct val="50000"/>
      </a:spcBef>
      <a:spcAft>
        <a:spcPct val="0"/>
      </a:spcAft>
      <a:defRPr sz="2400" b="1" kern="1200">
        <a:solidFill>
          <a:schemeClr val="tx1"/>
        </a:solidFill>
        <a:latin typeface="Arial" pitchFamily="34" charset="0"/>
        <a:ea typeface="+mn-ea"/>
        <a:cs typeface="+mn-cs"/>
      </a:defRPr>
    </a:lvl4pPr>
    <a:lvl5pPr marL="1828507" algn="just" rtl="0" fontAlgn="base">
      <a:spcBef>
        <a:spcPct val="50000"/>
      </a:spcBef>
      <a:spcAft>
        <a:spcPct val="0"/>
      </a:spcAft>
      <a:defRPr sz="2400" b="1" kern="1200">
        <a:solidFill>
          <a:schemeClr val="tx1"/>
        </a:solidFill>
        <a:latin typeface="Arial" pitchFamily="34" charset="0"/>
        <a:ea typeface="+mn-ea"/>
        <a:cs typeface="+mn-cs"/>
      </a:defRPr>
    </a:lvl5pPr>
    <a:lvl6pPr marL="2285635" algn="l" defTabSz="914256" rtl="0" eaLnBrk="1" latinLnBrk="0" hangingPunct="1">
      <a:defRPr sz="2400" b="1" kern="1200">
        <a:solidFill>
          <a:schemeClr val="tx1"/>
        </a:solidFill>
        <a:latin typeface="Arial" pitchFamily="34" charset="0"/>
        <a:ea typeface="+mn-ea"/>
        <a:cs typeface="+mn-cs"/>
      </a:defRPr>
    </a:lvl6pPr>
    <a:lvl7pPr marL="2742763" algn="l" defTabSz="914256" rtl="0" eaLnBrk="1" latinLnBrk="0" hangingPunct="1">
      <a:defRPr sz="2400" b="1" kern="1200">
        <a:solidFill>
          <a:schemeClr val="tx1"/>
        </a:solidFill>
        <a:latin typeface="Arial" pitchFamily="34" charset="0"/>
        <a:ea typeface="+mn-ea"/>
        <a:cs typeface="+mn-cs"/>
      </a:defRPr>
    </a:lvl7pPr>
    <a:lvl8pPr marL="3199886" algn="l" defTabSz="914256" rtl="0" eaLnBrk="1" latinLnBrk="0" hangingPunct="1">
      <a:defRPr sz="2400" b="1" kern="1200">
        <a:solidFill>
          <a:schemeClr val="tx1"/>
        </a:solidFill>
        <a:latin typeface="Arial" pitchFamily="34" charset="0"/>
        <a:ea typeface="+mn-ea"/>
        <a:cs typeface="+mn-cs"/>
      </a:defRPr>
    </a:lvl8pPr>
    <a:lvl9pPr marL="3657014" algn="l" defTabSz="914256" rtl="0" eaLnBrk="1" latinLnBrk="0" hangingPunct="1">
      <a:defRPr sz="2400"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7496">
          <p15:clr>
            <a:srgbClr val="A4A3A4"/>
          </p15:clr>
        </p15:guide>
        <p15:guide id="2" pos="1846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 Dongyi (Tony)" initials="DD(" lastIdx="1" clrIdx="0">
    <p:extLst>
      <p:ext uri="{19B8F6BF-5375-455C-9EA6-DF929625EA0E}">
        <p15:presenceInfo xmlns:p15="http://schemas.microsoft.com/office/powerpoint/2012/main" userId="S-1-5-21-1078081533-606747145-839522115-111850" providerId="AD"/>
      </p:ext>
    </p:extLst>
  </p:cmAuthor>
  <p:cmAuthor id="2" name="Jung, Mark *" initials="JM*" lastIdx="1" clrIdx="1">
    <p:extLst>
      <p:ext uri="{19B8F6BF-5375-455C-9EA6-DF929625EA0E}">
        <p15:presenceInfo xmlns:p15="http://schemas.microsoft.com/office/powerpoint/2012/main" userId="S-1-5-21-1078081533-606747145-839522115-408933" providerId="AD"/>
      </p:ext>
    </p:extLst>
  </p:cmAuthor>
  <p:cmAuthor id="3" name="Lin, Yu" initials="LY" lastIdx="1" clrIdx="2">
    <p:extLst>
      <p:ext uri="{19B8F6BF-5375-455C-9EA6-DF929625EA0E}">
        <p15:presenceInfo xmlns:p15="http://schemas.microsoft.com/office/powerpoint/2012/main" userId="S-1-5-21-1078081533-606747145-839522115-3103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FAFE"/>
    <a:srgbClr val="FFFFBD"/>
    <a:srgbClr val="FFFFCC"/>
    <a:srgbClr val="FDF9E7"/>
    <a:srgbClr val="FFE7FF"/>
    <a:srgbClr val="FFCCCC"/>
    <a:srgbClr val="FF9966"/>
    <a:srgbClr val="FFEBFF"/>
    <a:srgbClr val="C5E2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496" autoAdjust="0"/>
    <p:restoredTop sz="96649" autoAdjust="0"/>
  </p:normalViewPr>
  <p:slideViewPr>
    <p:cSldViewPr snapToGrid="0">
      <p:cViewPr>
        <p:scale>
          <a:sx n="21" d="100"/>
          <a:sy n="21" d="100"/>
        </p:scale>
        <p:origin x="712" y="-600"/>
      </p:cViewPr>
      <p:guideLst>
        <p:guide orient="horz" pos="17496"/>
        <p:guide pos="184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25T22:21:03.717" idx="1">
    <p:pos x="26890" y="15355"/>
    <p:text>"classified 906 textured breast implants, and 836 smooth breast implants",  are these the number of potential combinations or in fact so many BI devices on market?</p:text>
    <p:extLst>
      <p:ext uri="{C676402C-5697-4E1C-873F-D02D1690AC5C}">
        <p15:threadingInfo xmlns:p15="http://schemas.microsoft.com/office/powerpoint/2012/main" timeZoneBias="240"/>
      </p:ext>
    </p:extLst>
  </p:cm>
  <p:cm authorId="2" dt="2018-07-26T08:36:57.401" idx="1">
    <p:pos x="26890" y="15451"/>
    <p:text>These are the possible combinations from GUDID; it is not clear if they are on the market. I discussed with Helen.</p:text>
    <p:extLst>
      <p:ext uri="{C676402C-5697-4E1C-873F-D02D1690AC5C}">
        <p15:threadingInfo xmlns:p15="http://schemas.microsoft.com/office/powerpoint/2012/main" timeZoneBias="240">
          <p15:parentCm authorId="1" idx="1"/>
        </p15:threadingInfo>
      </p:ext>
    </p:extLst>
  </p:cm>
  <p:cm authorId="3" dt="2018-07-26T10:03:17.380" idx="1">
    <p:pos x="26890" y="15547"/>
    <p:text>It should be the devices on the market.</p:text>
    <p:extLst>
      <p:ext uri="{C676402C-5697-4E1C-873F-D02D1690AC5C}">
        <p15:threadingInfo xmlns:p15="http://schemas.microsoft.com/office/powerpoint/2012/main" timeZoneBias="24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099" name="Rectangle 1027"/>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30" tIns="46565" rIns="93130" bIns="46565" numCol="1" anchor="t" anchorCtr="0" compatLnSpc="1">
            <a:prstTxWarp prst="textNoShape">
              <a:avLst/>
            </a:prstTxWarp>
          </a:bodyPr>
          <a:lstStyle>
            <a:lvl1pPr algn="r" defTabSz="931863">
              <a:spcBef>
                <a:spcPct val="0"/>
              </a:spcBef>
              <a:defRPr sz="1300" b="0">
                <a:latin typeface="Arial" charset="0"/>
              </a:defRPr>
            </a:lvl1pPr>
          </a:lstStyle>
          <a:p>
            <a:pPr>
              <a:defRPr/>
            </a:pPr>
            <a:endParaRPr lang="en-US"/>
          </a:p>
        </p:txBody>
      </p:sp>
      <p:sp>
        <p:nvSpPr>
          <p:cNvPr id="4100" name="Rectangle 1028"/>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l" defTabSz="931863">
              <a:spcBef>
                <a:spcPct val="0"/>
              </a:spcBef>
              <a:defRPr sz="1300" b="0">
                <a:latin typeface="Arial" charset="0"/>
              </a:defRPr>
            </a:lvl1pPr>
          </a:lstStyle>
          <a:p>
            <a:pPr>
              <a:defRPr/>
            </a:pPr>
            <a:endParaRPr lang="en-US"/>
          </a:p>
        </p:txBody>
      </p:sp>
      <p:sp>
        <p:nvSpPr>
          <p:cNvPr id="4101" name="Rectangle 1029"/>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30" tIns="46565" rIns="93130" bIns="46565" numCol="1" anchor="b" anchorCtr="0" compatLnSpc="1">
            <a:prstTxWarp prst="textNoShape">
              <a:avLst/>
            </a:prstTxWarp>
          </a:bodyPr>
          <a:lstStyle>
            <a:lvl1pPr algn="r" defTabSz="931863">
              <a:spcBef>
                <a:spcPct val="0"/>
              </a:spcBef>
              <a:defRPr sz="1300" b="0">
                <a:latin typeface="Arial" charset="0"/>
              </a:defRPr>
            </a:lvl1pPr>
          </a:lstStyle>
          <a:p>
            <a:pPr>
              <a:defRPr/>
            </a:pPr>
            <a:fld id="{9FB9CE5A-E5BF-425B-ABE0-035519E886D3}" type="slidenum">
              <a:rPr lang="en-US"/>
              <a:pPr>
                <a:defRPr/>
              </a:pPr>
              <a:t>‹#›</a:t>
            </a:fld>
            <a:endParaRPr lang="en-US"/>
          </a:p>
        </p:txBody>
      </p:sp>
    </p:spTree>
    <p:extLst>
      <p:ext uri="{BB962C8B-B14F-4D97-AF65-F5344CB8AC3E}">
        <p14:creationId xmlns:p14="http://schemas.microsoft.com/office/powerpoint/2010/main" val="31982905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42CA44-42A2-467E-B853-52B563177D25}" type="slidenum">
              <a:rPr lang="en-US" smtClean="0"/>
              <a:pPr>
                <a:defRPr/>
              </a:pPr>
              <a:t>‹#›</a:t>
            </a:fld>
            <a:endParaRPr lang="en-US"/>
          </a:p>
        </p:txBody>
      </p:sp>
    </p:spTree>
    <p:extLst>
      <p:ext uri="{BB962C8B-B14F-4D97-AF65-F5344CB8AC3E}">
        <p14:creationId xmlns:p14="http://schemas.microsoft.com/office/powerpoint/2010/main" val="1315376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435460-E711-4748-955C-A7EAC5299FAD}" type="slidenum">
              <a:rPr lang="en-US" smtClean="0"/>
              <a:pPr>
                <a:defRPr/>
              </a:pPr>
              <a:t>‹#›</a:t>
            </a:fld>
            <a:endParaRPr lang="en-US"/>
          </a:p>
        </p:txBody>
      </p:sp>
    </p:spTree>
    <p:extLst>
      <p:ext uri="{BB962C8B-B14F-4D97-AF65-F5344CB8AC3E}">
        <p14:creationId xmlns:p14="http://schemas.microsoft.com/office/powerpoint/2010/main" val="264148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D7FDA70-FAE6-447B-BABE-97B2D918B2E9}" type="slidenum">
              <a:rPr lang="en-US" smtClean="0"/>
              <a:pPr>
                <a:defRPr/>
              </a:pPr>
              <a:t>‹#›</a:t>
            </a:fld>
            <a:endParaRPr lang="en-US"/>
          </a:p>
        </p:txBody>
      </p:sp>
    </p:spTree>
    <p:extLst>
      <p:ext uri="{BB962C8B-B14F-4D97-AF65-F5344CB8AC3E}">
        <p14:creationId xmlns:p14="http://schemas.microsoft.com/office/powerpoint/2010/main" val="400477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D8A3FA6-B41D-4E11-9163-0753E85AB812}" type="slidenum">
              <a:rPr lang="en-US" smtClean="0"/>
              <a:pPr>
                <a:defRPr/>
              </a:pPr>
              <a:t>‹#›</a:t>
            </a:fld>
            <a:endParaRPr lang="en-US"/>
          </a:p>
        </p:txBody>
      </p:sp>
    </p:spTree>
    <p:extLst>
      <p:ext uri="{BB962C8B-B14F-4D97-AF65-F5344CB8AC3E}">
        <p14:creationId xmlns:p14="http://schemas.microsoft.com/office/powerpoint/2010/main" val="190306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40194A-276A-401E-89A4-B6B72CAAA99B}" type="slidenum">
              <a:rPr lang="en-US" smtClean="0"/>
              <a:pPr>
                <a:defRPr/>
              </a:pPr>
              <a:t>‹#›</a:t>
            </a:fld>
            <a:endParaRPr lang="en-US"/>
          </a:p>
        </p:txBody>
      </p:sp>
    </p:spTree>
    <p:extLst>
      <p:ext uri="{BB962C8B-B14F-4D97-AF65-F5344CB8AC3E}">
        <p14:creationId xmlns:p14="http://schemas.microsoft.com/office/powerpoint/2010/main" val="322296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B1C021C-5BA5-4963-932F-4590D124D2E9}" type="slidenum">
              <a:rPr lang="en-US" smtClean="0"/>
              <a:pPr>
                <a:defRPr/>
              </a:pPr>
              <a:t>‹#›</a:t>
            </a:fld>
            <a:endParaRPr lang="en-US"/>
          </a:p>
        </p:txBody>
      </p:sp>
    </p:spTree>
    <p:extLst>
      <p:ext uri="{BB962C8B-B14F-4D97-AF65-F5344CB8AC3E}">
        <p14:creationId xmlns:p14="http://schemas.microsoft.com/office/powerpoint/2010/main" val="16779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25224FB-BEE0-4C0B-B78B-349B27B3904D}" type="slidenum">
              <a:rPr lang="en-US" smtClean="0"/>
              <a:pPr>
                <a:defRPr/>
              </a:pPr>
              <a:t>‹#›</a:t>
            </a:fld>
            <a:endParaRPr lang="en-US"/>
          </a:p>
        </p:txBody>
      </p:sp>
    </p:spTree>
    <p:extLst>
      <p:ext uri="{BB962C8B-B14F-4D97-AF65-F5344CB8AC3E}">
        <p14:creationId xmlns:p14="http://schemas.microsoft.com/office/powerpoint/2010/main" val="412386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EA45B41-5971-4E87-9ACB-5BE3AF28E0C6}" type="slidenum">
              <a:rPr lang="en-US" smtClean="0"/>
              <a:pPr>
                <a:defRPr/>
              </a:pPr>
              <a:t>‹#›</a:t>
            </a:fld>
            <a:endParaRPr lang="en-US"/>
          </a:p>
        </p:txBody>
      </p:sp>
    </p:spTree>
    <p:extLst>
      <p:ext uri="{BB962C8B-B14F-4D97-AF65-F5344CB8AC3E}">
        <p14:creationId xmlns:p14="http://schemas.microsoft.com/office/powerpoint/2010/main" val="424672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7CAA60F-A445-49C9-9015-0DE0969EE5C3}" type="slidenum">
              <a:rPr lang="en-US" smtClean="0"/>
              <a:pPr>
                <a:defRPr/>
              </a:pPr>
              <a:t>‹#›</a:t>
            </a:fld>
            <a:endParaRPr lang="en-US"/>
          </a:p>
        </p:txBody>
      </p:sp>
    </p:spTree>
    <p:extLst>
      <p:ext uri="{BB962C8B-B14F-4D97-AF65-F5344CB8AC3E}">
        <p14:creationId xmlns:p14="http://schemas.microsoft.com/office/powerpoint/2010/main" val="177801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FAA429-E873-4C1A-90C4-5F439A93E937}" type="slidenum">
              <a:rPr lang="en-US" smtClean="0"/>
              <a:pPr>
                <a:defRPr/>
              </a:pPr>
              <a:t>‹#›</a:t>
            </a:fld>
            <a:endParaRPr lang="en-US"/>
          </a:p>
        </p:txBody>
      </p:sp>
    </p:spTree>
    <p:extLst>
      <p:ext uri="{BB962C8B-B14F-4D97-AF65-F5344CB8AC3E}">
        <p14:creationId xmlns:p14="http://schemas.microsoft.com/office/powerpoint/2010/main" val="88943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6FAAFA5-C832-4D1C-BE53-0F6396DE518A}" type="slidenum">
              <a:rPr lang="en-US" smtClean="0"/>
              <a:pPr>
                <a:defRPr/>
              </a:pPr>
              <a:t>‹#›</a:t>
            </a:fld>
            <a:endParaRPr lang="en-US"/>
          </a:p>
        </p:txBody>
      </p:sp>
    </p:spTree>
    <p:extLst>
      <p:ext uri="{BB962C8B-B14F-4D97-AF65-F5344CB8AC3E}">
        <p14:creationId xmlns:p14="http://schemas.microsoft.com/office/powerpoint/2010/main" val="193450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pPr>
              <a:defRPr/>
            </a:pPr>
            <a:fld id="{01C82AA0-852D-44E1-ADC1-9A8C7DA14559}" type="slidenum">
              <a:rPr lang="en-US" smtClean="0"/>
              <a:pPr>
                <a:defRPr/>
              </a:pPr>
              <a:t>‹#›</a:t>
            </a:fld>
            <a:endParaRPr lang="en-US"/>
          </a:p>
        </p:txBody>
      </p:sp>
    </p:spTree>
    <p:extLst>
      <p:ext uri="{BB962C8B-B14F-4D97-AF65-F5344CB8AC3E}">
        <p14:creationId xmlns:p14="http://schemas.microsoft.com/office/powerpoint/2010/main" val="2799728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34332"/>
          <a:stretch/>
        </p:blipFill>
        <p:spPr>
          <a:xfrm>
            <a:off x="24659906" y="17495911"/>
            <a:ext cx="8679691" cy="7201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1976" y="17612223"/>
            <a:ext cx="9010816" cy="7250686"/>
          </a:xfrm>
          <a:prstGeom prst="rect">
            <a:avLst/>
          </a:prstGeom>
        </p:spPr>
      </p:pic>
      <p:sp>
        <p:nvSpPr>
          <p:cNvPr id="74" name="Rectangle 73"/>
          <p:cNvSpPr/>
          <p:nvPr/>
        </p:nvSpPr>
        <p:spPr>
          <a:xfrm>
            <a:off x="17274626" y="3226057"/>
            <a:ext cx="26243637" cy="1077111"/>
          </a:xfrm>
          <a:prstGeom prst="rect">
            <a:avLst/>
          </a:prstGeom>
        </p:spPr>
        <p:txBody>
          <a:bodyPr wrap="square" lIns="91334" tIns="45667" rIns="91334" bIns="45667">
            <a:spAutoFit/>
          </a:bodyPr>
          <a:lstStyle/>
          <a:p>
            <a:pPr algn="r">
              <a:spcBef>
                <a:spcPts val="0"/>
              </a:spcBef>
            </a:pPr>
            <a:r>
              <a:rPr lang="en-US" sz="3200" baseline="30000" dirty="0">
                <a:cs typeface="Arial" panose="020B0604020202020204" pitchFamily="34" charset="0"/>
              </a:rPr>
              <a:t>1</a:t>
            </a:r>
            <a:r>
              <a:rPr lang="en-US" sz="3200" dirty="0">
                <a:cs typeface="Arial" panose="020B0604020202020204" pitchFamily="34" charset="0"/>
              </a:rPr>
              <a:t>FDA/CDRH/Office of Surveillance and Biometrics, Silver Spring, MD 20993</a:t>
            </a:r>
          </a:p>
          <a:p>
            <a:pPr algn="r">
              <a:spcBef>
                <a:spcPts val="0"/>
              </a:spcBef>
            </a:pPr>
            <a:r>
              <a:rPr lang="en-US" sz="3200" baseline="30000" dirty="0">
                <a:cs typeface="Arial" panose="020B0604020202020204" pitchFamily="34" charset="0"/>
              </a:rPr>
              <a:t>2</a:t>
            </a:r>
            <a:r>
              <a:rPr lang="en-US" sz="3200" dirty="0">
                <a:cs typeface="Arial" panose="020B0604020202020204" pitchFamily="34" charset="0"/>
              </a:rPr>
              <a:t>Montgomery Blair High School, </a:t>
            </a:r>
            <a:r>
              <a:rPr lang="en-US" sz="3200" baseline="30000" dirty="0">
                <a:cs typeface="Arial" panose="020B0604020202020204" pitchFamily="34" charset="0"/>
              </a:rPr>
              <a:t>3</a:t>
            </a:r>
            <a:r>
              <a:rPr lang="en-US" sz="3200" dirty="0">
                <a:cs typeface="Arial" panose="020B0604020202020204" pitchFamily="34" charset="0"/>
              </a:rPr>
              <a:t>Wheaton High School</a:t>
            </a:r>
          </a:p>
        </p:txBody>
      </p:sp>
      <p:sp>
        <p:nvSpPr>
          <p:cNvPr id="1037" name="Rectangle 374"/>
          <p:cNvSpPr>
            <a:spLocks noChangeArrowheads="1"/>
          </p:cNvSpPr>
          <p:nvPr/>
        </p:nvSpPr>
        <p:spPr bwMode="auto">
          <a:xfrm>
            <a:off x="19469100" y="246201"/>
            <a:ext cx="24049162" cy="2786509"/>
          </a:xfrm>
          <a:prstGeom prst="rect">
            <a:avLst/>
          </a:prstGeom>
          <a:solidFill>
            <a:schemeClr val="tx2"/>
          </a:solidFill>
          <a:ln>
            <a:noFill/>
            <a:headEnd/>
            <a:tailEnd/>
          </a:ln>
          <a:effectLst/>
          <a:scene3d>
            <a:camera prst="orthographicFront">
              <a:rot lat="0" lon="0" rev="0"/>
            </a:camera>
            <a:lightRig rig="balanced" dir="t">
              <a:rot lat="0" lon="0" rev="8700000"/>
            </a:lightRig>
          </a:scene3d>
          <a:sp3d>
            <a:bevelT/>
          </a:sp3d>
        </p:spPr>
        <p:style>
          <a:lnRef idx="0">
            <a:schemeClr val="accent1"/>
          </a:lnRef>
          <a:fillRef idx="3">
            <a:schemeClr val="accent1"/>
          </a:fillRef>
          <a:effectRef idx="3">
            <a:schemeClr val="accent1"/>
          </a:effectRef>
          <a:fontRef idx="minor">
            <a:schemeClr val="lt1"/>
          </a:fontRef>
        </p:style>
        <p:txBody>
          <a:bodyPr lIns="274320" tIns="274320" rIns="274320" bIns="274320">
            <a:scene3d>
              <a:camera prst="orthographicFront"/>
              <a:lightRig rig="soft" dir="t">
                <a:rot lat="0" lon="0" rev="10800000"/>
              </a:lightRig>
            </a:scene3d>
            <a:sp3d>
              <a:bevelT w="27940" h="12700"/>
              <a:contourClr>
                <a:srgbClr val="DDDDDD"/>
              </a:contourClr>
            </a:sp3d>
          </a:bodyPr>
          <a:lstStyle/>
          <a:p>
            <a:pPr algn="r" defTabSz="834893">
              <a:spcBef>
                <a:spcPct val="0"/>
              </a:spcBef>
            </a:pPr>
            <a:r>
              <a:rPr lang="en-US" sz="7200" spc="150" dirty="0">
                <a:ln w="11430"/>
                <a:solidFill>
                  <a:schemeClr val="bg1"/>
                </a:solidFill>
                <a:effectLst>
                  <a:outerShdw blurRad="25400" algn="tl" rotWithShape="0">
                    <a:srgbClr val="000000">
                      <a:alpha val="43000"/>
                    </a:srgbClr>
                  </a:outerShdw>
                </a:effectLst>
                <a:latin typeface="Arial" panose="020B0604020202020204" pitchFamily="34" charset="0"/>
                <a:cs typeface="Arial" panose="020B0604020202020204" pitchFamily="34" charset="0"/>
              </a:rPr>
              <a:t>Building a Comprehensive Breast Implant Ontology Leveraging GUDID and Unstructured Data Sources</a:t>
            </a:r>
          </a:p>
        </p:txBody>
      </p:sp>
      <p:sp>
        <p:nvSpPr>
          <p:cNvPr id="2" name="Text Box 379"/>
          <p:cNvSpPr txBox="1">
            <a:spLocks noChangeArrowheads="1"/>
          </p:cNvSpPr>
          <p:nvPr/>
        </p:nvSpPr>
        <p:spPr bwMode="auto">
          <a:xfrm>
            <a:off x="434752" y="4967491"/>
            <a:ext cx="14116316"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Background</a:t>
            </a:r>
          </a:p>
        </p:txBody>
      </p:sp>
      <p:sp>
        <p:nvSpPr>
          <p:cNvPr id="1043" name="Rectangle 75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4" name="Rectangle 756"/>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5" name="Rectangle 758"/>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46" name="Text Box 762"/>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3" name="Rectangle 765"/>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8" name="Rectangle 767"/>
          <p:cNvSpPr>
            <a:spLocks noChangeArrowheads="1"/>
          </p:cNvSpPr>
          <p:nvPr/>
        </p:nvSpPr>
        <p:spPr bwMode="auto">
          <a:xfrm>
            <a:off x="2" y="0"/>
            <a:ext cx="184702" cy="246201"/>
          </a:xfrm>
          <a:prstGeom prst="rect">
            <a:avLst/>
          </a:prstGeom>
          <a:noFill/>
          <a:ln w="9525">
            <a:noFill/>
            <a:miter lim="800000"/>
            <a:headEnd/>
            <a:tailEnd/>
          </a:ln>
        </p:spPr>
        <p:txBody>
          <a:bodyPr wrap="none" lIns="91426" tIns="45710" rIns="91426" bIns="45710">
            <a:spAutoFit/>
          </a:bodyPr>
          <a:lstStyle/>
          <a:p>
            <a:pPr algn="l">
              <a:spcBef>
                <a:spcPct val="0"/>
              </a:spcBef>
            </a:pPr>
            <a:endParaRPr lang="en-US" sz="1000" b="0">
              <a:cs typeface="Arial" panose="020B0604020202020204" pitchFamily="34" charset="0"/>
            </a:endParaRPr>
          </a:p>
        </p:txBody>
      </p:sp>
      <p:sp>
        <p:nvSpPr>
          <p:cNvPr id="1049" name="Text Box 789"/>
          <p:cNvSpPr txBox="1">
            <a:spLocks noChangeArrowheads="1"/>
          </p:cNvSpPr>
          <p:nvPr/>
        </p:nvSpPr>
        <p:spPr bwMode="auto">
          <a:xfrm>
            <a:off x="13433426" y="130449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905" name="Text Box 1637"/>
          <p:cNvSpPr txBox="1">
            <a:spLocks noChangeArrowheads="1"/>
          </p:cNvSpPr>
          <p:nvPr/>
        </p:nvSpPr>
        <p:spPr bwMode="auto">
          <a:xfrm>
            <a:off x="14857434" y="29925821"/>
            <a:ext cx="14036041"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Acknowledgements</a:t>
            </a:r>
          </a:p>
        </p:txBody>
      </p:sp>
      <p:sp>
        <p:nvSpPr>
          <p:cNvPr id="1906" name="Text Box 1637"/>
          <p:cNvSpPr txBox="1">
            <a:spLocks noChangeArrowheads="1"/>
          </p:cNvSpPr>
          <p:nvPr/>
        </p:nvSpPr>
        <p:spPr bwMode="auto">
          <a:xfrm>
            <a:off x="29482222" y="29925821"/>
            <a:ext cx="14036041" cy="716917"/>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Disclaimer</a:t>
            </a:r>
          </a:p>
        </p:txBody>
      </p:sp>
      <p:sp>
        <p:nvSpPr>
          <p:cNvPr id="1053" name="Text Box 905"/>
          <p:cNvSpPr txBox="1">
            <a:spLocks noChangeArrowheads="1"/>
          </p:cNvSpPr>
          <p:nvPr/>
        </p:nvSpPr>
        <p:spPr bwMode="auto">
          <a:xfrm>
            <a:off x="11490329" y="7025102"/>
            <a:ext cx="184949" cy="461645"/>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b="0">
              <a:cs typeface="Arial" panose="020B0604020202020204" pitchFamily="34" charset="0"/>
            </a:endParaRPr>
          </a:p>
        </p:txBody>
      </p:sp>
      <p:sp>
        <p:nvSpPr>
          <p:cNvPr id="1057" name="Rectangle 1044"/>
          <p:cNvSpPr>
            <a:spLocks noChangeArrowheads="1"/>
          </p:cNvSpPr>
          <p:nvPr/>
        </p:nvSpPr>
        <p:spPr bwMode="auto">
          <a:xfrm>
            <a:off x="2" y="-123100"/>
            <a:ext cx="184702" cy="246201"/>
          </a:xfrm>
          <a:prstGeom prst="rect">
            <a:avLst/>
          </a:prstGeom>
          <a:noFill/>
          <a:ln w="9525">
            <a:noFill/>
            <a:miter lim="800000"/>
            <a:headEnd/>
            <a:tailEnd/>
          </a:ln>
        </p:spPr>
        <p:txBody>
          <a:bodyPr wrap="none" lIns="91426" tIns="45710" rIns="91426" bIns="45710" anchor="ctr">
            <a:spAutoFit/>
          </a:bodyPr>
          <a:lstStyle/>
          <a:p>
            <a:pPr algn="l">
              <a:spcBef>
                <a:spcPct val="0"/>
              </a:spcBef>
            </a:pPr>
            <a:endParaRPr lang="en-US" sz="1000" b="0">
              <a:cs typeface="Arial" panose="020B0604020202020204" pitchFamily="34" charset="0"/>
            </a:endParaRPr>
          </a:p>
        </p:txBody>
      </p:sp>
      <p:sp>
        <p:nvSpPr>
          <p:cNvPr id="1060" name="Text Box 762"/>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61" name="Text Box 905"/>
          <p:cNvSpPr txBox="1">
            <a:spLocks noChangeArrowheads="1"/>
          </p:cNvSpPr>
          <p:nvPr/>
        </p:nvSpPr>
        <p:spPr bwMode="auto">
          <a:xfrm>
            <a:off x="4511676" y="7795037"/>
            <a:ext cx="184702" cy="246201"/>
          </a:xfrm>
          <a:prstGeom prst="rect">
            <a:avLst/>
          </a:prstGeom>
          <a:noFill/>
          <a:ln w="9525">
            <a:noFill/>
            <a:miter lim="800000"/>
            <a:headEnd/>
            <a:tailEnd/>
          </a:ln>
        </p:spPr>
        <p:txBody>
          <a:bodyPr wrap="none" lIns="91426" tIns="45710" rIns="91426" bIns="45710">
            <a:spAutoFit/>
          </a:bodyPr>
          <a:lstStyle/>
          <a:p>
            <a:pPr algn="l" defTabSz="4291915">
              <a:spcBef>
                <a:spcPct val="0"/>
              </a:spcBef>
            </a:pPr>
            <a:endParaRPr lang="en-US" sz="1000" b="0">
              <a:cs typeface="Arial" panose="020B0604020202020204" pitchFamily="34" charset="0"/>
            </a:endParaRPr>
          </a:p>
        </p:txBody>
      </p:sp>
      <p:sp>
        <p:nvSpPr>
          <p:cNvPr id="1075" name="Text Box 740"/>
          <p:cNvSpPr txBox="1">
            <a:spLocks noChangeArrowheads="1"/>
          </p:cNvSpPr>
          <p:nvPr/>
        </p:nvSpPr>
        <p:spPr bwMode="auto">
          <a:xfrm>
            <a:off x="436318" y="5969756"/>
            <a:ext cx="14116316" cy="5970865"/>
          </a:xfrm>
          <a:prstGeom prst="rect">
            <a:avLst/>
          </a:prstGeom>
          <a:solidFill>
            <a:schemeClr val="bg1">
              <a:lumMod val="95000"/>
            </a:schemeClr>
          </a:solidFill>
          <a:ln w="9525">
            <a:solidFill>
              <a:schemeClr val="tx2"/>
            </a:solidFill>
            <a:miter lim="800000"/>
            <a:headEnd/>
            <a:tailEnd/>
          </a:ln>
        </p:spPr>
        <p:txBody>
          <a:bodyPr wrap="square" lIns="274320" tIns="274320" rIns="274320" bIns="274320">
            <a:spAutoFit/>
          </a:bodyPr>
          <a:lstStyle/>
          <a:p>
            <a:pPr marL="457200" indent="-457200" algn="l">
              <a:buFont typeface="Arial" panose="020B0604020202020204" pitchFamily="34" charset="0"/>
              <a:buChar char="•"/>
            </a:pPr>
            <a:r>
              <a:rPr lang="en-US" sz="3200" dirty="0"/>
              <a:t>Currently, breast implant data is spread out across FDA PMAs, Global Medical Device Nomenclature, and Global Unique Identifier Database (GUDID)</a:t>
            </a:r>
          </a:p>
          <a:p>
            <a:pPr marL="457200" indent="-457200" algn="l">
              <a:buFont typeface="Arial" panose="020B0604020202020204" pitchFamily="34" charset="0"/>
              <a:buChar char="•"/>
            </a:pPr>
            <a:r>
              <a:rPr lang="en-US" sz="3200" dirty="0"/>
              <a:t>This significantly hinders data analysis, such as in the BIA-ALCL project, where breast implant surface type may have a possible association with breast-implant associated anaplastic large cell lymphoma (BIA-ALCL)</a:t>
            </a:r>
          </a:p>
          <a:p>
            <a:pPr marL="457200" indent="-457200" algn="l">
              <a:buFont typeface="Arial" panose="020B0604020202020204" pitchFamily="34" charset="0"/>
              <a:buChar char="•"/>
            </a:pPr>
            <a:r>
              <a:rPr lang="en-US" sz="3200" dirty="0"/>
              <a:t>A domain ontology is a formal representation of categories, properties, and relations between entities in a single domain. An ontology can categorize and automatic classify terms.</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01" y="425635"/>
            <a:ext cx="12327308" cy="2568641"/>
          </a:xfrm>
          <a:prstGeom prst="rect">
            <a:avLst/>
          </a:prstGeom>
        </p:spPr>
      </p:pic>
      <p:sp>
        <p:nvSpPr>
          <p:cNvPr id="8" name="Rectangle 7"/>
          <p:cNvSpPr/>
          <p:nvPr/>
        </p:nvSpPr>
        <p:spPr>
          <a:xfrm>
            <a:off x="434752" y="3232633"/>
            <a:ext cx="23648040" cy="1323439"/>
          </a:xfrm>
          <a:prstGeom prst="rect">
            <a:avLst/>
          </a:prstGeom>
        </p:spPr>
        <p:txBody>
          <a:bodyPr wrap="square">
            <a:spAutoFit/>
          </a:bodyPr>
          <a:lstStyle/>
          <a:p>
            <a:pPr lvl="0" algn="l">
              <a:spcBef>
                <a:spcPts val="1200"/>
              </a:spcBef>
            </a:pPr>
            <a:r>
              <a:rPr lang="en-US" sz="4000" dirty="0">
                <a:solidFill>
                  <a:prstClr val="black"/>
                </a:solidFill>
                <a:cs typeface="Arial" panose="020B0604020202020204" pitchFamily="34" charset="0"/>
              </a:rPr>
              <a:t>Mark Jung</a:t>
            </a:r>
            <a:r>
              <a:rPr lang="en-US" sz="4000" baseline="30000" dirty="0">
                <a:cs typeface="Arial" panose="020B0604020202020204" pitchFamily="34" charset="0"/>
              </a:rPr>
              <a:t>1,2</a:t>
            </a:r>
            <a:r>
              <a:rPr lang="en-US" sz="4000" dirty="0">
                <a:solidFill>
                  <a:prstClr val="black"/>
                </a:solidFill>
                <a:cs typeface="Arial" panose="020B0604020202020204" pitchFamily="34" charset="0"/>
              </a:rPr>
              <a:t>, Michael Wu</a:t>
            </a:r>
            <a:r>
              <a:rPr lang="en-US" sz="4000" baseline="30000" dirty="0">
                <a:cs typeface="Arial" panose="020B0604020202020204" pitchFamily="34" charset="0"/>
              </a:rPr>
              <a:t>1,3</a:t>
            </a:r>
            <a:r>
              <a:rPr lang="en-US" sz="4000" dirty="0">
                <a:solidFill>
                  <a:prstClr val="black"/>
                </a:solidFill>
                <a:cs typeface="Arial" panose="020B0604020202020204" pitchFamily="34" charset="0"/>
              </a:rPr>
              <a:t>, </a:t>
            </a:r>
            <a:r>
              <a:rPr lang="en-US" sz="4000" dirty="0" err="1">
                <a:solidFill>
                  <a:prstClr val="black"/>
                </a:solidFill>
                <a:cs typeface="Arial" panose="020B0604020202020204" pitchFamily="34" charset="0"/>
              </a:rPr>
              <a:t>Asiyah</a:t>
            </a:r>
            <a:r>
              <a:rPr lang="en-US" sz="4000" dirty="0">
                <a:solidFill>
                  <a:prstClr val="black"/>
                </a:solidFill>
                <a:cs typeface="Arial" panose="020B0604020202020204" pitchFamily="34" charset="0"/>
              </a:rPr>
              <a:t> Yu Lin</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Hongying (Helen) Jiang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Weiguang Wang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Zhou Feng</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Dongyi (Tony) Du</a:t>
            </a:r>
            <a:r>
              <a:rPr lang="en-US" sz="4000" baseline="30000" dirty="0">
                <a:cs typeface="Arial" panose="020B0604020202020204" pitchFamily="34" charset="0"/>
              </a:rPr>
              <a:t>1</a:t>
            </a:r>
            <a:r>
              <a:rPr lang="en-US" sz="4000" dirty="0">
                <a:solidFill>
                  <a:prstClr val="black"/>
                </a:solidFill>
                <a:cs typeface="Arial" panose="020B0604020202020204" pitchFamily="34" charset="0"/>
              </a:rPr>
              <a:t>, Nilsa Loyo-Berrios</a:t>
            </a:r>
            <a:r>
              <a:rPr lang="en-US" sz="4000" baseline="30000" dirty="0">
                <a:cs typeface="Arial" panose="020B0604020202020204" pitchFamily="34" charset="0"/>
              </a:rPr>
              <a:t>1</a:t>
            </a:r>
            <a:endParaRPr lang="en-US" sz="4000" dirty="0">
              <a:solidFill>
                <a:prstClr val="black"/>
              </a:solidFill>
              <a:cs typeface="Arial" panose="020B0604020202020204" pitchFamily="34" charset="0"/>
            </a:endParaRPr>
          </a:p>
        </p:txBody>
      </p:sp>
      <p:sp>
        <p:nvSpPr>
          <p:cNvPr id="7" name="TextBox 6"/>
          <p:cNvSpPr txBox="1"/>
          <p:nvPr/>
        </p:nvSpPr>
        <p:spPr>
          <a:xfrm>
            <a:off x="490379" y="32213715"/>
            <a:ext cx="5588611" cy="584775"/>
          </a:xfrm>
          <a:prstGeom prst="rect">
            <a:avLst/>
          </a:prstGeom>
          <a:noFill/>
        </p:spPr>
        <p:txBody>
          <a:bodyPr wrap="square" rtlCol="0">
            <a:spAutoFit/>
          </a:bodyPr>
          <a:lstStyle/>
          <a:p>
            <a:r>
              <a:rPr lang="en-US" sz="3200" dirty="0">
                <a:solidFill>
                  <a:schemeClr val="accent1"/>
                </a:solidFill>
              </a:rPr>
              <a:t>www.fda.gov</a:t>
            </a:r>
          </a:p>
        </p:txBody>
      </p:sp>
      <p:sp>
        <p:nvSpPr>
          <p:cNvPr id="59" name="Text Box 740"/>
          <p:cNvSpPr txBox="1">
            <a:spLocks noChangeArrowheads="1"/>
          </p:cNvSpPr>
          <p:nvPr/>
        </p:nvSpPr>
        <p:spPr bwMode="auto">
          <a:xfrm>
            <a:off x="14857434"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We thank the valuable support from OSB and DSD teams, particularly Danica Marinac-Dabic, Behnaz Minaei, Terrie Reed, Binita S Ashar, Karen Nast, Sung Yoon, Trisha </a:t>
            </a:r>
            <a:r>
              <a:rPr lang="en-US" dirty="0" err="1"/>
              <a:t>Eustaquio</a:t>
            </a:r>
            <a:r>
              <a:rPr lang="en-US" dirty="0"/>
              <a:t>, and </a:t>
            </a:r>
            <a:r>
              <a:rPr lang="en-US" dirty="0" err="1"/>
              <a:t>Tajanay</a:t>
            </a:r>
            <a:r>
              <a:rPr lang="en-US" dirty="0"/>
              <a:t> Ki.</a:t>
            </a:r>
          </a:p>
        </p:txBody>
      </p:sp>
      <p:sp>
        <p:nvSpPr>
          <p:cNvPr id="62" name="Text Box 740"/>
          <p:cNvSpPr txBox="1">
            <a:spLocks noChangeArrowheads="1"/>
          </p:cNvSpPr>
          <p:nvPr/>
        </p:nvSpPr>
        <p:spPr bwMode="auto">
          <a:xfrm>
            <a:off x="29482222" y="30710655"/>
            <a:ext cx="14036040" cy="2031325"/>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dirty="0"/>
              <a:t>The views expressed are the authors’ and not necessarily those of the Food and Drug Administration, or the Department of Health and Human Services.</a:t>
            </a:r>
          </a:p>
        </p:txBody>
      </p:sp>
      <p:sp>
        <p:nvSpPr>
          <p:cNvPr id="34" name="TextBox 4">
            <a:extLst>
              <a:ext uri="{FF2B5EF4-FFF2-40B4-BE49-F238E27FC236}">
                <a16:creationId xmlns:a16="http://schemas.microsoft.com/office/drawing/2014/main" id="{1AE63FDE-782D-4E4C-9ADD-C62557EAB235}"/>
              </a:ext>
            </a:extLst>
          </p:cNvPr>
          <p:cNvSpPr txBox="1">
            <a:spLocks noChangeArrowheads="1"/>
          </p:cNvSpPr>
          <p:nvPr/>
        </p:nvSpPr>
        <p:spPr bwMode="auto">
          <a:xfrm>
            <a:off x="450993" y="13406304"/>
            <a:ext cx="14028205" cy="4739759"/>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lgn="l">
              <a:buFont typeface="Arial" panose="020B0604020202020204" pitchFamily="34" charset="0"/>
              <a:buChar char="•"/>
            </a:pPr>
            <a:r>
              <a:rPr lang="en-US" dirty="0"/>
              <a:t>Create a complete ontology to classify breast implants based on their features.</a:t>
            </a:r>
          </a:p>
          <a:p>
            <a:pPr marL="457200" indent="-457200" algn="l">
              <a:buFont typeface="Arial" panose="020B0604020202020204" pitchFamily="34" charset="0"/>
              <a:buChar char="•"/>
            </a:pPr>
            <a:r>
              <a:rPr lang="en-US" dirty="0"/>
              <a:t>Use the ontology  to support other BIA-ALCL related data analysis tasks, such as a backend dictionary to for a text mining tool to mine the breast implant related MDR data.</a:t>
            </a:r>
          </a:p>
          <a:p>
            <a:pPr marL="457200" indent="-457200" algn="l">
              <a:buFont typeface="Arial" panose="020B0604020202020204" pitchFamily="34" charset="0"/>
              <a:buChar char="•"/>
            </a:pPr>
            <a:r>
              <a:rPr lang="en-US" dirty="0"/>
              <a:t>Eventually merge with other related domain ontologies (e.g. OAE)</a:t>
            </a:r>
          </a:p>
          <a:p>
            <a:pPr marL="457200" indent="-457200" algn="l">
              <a:buFont typeface="Arial" panose="020B0604020202020204" pitchFamily="34" charset="0"/>
              <a:buChar char="•"/>
            </a:pPr>
            <a:r>
              <a:rPr lang="en-US" dirty="0"/>
              <a:t>Help improve accuracy and scope of GUDID</a:t>
            </a:r>
          </a:p>
        </p:txBody>
      </p:sp>
      <p:sp>
        <p:nvSpPr>
          <p:cNvPr id="36" name="Text Box 379">
            <a:extLst>
              <a:ext uri="{FF2B5EF4-FFF2-40B4-BE49-F238E27FC236}">
                <a16:creationId xmlns:a16="http://schemas.microsoft.com/office/drawing/2014/main" id="{4D7F54D1-F97A-404D-84AC-95E1866D8E9B}"/>
              </a:ext>
            </a:extLst>
          </p:cNvPr>
          <p:cNvSpPr txBox="1">
            <a:spLocks noChangeArrowheads="1"/>
          </p:cNvSpPr>
          <p:nvPr/>
        </p:nvSpPr>
        <p:spPr bwMode="auto">
          <a:xfrm>
            <a:off x="434752" y="4715840"/>
            <a:ext cx="43081161" cy="99676"/>
          </a:xfrm>
          <a:prstGeom prst="rect">
            <a:avLst/>
          </a:prstGeom>
          <a:solidFill>
            <a:schemeClr val="tx2"/>
          </a:solidFill>
          <a:ln>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endParaRPr lang="en-US" sz="1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9" name="Text Box 379">
            <a:extLst>
              <a:ext uri="{FF2B5EF4-FFF2-40B4-BE49-F238E27FC236}">
                <a16:creationId xmlns:a16="http://schemas.microsoft.com/office/drawing/2014/main" id="{8BB53B28-5918-4F27-812D-AA4755295A8F}"/>
              </a:ext>
            </a:extLst>
          </p:cNvPr>
          <p:cNvSpPr txBox="1">
            <a:spLocks noChangeArrowheads="1"/>
          </p:cNvSpPr>
          <p:nvPr/>
        </p:nvSpPr>
        <p:spPr bwMode="auto">
          <a:xfrm>
            <a:off x="490379" y="18324694"/>
            <a:ext cx="1406068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a:t>
            </a:r>
          </a:p>
        </p:txBody>
      </p:sp>
      <p:sp>
        <p:nvSpPr>
          <p:cNvPr id="43" name="Text Box 379">
            <a:extLst>
              <a:ext uri="{FF2B5EF4-FFF2-40B4-BE49-F238E27FC236}">
                <a16:creationId xmlns:a16="http://schemas.microsoft.com/office/drawing/2014/main" id="{E7EDB4DA-EA10-4727-AF9A-6BCD31E6C9B6}"/>
              </a:ext>
            </a:extLst>
          </p:cNvPr>
          <p:cNvSpPr txBox="1">
            <a:spLocks noChangeArrowheads="1"/>
          </p:cNvSpPr>
          <p:nvPr/>
        </p:nvSpPr>
        <p:spPr bwMode="auto">
          <a:xfrm>
            <a:off x="14859001" y="4997171"/>
            <a:ext cx="28659262" cy="712774"/>
          </a:xfrm>
          <a:prstGeom prst="rect">
            <a:avLst/>
          </a:prstGeom>
          <a:solidFill>
            <a:schemeClr val="tx2"/>
          </a:solidFill>
          <a:ln>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6" name="TextBox 2">
            <a:extLst>
              <a:ext uri="{FF2B5EF4-FFF2-40B4-BE49-F238E27FC236}">
                <a16:creationId xmlns:a16="http://schemas.microsoft.com/office/drawing/2014/main" id="{1A2C5504-FB80-4D35-A82F-F459AA4DC21A}"/>
              </a:ext>
            </a:extLst>
          </p:cNvPr>
          <p:cNvSpPr txBox="1">
            <a:spLocks noChangeArrowheads="1"/>
          </p:cNvSpPr>
          <p:nvPr/>
        </p:nvSpPr>
        <p:spPr bwMode="auto">
          <a:xfrm>
            <a:off x="14858216" y="27324722"/>
            <a:ext cx="28660827" cy="2523768"/>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lgn="l">
              <a:buNone/>
              <a:defRPr sz="3200"/>
            </a:lvl1pPr>
            <a:lvl2pPr marL="742950" indent="-285750" eaLnBrk="0" hangingPunct="0">
              <a:spcBef>
                <a:spcPct val="20000"/>
              </a:spcBef>
              <a:buFont typeface="Arial" charset="0"/>
              <a:buChar char="–"/>
              <a:defRPr sz="15200">
                <a:latin typeface="Calibri" pitchFamily="34" charset="0"/>
              </a:defRPr>
            </a:lvl2pPr>
            <a:lvl3pPr marL="1143000" indent="-228600" eaLnBrk="0" hangingPunct="0">
              <a:spcBef>
                <a:spcPct val="20000"/>
              </a:spcBef>
              <a:buFont typeface="Arial" charset="0"/>
              <a:buChar char="•"/>
              <a:defRPr sz="13000">
                <a:latin typeface="Calibri" pitchFamily="34" charset="0"/>
              </a:defRPr>
            </a:lvl3pPr>
            <a:lvl4pPr marL="1600200" indent="-228600" eaLnBrk="0" hangingPunct="0">
              <a:spcBef>
                <a:spcPct val="20000"/>
              </a:spcBef>
              <a:buFont typeface="Arial" charset="0"/>
              <a:buChar char="–"/>
              <a:defRPr sz="10900">
                <a:latin typeface="Calibri" pitchFamily="34" charset="0"/>
              </a:defRPr>
            </a:lvl4pPr>
            <a:lvl5pPr marL="2057400" indent="-228600" eaLnBrk="0" hangingPunct="0">
              <a:spcBef>
                <a:spcPct val="20000"/>
              </a:spcBef>
              <a:buFont typeface="Arial" charset="0"/>
              <a:buChar char="»"/>
              <a:defRPr sz="10900">
                <a:latin typeface="Calibri" pitchFamily="34" charset="0"/>
              </a:defRPr>
            </a:lvl5pPr>
            <a:lvl6pPr marL="2514600" indent="-228600" defTabSz="4960938" eaLnBrk="0" fontAlgn="base" hangingPunct="0">
              <a:spcBef>
                <a:spcPct val="20000"/>
              </a:spcBef>
              <a:spcAft>
                <a:spcPct val="0"/>
              </a:spcAft>
              <a:buFont typeface="Arial" charset="0"/>
              <a:buChar char="»"/>
              <a:defRPr sz="10900">
                <a:latin typeface="Calibri" pitchFamily="34" charset="0"/>
              </a:defRPr>
            </a:lvl6pPr>
            <a:lvl7pPr marL="2971800" indent="-228600" defTabSz="4960938" eaLnBrk="0" fontAlgn="base" hangingPunct="0">
              <a:spcBef>
                <a:spcPct val="20000"/>
              </a:spcBef>
              <a:spcAft>
                <a:spcPct val="0"/>
              </a:spcAft>
              <a:buFont typeface="Arial" charset="0"/>
              <a:buChar char="»"/>
              <a:defRPr sz="10900">
                <a:latin typeface="Calibri" pitchFamily="34" charset="0"/>
              </a:defRPr>
            </a:lvl7pPr>
            <a:lvl8pPr marL="3429000" indent="-228600" defTabSz="4960938" eaLnBrk="0" fontAlgn="base" hangingPunct="0">
              <a:spcBef>
                <a:spcPct val="20000"/>
              </a:spcBef>
              <a:spcAft>
                <a:spcPct val="0"/>
              </a:spcAft>
              <a:buFont typeface="Arial" charset="0"/>
              <a:buChar char="»"/>
              <a:defRPr sz="10900">
                <a:latin typeface="Calibri" pitchFamily="34" charset="0"/>
              </a:defRPr>
            </a:lvl8pPr>
            <a:lvl9pPr marL="3886200" indent="-228600" defTabSz="4960938" eaLnBrk="0" fontAlgn="base" hangingPunct="0">
              <a:spcBef>
                <a:spcPct val="20000"/>
              </a:spcBef>
              <a:spcAft>
                <a:spcPct val="0"/>
              </a:spcAft>
              <a:buFont typeface="Arial" charset="0"/>
              <a:buChar char="»"/>
              <a:defRPr sz="10900">
                <a:latin typeface="Calibri" pitchFamily="34" charset="0"/>
              </a:defRPr>
            </a:lvl9pPr>
          </a:lstStyle>
          <a:p>
            <a:r>
              <a:rPr lang="en-US" altLang="en-US" dirty="0"/>
              <a:t>The current Breast Implant Ontology (BIO) is in its preliminary stage. It extends current GUDID breast implant information by adding more features (</a:t>
            </a:r>
            <a:r>
              <a:rPr lang="en-US" altLang="en-US" i="1" dirty="0"/>
              <a:t>e.g. </a:t>
            </a:r>
            <a:r>
              <a:rPr lang="en-US" altLang="en-US" dirty="0"/>
              <a:t>surface type). To make BIO useful for the text mining on MDR datasets, off-market historical breast implants need to be added. Future work also includes adding device dimension measurements (</a:t>
            </a:r>
            <a:r>
              <a:rPr lang="en-US" altLang="en-US" i="1" dirty="0"/>
              <a:t>e.g</a:t>
            </a:r>
            <a:r>
              <a:rPr lang="en-US" altLang="en-US" dirty="0"/>
              <a:t>. </a:t>
            </a:r>
            <a:r>
              <a:rPr lang="en-US" dirty="0"/>
              <a:t>width/diameter, height, fill volume, projection, etc.) </a:t>
            </a:r>
            <a:r>
              <a:rPr lang="en-US" altLang="en-US" dirty="0"/>
              <a:t>into the ontology. BIO will also be released as an open source to other stakeholders, e.g. researchers, industries, and organizations.</a:t>
            </a:r>
            <a:r>
              <a:rPr lang="en-US" dirty="0"/>
              <a:t> </a:t>
            </a:r>
          </a:p>
        </p:txBody>
      </p:sp>
      <p:sp>
        <p:nvSpPr>
          <p:cNvPr id="47" name="Text Box 379">
            <a:extLst>
              <a:ext uri="{FF2B5EF4-FFF2-40B4-BE49-F238E27FC236}">
                <a16:creationId xmlns:a16="http://schemas.microsoft.com/office/drawing/2014/main" id="{264050ED-2428-443C-9876-EBA85CEDCE2F}"/>
              </a:ext>
            </a:extLst>
          </p:cNvPr>
          <p:cNvSpPr txBox="1">
            <a:spLocks noChangeArrowheads="1"/>
          </p:cNvSpPr>
          <p:nvPr/>
        </p:nvSpPr>
        <p:spPr bwMode="auto">
          <a:xfrm>
            <a:off x="490379" y="12345283"/>
            <a:ext cx="13972579"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p>
            <a:pPr algn="ctr" defTabSz="4291915">
              <a:spcBef>
                <a:spcPct val="0"/>
              </a:spcBef>
              <a:defRPr/>
            </a:pPr>
            <a:r>
              <a:rPr lang="en-US" sz="4000" dirty="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p>
        </p:txBody>
      </p:sp>
      <p:sp>
        <p:nvSpPr>
          <p:cNvPr id="48" name="Text Box 1637">
            <a:extLst>
              <a:ext uri="{FF2B5EF4-FFF2-40B4-BE49-F238E27FC236}">
                <a16:creationId xmlns:a16="http://schemas.microsoft.com/office/drawing/2014/main" id="{C07AC52F-E822-4D2E-BF25-0140B4D29086}"/>
              </a:ext>
            </a:extLst>
          </p:cNvPr>
          <p:cNvSpPr txBox="1">
            <a:spLocks noChangeArrowheads="1"/>
          </p:cNvSpPr>
          <p:nvPr/>
        </p:nvSpPr>
        <p:spPr bwMode="auto">
          <a:xfrm>
            <a:off x="14858217" y="26519566"/>
            <a:ext cx="28660827" cy="699840"/>
          </a:xfrm>
          <a:prstGeom prst="rect">
            <a:avLst/>
          </a:prstGeom>
          <a:solidFill>
            <a:schemeClr val="tx2"/>
          </a:solidFill>
          <a:ln>
            <a:solidFill>
              <a:schemeClr val="tx2"/>
            </a:solidFill>
            <a:headEnd/>
            <a:tailEn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lIns="83472" tIns="41736" rIns="83472" bIns="41736">
            <a:spAutoFit/>
          </a:bodyPr>
          <a:lstStyle>
            <a:defPPr>
              <a:defRPr lang="en-US"/>
            </a:defPPr>
            <a:lvl1pPr algn="ctr" defTabSz="4291915">
              <a:spcBef>
                <a:spcPct val="0"/>
              </a:spcBef>
              <a:defRPr sz="4000">
                <a:ln w="18415" cmpd="sng">
                  <a:noFill/>
                  <a:prstDash val="solid"/>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Conclusion</a:t>
            </a:r>
          </a:p>
        </p:txBody>
      </p:sp>
      <p:pic>
        <p:nvPicPr>
          <p:cNvPr id="12" name="Picture 11">
            <a:extLst>
              <a:ext uri="{FF2B5EF4-FFF2-40B4-BE49-F238E27FC236}">
                <a16:creationId xmlns:a16="http://schemas.microsoft.com/office/drawing/2014/main" id="{FA603D53-FC2D-4B26-A393-8E441FC28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1" y="5969756"/>
            <a:ext cx="18753696" cy="10070344"/>
          </a:xfrm>
          <a:prstGeom prst="rect">
            <a:avLst/>
          </a:prstGeom>
        </p:spPr>
      </p:pic>
      <p:sp>
        <p:nvSpPr>
          <p:cNvPr id="52" name="TextBox 4">
            <a:extLst>
              <a:ext uri="{FF2B5EF4-FFF2-40B4-BE49-F238E27FC236}">
                <a16:creationId xmlns:a16="http://schemas.microsoft.com/office/drawing/2014/main" id="{ECDA4666-8879-4BB4-88A4-1F8C2D5A8962}"/>
              </a:ext>
            </a:extLst>
          </p:cNvPr>
          <p:cNvSpPr txBox="1">
            <a:spLocks noChangeArrowheads="1"/>
          </p:cNvSpPr>
          <p:nvPr/>
        </p:nvSpPr>
        <p:spPr bwMode="auto">
          <a:xfrm>
            <a:off x="33916711" y="5964280"/>
            <a:ext cx="9599198" cy="18774370"/>
          </a:xfrm>
          <a:prstGeom prst="rect">
            <a:avLst/>
          </a:prstGeom>
          <a:solidFill>
            <a:schemeClr val="bg1">
              <a:lumMod val="95000"/>
            </a:schemeClr>
          </a:solidFill>
          <a:ln w="9525">
            <a:solidFill>
              <a:schemeClr val="tx2"/>
            </a:solidFill>
            <a:miter lim="800000"/>
            <a:headEnd/>
            <a:tailEnd/>
          </a:ln>
          <a:extLst/>
        </p:spPr>
        <p:txBody>
          <a:bodyPr wrap="square" lIns="274320" tIns="274320" rIns="274320" bIns="274320">
            <a:spAutoFit/>
          </a:bodyPr>
          <a:lstStyle>
            <a:defPPr>
              <a:defRPr lang="en-US"/>
            </a:defPPr>
            <a:lvl1pPr marL="0" indent="0">
              <a:buNone/>
              <a:defRPr sz="3200"/>
            </a:lvl1pPr>
            <a:lvl2pPr marL="742950" indent="-285750" eaLnBrk="0" hangingPunct="0">
              <a:spcBef>
                <a:spcPct val="20000"/>
              </a:spcBef>
              <a:buFont typeface="Arial" charset="0"/>
              <a:buChar char="–"/>
              <a:defRPr sz="15200">
                <a:solidFill>
                  <a:schemeClr val="tx1"/>
                </a:solidFill>
                <a:latin typeface="Calibri" pitchFamily="34" charset="0"/>
              </a:defRPr>
            </a:lvl2pPr>
            <a:lvl3pPr marL="1143000" indent="-228600" eaLnBrk="0" hangingPunct="0">
              <a:spcBef>
                <a:spcPct val="20000"/>
              </a:spcBef>
              <a:buFont typeface="Arial" charset="0"/>
              <a:buChar char="•"/>
              <a:defRPr sz="13000">
                <a:solidFill>
                  <a:schemeClr val="tx1"/>
                </a:solidFill>
                <a:latin typeface="Calibri" pitchFamily="34" charset="0"/>
              </a:defRPr>
            </a:lvl3pPr>
            <a:lvl4pPr marL="1600200" indent="-228600" eaLnBrk="0" hangingPunct="0">
              <a:spcBef>
                <a:spcPct val="20000"/>
              </a:spcBef>
              <a:buFont typeface="Arial" charset="0"/>
              <a:buChar char="–"/>
              <a:defRPr sz="10900">
                <a:solidFill>
                  <a:schemeClr val="tx1"/>
                </a:solidFill>
                <a:latin typeface="Calibri" pitchFamily="34" charset="0"/>
              </a:defRPr>
            </a:lvl4pPr>
            <a:lvl5pPr marL="2057400" indent="-228600" eaLnBrk="0" hangingPunct="0">
              <a:spcBef>
                <a:spcPct val="20000"/>
              </a:spcBef>
              <a:buFont typeface="Arial" charset="0"/>
              <a:buChar char="»"/>
              <a:defRPr sz="10900">
                <a:solidFill>
                  <a:schemeClr val="tx1"/>
                </a:solidFill>
                <a:latin typeface="Calibri" pitchFamily="34" charset="0"/>
              </a:defRPr>
            </a:lvl5pPr>
            <a:lvl6pPr marL="25146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6pPr>
            <a:lvl7pPr marL="29718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7pPr>
            <a:lvl8pPr marL="34290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8pPr>
            <a:lvl9pPr marL="3886200" indent="-228600" defTabSz="4960938" eaLnBrk="0" fontAlgn="base" hangingPunct="0">
              <a:spcBef>
                <a:spcPct val="20000"/>
              </a:spcBef>
              <a:spcAft>
                <a:spcPct val="0"/>
              </a:spcAft>
              <a:buFont typeface="Arial" charset="0"/>
              <a:buChar char="»"/>
              <a:defRPr sz="10900">
                <a:solidFill>
                  <a:schemeClr val="tx1"/>
                </a:solidFill>
                <a:latin typeface="Calibri" pitchFamily="34" charset="0"/>
              </a:defRPr>
            </a:lvl9pPr>
          </a:lstStyle>
          <a:p>
            <a:pPr marL="457200" indent="-457200">
              <a:buFont typeface="Arial" panose="020B0604020202020204" pitchFamily="34" charset="0"/>
              <a:buChar char="•"/>
            </a:pPr>
            <a:r>
              <a:rPr lang="en-US" dirty="0"/>
              <a:t>An Initial ontology design pattern was created to lay out the attributes of breast implants and how they will be related to each other (Figure 2).</a:t>
            </a:r>
          </a:p>
          <a:p>
            <a:pPr marL="457200" indent="-457200">
              <a:buFont typeface="Arial" panose="020B0604020202020204" pitchFamily="34" charset="0"/>
              <a:buChar char="•"/>
            </a:pPr>
            <a:r>
              <a:rPr lang="en-US" dirty="0"/>
              <a:t>1738 breast implant products (individual devices) from GUDID are included in the Breast Implant Ontology (BIO).</a:t>
            </a:r>
          </a:p>
          <a:p>
            <a:pPr marL="457200" indent="-457200" algn="l">
              <a:buFont typeface="Arial" panose="020B0604020202020204" pitchFamily="34" charset="0"/>
              <a:buChar char="•"/>
            </a:pPr>
            <a:r>
              <a:rPr lang="en-US" dirty="0"/>
              <a:t>The hierarchy of BIO is as below:</a:t>
            </a:r>
            <a:br>
              <a:rPr lang="en-US" dirty="0"/>
            </a:br>
            <a:r>
              <a:rPr lang="en-US" dirty="0"/>
              <a:t>— breast implant device</a:t>
            </a:r>
            <a:br>
              <a:rPr lang="en-US" dirty="0"/>
            </a:br>
            <a:r>
              <a:rPr lang="en-US" dirty="0"/>
              <a:t>     — breast implants with PMA number (8)</a:t>
            </a:r>
            <a:br>
              <a:rPr lang="en-US" dirty="0"/>
            </a:br>
            <a:r>
              <a:rPr lang="en-US" dirty="0"/>
              <a:t>           — company’s brand</a:t>
            </a:r>
            <a:br>
              <a:rPr lang="en-US" dirty="0"/>
            </a:br>
            <a:r>
              <a:rPr lang="en-US" dirty="0"/>
              <a:t>                 — style</a:t>
            </a:r>
            <a:br>
              <a:rPr lang="en-US" dirty="0"/>
            </a:br>
            <a:r>
              <a:rPr lang="en-US" dirty="0"/>
              <a:t>                       —  individual breast implant</a:t>
            </a:r>
          </a:p>
          <a:p>
            <a:pPr marL="457200" indent="-457200" algn="l">
              <a:buFont typeface="Arial" panose="020B0604020202020204" pitchFamily="34" charset="0"/>
              <a:buChar char="•"/>
            </a:pPr>
            <a:r>
              <a:rPr lang="en-US" dirty="0"/>
              <a:t>In addition to class-level features, annotations such as product code, device catalog number, version model number, GUDID link, PMA link, GMDN name, GMDN definition, and device publish dates were included in the ontology (Figure 3).</a:t>
            </a:r>
          </a:p>
          <a:p>
            <a:pPr marL="457200" indent="-457200" algn="l">
              <a:buFont typeface="Arial" panose="020B0604020202020204" pitchFamily="34" charset="0"/>
              <a:buChar char="•"/>
            </a:pPr>
            <a:r>
              <a:rPr lang="en-US" dirty="0"/>
              <a:t>Artificially defined classes were created to facilitate the automatic classification:</a:t>
            </a:r>
            <a:br>
              <a:rPr lang="en-US" dirty="0"/>
            </a:br>
            <a:r>
              <a:rPr lang="en-US" dirty="0"/>
              <a:t>     • Saline-filled breast implant </a:t>
            </a:r>
            <a:br>
              <a:rPr lang="en-US" dirty="0"/>
            </a:br>
            <a:r>
              <a:rPr lang="en-US" dirty="0"/>
              <a:t>     • silicone gel-filled breast implant</a:t>
            </a:r>
            <a:br>
              <a:rPr lang="en-US" dirty="0"/>
            </a:br>
            <a:r>
              <a:rPr lang="en-US" dirty="0"/>
              <a:t>     • smooth breast implant</a:t>
            </a:r>
            <a:br>
              <a:rPr lang="en-US" dirty="0"/>
            </a:br>
            <a:r>
              <a:rPr lang="en-US" dirty="0"/>
              <a:t>     • textured breast implant</a:t>
            </a:r>
          </a:p>
          <a:p>
            <a:pPr marL="457200" indent="-457200" algn="l">
              <a:buFont typeface="Arial" panose="020B0604020202020204" pitchFamily="34" charset="0"/>
              <a:buChar char="•"/>
            </a:pPr>
            <a:r>
              <a:rPr lang="en-US" dirty="0"/>
              <a:t>For example, by defining “textured breast implant” with axioms “is a breast implant device” and “has a textured shell surface”, an automated reasoner such as ELK can automatically populate “textured breast implant” with all textured devices.</a:t>
            </a:r>
          </a:p>
          <a:p>
            <a:pPr marL="457200" indent="-457200">
              <a:buFont typeface="Arial" panose="020B0604020202020204" pitchFamily="34" charset="0"/>
              <a:buChar char="•"/>
            </a:pPr>
            <a:r>
              <a:rPr lang="en-US" dirty="0"/>
              <a:t>After reasoning, ELK classified 906 textured breast implants and 836 smooth breast implants from GUDID (</a:t>
            </a:r>
            <a:r>
              <a:rPr lang="en-US"/>
              <a:t>Figure 4).</a:t>
            </a:r>
            <a:endParaRPr lang="en-US" dirty="0"/>
          </a:p>
        </p:txBody>
      </p:sp>
      <p:sp>
        <p:nvSpPr>
          <p:cNvPr id="14" name="TextBox 13">
            <a:extLst>
              <a:ext uri="{FF2B5EF4-FFF2-40B4-BE49-F238E27FC236}">
                <a16:creationId xmlns:a16="http://schemas.microsoft.com/office/drawing/2014/main" id="{67215B15-AD82-4AFA-B5FD-7839D9ADE286}"/>
              </a:ext>
            </a:extLst>
          </p:cNvPr>
          <p:cNvSpPr txBox="1"/>
          <p:nvPr/>
        </p:nvSpPr>
        <p:spPr>
          <a:xfrm>
            <a:off x="14856650" y="16149897"/>
            <a:ext cx="18756045" cy="1446550"/>
          </a:xfrm>
          <a:prstGeom prst="rect">
            <a:avLst/>
          </a:prstGeom>
          <a:noFill/>
        </p:spPr>
        <p:txBody>
          <a:bodyPr wrap="square" rtlCol="0">
            <a:spAutoFit/>
          </a:bodyPr>
          <a:lstStyle/>
          <a:p>
            <a:r>
              <a:rPr lang="en-US" sz="3200" i="1" dirty="0"/>
              <a:t>Figure 3. Class Tab in Entities View in Protégé 5</a:t>
            </a:r>
          </a:p>
          <a:p>
            <a:pPr algn="l">
              <a:spcBef>
                <a:spcPts val="0"/>
              </a:spcBef>
            </a:pPr>
            <a:r>
              <a:rPr lang="en-US" sz="2800" b="0" i="1" dirty="0"/>
              <a:t>Individual devices (lowest level classes) are subclasses of specific relationships (e.g. ‘has profile’ some ‘SIENTRA high profile’) and are also annotated with additional information, e.g. GUDID link and version model number.</a:t>
            </a:r>
          </a:p>
        </p:txBody>
      </p:sp>
      <p:pic>
        <p:nvPicPr>
          <p:cNvPr id="20" name="Picture 19">
            <a:extLst>
              <a:ext uri="{FF2B5EF4-FFF2-40B4-BE49-F238E27FC236}">
                <a16:creationId xmlns:a16="http://schemas.microsoft.com/office/drawing/2014/main" id="{E6A69BF3-0948-4E0F-8DE9-2A3E02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397" y="26774952"/>
            <a:ext cx="14158671" cy="3543759"/>
          </a:xfrm>
          <a:prstGeom prst="rect">
            <a:avLst/>
          </a:prstGeom>
        </p:spPr>
      </p:pic>
      <p:sp>
        <p:nvSpPr>
          <p:cNvPr id="63" name="TextBox 62">
            <a:extLst>
              <a:ext uri="{FF2B5EF4-FFF2-40B4-BE49-F238E27FC236}">
                <a16:creationId xmlns:a16="http://schemas.microsoft.com/office/drawing/2014/main" id="{3D0A2184-EA65-4709-9164-1C91166DF11F}"/>
              </a:ext>
            </a:extLst>
          </p:cNvPr>
          <p:cNvSpPr txBox="1"/>
          <p:nvPr/>
        </p:nvSpPr>
        <p:spPr>
          <a:xfrm>
            <a:off x="434752" y="30350327"/>
            <a:ext cx="14060689" cy="2062103"/>
          </a:xfrm>
          <a:prstGeom prst="rect">
            <a:avLst/>
          </a:prstGeom>
          <a:noFill/>
        </p:spPr>
        <p:txBody>
          <a:bodyPr wrap="square" rtlCol="0">
            <a:spAutoFit/>
          </a:bodyPr>
          <a:lstStyle/>
          <a:p>
            <a:pPr algn="ctr"/>
            <a:r>
              <a:rPr lang="en-US" sz="3200" i="1" dirty="0"/>
              <a:t>Figure 2. Initial ontology design pattern</a:t>
            </a:r>
          </a:p>
          <a:p>
            <a:pPr algn="ctr">
              <a:spcBef>
                <a:spcPts val="0"/>
              </a:spcBef>
            </a:pPr>
            <a:r>
              <a:rPr lang="en-US" sz="3200" b="0" i="1" dirty="0"/>
              <a:t>Characteristics such as filling, surface, projection, shape, manufacturer, and PMA submission number were considered in the planning stages of the ontology</a:t>
            </a:r>
          </a:p>
        </p:txBody>
      </p:sp>
      <p:sp>
        <p:nvSpPr>
          <p:cNvPr id="64" name="TextBox 63">
            <a:extLst>
              <a:ext uri="{FF2B5EF4-FFF2-40B4-BE49-F238E27FC236}">
                <a16:creationId xmlns:a16="http://schemas.microsoft.com/office/drawing/2014/main" id="{139E8674-BC4D-4CDD-BEC7-F1E9229C4BC0}"/>
              </a:ext>
            </a:extLst>
          </p:cNvPr>
          <p:cNvSpPr txBox="1"/>
          <p:nvPr/>
        </p:nvSpPr>
        <p:spPr>
          <a:xfrm>
            <a:off x="14856650" y="24978873"/>
            <a:ext cx="18756045" cy="1446550"/>
          </a:xfrm>
          <a:prstGeom prst="rect">
            <a:avLst/>
          </a:prstGeom>
          <a:noFill/>
        </p:spPr>
        <p:txBody>
          <a:bodyPr wrap="square" rtlCol="0">
            <a:spAutoFit/>
          </a:bodyPr>
          <a:lstStyle/>
          <a:p>
            <a:r>
              <a:rPr lang="en-US" sz="3200" i="1" dirty="0"/>
              <a:t>Figure 4. Before (A) and after (B) running the ELK reasoner on the Breast Implant Ontology</a:t>
            </a:r>
          </a:p>
          <a:p>
            <a:pPr>
              <a:spcBef>
                <a:spcPts val="0"/>
              </a:spcBef>
            </a:pPr>
            <a:r>
              <a:rPr lang="en-US" sz="2800" b="0" i="1" dirty="0"/>
              <a:t>Defined classes, e.g. ‘saline-filled device’, ‘silicone gel-filled device’, ‘smooth device’, and ‘textured device’, need not be manually populated; instead, supplying the relevant axioms to an automated reasoner allows it to infer subclasses.</a:t>
            </a:r>
          </a:p>
        </p:txBody>
      </p:sp>
      <p:sp>
        <p:nvSpPr>
          <p:cNvPr id="5" name="TextBox 4">
            <a:extLst>
              <a:ext uri="{FF2B5EF4-FFF2-40B4-BE49-F238E27FC236}">
                <a16:creationId xmlns:a16="http://schemas.microsoft.com/office/drawing/2014/main" id="{2082AA62-3B96-4A2D-9CAA-224E6016AAD2}"/>
              </a:ext>
            </a:extLst>
          </p:cNvPr>
          <p:cNvSpPr txBox="1"/>
          <p:nvPr/>
        </p:nvSpPr>
        <p:spPr>
          <a:xfrm>
            <a:off x="18779652" y="17884453"/>
            <a:ext cx="3818831" cy="523220"/>
          </a:xfrm>
          <a:prstGeom prst="rect">
            <a:avLst/>
          </a:prstGeom>
          <a:noFill/>
        </p:spPr>
        <p:txBody>
          <a:bodyPr wrap="square" rtlCol="0">
            <a:spAutoFit/>
          </a:bodyPr>
          <a:lstStyle/>
          <a:p>
            <a:r>
              <a:rPr lang="en-US" sz="2800" dirty="0">
                <a:highlight>
                  <a:srgbClr val="FFFF00"/>
                </a:highlight>
              </a:rPr>
              <a:t>A. Before reasoning</a:t>
            </a:r>
          </a:p>
        </p:txBody>
      </p:sp>
      <p:sp>
        <p:nvSpPr>
          <p:cNvPr id="41" name="TextBox 40">
            <a:extLst>
              <a:ext uri="{FF2B5EF4-FFF2-40B4-BE49-F238E27FC236}">
                <a16:creationId xmlns:a16="http://schemas.microsoft.com/office/drawing/2014/main" id="{14CBC7E3-C207-4A80-A9C7-370E9A221ACE}"/>
              </a:ext>
            </a:extLst>
          </p:cNvPr>
          <p:cNvSpPr txBox="1"/>
          <p:nvPr/>
        </p:nvSpPr>
        <p:spPr>
          <a:xfrm>
            <a:off x="27674850" y="17815986"/>
            <a:ext cx="3818831" cy="523220"/>
          </a:xfrm>
          <a:prstGeom prst="rect">
            <a:avLst/>
          </a:prstGeom>
          <a:noFill/>
        </p:spPr>
        <p:txBody>
          <a:bodyPr wrap="square" rtlCol="0">
            <a:spAutoFit/>
          </a:bodyPr>
          <a:lstStyle/>
          <a:p>
            <a:r>
              <a:rPr lang="en-US" sz="2800" dirty="0">
                <a:highlight>
                  <a:srgbClr val="FFFF00"/>
                </a:highlight>
              </a:rPr>
              <a:t>B. After reasoning</a:t>
            </a:r>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276" y="19111383"/>
            <a:ext cx="13183623" cy="6022781"/>
          </a:xfrm>
          <a:prstGeom prst="rect">
            <a:avLst/>
          </a:prstGeom>
        </p:spPr>
      </p:pic>
      <p:sp>
        <p:nvSpPr>
          <p:cNvPr id="44" name="TextBox 43">
            <a:extLst/>
          </p:cNvPr>
          <p:cNvSpPr txBox="1"/>
          <p:nvPr/>
        </p:nvSpPr>
        <p:spPr>
          <a:xfrm>
            <a:off x="322744" y="25271749"/>
            <a:ext cx="14060689" cy="1569660"/>
          </a:xfrm>
          <a:prstGeom prst="rect">
            <a:avLst/>
          </a:prstGeom>
          <a:noFill/>
        </p:spPr>
        <p:txBody>
          <a:bodyPr wrap="square" rtlCol="0">
            <a:spAutoFit/>
          </a:bodyPr>
          <a:lstStyle/>
          <a:p>
            <a:pPr algn="ctr"/>
            <a:r>
              <a:rPr lang="en-US" sz="3200" i="1" dirty="0"/>
              <a:t>Figure 1. Ontology development workflow</a:t>
            </a:r>
          </a:p>
          <a:p>
            <a:pPr algn="ctr">
              <a:spcBef>
                <a:spcPts val="0"/>
              </a:spcBef>
            </a:pPr>
            <a:r>
              <a:rPr lang="en-US" sz="3200" b="0" i="1" dirty="0"/>
              <a:t>Data was first downloaded, extracted, filtered, and validated before running the ELK reasoner to achieve the first version of the ontology.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19642</TotalTime>
  <Words>657</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Chemistry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mglab</dc:creator>
  <cp:lastModifiedBy>Lin, Yu</cp:lastModifiedBy>
  <cp:revision>746</cp:revision>
  <cp:lastPrinted>2015-05-08T13:47:12Z</cp:lastPrinted>
  <dcterms:created xsi:type="dcterms:W3CDTF">2006-03-15T20:17:43Z</dcterms:created>
  <dcterms:modified xsi:type="dcterms:W3CDTF">2018-07-27T16:06:03Z</dcterms:modified>
</cp:coreProperties>
</file>