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
  </p:handoutMasterIdLst>
  <p:sldIdLst>
    <p:sldId id="256" r:id="rId2"/>
  </p:sldIdLst>
  <p:sldSz cx="43891200" cy="32918400"/>
  <p:notesSz cx="7010400" cy="9296400"/>
  <p:defaultTextStyle>
    <a:defPPr>
      <a:defRPr lang="en-US"/>
    </a:defPPr>
    <a:lvl1pPr algn="just" rtl="0" fontAlgn="base">
      <a:spcBef>
        <a:spcPct val="50000"/>
      </a:spcBef>
      <a:spcAft>
        <a:spcPct val="0"/>
      </a:spcAft>
      <a:defRPr sz="2400" b="1" kern="1200">
        <a:solidFill>
          <a:schemeClr val="tx1"/>
        </a:solidFill>
        <a:latin typeface="Arial" pitchFamily="34" charset="0"/>
        <a:ea typeface="+mn-ea"/>
        <a:cs typeface="+mn-cs"/>
      </a:defRPr>
    </a:lvl1pPr>
    <a:lvl2pPr marL="457128" algn="just" rtl="0" fontAlgn="base">
      <a:spcBef>
        <a:spcPct val="50000"/>
      </a:spcBef>
      <a:spcAft>
        <a:spcPct val="0"/>
      </a:spcAft>
      <a:defRPr sz="2400" b="1" kern="1200">
        <a:solidFill>
          <a:schemeClr val="tx1"/>
        </a:solidFill>
        <a:latin typeface="Arial" pitchFamily="34" charset="0"/>
        <a:ea typeface="+mn-ea"/>
        <a:cs typeface="+mn-cs"/>
      </a:defRPr>
    </a:lvl2pPr>
    <a:lvl3pPr marL="914256" algn="just" rtl="0" fontAlgn="base">
      <a:spcBef>
        <a:spcPct val="50000"/>
      </a:spcBef>
      <a:spcAft>
        <a:spcPct val="0"/>
      </a:spcAft>
      <a:defRPr sz="2400" b="1" kern="1200">
        <a:solidFill>
          <a:schemeClr val="tx1"/>
        </a:solidFill>
        <a:latin typeface="Arial" pitchFamily="34" charset="0"/>
        <a:ea typeface="+mn-ea"/>
        <a:cs typeface="+mn-cs"/>
      </a:defRPr>
    </a:lvl3pPr>
    <a:lvl4pPr marL="1371379" algn="just" rtl="0" fontAlgn="base">
      <a:spcBef>
        <a:spcPct val="50000"/>
      </a:spcBef>
      <a:spcAft>
        <a:spcPct val="0"/>
      </a:spcAft>
      <a:defRPr sz="2400" b="1" kern="1200">
        <a:solidFill>
          <a:schemeClr val="tx1"/>
        </a:solidFill>
        <a:latin typeface="Arial" pitchFamily="34" charset="0"/>
        <a:ea typeface="+mn-ea"/>
        <a:cs typeface="+mn-cs"/>
      </a:defRPr>
    </a:lvl4pPr>
    <a:lvl5pPr marL="1828507" algn="just" rtl="0" fontAlgn="base">
      <a:spcBef>
        <a:spcPct val="50000"/>
      </a:spcBef>
      <a:spcAft>
        <a:spcPct val="0"/>
      </a:spcAft>
      <a:defRPr sz="2400" b="1" kern="1200">
        <a:solidFill>
          <a:schemeClr val="tx1"/>
        </a:solidFill>
        <a:latin typeface="Arial" pitchFamily="34" charset="0"/>
        <a:ea typeface="+mn-ea"/>
        <a:cs typeface="+mn-cs"/>
      </a:defRPr>
    </a:lvl5pPr>
    <a:lvl6pPr marL="2285635" algn="l" defTabSz="914256" rtl="0" eaLnBrk="1" latinLnBrk="0" hangingPunct="1">
      <a:defRPr sz="2400" b="1" kern="1200">
        <a:solidFill>
          <a:schemeClr val="tx1"/>
        </a:solidFill>
        <a:latin typeface="Arial" pitchFamily="34" charset="0"/>
        <a:ea typeface="+mn-ea"/>
        <a:cs typeface="+mn-cs"/>
      </a:defRPr>
    </a:lvl6pPr>
    <a:lvl7pPr marL="2742763" algn="l" defTabSz="914256" rtl="0" eaLnBrk="1" latinLnBrk="0" hangingPunct="1">
      <a:defRPr sz="2400" b="1" kern="1200">
        <a:solidFill>
          <a:schemeClr val="tx1"/>
        </a:solidFill>
        <a:latin typeface="Arial" pitchFamily="34" charset="0"/>
        <a:ea typeface="+mn-ea"/>
        <a:cs typeface="+mn-cs"/>
      </a:defRPr>
    </a:lvl7pPr>
    <a:lvl8pPr marL="3199886" algn="l" defTabSz="914256" rtl="0" eaLnBrk="1" latinLnBrk="0" hangingPunct="1">
      <a:defRPr sz="2400" b="1" kern="1200">
        <a:solidFill>
          <a:schemeClr val="tx1"/>
        </a:solidFill>
        <a:latin typeface="Arial" pitchFamily="34" charset="0"/>
        <a:ea typeface="+mn-ea"/>
        <a:cs typeface="+mn-cs"/>
      </a:defRPr>
    </a:lvl8pPr>
    <a:lvl9pPr marL="3657014" algn="l" defTabSz="914256"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7496">
          <p15:clr>
            <a:srgbClr val="A4A3A4"/>
          </p15:clr>
        </p15:guide>
        <p15:guide id="2" pos="1846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 Dongyi (Tony)" initials="DD(" lastIdx="1" clrIdx="0">
    <p:extLst>
      <p:ext uri="{19B8F6BF-5375-455C-9EA6-DF929625EA0E}">
        <p15:presenceInfo xmlns:p15="http://schemas.microsoft.com/office/powerpoint/2012/main" userId="S-1-5-21-1078081533-606747145-839522115-111850" providerId="AD"/>
      </p:ext>
    </p:extLst>
  </p:cmAuthor>
  <p:cmAuthor id="2" name="Jung, Mark *" initials="JM*" lastIdx="1" clrIdx="1">
    <p:extLst>
      <p:ext uri="{19B8F6BF-5375-455C-9EA6-DF929625EA0E}">
        <p15:presenceInfo xmlns:p15="http://schemas.microsoft.com/office/powerpoint/2012/main" userId="S-1-5-21-1078081533-606747145-839522115-408933" providerId="AD"/>
      </p:ext>
    </p:extLst>
  </p:cmAuthor>
  <p:cmAuthor id="3" name="Lin, Yu" initials="LY" lastIdx="1" clrIdx="2">
    <p:extLst>
      <p:ext uri="{19B8F6BF-5375-455C-9EA6-DF929625EA0E}">
        <p15:presenceInfo xmlns:p15="http://schemas.microsoft.com/office/powerpoint/2012/main" userId="S-1-5-21-1078081533-606747145-839522115-3103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FAFE"/>
    <a:srgbClr val="FFFFBD"/>
    <a:srgbClr val="FFFFCC"/>
    <a:srgbClr val="FDF9E7"/>
    <a:srgbClr val="FFE7FF"/>
    <a:srgbClr val="FFCCCC"/>
    <a:srgbClr val="FF9966"/>
    <a:srgbClr val="FFEBFF"/>
    <a:srgbClr val="C5E2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496" autoAdjust="0"/>
    <p:restoredTop sz="96649" autoAdjust="0"/>
  </p:normalViewPr>
  <p:slideViewPr>
    <p:cSldViewPr snapToGrid="0">
      <p:cViewPr varScale="1">
        <p:scale>
          <a:sx n="13" d="100"/>
          <a:sy n="13" d="100"/>
        </p:scale>
        <p:origin x="1040" y="152"/>
      </p:cViewPr>
      <p:guideLst>
        <p:guide orient="horz" pos="17496"/>
        <p:guide pos="184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25T22:21:03.717" idx="1">
    <p:pos x="26890" y="15355"/>
    <p:text>"classified 906 textured breast implants, and 836 smooth breast implants",  are these the number of potential combinations or in fact so many BI devices on market?</p:text>
    <p:extLst>
      <p:ext uri="{C676402C-5697-4E1C-873F-D02D1690AC5C}">
        <p15:threadingInfo xmlns:p15="http://schemas.microsoft.com/office/powerpoint/2012/main" timeZoneBias="240"/>
      </p:ext>
    </p:extLst>
  </p:cm>
  <p:cm authorId="2" dt="2018-07-26T08:36:57.401" idx="1">
    <p:pos x="26890" y="15451"/>
    <p:text>These are the possible combinations from GUDID; it is not clear if they are on the market. I discussed with Helen.</p:text>
    <p:extLst>
      <p:ext uri="{C676402C-5697-4E1C-873F-D02D1690AC5C}">
        <p15:threadingInfo xmlns:p15="http://schemas.microsoft.com/office/powerpoint/2012/main" timeZoneBias="240">
          <p15:parentCm authorId="1" idx="1"/>
        </p15:threadingInfo>
      </p:ext>
    </p:extLst>
  </p:cm>
  <p:cm authorId="3" dt="2018-07-26T10:03:17.380" idx="1">
    <p:pos x="26890" y="15547"/>
    <p:text>It should be the devices on the market.</p:text>
    <p:extLst>
      <p:ext uri="{C676402C-5697-4E1C-873F-D02D1690AC5C}">
        <p15:threadingInfo xmlns:p15="http://schemas.microsoft.com/office/powerpoint/2012/main" timeZoneBias="240">
          <p15:parentCm authorId="1"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099" name="Rectangle 1027"/>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r" defTabSz="931863">
              <a:spcBef>
                <a:spcPct val="0"/>
              </a:spcBef>
              <a:defRPr sz="1300" b="0">
                <a:latin typeface="Arial" charset="0"/>
              </a:defRPr>
            </a:lvl1pPr>
          </a:lstStyle>
          <a:p>
            <a:pPr>
              <a:defRPr/>
            </a:pPr>
            <a:endParaRPr lang="en-US"/>
          </a:p>
        </p:txBody>
      </p:sp>
      <p:sp>
        <p:nvSpPr>
          <p:cNvPr id="4100" name="Rectangle 1028"/>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101" name="Rectangle 1029"/>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r" defTabSz="931863">
              <a:spcBef>
                <a:spcPct val="0"/>
              </a:spcBef>
              <a:defRPr sz="1300" b="0">
                <a:latin typeface="Arial" charset="0"/>
              </a:defRPr>
            </a:lvl1pPr>
          </a:lstStyle>
          <a:p>
            <a:pPr>
              <a:defRPr/>
            </a:pPr>
            <a:fld id="{9FB9CE5A-E5BF-425B-ABE0-035519E886D3}" type="slidenum">
              <a:rPr lang="en-US"/>
              <a:pPr>
                <a:defRPr/>
              </a:pPr>
              <a:t>‹#›</a:t>
            </a:fld>
            <a:endParaRPr lang="en-US"/>
          </a:p>
        </p:txBody>
      </p:sp>
    </p:spTree>
    <p:extLst>
      <p:ext uri="{BB962C8B-B14F-4D97-AF65-F5344CB8AC3E}">
        <p14:creationId xmlns:p14="http://schemas.microsoft.com/office/powerpoint/2010/main" val="31982905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42CA44-42A2-467E-B853-52B563177D25}" type="slidenum">
              <a:rPr lang="en-US" smtClean="0"/>
              <a:pPr>
                <a:defRPr/>
              </a:pPr>
              <a:t>‹#›</a:t>
            </a:fld>
            <a:endParaRPr lang="en-US"/>
          </a:p>
        </p:txBody>
      </p:sp>
    </p:spTree>
    <p:extLst>
      <p:ext uri="{BB962C8B-B14F-4D97-AF65-F5344CB8AC3E}">
        <p14:creationId xmlns:p14="http://schemas.microsoft.com/office/powerpoint/2010/main" val="131537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435460-E711-4748-955C-A7EAC5299FAD}" type="slidenum">
              <a:rPr lang="en-US" smtClean="0"/>
              <a:pPr>
                <a:defRPr/>
              </a:pPr>
              <a:t>‹#›</a:t>
            </a:fld>
            <a:endParaRPr lang="en-US"/>
          </a:p>
        </p:txBody>
      </p:sp>
    </p:spTree>
    <p:extLst>
      <p:ext uri="{BB962C8B-B14F-4D97-AF65-F5344CB8AC3E}">
        <p14:creationId xmlns:p14="http://schemas.microsoft.com/office/powerpoint/2010/main" val="264148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D7FDA70-FAE6-447B-BABE-97B2D918B2E9}" type="slidenum">
              <a:rPr lang="en-US" smtClean="0"/>
              <a:pPr>
                <a:defRPr/>
              </a:pPr>
              <a:t>‹#›</a:t>
            </a:fld>
            <a:endParaRPr lang="en-US"/>
          </a:p>
        </p:txBody>
      </p:sp>
    </p:spTree>
    <p:extLst>
      <p:ext uri="{BB962C8B-B14F-4D97-AF65-F5344CB8AC3E}">
        <p14:creationId xmlns:p14="http://schemas.microsoft.com/office/powerpoint/2010/main" val="40047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D8A3FA6-B41D-4E11-9163-0753E85AB812}" type="slidenum">
              <a:rPr lang="en-US" smtClean="0"/>
              <a:pPr>
                <a:defRPr/>
              </a:pPr>
              <a:t>‹#›</a:t>
            </a:fld>
            <a:endParaRPr lang="en-US"/>
          </a:p>
        </p:txBody>
      </p:sp>
    </p:spTree>
    <p:extLst>
      <p:ext uri="{BB962C8B-B14F-4D97-AF65-F5344CB8AC3E}">
        <p14:creationId xmlns:p14="http://schemas.microsoft.com/office/powerpoint/2010/main" val="190306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40194A-276A-401E-89A4-B6B72CAAA99B}" type="slidenum">
              <a:rPr lang="en-US" smtClean="0"/>
              <a:pPr>
                <a:defRPr/>
              </a:pPr>
              <a:t>‹#›</a:t>
            </a:fld>
            <a:endParaRPr lang="en-US"/>
          </a:p>
        </p:txBody>
      </p:sp>
    </p:spTree>
    <p:extLst>
      <p:ext uri="{BB962C8B-B14F-4D97-AF65-F5344CB8AC3E}">
        <p14:creationId xmlns:p14="http://schemas.microsoft.com/office/powerpoint/2010/main" val="322296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B1C021C-5BA5-4963-932F-4590D124D2E9}" type="slidenum">
              <a:rPr lang="en-US" smtClean="0"/>
              <a:pPr>
                <a:defRPr/>
              </a:pPr>
              <a:t>‹#›</a:t>
            </a:fld>
            <a:endParaRPr lang="en-US"/>
          </a:p>
        </p:txBody>
      </p:sp>
    </p:spTree>
    <p:extLst>
      <p:ext uri="{BB962C8B-B14F-4D97-AF65-F5344CB8AC3E}">
        <p14:creationId xmlns:p14="http://schemas.microsoft.com/office/powerpoint/2010/main" val="167795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25224FB-BEE0-4C0B-B78B-349B27B3904D}" type="slidenum">
              <a:rPr lang="en-US" smtClean="0"/>
              <a:pPr>
                <a:defRPr/>
              </a:pPr>
              <a:t>‹#›</a:t>
            </a:fld>
            <a:endParaRPr lang="en-US"/>
          </a:p>
        </p:txBody>
      </p:sp>
    </p:spTree>
    <p:extLst>
      <p:ext uri="{BB962C8B-B14F-4D97-AF65-F5344CB8AC3E}">
        <p14:creationId xmlns:p14="http://schemas.microsoft.com/office/powerpoint/2010/main" val="412386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EA45B41-5971-4E87-9ACB-5BE3AF28E0C6}" type="slidenum">
              <a:rPr lang="en-US" smtClean="0"/>
              <a:pPr>
                <a:defRPr/>
              </a:pPr>
              <a:t>‹#›</a:t>
            </a:fld>
            <a:endParaRPr lang="en-US"/>
          </a:p>
        </p:txBody>
      </p:sp>
    </p:spTree>
    <p:extLst>
      <p:ext uri="{BB962C8B-B14F-4D97-AF65-F5344CB8AC3E}">
        <p14:creationId xmlns:p14="http://schemas.microsoft.com/office/powerpoint/2010/main" val="424672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7CAA60F-A445-49C9-9015-0DE0969EE5C3}" type="slidenum">
              <a:rPr lang="en-US" smtClean="0"/>
              <a:pPr>
                <a:defRPr/>
              </a:pPr>
              <a:t>‹#›</a:t>
            </a:fld>
            <a:endParaRPr lang="en-US"/>
          </a:p>
        </p:txBody>
      </p:sp>
    </p:spTree>
    <p:extLst>
      <p:ext uri="{BB962C8B-B14F-4D97-AF65-F5344CB8AC3E}">
        <p14:creationId xmlns:p14="http://schemas.microsoft.com/office/powerpoint/2010/main" val="177801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FAA429-E873-4C1A-90C4-5F439A93E937}" type="slidenum">
              <a:rPr lang="en-US" smtClean="0"/>
              <a:pPr>
                <a:defRPr/>
              </a:pPr>
              <a:t>‹#›</a:t>
            </a:fld>
            <a:endParaRPr lang="en-US"/>
          </a:p>
        </p:txBody>
      </p:sp>
    </p:spTree>
    <p:extLst>
      <p:ext uri="{BB962C8B-B14F-4D97-AF65-F5344CB8AC3E}">
        <p14:creationId xmlns:p14="http://schemas.microsoft.com/office/powerpoint/2010/main" val="88943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6FAAFA5-C832-4D1C-BE53-0F6396DE518A}" type="slidenum">
              <a:rPr lang="en-US" smtClean="0"/>
              <a:pPr>
                <a:defRPr/>
              </a:pPr>
              <a:t>‹#›</a:t>
            </a:fld>
            <a:endParaRPr lang="en-US"/>
          </a:p>
        </p:txBody>
      </p:sp>
    </p:spTree>
    <p:extLst>
      <p:ext uri="{BB962C8B-B14F-4D97-AF65-F5344CB8AC3E}">
        <p14:creationId xmlns:p14="http://schemas.microsoft.com/office/powerpoint/2010/main" val="193450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01C82AA0-852D-44E1-ADC1-9A8C7DA14559}" type="slidenum">
              <a:rPr lang="en-US" smtClean="0"/>
              <a:pPr>
                <a:defRPr/>
              </a:pPr>
              <a:t>‹#›</a:t>
            </a:fld>
            <a:endParaRPr lang="en-US"/>
          </a:p>
        </p:txBody>
      </p:sp>
    </p:spTree>
    <p:extLst>
      <p:ext uri="{BB962C8B-B14F-4D97-AF65-F5344CB8AC3E}">
        <p14:creationId xmlns:p14="http://schemas.microsoft.com/office/powerpoint/2010/main" val="2799728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34332"/>
          <a:stretch/>
        </p:blipFill>
        <p:spPr>
          <a:xfrm>
            <a:off x="24659906" y="17495911"/>
            <a:ext cx="8679691" cy="72018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1976" y="17612223"/>
            <a:ext cx="9010816" cy="7250686"/>
          </a:xfrm>
          <a:prstGeom prst="rect">
            <a:avLst/>
          </a:prstGeom>
        </p:spPr>
      </p:pic>
      <p:sp>
        <p:nvSpPr>
          <p:cNvPr id="74" name="Rectangle 73"/>
          <p:cNvSpPr/>
          <p:nvPr/>
        </p:nvSpPr>
        <p:spPr>
          <a:xfrm>
            <a:off x="17274626" y="3226057"/>
            <a:ext cx="26243637" cy="1077111"/>
          </a:xfrm>
          <a:prstGeom prst="rect">
            <a:avLst/>
          </a:prstGeom>
        </p:spPr>
        <p:txBody>
          <a:bodyPr wrap="square" lIns="91334" tIns="45667" rIns="91334" bIns="45667">
            <a:spAutoFit/>
          </a:bodyPr>
          <a:lstStyle/>
          <a:p>
            <a:pPr algn="r">
              <a:spcBef>
                <a:spcPts val="0"/>
              </a:spcBef>
            </a:pPr>
            <a:r>
              <a:rPr lang="en-US" sz="3200" baseline="30000" dirty="0">
                <a:cs typeface="Arial" panose="020B0604020202020204" pitchFamily="34" charset="0"/>
              </a:rPr>
              <a:t>1</a:t>
            </a:r>
            <a:r>
              <a:rPr lang="en-US" sz="3200" dirty="0">
                <a:cs typeface="Arial" panose="020B0604020202020204" pitchFamily="34" charset="0"/>
              </a:rPr>
              <a:t>FDA/CDRH/Office of Surveillance and Biometrics, Silver Spring, MD 20993</a:t>
            </a:r>
          </a:p>
          <a:p>
            <a:pPr algn="r">
              <a:spcBef>
                <a:spcPts val="0"/>
              </a:spcBef>
            </a:pPr>
            <a:r>
              <a:rPr lang="en-US" sz="3200" baseline="30000" dirty="0">
                <a:cs typeface="Arial" panose="020B0604020202020204" pitchFamily="34" charset="0"/>
              </a:rPr>
              <a:t>2</a:t>
            </a:r>
            <a:r>
              <a:rPr lang="en-US" sz="3200" dirty="0">
                <a:cs typeface="Arial" panose="020B0604020202020204" pitchFamily="34" charset="0"/>
              </a:rPr>
              <a:t>Montgomery Blair High School, </a:t>
            </a:r>
            <a:r>
              <a:rPr lang="en-US" sz="3200" baseline="30000" dirty="0">
                <a:cs typeface="Arial" panose="020B0604020202020204" pitchFamily="34" charset="0"/>
              </a:rPr>
              <a:t>3</a:t>
            </a:r>
            <a:r>
              <a:rPr lang="en-US" sz="3200" dirty="0">
                <a:cs typeface="Arial" panose="020B0604020202020204" pitchFamily="34" charset="0"/>
              </a:rPr>
              <a:t>Wheaton High School</a:t>
            </a:r>
          </a:p>
        </p:txBody>
      </p:sp>
      <p:sp>
        <p:nvSpPr>
          <p:cNvPr id="1037" name="Rectangle 374"/>
          <p:cNvSpPr>
            <a:spLocks noChangeArrowheads="1"/>
          </p:cNvSpPr>
          <p:nvPr/>
        </p:nvSpPr>
        <p:spPr bwMode="auto">
          <a:xfrm>
            <a:off x="19469100" y="246201"/>
            <a:ext cx="24049162" cy="2786509"/>
          </a:xfrm>
          <a:prstGeom prst="rect">
            <a:avLst/>
          </a:prstGeom>
          <a:solidFill>
            <a:schemeClr val="tx2"/>
          </a:solidFill>
          <a:ln>
            <a:noFill/>
            <a:headEnd/>
            <a:tailEnd/>
          </a:ln>
          <a:effectLst/>
          <a:scene3d>
            <a:camera prst="orthographicFront">
              <a:rot lat="0" lon="0" rev="0"/>
            </a:camera>
            <a:lightRig rig="balanced" dir="t">
              <a:rot lat="0" lon="0" rev="8700000"/>
            </a:lightRig>
          </a:scene3d>
          <a:sp3d>
            <a:bevelT/>
          </a:sp3d>
        </p:spPr>
        <p:style>
          <a:lnRef idx="0">
            <a:schemeClr val="accent1"/>
          </a:lnRef>
          <a:fillRef idx="3">
            <a:schemeClr val="accent1"/>
          </a:fillRef>
          <a:effectRef idx="3">
            <a:schemeClr val="accent1"/>
          </a:effectRef>
          <a:fontRef idx="minor">
            <a:schemeClr val="lt1"/>
          </a:fontRef>
        </p:style>
        <p:txBody>
          <a:bodyPr lIns="274320" tIns="274320" rIns="274320" bIns="274320">
            <a:scene3d>
              <a:camera prst="orthographicFront"/>
              <a:lightRig rig="soft" dir="t">
                <a:rot lat="0" lon="0" rev="10800000"/>
              </a:lightRig>
            </a:scene3d>
            <a:sp3d>
              <a:bevelT w="27940" h="12700"/>
              <a:contourClr>
                <a:srgbClr val="DDDDDD"/>
              </a:contourClr>
            </a:sp3d>
          </a:bodyPr>
          <a:lstStyle/>
          <a:p>
            <a:pPr algn="r" defTabSz="834893">
              <a:spcBef>
                <a:spcPct val="0"/>
              </a:spcBef>
            </a:pPr>
            <a:r>
              <a:rPr lang="en-US" sz="7200" spc="150" dirty="0">
                <a:ln w="11430"/>
                <a:solidFill>
                  <a:schemeClr val="bg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Building a Comprehensive Breast Implant Ontology Leveraging GUDID and Unstructured Data Sources</a:t>
            </a:r>
          </a:p>
        </p:txBody>
      </p:sp>
      <p:sp>
        <p:nvSpPr>
          <p:cNvPr id="2" name="Text Box 379"/>
          <p:cNvSpPr txBox="1">
            <a:spLocks noChangeArrowheads="1"/>
          </p:cNvSpPr>
          <p:nvPr/>
        </p:nvSpPr>
        <p:spPr bwMode="auto">
          <a:xfrm>
            <a:off x="434752" y="4967491"/>
            <a:ext cx="14116316"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Background</a:t>
            </a:r>
          </a:p>
        </p:txBody>
      </p:sp>
      <p:sp>
        <p:nvSpPr>
          <p:cNvPr id="1043" name="Rectangle 75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4" name="Rectangle 756"/>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5" name="Rectangle 758"/>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6" name="Text Box 762"/>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3" name="Rectangle 765"/>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8" name="Rectangle 767"/>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9" name="Text Box 789"/>
          <p:cNvSpPr txBox="1">
            <a:spLocks noChangeArrowheads="1"/>
          </p:cNvSpPr>
          <p:nvPr/>
        </p:nvSpPr>
        <p:spPr bwMode="auto">
          <a:xfrm>
            <a:off x="13433426" y="130449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905" name="Text Box 1637"/>
          <p:cNvSpPr txBox="1">
            <a:spLocks noChangeArrowheads="1"/>
          </p:cNvSpPr>
          <p:nvPr/>
        </p:nvSpPr>
        <p:spPr bwMode="auto">
          <a:xfrm>
            <a:off x="14857434" y="29925821"/>
            <a:ext cx="14036041"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Acknowledgements</a:t>
            </a:r>
          </a:p>
        </p:txBody>
      </p:sp>
      <p:sp>
        <p:nvSpPr>
          <p:cNvPr id="1906" name="Text Box 1637"/>
          <p:cNvSpPr txBox="1">
            <a:spLocks noChangeArrowheads="1"/>
          </p:cNvSpPr>
          <p:nvPr/>
        </p:nvSpPr>
        <p:spPr bwMode="auto">
          <a:xfrm>
            <a:off x="29482222" y="29925821"/>
            <a:ext cx="14036041" cy="716917"/>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Disclaimer</a:t>
            </a:r>
          </a:p>
        </p:txBody>
      </p:sp>
      <p:sp>
        <p:nvSpPr>
          <p:cNvPr id="1053" name="Text Box 905"/>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057" name="Rectangle 104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60" name="Text Box 762"/>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61" name="Text Box 905"/>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75" name="Text Box 740"/>
          <p:cNvSpPr txBox="1">
            <a:spLocks noChangeArrowheads="1"/>
          </p:cNvSpPr>
          <p:nvPr/>
        </p:nvSpPr>
        <p:spPr bwMode="auto">
          <a:xfrm>
            <a:off x="436318" y="5969756"/>
            <a:ext cx="14116316" cy="8186857"/>
          </a:xfrm>
          <a:prstGeom prst="rect">
            <a:avLst/>
          </a:prstGeom>
          <a:solidFill>
            <a:schemeClr val="bg1">
              <a:lumMod val="95000"/>
            </a:schemeClr>
          </a:solidFill>
          <a:ln w="9525">
            <a:solidFill>
              <a:schemeClr val="tx2"/>
            </a:solidFill>
            <a:miter lim="800000"/>
            <a:headEnd/>
            <a:tailEnd/>
          </a:ln>
        </p:spPr>
        <p:txBody>
          <a:bodyPr wrap="square" lIns="274320" tIns="274320" rIns="274320" bIns="274320">
            <a:spAutoFit/>
          </a:bodyPr>
          <a:lstStyle/>
          <a:p>
            <a:pPr marL="0" indent="0" algn="l">
              <a:buNone/>
            </a:pPr>
            <a:r>
              <a:rPr lang="en-US" sz="3200" dirty="0"/>
              <a:t>Individuals with breast implants have a risk of developing breast implant-associated anaplastic large cell lymphoma (BIA-ALCL), which appears to be more prevalent in breast implants (BI) that have textured surface than smooth surface from the literature. However, both FDA device product codes and Global Medical Device Nomenclature (GMDN) do not provide the terms for breast implants surface types. This significantly hinders the data analysis of the possible association between the breast implant surface types and BIA-ALCL. A Breast Implant Ontology can categorize all the breast implant products and their features/attributes under an ontological structure, which can be used by a </a:t>
            </a:r>
            <a:r>
              <a:rPr lang="en-US" sz="3200" i="1" dirty="0"/>
              <a:t>semantic reasoner tool</a:t>
            </a:r>
            <a:r>
              <a:rPr lang="en-US" sz="3200" dirty="0"/>
              <a:t> to automatically classify breast implants features (e.g. smooth or textured surface types). This ontology can also be used as a backend dictionary for a </a:t>
            </a:r>
            <a:r>
              <a:rPr lang="en-US" sz="3200" i="1" dirty="0"/>
              <a:t>text mining tool</a:t>
            </a:r>
            <a:r>
              <a:rPr lang="en-US" sz="3200" dirty="0"/>
              <a:t> to help explore the patterns/trends from BIA-ALCL cases reported in the MDR or other data sources.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101" y="425635"/>
            <a:ext cx="12327308" cy="2568641"/>
          </a:xfrm>
          <a:prstGeom prst="rect">
            <a:avLst/>
          </a:prstGeom>
        </p:spPr>
      </p:pic>
      <p:sp>
        <p:nvSpPr>
          <p:cNvPr id="8" name="Rectangle 7"/>
          <p:cNvSpPr/>
          <p:nvPr/>
        </p:nvSpPr>
        <p:spPr>
          <a:xfrm>
            <a:off x="434752" y="3232633"/>
            <a:ext cx="23648040" cy="1323439"/>
          </a:xfrm>
          <a:prstGeom prst="rect">
            <a:avLst/>
          </a:prstGeom>
        </p:spPr>
        <p:txBody>
          <a:bodyPr wrap="square">
            <a:spAutoFit/>
          </a:bodyPr>
          <a:lstStyle/>
          <a:p>
            <a:pPr lvl="0" algn="l">
              <a:spcBef>
                <a:spcPts val="1200"/>
              </a:spcBef>
            </a:pPr>
            <a:r>
              <a:rPr lang="en-US" sz="4000" dirty="0">
                <a:solidFill>
                  <a:prstClr val="black"/>
                </a:solidFill>
                <a:cs typeface="Arial" panose="020B0604020202020204" pitchFamily="34" charset="0"/>
              </a:rPr>
              <a:t>Mark Jung</a:t>
            </a:r>
            <a:r>
              <a:rPr lang="en-US" sz="4000" baseline="30000" dirty="0">
                <a:cs typeface="Arial" panose="020B0604020202020204" pitchFamily="34" charset="0"/>
              </a:rPr>
              <a:t>1,2</a:t>
            </a:r>
            <a:r>
              <a:rPr lang="en-US" sz="4000" dirty="0">
                <a:solidFill>
                  <a:prstClr val="black"/>
                </a:solidFill>
                <a:cs typeface="Arial" panose="020B0604020202020204" pitchFamily="34" charset="0"/>
              </a:rPr>
              <a:t>, Michael Wu</a:t>
            </a:r>
            <a:r>
              <a:rPr lang="en-US" sz="4000" baseline="30000" dirty="0">
                <a:cs typeface="Arial" panose="020B0604020202020204" pitchFamily="34" charset="0"/>
              </a:rPr>
              <a:t>1,3</a:t>
            </a:r>
            <a:r>
              <a:rPr lang="en-US" sz="4000" dirty="0">
                <a:solidFill>
                  <a:prstClr val="black"/>
                </a:solidFill>
                <a:cs typeface="Arial" panose="020B0604020202020204" pitchFamily="34" charset="0"/>
              </a:rPr>
              <a:t>, </a:t>
            </a:r>
            <a:r>
              <a:rPr lang="en-US" sz="4000" dirty="0" err="1">
                <a:solidFill>
                  <a:prstClr val="black"/>
                </a:solidFill>
                <a:cs typeface="Arial" panose="020B0604020202020204" pitchFamily="34" charset="0"/>
              </a:rPr>
              <a:t>Asiyah</a:t>
            </a:r>
            <a:r>
              <a:rPr lang="en-US" sz="4000" dirty="0">
                <a:solidFill>
                  <a:prstClr val="black"/>
                </a:solidFill>
                <a:cs typeface="Arial" panose="020B0604020202020204" pitchFamily="34" charset="0"/>
              </a:rPr>
              <a:t> Yu Lin</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Hongying (Helen) Jiang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Weiguang Wang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Zhou Feng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Dongyi (Tony) Du</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Nilsa Loyo-Berrios</a:t>
            </a:r>
            <a:r>
              <a:rPr lang="en-US" sz="4000" baseline="30000" dirty="0">
                <a:cs typeface="Arial" panose="020B0604020202020204" pitchFamily="34" charset="0"/>
              </a:rPr>
              <a:t>1</a:t>
            </a:r>
            <a:endParaRPr lang="en-US" sz="4000" dirty="0">
              <a:solidFill>
                <a:prstClr val="black"/>
              </a:solidFill>
              <a:cs typeface="Arial" panose="020B0604020202020204" pitchFamily="34" charset="0"/>
            </a:endParaRPr>
          </a:p>
        </p:txBody>
      </p:sp>
      <p:sp>
        <p:nvSpPr>
          <p:cNvPr id="7" name="TextBox 6"/>
          <p:cNvSpPr txBox="1"/>
          <p:nvPr/>
        </p:nvSpPr>
        <p:spPr>
          <a:xfrm>
            <a:off x="490379" y="32213715"/>
            <a:ext cx="5588611" cy="584775"/>
          </a:xfrm>
          <a:prstGeom prst="rect">
            <a:avLst/>
          </a:prstGeom>
          <a:noFill/>
        </p:spPr>
        <p:txBody>
          <a:bodyPr wrap="square" rtlCol="0">
            <a:spAutoFit/>
          </a:bodyPr>
          <a:lstStyle/>
          <a:p>
            <a:r>
              <a:rPr lang="en-US" sz="3200" dirty="0">
                <a:solidFill>
                  <a:schemeClr val="accent1"/>
                </a:solidFill>
              </a:rPr>
              <a:t>www.fda.gov</a:t>
            </a:r>
          </a:p>
        </p:txBody>
      </p:sp>
      <p:sp>
        <p:nvSpPr>
          <p:cNvPr id="59" name="Text Box 740"/>
          <p:cNvSpPr txBox="1">
            <a:spLocks noChangeArrowheads="1"/>
          </p:cNvSpPr>
          <p:nvPr/>
        </p:nvSpPr>
        <p:spPr bwMode="auto">
          <a:xfrm>
            <a:off x="14857434" y="30710655"/>
            <a:ext cx="14036040" cy="2031325"/>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Authors want to acknowledge the valuable support from OSB and DSD teams, particularly Danica </a:t>
            </a:r>
            <a:r>
              <a:rPr lang="en-US" dirty="0" err="1"/>
              <a:t>Marinac-Dabic</a:t>
            </a:r>
            <a:r>
              <a:rPr lang="en-US" dirty="0"/>
              <a:t>, </a:t>
            </a:r>
            <a:r>
              <a:rPr lang="en-US" dirty="0" err="1"/>
              <a:t>Binita</a:t>
            </a:r>
            <a:r>
              <a:rPr lang="en-US" dirty="0"/>
              <a:t> S </a:t>
            </a:r>
            <a:r>
              <a:rPr lang="en-US" dirty="0" err="1"/>
              <a:t>Ashar</a:t>
            </a:r>
            <a:r>
              <a:rPr lang="en-US" dirty="0"/>
              <a:t>, Karen Nast, Sung Yoon, Trisha </a:t>
            </a:r>
            <a:r>
              <a:rPr lang="en-US" dirty="0" err="1"/>
              <a:t>Eustaquio</a:t>
            </a:r>
            <a:r>
              <a:rPr lang="en-US" dirty="0"/>
              <a:t>, and </a:t>
            </a:r>
            <a:r>
              <a:rPr lang="en-US" dirty="0" err="1"/>
              <a:t>Tajanay</a:t>
            </a:r>
            <a:r>
              <a:rPr lang="en-US" dirty="0"/>
              <a:t> Ki.</a:t>
            </a:r>
          </a:p>
        </p:txBody>
      </p:sp>
      <p:sp>
        <p:nvSpPr>
          <p:cNvPr id="62" name="Text Box 740"/>
          <p:cNvSpPr txBox="1">
            <a:spLocks noChangeArrowheads="1"/>
          </p:cNvSpPr>
          <p:nvPr/>
        </p:nvSpPr>
        <p:spPr bwMode="auto">
          <a:xfrm>
            <a:off x="29482222" y="30710655"/>
            <a:ext cx="14036040" cy="2031325"/>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The views expressed are the authors’ and not necessarily those of the Food and Drug Administration, or the Department of Health and Human Services.</a:t>
            </a:r>
          </a:p>
        </p:txBody>
      </p:sp>
      <p:sp>
        <p:nvSpPr>
          <p:cNvPr id="34" name="TextBox 4">
            <a:extLst>
              <a:ext uri="{FF2B5EF4-FFF2-40B4-BE49-F238E27FC236}">
                <a16:creationId xmlns:a16="http://schemas.microsoft.com/office/drawing/2014/main" id="{1AE63FDE-782D-4E4C-9ADD-C62557EAB235}"/>
              </a:ext>
            </a:extLst>
          </p:cNvPr>
          <p:cNvSpPr txBox="1">
            <a:spLocks noChangeArrowheads="1"/>
          </p:cNvSpPr>
          <p:nvPr/>
        </p:nvSpPr>
        <p:spPr bwMode="auto">
          <a:xfrm>
            <a:off x="436318" y="15129853"/>
            <a:ext cx="14116316" cy="3016210"/>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algn="l"/>
            <a:r>
              <a:rPr lang="en-US" dirty="0"/>
              <a:t>The objective of our project is to create an extensive ontology to categorize the different breast implants and their product features, including but not limited to: manufacturer, brand, filling, and so on. The ontology will help FDA determine possible relationships between BI features and patient symptoms that correspond with BIA-ALCL.</a:t>
            </a:r>
          </a:p>
        </p:txBody>
      </p:sp>
      <p:sp>
        <p:nvSpPr>
          <p:cNvPr id="36" name="Text Box 379">
            <a:extLst>
              <a:ext uri="{FF2B5EF4-FFF2-40B4-BE49-F238E27FC236}">
                <a16:creationId xmlns:a16="http://schemas.microsoft.com/office/drawing/2014/main" id="{4D7F54D1-F97A-404D-84AC-95E1866D8E9B}"/>
              </a:ext>
            </a:extLst>
          </p:cNvPr>
          <p:cNvSpPr txBox="1">
            <a:spLocks noChangeArrowheads="1"/>
          </p:cNvSpPr>
          <p:nvPr/>
        </p:nvSpPr>
        <p:spPr bwMode="auto">
          <a:xfrm>
            <a:off x="434752" y="4715840"/>
            <a:ext cx="43081161" cy="99676"/>
          </a:xfrm>
          <a:prstGeom prst="rect">
            <a:avLst/>
          </a:prstGeom>
          <a:solidFill>
            <a:schemeClr val="tx2"/>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endParaRPr lang="en-US" sz="1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9" name="Text Box 379">
            <a:extLst>
              <a:ext uri="{FF2B5EF4-FFF2-40B4-BE49-F238E27FC236}">
                <a16:creationId xmlns:a16="http://schemas.microsoft.com/office/drawing/2014/main" id="{8BB53B28-5918-4F27-812D-AA4755295A8F}"/>
              </a:ext>
            </a:extLst>
          </p:cNvPr>
          <p:cNvSpPr txBox="1">
            <a:spLocks noChangeArrowheads="1"/>
          </p:cNvSpPr>
          <p:nvPr/>
        </p:nvSpPr>
        <p:spPr bwMode="auto">
          <a:xfrm>
            <a:off x="490379" y="18405873"/>
            <a:ext cx="1406068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42" name="TextBox 2">
            <a:extLst>
              <a:ext uri="{FF2B5EF4-FFF2-40B4-BE49-F238E27FC236}">
                <a16:creationId xmlns:a16="http://schemas.microsoft.com/office/drawing/2014/main" id="{13BACD10-672F-484E-8339-06CC0325CBF3}"/>
              </a:ext>
            </a:extLst>
          </p:cNvPr>
          <p:cNvSpPr txBox="1">
            <a:spLocks noChangeArrowheads="1"/>
          </p:cNvSpPr>
          <p:nvPr/>
        </p:nvSpPr>
        <p:spPr bwMode="auto">
          <a:xfrm>
            <a:off x="434752" y="19356599"/>
            <a:ext cx="14116316" cy="8679299"/>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pPr algn="l"/>
            <a:r>
              <a:rPr lang="en-US" dirty="0"/>
              <a:t>Two kinds of data sources were used: the structured data from FDA’s Global UDI Database (GUDID), and the unstructured data from product catalogs per sponsor. Breast implant data on implant characteristics were gathered primarily from GUDID database using the FDA product codes FWM and FTR. Current catalogs from four breast implant sponsors were also used for cross-verification of data as well as providing additional information, such as device dimensions, diameters, heights, projection, etc. </a:t>
            </a:r>
          </a:p>
          <a:p>
            <a:pPr algn="l"/>
            <a:r>
              <a:rPr lang="en-US" dirty="0"/>
              <a:t>Tools, including python, Protégé, and an ontology editor, were used to engineer the ontology. Python libraries — including NumPy and Pandas – were used for piping relevant data through various data-capture filters into a compiled Excel file. The Python Owlready2 library was modified to load all content from the excel sheets into the ontology. In addition to visualization, the Protégé was used to perform reasoning to check consistency and conduct automatic classification based on the logic definitions created in the ontology. </a:t>
            </a:r>
          </a:p>
        </p:txBody>
      </p:sp>
      <p:sp>
        <p:nvSpPr>
          <p:cNvPr id="43" name="Text Box 379">
            <a:extLst>
              <a:ext uri="{FF2B5EF4-FFF2-40B4-BE49-F238E27FC236}">
                <a16:creationId xmlns:a16="http://schemas.microsoft.com/office/drawing/2014/main" id="{E7EDB4DA-EA10-4727-AF9A-6BCD31E6C9B6}"/>
              </a:ext>
            </a:extLst>
          </p:cNvPr>
          <p:cNvSpPr txBox="1">
            <a:spLocks noChangeArrowheads="1"/>
          </p:cNvSpPr>
          <p:nvPr/>
        </p:nvSpPr>
        <p:spPr bwMode="auto">
          <a:xfrm>
            <a:off x="14859001" y="4997171"/>
            <a:ext cx="28659262" cy="712774"/>
          </a:xfrm>
          <a:prstGeom prst="rect">
            <a:avLst/>
          </a:prstGeom>
          <a:solidFill>
            <a:schemeClr val="tx2"/>
          </a:solidFill>
          <a:ln>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46" name="TextBox 2">
            <a:extLst>
              <a:ext uri="{FF2B5EF4-FFF2-40B4-BE49-F238E27FC236}">
                <a16:creationId xmlns:a16="http://schemas.microsoft.com/office/drawing/2014/main" id="{1A2C5504-FB80-4D35-A82F-F459AA4DC21A}"/>
              </a:ext>
            </a:extLst>
          </p:cNvPr>
          <p:cNvSpPr txBox="1">
            <a:spLocks noChangeArrowheads="1"/>
          </p:cNvSpPr>
          <p:nvPr/>
        </p:nvSpPr>
        <p:spPr bwMode="auto">
          <a:xfrm>
            <a:off x="14858216" y="27324722"/>
            <a:ext cx="28660827" cy="2523768"/>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altLang="en-US" dirty="0"/>
              <a:t>The current BIO is a preliminary ontology for breast implant. It includes all the GUDID breast implants, which are the products on the market. To make BIO useful for the text mining on MDR datasets, off-market historical breast implants need to be added. Future work also includes adding device dimension measurements, such as </a:t>
            </a:r>
            <a:r>
              <a:rPr lang="en-US" dirty="0"/>
              <a:t>width/diameter, height, nominal fill volume, maximum fill volume, nominal projection, and max projection </a:t>
            </a:r>
            <a:r>
              <a:rPr lang="en-US" altLang="en-US" dirty="0"/>
              <a:t>into the ontology. BIO will also be released as an open source to other stakeholders, e.g. researchers, industries, and organizations.</a:t>
            </a:r>
            <a:r>
              <a:rPr lang="en-US" dirty="0"/>
              <a:t> </a:t>
            </a:r>
          </a:p>
        </p:txBody>
      </p:sp>
      <p:sp>
        <p:nvSpPr>
          <p:cNvPr id="47" name="Text Box 379">
            <a:extLst>
              <a:ext uri="{FF2B5EF4-FFF2-40B4-BE49-F238E27FC236}">
                <a16:creationId xmlns:a16="http://schemas.microsoft.com/office/drawing/2014/main" id="{264050ED-2428-443C-9876-EBA85CEDCE2F}"/>
              </a:ext>
            </a:extLst>
          </p:cNvPr>
          <p:cNvSpPr txBox="1">
            <a:spLocks noChangeArrowheads="1"/>
          </p:cNvSpPr>
          <p:nvPr/>
        </p:nvSpPr>
        <p:spPr bwMode="auto">
          <a:xfrm>
            <a:off x="436318" y="14170202"/>
            <a:ext cx="14116316"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Objective</a:t>
            </a:r>
          </a:p>
        </p:txBody>
      </p:sp>
      <p:sp>
        <p:nvSpPr>
          <p:cNvPr id="48" name="Text Box 1637">
            <a:extLst>
              <a:ext uri="{FF2B5EF4-FFF2-40B4-BE49-F238E27FC236}">
                <a16:creationId xmlns:a16="http://schemas.microsoft.com/office/drawing/2014/main" id="{C07AC52F-E822-4D2E-BF25-0140B4D29086}"/>
              </a:ext>
            </a:extLst>
          </p:cNvPr>
          <p:cNvSpPr txBox="1">
            <a:spLocks noChangeArrowheads="1"/>
          </p:cNvSpPr>
          <p:nvPr/>
        </p:nvSpPr>
        <p:spPr bwMode="auto">
          <a:xfrm>
            <a:off x="14858217" y="26519566"/>
            <a:ext cx="28660827"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Conclusion</a:t>
            </a:r>
          </a:p>
        </p:txBody>
      </p:sp>
      <p:pic>
        <p:nvPicPr>
          <p:cNvPr id="12" name="Picture 11">
            <a:extLst>
              <a:ext uri="{FF2B5EF4-FFF2-40B4-BE49-F238E27FC236}">
                <a16:creationId xmlns:a16="http://schemas.microsoft.com/office/drawing/2014/main" id="{FA603D53-FC2D-4B26-A393-8E441FC28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9001" y="5969756"/>
            <a:ext cx="18753696" cy="10070344"/>
          </a:xfrm>
          <a:prstGeom prst="rect">
            <a:avLst/>
          </a:prstGeom>
        </p:spPr>
      </p:pic>
      <p:sp>
        <p:nvSpPr>
          <p:cNvPr id="52" name="TextBox 4">
            <a:extLst>
              <a:ext uri="{FF2B5EF4-FFF2-40B4-BE49-F238E27FC236}">
                <a16:creationId xmlns:a16="http://schemas.microsoft.com/office/drawing/2014/main" id="{ECDA4666-8879-4BB4-88A4-1F8C2D5A8962}"/>
              </a:ext>
            </a:extLst>
          </p:cNvPr>
          <p:cNvSpPr txBox="1">
            <a:spLocks noChangeArrowheads="1"/>
          </p:cNvSpPr>
          <p:nvPr/>
        </p:nvSpPr>
        <p:spPr bwMode="auto">
          <a:xfrm>
            <a:off x="33916711" y="5821405"/>
            <a:ext cx="9599198" cy="20005477"/>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r>
              <a:rPr lang="en-US" dirty="0"/>
              <a:t>An initial ontology design pattern was created to layout the attributes of the breast implants  and how they will be related to each other (Figure 1).</a:t>
            </a:r>
          </a:p>
          <a:p>
            <a:pPr algn="l"/>
            <a:r>
              <a:rPr lang="en-US" dirty="0"/>
              <a:t>The Breast Implant Ontology (BIO) arranged a total of 1738 breast implant products from GUDID as lowest level terms under the hierarchical ontology structure. The top level is the 8 FDA approved breast implants with unique PMA number. The 2nd level are brand names for each PMA number associated breast implants. Under brand names, it is styles of breast implants if provided by sponsor’s catalogs. Besides the features shown in the design pattern,  the product code, device catalog number, version model number, GUDID link, PMA link, GMDN name, and GMDN definition, and GUDID publish dates were included in the ontology. (Figure 2)</a:t>
            </a:r>
          </a:p>
          <a:p>
            <a:pPr algn="l"/>
            <a:r>
              <a:rPr lang="en-US" dirty="0"/>
              <a:t>Several artificially defined classes (“Saline-filled breast implant”, “silicone gel-filled breast implant”, “smooth breast implant” and “textured breast implant”) were created in the BIO to facilitate the automatic classifications. For example, one can define a class ‘textured device’, given axioms that it must be a ‘breast implant device’ and must have a ‘textured shell surface’, resulting in the automatic population of ‘textured device’.  In Protégé’s syntax, this is represented as “breast implant” and (</a:t>
            </a:r>
            <a:r>
              <a:rPr lang="en-US" dirty="0" err="1"/>
              <a:t>has_shell_surface</a:t>
            </a:r>
            <a:r>
              <a:rPr lang="en-US" dirty="0"/>
              <a:t> some </a:t>
            </a:r>
            <a:r>
              <a:rPr lang="en-US" dirty="0" err="1"/>
              <a:t>textured_surface</a:t>
            </a:r>
            <a:r>
              <a:rPr lang="en-US" dirty="0"/>
              <a:t>)</a:t>
            </a:r>
          </a:p>
          <a:p>
            <a:pPr algn="l"/>
            <a:r>
              <a:rPr lang="en-US" dirty="0"/>
              <a:t>An automated reasoner ELK was used for automatic ontology classification, making inferences based on given logic axioms (Figure 3). After reasoning, the BIO ontology classified 906 textured breast implants, and 836 smooth breast implants from GUDID. </a:t>
            </a:r>
          </a:p>
        </p:txBody>
      </p:sp>
      <p:sp>
        <p:nvSpPr>
          <p:cNvPr id="14" name="TextBox 13">
            <a:extLst>
              <a:ext uri="{FF2B5EF4-FFF2-40B4-BE49-F238E27FC236}">
                <a16:creationId xmlns:a16="http://schemas.microsoft.com/office/drawing/2014/main" id="{67215B15-AD82-4AFA-B5FD-7839D9ADE286}"/>
              </a:ext>
            </a:extLst>
          </p:cNvPr>
          <p:cNvSpPr txBox="1"/>
          <p:nvPr/>
        </p:nvSpPr>
        <p:spPr>
          <a:xfrm>
            <a:off x="14856650" y="16149897"/>
            <a:ext cx="18756045" cy="1446550"/>
          </a:xfrm>
          <a:prstGeom prst="rect">
            <a:avLst/>
          </a:prstGeom>
          <a:noFill/>
        </p:spPr>
        <p:txBody>
          <a:bodyPr wrap="square" rtlCol="0">
            <a:spAutoFit/>
          </a:bodyPr>
          <a:lstStyle/>
          <a:p>
            <a:r>
              <a:rPr lang="en-US" sz="3200" i="1" dirty="0"/>
              <a:t>Figure 2. Class Tab in Entities View in Protégé 5</a:t>
            </a:r>
          </a:p>
          <a:p>
            <a:pPr algn="l">
              <a:spcBef>
                <a:spcPts val="0"/>
              </a:spcBef>
            </a:pPr>
            <a:r>
              <a:rPr lang="en-US" sz="2800" b="0" i="1" dirty="0"/>
              <a:t>Individual devices (lowest level classes) are subclasses of specific relationships (e.g. ‘has profile’ some ‘SIENTRA high profile’) and are also annotated with additional information, e.g. GUDID link and version model number.</a:t>
            </a:r>
          </a:p>
        </p:txBody>
      </p:sp>
      <p:pic>
        <p:nvPicPr>
          <p:cNvPr id="20" name="Picture 19">
            <a:extLst>
              <a:ext uri="{FF2B5EF4-FFF2-40B4-BE49-F238E27FC236}">
                <a16:creationId xmlns:a16="http://schemas.microsoft.com/office/drawing/2014/main" id="{E6A69BF3-0948-4E0F-8DE9-2A3E02CD30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752" y="28072805"/>
            <a:ext cx="13626708" cy="3706032"/>
          </a:xfrm>
          <a:prstGeom prst="rect">
            <a:avLst/>
          </a:prstGeom>
        </p:spPr>
      </p:pic>
      <p:sp>
        <p:nvSpPr>
          <p:cNvPr id="63" name="TextBox 62">
            <a:extLst>
              <a:ext uri="{FF2B5EF4-FFF2-40B4-BE49-F238E27FC236}">
                <a16:creationId xmlns:a16="http://schemas.microsoft.com/office/drawing/2014/main" id="{3D0A2184-EA65-4709-9164-1C91166DF11F}"/>
              </a:ext>
            </a:extLst>
          </p:cNvPr>
          <p:cNvSpPr txBox="1"/>
          <p:nvPr/>
        </p:nvSpPr>
        <p:spPr>
          <a:xfrm>
            <a:off x="434752" y="31809263"/>
            <a:ext cx="14060689" cy="584775"/>
          </a:xfrm>
          <a:prstGeom prst="rect">
            <a:avLst/>
          </a:prstGeom>
          <a:noFill/>
        </p:spPr>
        <p:txBody>
          <a:bodyPr wrap="square" rtlCol="0">
            <a:spAutoFit/>
          </a:bodyPr>
          <a:lstStyle/>
          <a:p>
            <a:pPr algn="ctr"/>
            <a:r>
              <a:rPr lang="en-US" sz="3200" i="1" dirty="0"/>
              <a:t>Figure 1. Initial ontology design pattern</a:t>
            </a:r>
          </a:p>
        </p:txBody>
      </p:sp>
      <p:sp>
        <p:nvSpPr>
          <p:cNvPr id="64" name="TextBox 63">
            <a:extLst>
              <a:ext uri="{FF2B5EF4-FFF2-40B4-BE49-F238E27FC236}">
                <a16:creationId xmlns:a16="http://schemas.microsoft.com/office/drawing/2014/main" id="{139E8674-BC4D-4CDD-BEC7-F1E9229C4BC0}"/>
              </a:ext>
            </a:extLst>
          </p:cNvPr>
          <p:cNvSpPr txBox="1"/>
          <p:nvPr/>
        </p:nvSpPr>
        <p:spPr>
          <a:xfrm>
            <a:off x="14856650" y="24978873"/>
            <a:ext cx="18756045" cy="1446550"/>
          </a:xfrm>
          <a:prstGeom prst="rect">
            <a:avLst/>
          </a:prstGeom>
          <a:noFill/>
        </p:spPr>
        <p:txBody>
          <a:bodyPr wrap="square" rtlCol="0">
            <a:spAutoFit/>
          </a:bodyPr>
          <a:lstStyle/>
          <a:p>
            <a:r>
              <a:rPr lang="en-US" sz="3200" i="1" dirty="0"/>
              <a:t>Figure 3. Before (A) and after (B) running the ELK reasoner on the Breast Implant Ontology</a:t>
            </a:r>
          </a:p>
          <a:p>
            <a:pPr>
              <a:spcBef>
                <a:spcPts val="0"/>
              </a:spcBef>
            </a:pPr>
            <a:r>
              <a:rPr lang="en-US" sz="2800" b="0" i="1" dirty="0"/>
              <a:t>Defined classes, e.g. ‘saline-filled device’, ‘silicone gel-filled device’, ‘smooth device’, and ‘textured device’, need not be manually populated; instead, supplying the relevant axioms to an automated reasoner allows it to infer subclasses.</a:t>
            </a:r>
          </a:p>
        </p:txBody>
      </p:sp>
      <p:sp>
        <p:nvSpPr>
          <p:cNvPr id="5" name="TextBox 4">
            <a:extLst>
              <a:ext uri="{FF2B5EF4-FFF2-40B4-BE49-F238E27FC236}">
                <a16:creationId xmlns:a16="http://schemas.microsoft.com/office/drawing/2014/main" id="{2082AA62-3B96-4A2D-9CAA-224E6016AAD2}"/>
              </a:ext>
            </a:extLst>
          </p:cNvPr>
          <p:cNvSpPr txBox="1"/>
          <p:nvPr/>
        </p:nvSpPr>
        <p:spPr>
          <a:xfrm>
            <a:off x="18779652" y="17884453"/>
            <a:ext cx="3818831" cy="523220"/>
          </a:xfrm>
          <a:prstGeom prst="rect">
            <a:avLst/>
          </a:prstGeom>
          <a:noFill/>
        </p:spPr>
        <p:txBody>
          <a:bodyPr wrap="square" rtlCol="0">
            <a:spAutoFit/>
          </a:bodyPr>
          <a:lstStyle/>
          <a:p>
            <a:r>
              <a:rPr lang="en-US" sz="2800" dirty="0">
                <a:highlight>
                  <a:srgbClr val="FFFF00"/>
                </a:highlight>
              </a:rPr>
              <a:t>A. Before reasoning</a:t>
            </a:r>
          </a:p>
        </p:txBody>
      </p:sp>
      <p:sp>
        <p:nvSpPr>
          <p:cNvPr id="41" name="TextBox 40">
            <a:extLst>
              <a:ext uri="{FF2B5EF4-FFF2-40B4-BE49-F238E27FC236}">
                <a16:creationId xmlns:a16="http://schemas.microsoft.com/office/drawing/2014/main" id="{14CBC7E3-C207-4A80-A9C7-370E9A221ACE}"/>
              </a:ext>
            </a:extLst>
          </p:cNvPr>
          <p:cNvSpPr txBox="1"/>
          <p:nvPr/>
        </p:nvSpPr>
        <p:spPr>
          <a:xfrm>
            <a:off x="27674850" y="17815986"/>
            <a:ext cx="3818831" cy="523220"/>
          </a:xfrm>
          <a:prstGeom prst="rect">
            <a:avLst/>
          </a:prstGeom>
          <a:noFill/>
        </p:spPr>
        <p:txBody>
          <a:bodyPr wrap="square" rtlCol="0">
            <a:spAutoFit/>
          </a:bodyPr>
          <a:lstStyle/>
          <a:p>
            <a:r>
              <a:rPr lang="en-US" sz="2800" dirty="0">
                <a:highlight>
                  <a:srgbClr val="FFFF00"/>
                </a:highlight>
              </a:rPr>
              <a:t>B. After reasoning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19526</TotalTime>
  <Words>1077</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Chemistry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mglab</dc:creator>
  <cp:lastModifiedBy>Lin, Yu</cp:lastModifiedBy>
  <cp:revision>731</cp:revision>
  <cp:lastPrinted>2015-05-08T13:47:12Z</cp:lastPrinted>
  <dcterms:created xsi:type="dcterms:W3CDTF">2006-03-15T20:17:43Z</dcterms:created>
  <dcterms:modified xsi:type="dcterms:W3CDTF">2018-07-26T14:03:40Z</dcterms:modified>
</cp:coreProperties>
</file>