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24" d="100"/>
          <a:sy n="24" d="100"/>
        </p:scale>
        <p:origin x="2126" y="158"/>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22:21:03.717" idx="1">
    <p:pos x="26890" y="15355"/>
    <p:text>"classified 906 textured breast implants, and 836 smooth breast implants",  are these the number of potential combinations or in fact so many BI devices on market?</p:text>
    <p:extLst>
      <p:ext uri="{C676402C-5697-4E1C-873F-D02D1690AC5C}">
        <p15:threadingInfo xmlns:p15="http://schemas.microsoft.com/office/powerpoint/2012/main" timeZoneBias="240"/>
      </p:ext>
    </p:extLst>
  </p:cm>
  <p:cm authorId="2" dt="2018-07-26T08:36:57.401" idx="1">
    <p:pos x="26890" y="15451"/>
    <p:text>These are the possible combinations from GUDID; it is not clear if they are on the market. I discussed with Helen.</p:text>
    <p:extLst>
      <p:ext uri="{C676402C-5697-4E1C-873F-D02D1690AC5C}">
        <p15:threadingInfo xmlns:p15="http://schemas.microsoft.com/office/powerpoint/2012/main" timeZoneBias="240">
          <p15:parentCm authorId="1" idx="1"/>
        </p15:threadingInfo>
      </p:ext>
    </p:extLst>
  </p:cm>
  <p:cm authorId="3" dt="2018-07-26T10:03:17.380" idx="1">
    <p:pos x="26890" y="15547"/>
    <p:text>It should be the devices on the market.</p:text>
    <p:extLst>
      <p:ext uri="{C676402C-5697-4E1C-873F-D02D1690AC5C}">
        <p15:threadingInfo xmlns:p15="http://schemas.microsoft.com/office/powerpoint/2012/main" timeZoneBias="24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4036041"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29482222" y="29925821"/>
            <a:ext cx="14036041" cy="716917"/>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7201972"/>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Identifier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a:t>
            </a:r>
          </a:p>
          <a:p>
            <a:pPr marL="457200" indent="-457200" algn="l">
              <a:buFont typeface="Arial" panose="020B0604020202020204" pitchFamily="34" charset="0"/>
              <a:buChar char="•"/>
            </a:pPr>
            <a:r>
              <a:rPr lang="en-US" sz="3200" dirty="0"/>
              <a:t>A Breast Implant Ontology can categorize devices based on features; using a semantic reasoner tool, automatic classification can also occur.</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Authors want to acknowledge the valuable support from OSB and DSD teams, particularly Danica </a:t>
            </a:r>
            <a:r>
              <a:rPr lang="en-US" dirty="0" err="1"/>
              <a:t>Marinac-Dabic</a:t>
            </a:r>
            <a:r>
              <a:rPr lang="en-US" dirty="0"/>
              <a:t>, </a:t>
            </a:r>
            <a:r>
              <a:rPr lang="en-US" dirty="0" err="1"/>
              <a:t>Binita</a:t>
            </a:r>
            <a:r>
              <a:rPr lang="en-US" dirty="0"/>
              <a:t> S </a:t>
            </a:r>
            <a:r>
              <a:rPr lang="en-US" dirty="0" err="1"/>
              <a:t>Ashar</a:t>
            </a:r>
            <a:r>
              <a:rPr lang="en-US" dirty="0"/>
              <a:t>, Karen Nast, Sung Yoon, Trisha </a:t>
            </a:r>
            <a:r>
              <a:rPr lang="en-US" dirty="0" err="1"/>
              <a:t>Eustaquio</a:t>
            </a:r>
            <a:r>
              <a:rPr lang="en-US" dirty="0"/>
              <a:t>, and </a:t>
            </a:r>
            <a:r>
              <a:rPr lang="en-US" dirty="0" err="1"/>
              <a:t>Tajanay</a:t>
            </a:r>
            <a:r>
              <a:rPr lang="en-US" dirty="0"/>
              <a:t> Ki.</a:t>
            </a:r>
          </a:p>
        </p:txBody>
      </p:sp>
      <p:sp>
        <p:nvSpPr>
          <p:cNvPr id="62" name="Text Box 740"/>
          <p:cNvSpPr txBox="1">
            <a:spLocks noChangeArrowheads="1"/>
          </p:cNvSpPr>
          <p:nvPr/>
        </p:nvSpPr>
        <p:spPr bwMode="auto">
          <a:xfrm>
            <a:off x="29482222"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4261129"/>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as a backend dictionary to for a text mining tool to explore patterns/trends from BIA-ALCL cases reported in MDR or other data sources</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522863" y="19260604"/>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2" name="TextBox 2">
            <a:extLst>
              <a:ext uri="{FF2B5EF4-FFF2-40B4-BE49-F238E27FC236}">
                <a16:creationId xmlns:a16="http://schemas.microsoft.com/office/drawing/2014/main" id="{13BACD10-672F-484E-8339-06CC0325CBF3}"/>
              </a:ext>
            </a:extLst>
          </p:cNvPr>
          <p:cNvSpPr txBox="1">
            <a:spLocks noChangeArrowheads="1"/>
          </p:cNvSpPr>
          <p:nvPr/>
        </p:nvSpPr>
        <p:spPr bwMode="auto">
          <a:xfrm>
            <a:off x="467236" y="20220160"/>
            <a:ext cx="14116316" cy="7448193"/>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pPr marL="457200" indent="-457200" algn="l">
              <a:buFont typeface="Arial" panose="020B0604020202020204" pitchFamily="34" charset="0"/>
              <a:buChar char="•"/>
            </a:pPr>
            <a:r>
              <a:rPr lang="en-US" dirty="0"/>
              <a:t>Data taken from Global Unique Device Identifier Database (GUDID) by querying product codes FWM and FTR and from product catalogs of sponsors (unstructured)</a:t>
            </a:r>
          </a:p>
          <a:p>
            <a:pPr marL="457200" indent="-457200" algn="l">
              <a:buFont typeface="Arial" panose="020B0604020202020204" pitchFamily="34" charset="0"/>
              <a:buChar char="•"/>
            </a:pPr>
            <a:r>
              <a:rPr lang="en-US" dirty="0"/>
              <a:t>Product catalogs were used for cross-verification of GUDID data as well as for providing additional information, such as device dimensions</a:t>
            </a:r>
          </a:p>
          <a:p>
            <a:pPr marL="457200" indent="-457200" algn="l">
              <a:buFont typeface="Arial" panose="020B0604020202020204" pitchFamily="34" charset="0"/>
              <a:buChar char="•"/>
            </a:pPr>
            <a:r>
              <a:rPr lang="en-US" dirty="0"/>
              <a:t>Python for relevant data extraction; Pandas and </a:t>
            </a:r>
            <a:r>
              <a:rPr lang="en-US" dirty="0" err="1"/>
              <a:t>NumPy</a:t>
            </a:r>
            <a:r>
              <a:rPr lang="en-US" dirty="0"/>
              <a:t> libraries for piping data through filters into a compiled Excel file.</a:t>
            </a:r>
          </a:p>
          <a:p>
            <a:pPr marL="457200" indent="-457200" algn="l">
              <a:buFont typeface="Arial" panose="020B0604020202020204" pitchFamily="34" charset="0"/>
              <a:buChar char="•"/>
            </a:pPr>
            <a:r>
              <a:rPr lang="en-US" dirty="0"/>
              <a:t>Protégé (ontology editor) to visualize and engineer the ontology</a:t>
            </a:r>
          </a:p>
          <a:p>
            <a:pPr marL="457200" indent="-457200" algn="l">
              <a:buFont typeface="Arial" panose="020B0604020202020204" pitchFamily="34" charset="0"/>
              <a:buChar char="•"/>
            </a:pPr>
            <a:r>
              <a:rPr lang="en-US" dirty="0"/>
              <a:t>Also used to perform reasoning to check consistency and conduct automatic classification based on logic definitions created in the ontology.</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BIO is a preliminary ontology for breast implant. It includes all the GUDID breast implants, which are the products on the market. To make BIO useful for the text mining on MDR datasets, off-market historical breast implants need to be added. Future work also includes adding device dimension measurements, such as </a:t>
            </a:r>
            <a:r>
              <a:rPr lang="en-US" dirty="0"/>
              <a:t>width/diameter, height, nominal fill volume, maximum fill volume, nominal projection, and max projection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3331789"/>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821405"/>
            <a:ext cx="9599198" cy="19020592"/>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1).</a:t>
            </a:r>
          </a:p>
          <a:p>
            <a:pPr marL="457200" indent="-457200">
              <a:buFont typeface="Arial" panose="020B0604020202020204" pitchFamily="34" charset="0"/>
              <a:buChar char="•"/>
            </a:pPr>
            <a:r>
              <a:rPr lang="en-US" dirty="0"/>
              <a:t>The Breast Implant Ontology (BIO) arranges a total of 1738 breast implant products from GUDID as lowest level terms in the hierarchical structure (individual devices).</a:t>
            </a:r>
          </a:p>
          <a:p>
            <a:pPr marL="457200" indent="-457200">
              <a:buFont typeface="Arial" panose="020B0604020202020204" pitchFamily="34" charset="0"/>
              <a:buChar char="•"/>
            </a:pPr>
            <a:r>
              <a:rPr lang="en-US" dirty="0"/>
              <a:t>Main class is ‘breast implant device’. All other classes point to it. Direct children consist of the 8 FDA approved breast implants each with their unique PMA number. The 2</a:t>
            </a:r>
            <a:r>
              <a:rPr lang="en-US" baseline="30000" dirty="0"/>
              <a:t>nd</a:t>
            </a:r>
            <a:r>
              <a:rPr lang="en-US" dirty="0"/>
              <a:t> level is the brand names for each breast implant associated to the PMAs.</a:t>
            </a:r>
          </a:p>
          <a:p>
            <a:pPr marL="457200" indent="-457200">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2).</a:t>
            </a:r>
          </a:p>
          <a:p>
            <a:pPr marL="457200" indent="-457200">
              <a:buFont typeface="Arial" panose="020B0604020202020204" pitchFamily="34" charset="0"/>
              <a:buChar char="•"/>
            </a:pPr>
            <a:r>
              <a:rPr lang="en-US" dirty="0"/>
              <a:t>Artificially defined classes (“Saline-filled breast implant, “silicone gel-filled breast implant”, “smooth breast implant”, and “textured breast implant”) were created in the BIO to facilitate automatic classifications. 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2.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69" y="27928069"/>
            <a:ext cx="13626708" cy="3706032"/>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1809263"/>
            <a:ext cx="14060689" cy="584775"/>
          </a:xfrm>
          <a:prstGeom prst="rect">
            <a:avLst/>
          </a:prstGeom>
          <a:noFill/>
        </p:spPr>
        <p:txBody>
          <a:bodyPr wrap="square" rtlCol="0">
            <a:spAutoFit/>
          </a:bodyPr>
          <a:lstStyle/>
          <a:p>
            <a:pPr algn="ctr"/>
            <a:r>
              <a:rPr lang="en-US" sz="3200" i="1" dirty="0"/>
              <a:t>Figure 1. Initial ontology design pattern</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3.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19579</TotalTime>
  <Words>898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Jung, Mark *</cp:lastModifiedBy>
  <cp:revision>737</cp:revision>
  <cp:lastPrinted>2015-05-08T13:47:12Z</cp:lastPrinted>
  <dcterms:created xsi:type="dcterms:W3CDTF">2006-03-15T20:17:43Z</dcterms:created>
  <dcterms:modified xsi:type="dcterms:W3CDTF">2018-07-27T13:12:28Z</dcterms:modified>
</cp:coreProperties>
</file>