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13" d="100"/>
          <a:sy n="13" d="100"/>
        </p:scale>
        <p:origin x="1864" y="152"/>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65929" y="30047949"/>
            <a:ext cx="28658475"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597086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Device Identification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 An ontology can categorize and automatic classify terms.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65929" y="30873547"/>
            <a:ext cx="28658475" cy="1538883"/>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We thank the valuable support from OSB and DSD teams, particularly Danica Marinac-Dabic, Behnaz Minaei, Terrie Reed, Binita S Ashar, Karen Nast, Sung Yoon, Trisha </a:t>
            </a:r>
            <a:r>
              <a:rPr lang="en-US" dirty="0" err="1"/>
              <a:t>Eustaquio</a:t>
            </a:r>
            <a:r>
              <a:rPr lang="en-US" dirty="0"/>
              <a:t>, and </a:t>
            </a:r>
            <a:r>
              <a:rPr lang="en-US" dirty="0" err="1"/>
              <a:t>Tajanay</a:t>
            </a:r>
            <a:r>
              <a:rPr lang="en-US" dirty="0"/>
              <a:t> Ki.</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3406304"/>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to support other BIA-ALCL related data analysis tasks, such as a backend dictionary to for a text mining tool to mine the breast implant related MDR data.</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90379" y="18292037"/>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Breast Implant Ontology (BIO) is in its preliminary stage. It extends current GUDID breast implant information by adding more features (</a:t>
            </a:r>
            <a:r>
              <a:rPr lang="en-US" altLang="en-US" i="1" dirty="0"/>
              <a:t>e.g. </a:t>
            </a:r>
            <a:r>
              <a:rPr lang="en-US" altLang="en-US" dirty="0"/>
              <a:t>surface type). To make BIO useful for the text mining on MDR datasets, off-market historical breast implants need to be added. Future work also includes adding device dimension measurements (</a:t>
            </a:r>
            <a:r>
              <a:rPr lang="en-US" altLang="en-US" i="1" dirty="0"/>
              <a:t>e.g</a:t>
            </a:r>
            <a:r>
              <a:rPr lang="en-US" altLang="en-US" dirty="0"/>
              <a:t>. </a:t>
            </a:r>
            <a:r>
              <a:rPr lang="en-US" dirty="0"/>
              <a:t>width/diameter, height, fill volume, projection, etc.)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2345283"/>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964280"/>
            <a:ext cx="9599198" cy="1877437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2).</a:t>
            </a:r>
          </a:p>
          <a:p>
            <a:pPr marL="457200" indent="-457200">
              <a:buFont typeface="Arial" panose="020B0604020202020204" pitchFamily="34" charset="0"/>
              <a:buChar char="•"/>
            </a:pPr>
            <a:r>
              <a:rPr lang="en-US" dirty="0"/>
              <a:t>1738 breast implant products (individual devices) from GUDID are included in the Breast Implant Ontology (BIO).</a:t>
            </a:r>
          </a:p>
          <a:p>
            <a:pPr marL="457200" indent="-457200" algn="l">
              <a:buFont typeface="Arial" panose="020B0604020202020204" pitchFamily="34" charset="0"/>
              <a:buChar char="•"/>
            </a:pPr>
            <a:r>
              <a:rPr lang="en-US" dirty="0"/>
              <a:t>The hierarchy of BIO is as below:</a:t>
            </a:r>
            <a:br>
              <a:rPr lang="en-US" dirty="0"/>
            </a:br>
            <a:r>
              <a:rPr lang="en-US" dirty="0"/>
              <a:t>— breast implant device</a:t>
            </a:r>
            <a:br>
              <a:rPr lang="en-US" dirty="0"/>
            </a:br>
            <a:r>
              <a:rPr lang="en-US" dirty="0"/>
              <a:t>     — breast implants with PMA number (8)</a:t>
            </a:r>
            <a:br>
              <a:rPr lang="en-US" dirty="0"/>
            </a:br>
            <a:r>
              <a:rPr lang="en-US" dirty="0"/>
              <a:t>           — company’s brand</a:t>
            </a:r>
            <a:br>
              <a:rPr lang="en-US" dirty="0"/>
            </a:br>
            <a:r>
              <a:rPr lang="en-US" dirty="0"/>
              <a:t>                 — style</a:t>
            </a:r>
            <a:br>
              <a:rPr lang="en-US" dirty="0"/>
            </a:br>
            <a:r>
              <a:rPr lang="en-US" dirty="0"/>
              <a:t>                       —  individual breast implant</a:t>
            </a:r>
          </a:p>
          <a:p>
            <a:pPr marL="457200" indent="-457200" algn="l">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3).</a:t>
            </a:r>
          </a:p>
          <a:p>
            <a:pPr marL="457200" indent="-457200" algn="l">
              <a:buFont typeface="Arial" panose="020B0604020202020204" pitchFamily="34" charset="0"/>
              <a:buChar char="•"/>
            </a:pPr>
            <a:r>
              <a:rPr lang="en-US" dirty="0"/>
              <a:t>Artificially defined classes were created to facilitate the automatic classification:</a:t>
            </a:r>
            <a:br>
              <a:rPr lang="en-US" dirty="0"/>
            </a:br>
            <a:r>
              <a:rPr lang="en-US" dirty="0"/>
              <a:t>     • Saline-filled breast implant </a:t>
            </a:r>
            <a:br>
              <a:rPr lang="en-US" dirty="0"/>
            </a:br>
            <a:r>
              <a:rPr lang="en-US" dirty="0"/>
              <a:t>     • silicone gel-filled breast implant</a:t>
            </a:r>
            <a:br>
              <a:rPr lang="en-US" dirty="0"/>
            </a:br>
            <a:r>
              <a:rPr lang="en-US" dirty="0"/>
              <a:t>     • smooth breast implant</a:t>
            </a:r>
            <a:br>
              <a:rPr lang="en-US" dirty="0"/>
            </a:br>
            <a:r>
              <a:rPr lang="en-US" dirty="0"/>
              <a:t>     • textured breast implant</a:t>
            </a:r>
          </a:p>
          <a:p>
            <a:pPr marL="457200" indent="-457200" algn="l">
              <a:buFont typeface="Arial" panose="020B0604020202020204" pitchFamily="34" charset="0"/>
              <a:buChar char="•"/>
            </a:pPr>
            <a:r>
              <a:rPr lang="en-US" dirty="0"/>
              <a:t>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 (Figure 4).</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3.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397" y="26774952"/>
            <a:ext cx="14158671" cy="3543759"/>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0350327"/>
            <a:ext cx="14060689" cy="2062103"/>
          </a:xfrm>
          <a:prstGeom prst="rect">
            <a:avLst/>
          </a:prstGeom>
          <a:noFill/>
        </p:spPr>
        <p:txBody>
          <a:bodyPr wrap="square" rtlCol="0">
            <a:spAutoFit/>
          </a:bodyPr>
          <a:lstStyle/>
          <a:p>
            <a:pPr algn="ctr"/>
            <a:r>
              <a:rPr lang="en-US" sz="3200" i="1" dirty="0"/>
              <a:t>Figure 2. Initial ontology design pattern</a:t>
            </a:r>
          </a:p>
          <a:p>
            <a:pPr algn="ctr">
              <a:spcBef>
                <a:spcPts val="0"/>
              </a:spcBef>
            </a:pPr>
            <a:r>
              <a:rPr lang="en-US" sz="3200" b="0" i="1" dirty="0"/>
              <a:t>Characteristics such as filling, surface, projection, shape, manufacturer, and PMA submission number were considered in the planning stages of the ontology development</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4.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276" y="19111383"/>
            <a:ext cx="13183623" cy="6022781"/>
          </a:xfrm>
          <a:prstGeom prst="rect">
            <a:avLst/>
          </a:prstGeom>
        </p:spPr>
      </p:pic>
      <p:sp>
        <p:nvSpPr>
          <p:cNvPr id="44" name="TextBox 43">
            <a:extLst/>
          </p:cNvPr>
          <p:cNvSpPr txBox="1"/>
          <p:nvPr/>
        </p:nvSpPr>
        <p:spPr>
          <a:xfrm>
            <a:off x="322744" y="25271749"/>
            <a:ext cx="14060689" cy="1569660"/>
          </a:xfrm>
          <a:prstGeom prst="rect">
            <a:avLst/>
          </a:prstGeom>
          <a:noFill/>
        </p:spPr>
        <p:txBody>
          <a:bodyPr wrap="square" rtlCol="0">
            <a:spAutoFit/>
          </a:bodyPr>
          <a:lstStyle/>
          <a:p>
            <a:pPr algn="ctr"/>
            <a:r>
              <a:rPr lang="en-US" sz="3200" i="1" dirty="0"/>
              <a:t>Figure 1. Ontology development workflow</a:t>
            </a:r>
          </a:p>
          <a:p>
            <a:pPr algn="ctr">
              <a:spcBef>
                <a:spcPts val="0"/>
              </a:spcBef>
            </a:pPr>
            <a:r>
              <a:rPr lang="en-US" sz="3200" b="0" i="1" dirty="0"/>
              <a:t>Data was first downloaded, extracted, filtered, and validated before running the ELK reasoner to achieve the first version of the ontology.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19928</TotalTime>
  <Words>631</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Lin, Yu</cp:lastModifiedBy>
  <cp:revision>750</cp:revision>
  <cp:lastPrinted>2015-05-08T13:47:12Z</cp:lastPrinted>
  <dcterms:created xsi:type="dcterms:W3CDTF">2006-03-15T20:17:43Z</dcterms:created>
  <dcterms:modified xsi:type="dcterms:W3CDTF">2018-08-01T19:36:32Z</dcterms:modified>
</cp:coreProperties>
</file>