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965DDD-79F8-434B-BC38-A41FD299912F}">
  <a:tblStyle styleId="{82965DDD-79F8-434B-BC38-A41FD29991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65f9db205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65f9db205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65f9db20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65f9db20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65f9db20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65f9db20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65f9db205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65f9db205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65f9db205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65f9db205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65f9db20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65f9db20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65f9db20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65f9db20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65f9db20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65f9db20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65f9db20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65f9db20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65f9db20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65f9db20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65f9db20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65f9db20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65f9db20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65f9db20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65f9db205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65f9db20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 the COVID Vaccination Rate in Africa at the End of 2022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Xiao, Raj Dasani, Salil Goyal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87900" y="496300"/>
            <a:ext cx="69234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</a:t>
            </a:r>
            <a:endParaRPr/>
          </a:p>
        </p:txBody>
      </p:sp>
      <p:graphicFrame>
        <p:nvGraphicFramePr>
          <p:cNvPr id="133" name="Google Shape;133;p22"/>
          <p:cNvGraphicFramePr/>
          <p:nvPr/>
        </p:nvGraphicFramePr>
        <p:xfrm>
          <a:off x="37450" y="134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{82965DDD-79F8-434B-BC38-A41FD299912F}</a:tableStyleId>
              </a:tblPr>
              <a:tblGrid>
                <a:gridCol w="820925"/>
                <a:gridCol w="577775"/>
                <a:gridCol w="548850"/>
                <a:gridCol w="633525"/>
                <a:gridCol w="1672350"/>
                <a:gridCol w="836575"/>
                <a:gridCol w="904125"/>
                <a:gridCol w="770500"/>
                <a:gridCol w="1132200"/>
                <a:gridCol w="1050900"/>
              </a:tblGrid>
              <a:tr h="56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Cluster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GDP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CPI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GHS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Examples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Curr Vacc %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Elbow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Slope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(per day)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Mean Pred. (End 2022)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80% CI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High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High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Avg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South Africa, Algeria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29.32%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2021-08-15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276k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61.14%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[55%, 75%]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Avg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Avg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High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Kenya, Nigeria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16.71%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2021-12-15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308k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35.1%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[30%, 45%]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Low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Avg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Low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Somalia, Chad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10.24%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2022-11-01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100k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24.91%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[15%, 32%]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Low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Avg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Avg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Ethiopia, Madagascar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9.86%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2022-02-15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456k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37.34%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[20%, 50%]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87900" y="3827575"/>
            <a:ext cx="8368200" cy="11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Took slope at each </a:t>
            </a:r>
            <a:r>
              <a:rPr lang="en"/>
              <a:t>elbow</a:t>
            </a:r>
            <a:r>
              <a:rPr lang="en"/>
              <a:t> till the most recent day (March 19th, 2022)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Combined in Ratio to the cluster’s population: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Mean: 39.08%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80% CI: [28.97%, 50.24%]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3: Reference Classes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data for TB, yellow fever and HPV vaccines to get estimates for percentage increase in vaccination per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From TB, got a mean of +0.68%, CI = [0%, 6.42%]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From yellow fever, got a mean of 1.07%, CI = [0%, 9.63%]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From HPV, got a mean of -2.78%, so dropped this one lol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Assigning </a:t>
            </a:r>
            <a:r>
              <a:rPr lang="en"/>
              <a:t>equal weight to TB and yellow fever, end up with mean projected vaccination rate 21.20%, CI = [20.3%, 28.33%]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4: Combining Forecasts</a:t>
            </a:r>
            <a:endParaRPr/>
          </a:p>
        </p:txBody>
      </p:sp>
      <p:graphicFrame>
        <p:nvGraphicFramePr>
          <p:cNvPr id="146" name="Google Shape;146;p24"/>
          <p:cNvGraphicFramePr/>
          <p:nvPr/>
        </p:nvGraphicFramePr>
        <p:xfrm>
          <a:off x="570475" y="161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{82965DDD-79F8-434B-BC38-A41FD299912F}</a:tableStyleId>
              </a:tblPr>
              <a:tblGrid>
                <a:gridCol w="2251400"/>
                <a:gridCol w="1739900"/>
                <a:gridCol w="1995650"/>
                <a:gridCol w="1995650"/>
              </a:tblGrid>
              <a:tr h="50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Forecast Method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Mean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80% CI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Weight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50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Prophet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35.41%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[32.71, 37.96]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35%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Curve Fitting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41.92%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[41.62, 42.29]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Trend Extrapolation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39.08%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[28.97, 50.24]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Reference Classes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21.20%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[20.3, 28.33]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Combined Forecast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37.69%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[31.92, 44.09]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100%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Missing Data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UN/WHO/UNICEF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Assumptions of Consistency with Vaccine Supply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Rollout Trends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Vaccine Availability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“Vaccine Ceiling”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At some point those who are left unvaccinated won’t want to take the vaccine  -&gt; vaccine rate will slow down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all, folks!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3779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Vaccine equity has been a </a:t>
            </a:r>
            <a:r>
              <a:rPr b="1" i="1" lang="en" sz="2000" u="sng"/>
              <a:t>really big </a:t>
            </a:r>
            <a:r>
              <a:rPr lang="en" sz="2000"/>
              <a:t>issue in the past year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Africa has been left behind big-time, only 20.3% of African </a:t>
            </a:r>
            <a:r>
              <a:rPr lang="en" sz="1600"/>
              <a:t>adults have received a </a:t>
            </a:r>
            <a:r>
              <a:rPr b="1" i="1" lang="en" sz="1600"/>
              <a:t>first dose</a:t>
            </a:r>
            <a:r>
              <a:rPr lang="en" sz="1600"/>
              <a:t> so far</a:t>
            </a:r>
            <a:r>
              <a:rPr lang="en" sz="1600"/>
              <a:t> 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Africa has received only 6% of the world’s vaccines, but it has 17% of the world’s population !!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875" y="2754750"/>
            <a:ext cx="3288600" cy="21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3077600"/>
            <a:ext cx="8368200" cy="19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Many r</a:t>
            </a:r>
            <a:r>
              <a:rPr lang="en"/>
              <a:t>easons for the low vaccination rates: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Africa is poorer than the rest of the world so it was last priority for vaccine companies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Healthcare infrastructure is less developed in Africa so harder to distributie vaccines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More corruption on average so generally less effective responses to crises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Also, there is </a:t>
            </a:r>
            <a:r>
              <a:rPr i="1" lang="en"/>
              <a:t>very little </a:t>
            </a:r>
            <a:r>
              <a:rPr lang="en"/>
              <a:t>interest on the Internet (or in the scientific literature) about how well Africa’s vaccination program is projected to go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525" y="156550"/>
            <a:ext cx="4786800" cy="27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Data! 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GDP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Healthcare infrastructure (got an index from the WHO)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Corruption (got an index from Transparency International)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Current and historical COVID vaccination rates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Historical vaccination rates for other diseases: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Tuberculosis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Yellow Fever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HPV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0: Naive forecast, Time Series Model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Time series forecast using Facebook’s </a:t>
            </a:r>
            <a:r>
              <a:rPr i="1" lang="en"/>
              <a:t>Prophet</a:t>
            </a:r>
            <a:r>
              <a:rPr lang="en"/>
              <a:t> software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Accounts for seasonality, changes in trends and trend anomaly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Purportedly industrial grade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Mean: 35.41%,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CI: [32.71%, 37.96%]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175" y="2247850"/>
            <a:ext cx="4944974" cy="289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1: curve fitting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0" y="14227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Pooled daily # of vaccinations in 2022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Fitted log-normal distribution over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Sampled once for every remaining day of 2022 to generate a simulated trend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Repeated </a:t>
            </a:r>
            <a:r>
              <a:rPr lang="en"/>
              <a:t>this 1,000 times and took the mean and 80% CI for each 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vaccination rate at the end of 2022, ended up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with mean 41.92%, CI = [41.61%, 42.29%]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0925" y="76200"/>
            <a:ext cx="2944475" cy="207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5229" y="3075875"/>
            <a:ext cx="3230175" cy="190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Method 2: Trend Extrapolation via Clusters</a:t>
            </a:r>
            <a:endParaRPr sz="1500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1489825"/>
            <a:ext cx="3775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Three Variables Used to Cluster</a:t>
            </a:r>
            <a:endParaRPr i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GDP (Gross Domestic Product)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GHS (Global Healthcare Services Index)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CPI (Corruptions Perceptions Index)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Clustering Method</a:t>
            </a:r>
            <a:endParaRPr i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Hierarchical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Normalized each variable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Chose 4 based on clear gap as well as keeping first </a:t>
            </a:r>
            <a:r>
              <a:rPr lang="en"/>
              <a:t>initial</a:t>
            </a:r>
            <a:r>
              <a:rPr lang="en"/>
              <a:t> split together 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425" y="1325013"/>
            <a:ext cx="4770375" cy="34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4210" l="6031" r="9616" t="5234"/>
          <a:stretch/>
        </p:blipFill>
        <p:spPr>
          <a:xfrm>
            <a:off x="6371075" y="1986825"/>
            <a:ext cx="2673325" cy="315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>
            <p:ph type="title"/>
          </p:nvPr>
        </p:nvSpPr>
        <p:spPr>
          <a:xfrm>
            <a:off x="387900" y="4963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Clusters!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4">
            <a:alphaModFix/>
          </a:blip>
          <a:srcRect b="0" l="5446" r="6136" t="0"/>
          <a:stretch/>
        </p:blipFill>
        <p:spPr>
          <a:xfrm>
            <a:off x="3280950" y="0"/>
            <a:ext cx="3271925" cy="2681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0"/>
          <p:cNvGraphicFramePr/>
          <p:nvPr/>
        </p:nvGraphicFramePr>
        <p:xfrm>
          <a:off x="138175" y="279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{82965DDD-79F8-434B-BC38-A41FD299912F}</a:tableStyleId>
              </a:tblPr>
              <a:tblGrid>
                <a:gridCol w="832750"/>
                <a:gridCol w="710225"/>
                <a:gridCol w="392575"/>
                <a:gridCol w="720075"/>
                <a:gridCol w="771400"/>
                <a:gridCol w="660275"/>
                <a:gridCol w="1842450"/>
              </a:tblGrid>
              <a:tr h="41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Cluster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Color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#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GDP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CPI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GHS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Examples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Green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High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High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Avg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South Africa, Algeria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Blue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Avg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Avg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High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Kenya, Nigeria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Low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Avg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Low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Somalia, Chad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Purple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Low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Avg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Avg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Ethiopia, Madagascar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7425" y="430825"/>
            <a:ext cx="702625" cy="11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 rotWithShape="1">
          <a:blip r:embed="rId5">
            <a:alphaModFix/>
          </a:blip>
          <a:srcRect b="24327" l="0" r="0" t="60836"/>
          <a:stretch/>
        </p:blipFill>
        <p:spPr>
          <a:xfrm>
            <a:off x="7517425" y="756400"/>
            <a:ext cx="702625" cy="1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 rotWithShape="1">
          <a:blip r:embed="rId5">
            <a:alphaModFix/>
          </a:blip>
          <a:srcRect b="38644" l="0" r="0" t="28663"/>
          <a:stretch/>
        </p:blipFill>
        <p:spPr>
          <a:xfrm>
            <a:off x="7517425" y="922300"/>
            <a:ext cx="702625" cy="3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Vaccinated People, per Cluster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600" y="1319925"/>
            <a:ext cx="6982211" cy="36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/>
          <p:nvPr/>
        </p:nvSpPr>
        <p:spPr>
          <a:xfrm>
            <a:off x="3659525" y="3846400"/>
            <a:ext cx="372900" cy="349800"/>
          </a:xfrm>
          <a:prstGeom prst="ellipse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5832050" y="2460425"/>
            <a:ext cx="372900" cy="349800"/>
          </a:xfrm>
          <a:prstGeom prst="ellipse">
            <a:avLst/>
          </a:prstGeom>
          <a:noFill/>
          <a:ln cap="flat" cmpd="sng" w="2857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6984925" y="3178225"/>
            <a:ext cx="372900" cy="349800"/>
          </a:xfrm>
          <a:prstGeom prst="ellipse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4992900" y="4196200"/>
            <a:ext cx="372900" cy="349800"/>
          </a:xfrm>
          <a:prstGeom prst="ellipse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