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1428" r:id="rId2"/>
    <p:sldId id="1639" r:id="rId3"/>
    <p:sldId id="1646" r:id="rId4"/>
    <p:sldId id="1647" r:id="rId5"/>
    <p:sldId id="1648" r:id="rId6"/>
    <p:sldId id="1649" r:id="rId7"/>
    <p:sldId id="1650" r:id="rId8"/>
    <p:sldId id="1651" r:id="rId9"/>
    <p:sldId id="1652" r:id="rId10"/>
    <p:sldId id="1653" r:id="rId11"/>
    <p:sldId id="1640" r:id="rId12"/>
    <p:sldId id="1641" r:id="rId13"/>
    <p:sldId id="1642" r:id="rId14"/>
    <p:sldId id="1643" r:id="rId15"/>
    <p:sldId id="1644" r:id="rId16"/>
    <p:sldId id="1645" r:id="rId17"/>
    <p:sldId id="1429" r:id="rId18"/>
    <p:sldId id="1430" r:id="rId19"/>
    <p:sldId id="1431" r:id="rId20"/>
    <p:sldId id="1432" r:id="rId21"/>
    <p:sldId id="1433" r:id="rId22"/>
    <p:sldId id="1434" r:id="rId23"/>
    <p:sldId id="1435" r:id="rId24"/>
    <p:sldId id="1436" r:id="rId25"/>
    <p:sldId id="1437" r:id="rId26"/>
    <p:sldId id="1438" r:id="rId27"/>
    <p:sldId id="1439" r:id="rId28"/>
    <p:sldId id="1440" r:id="rId29"/>
    <p:sldId id="1441" r:id="rId30"/>
    <p:sldId id="1442" r:id="rId31"/>
    <p:sldId id="1443" r:id="rId32"/>
    <p:sldId id="1444" r:id="rId33"/>
    <p:sldId id="1445" r:id="rId34"/>
    <p:sldId id="1446" r:id="rId35"/>
    <p:sldId id="1452" r:id="rId36"/>
    <p:sldId id="1459" r:id="rId37"/>
    <p:sldId id="1460" r:id="rId38"/>
    <p:sldId id="1461" r:id="rId39"/>
    <p:sldId id="1462" r:id="rId40"/>
    <p:sldId id="1463" r:id="rId41"/>
    <p:sldId id="1464" r:id="rId42"/>
    <p:sldId id="1465" r:id="rId43"/>
    <p:sldId id="1466" r:id="rId44"/>
    <p:sldId id="1467" r:id="rId45"/>
    <p:sldId id="1468" r:id="rId46"/>
    <p:sldId id="1469" r:id="rId47"/>
    <p:sldId id="1470" r:id="rId48"/>
    <p:sldId id="1471" r:id="rId49"/>
    <p:sldId id="1472" r:id="rId50"/>
    <p:sldId id="1473" r:id="rId51"/>
    <p:sldId id="1474" r:id="rId52"/>
    <p:sldId id="1475" r:id="rId53"/>
    <p:sldId id="1476" r:id="rId54"/>
    <p:sldId id="1477" r:id="rId55"/>
    <p:sldId id="1483" r:id="rId56"/>
    <p:sldId id="1484" r:id="rId57"/>
    <p:sldId id="1485" r:id="rId58"/>
    <p:sldId id="1486" r:id="rId59"/>
    <p:sldId id="1487" r:id="rId60"/>
    <p:sldId id="1488" r:id="rId61"/>
    <p:sldId id="1489" r:id="rId62"/>
    <p:sldId id="1490" r:id="rId63"/>
    <p:sldId id="1491" r:id="rId64"/>
    <p:sldId id="1492" r:id="rId65"/>
    <p:sldId id="1493" r:id="rId66"/>
    <p:sldId id="1494" r:id="rId67"/>
    <p:sldId id="1495" r:id="rId68"/>
    <p:sldId id="1496" r:id="rId69"/>
    <p:sldId id="1497" r:id="rId70"/>
    <p:sldId id="1498" r:id="rId71"/>
    <p:sldId id="1499" r:id="rId72"/>
    <p:sldId id="1500" r:id="rId73"/>
    <p:sldId id="1501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 autoAdjust="0"/>
    <p:restoredTop sz="91022" autoAdjust="0"/>
  </p:normalViewPr>
  <p:slideViewPr>
    <p:cSldViewPr snapToGrid="0" snapToObjects="1">
      <p:cViewPr varScale="1">
        <p:scale>
          <a:sx n="79" d="100"/>
          <a:sy n="79" d="100"/>
        </p:scale>
        <p:origin x="200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0B3B-30D3-D94F-94FB-18FA5C5A5961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687E-C727-2340-87DD-26FEDBE0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47CE-C6DC-E24B-80D4-091B5EF5288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0C81-E832-6F47-BBC5-F88B7BAD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2fDT5YiEH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1648027"/>
            <a:ext cx="8229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Ads in Web Search 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Click through rate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Revenue per click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Harm done by advertiser to others by taking a ad slot 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VCG prices 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Generalized second-price auction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Bidding true value is dominant strategy (proof in reading)</a:t>
            </a:r>
          </a:p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6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What is the VCG price of slot A?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32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13</a:t>
            </a:r>
          </a:p>
          <a:p>
            <a:pPr marL="457200" indent="-457200">
              <a:buAutoNum type="alphaUcPeriod"/>
            </a:pPr>
            <a:r>
              <a:rPr lang="en-US" sz="2400" dirty="0"/>
              <a:t>0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 smtClean="0"/>
              <a:t>17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11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0260" y="2039164"/>
            <a:ext cx="4842948" cy="2606525"/>
            <a:chOff x="2506132" y="2102830"/>
            <a:chExt cx="4842948" cy="2606525"/>
          </a:xfrm>
        </p:grpSpPr>
        <p:grpSp>
          <p:nvGrpSpPr>
            <p:cNvPr id="22" name="Group 21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4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12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990260" y="1421052"/>
            <a:ext cx="4842948" cy="2606525"/>
            <a:chOff x="2506132" y="2102830"/>
            <a:chExt cx="4842948" cy="2606525"/>
          </a:xfrm>
        </p:grpSpPr>
        <p:grpSp>
          <p:nvGrpSpPr>
            <p:cNvPr id="51" name="Group 50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  <p:cxnSp>
        <p:nvCxnSpPr>
          <p:cNvPr id="66" name="Straight Connector 65"/>
          <p:cNvCxnSpPr>
            <a:stCxn id="57" idx="2"/>
            <a:endCxn id="53" idx="6"/>
          </p:cNvCxnSpPr>
          <p:nvPr/>
        </p:nvCxnSpPr>
        <p:spPr>
          <a:xfrm flipH="1" flipV="1">
            <a:off x="2591391" y="2267719"/>
            <a:ext cx="12107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2"/>
            <a:endCxn id="54" idx="6"/>
          </p:cNvCxnSpPr>
          <p:nvPr/>
        </p:nvCxnSpPr>
        <p:spPr>
          <a:xfrm flipH="1">
            <a:off x="2591392" y="2267719"/>
            <a:ext cx="1210733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2"/>
            <a:endCxn id="55" idx="6"/>
          </p:cNvCxnSpPr>
          <p:nvPr/>
        </p:nvCxnSpPr>
        <p:spPr>
          <a:xfrm flipH="1">
            <a:off x="2591392" y="3757852"/>
            <a:ext cx="1210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0260" y="1421052"/>
            <a:ext cx="4842948" cy="2606525"/>
            <a:chOff x="2506132" y="2102830"/>
            <a:chExt cx="4842948" cy="2606525"/>
          </a:xfrm>
        </p:grpSpPr>
        <p:grpSp>
          <p:nvGrpSpPr>
            <p:cNvPr id="22" name="Group 21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  <p:cxnSp>
        <p:nvCxnSpPr>
          <p:cNvPr id="30" name="Straight Connector 29"/>
          <p:cNvCxnSpPr>
            <a:stCxn id="9" idx="2"/>
            <a:endCxn id="5" idx="6"/>
          </p:cNvCxnSpPr>
          <p:nvPr/>
        </p:nvCxnSpPr>
        <p:spPr>
          <a:xfrm flipH="1" flipV="1">
            <a:off x="2591391" y="2267719"/>
            <a:ext cx="12107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6" idx="6"/>
          </p:cNvCxnSpPr>
          <p:nvPr/>
        </p:nvCxnSpPr>
        <p:spPr>
          <a:xfrm flipH="1">
            <a:off x="2591392" y="2267719"/>
            <a:ext cx="1210733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7" idx="6"/>
          </p:cNvCxnSpPr>
          <p:nvPr/>
        </p:nvCxnSpPr>
        <p:spPr>
          <a:xfrm flipH="1">
            <a:off x="2591392" y="3757852"/>
            <a:ext cx="1210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45482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X gets slot </a:t>
            </a:r>
            <a:r>
              <a:rPr lang="en-US" sz="2400" dirty="0" smtClean="0"/>
              <a:t>B: sum of valuation of Y and Z is 32+1 = 33</a:t>
            </a:r>
          </a:p>
          <a:p>
            <a:r>
              <a:rPr lang="en-US" sz="2400" dirty="0" smtClean="0"/>
              <a:t>If X didn’t exist: Y would get A and Z would get B. Sum of valuations would be 32+5 = 37. </a:t>
            </a:r>
          </a:p>
          <a:p>
            <a:r>
              <a:rPr lang="en-US" sz="2400" dirty="0" smtClean="0"/>
              <a:t>X should pay 37-33 = 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5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0260" y="1421052"/>
            <a:ext cx="4842948" cy="2606525"/>
            <a:chOff x="2506132" y="2102830"/>
            <a:chExt cx="4842948" cy="2606525"/>
          </a:xfrm>
        </p:grpSpPr>
        <p:grpSp>
          <p:nvGrpSpPr>
            <p:cNvPr id="22" name="Group 21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  <p:cxnSp>
        <p:nvCxnSpPr>
          <p:cNvPr id="30" name="Straight Connector 29"/>
          <p:cNvCxnSpPr>
            <a:stCxn id="9" idx="2"/>
            <a:endCxn id="5" idx="6"/>
          </p:cNvCxnSpPr>
          <p:nvPr/>
        </p:nvCxnSpPr>
        <p:spPr>
          <a:xfrm flipH="1" flipV="1">
            <a:off x="2591391" y="2267719"/>
            <a:ext cx="12107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6" idx="6"/>
          </p:cNvCxnSpPr>
          <p:nvPr/>
        </p:nvCxnSpPr>
        <p:spPr>
          <a:xfrm flipH="1">
            <a:off x="2591392" y="2267719"/>
            <a:ext cx="1210733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7" idx="6"/>
          </p:cNvCxnSpPr>
          <p:nvPr/>
        </p:nvCxnSpPr>
        <p:spPr>
          <a:xfrm flipH="1">
            <a:off x="2591392" y="3757852"/>
            <a:ext cx="1210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45482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 smtClean="0"/>
              <a:t>Y </a:t>
            </a:r>
            <a:r>
              <a:rPr lang="en-US" sz="2400" dirty="0" smtClean="0"/>
              <a:t>gets slot </a:t>
            </a:r>
            <a:r>
              <a:rPr lang="en-US" sz="2400" dirty="0"/>
              <a:t>A</a:t>
            </a:r>
            <a:r>
              <a:rPr lang="en-US" sz="2400" dirty="0" smtClean="0"/>
              <a:t>: sum of valuation of X and Z is 15+1 = 16</a:t>
            </a:r>
          </a:p>
          <a:p>
            <a:r>
              <a:rPr lang="en-US" sz="2400" dirty="0" smtClean="0"/>
              <a:t>If Y didn’t exist: X would get A and Z would get B. Sum of valuations would be 24+5 = 29. 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 should pay 29-16 = 13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84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0260" y="1421052"/>
            <a:ext cx="4842948" cy="2606525"/>
            <a:chOff x="2506132" y="2102830"/>
            <a:chExt cx="4842948" cy="2606525"/>
          </a:xfrm>
        </p:grpSpPr>
        <p:grpSp>
          <p:nvGrpSpPr>
            <p:cNvPr id="22" name="Group 21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  <p:cxnSp>
        <p:nvCxnSpPr>
          <p:cNvPr id="30" name="Straight Connector 29"/>
          <p:cNvCxnSpPr>
            <a:stCxn id="9" idx="2"/>
            <a:endCxn id="5" idx="6"/>
          </p:cNvCxnSpPr>
          <p:nvPr/>
        </p:nvCxnSpPr>
        <p:spPr>
          <a:xfrm flipH="1" flipV="1">
            <a:off x="2591391" y="2267719"/>
            <a:ext cx="12107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6" idx="6"/>
          </p:cNvCxnSpPr>
          <p:nvPr/>
        </p:nvCxnSpPr>
        <p:spPr>
          <a:xfrm flipH="1">
            <a:off x="2591392" y="2267719"/>
            <a:ext cx="1210733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7" idx="6"/>
          </p:cNvCxnSpPr>
          <p:nvPr/>
        </p:nvCxnSpPr>
        <p:spPr>
          <a:xfrm flipH="1">
            <a:off x="2591392" y="3757852"/>
            <a:ext cx="1210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454826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 does not do har</a:t>
            </a:r>
            <a:r>
              <a:rPr lang="en-US" sz="2400" dirty="0" smtClean="0"/>
              <a:t>m to anyone so Z pays 0.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75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990260" y="1421052"/>
            <a:ext cx="4842948" cy="2606525"/>
            <a:chOff x="2506132" y="2102830"/>
            <a:chExt cx="4842948" cy="2606525"/>
          </a:xfrm>
        </p:grpSpPr>
        <p:grpSp>
          <p:nvGrpSpPr>
            <p:cNvPr id="22" name="Group 21"/>
            <p:cNvGrpSpPr/>
            <p:nvPr/>
          </p:nvGrpSpPr>
          <p:grpSpPr>
            <a:xfrm>
              <a:off x="2506132" y="2102830"/>
              <a:ext cx="3183467" cy="2573867"/>
              <a:chOff x="3268134" y="2150533"/>
              <a:chExt cx="3183467" cy="257386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79999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79999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79999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Z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268134" y="2150533"/>
                <a:ext cx="863600" cy="2573867"/>
                <a:chOff x="3699934" y="2150533"/>
                <a:chExt cx="863600" cy="257386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852332" y="27601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rgbClr val="000000"/>
                      </a:solidFill>
                    </a:rPr>
                    <a:t>A</a:t>
                  </a:r>
                  <a:endParaRPr lang="en-US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2333" y="3496733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52333" y="4250266"/>
                  <a:ext cx="448733" cy="4741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0"/>
                      </a:schemeClr>
                    </a:gs>
                  </a:gsLst>
                  <a:lin ang="16200000" scaled="0"/>
                  <a:tileRect/>
                </a:gradFill>
                <a:ln w="28575" cmpd="sng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99934" y="2150533"/>
                  <a:ext cx="863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Slots</a:t>
                  </a:r>
                  <a:endParaRPr lang="en-US" sz="2400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4487335" y="2150533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Advertisers</a:t>
                </a:r>
                <a:endParaRPr lang="en-US" sz="24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384814" y="2127127"/>
              <a:ext cx="1964266" cy="2582228"/>
              <a:chOff x="7018853" y="2130222"/>
              <a:chExt cx="1964266" cy="258222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18853" y="2130222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Valuations 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06719" y="2750923"/>
                <a:ext cx="152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24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15, </a:t>
                </a:r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38985" y="3483521"/>
                <a:ext cx="1591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32</a:t>
                </a:r>
                <a:r>
                  <a:rPr lang="en-US" sz="2400" dirty="0" smtClean="0"/>
                  <a:t>, 20, </a:t>
                </a:r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91385" y="4250785"/>
                <a:ext cx="13800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8, </a:t>
                </a:r>
                <a:r>
                  <a:rPr lang="en-US" sz="2400" dirty="0" smtClean="0"/>
                  <a:t>5, 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</p:grpSp>
      <p:cxnSp>
        <p:nvCxnSpPr>
          <p:cNvPr id="30" name="Straight Connector 29"/>
          <p:cNvCxnSpPr>
            <a:stCxn id="9" idx="2"/>
            <a:endCxn id="5" idx="6"/>
          </p:cNvCxnSpPr>
          <p:nvPr/>
        </p:nvCxnSpPr>
        <p:spPr>
          <a:xfrm flipH="1" flipV="1">
            <a:off x="2591391" y="2267719"/>
            <a:ext cx="1210734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6" idx="6"/>
          </p:cNvCxnSpPr>
          <p:nvPr/>
        </p:nvCxnSpPr>
        <p:spPr>
          <a:xfrm flipH="1">
            <a:off x="2591392" y="2267719"/>
            <a:ext cx="1210733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7" idx="6"/>
          </p:cNvCxnSpPr>
          <p:nvPr/>
        </p:nvCxnSpPr>
        <p:spPr>
          <a:xfrm flipH="1">
            <a:off x="2591392" y="3757852"/>
            <a:ext cx="1210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5564" y="1420749"/>
            <a:ext cx="196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Prices 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66763" y="2048543"/>
            <a:ext cx="54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66762" y="2779721"/>
            <a:ext cx="54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66762" y="3537370"/>
            <a:ext cx="54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6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31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r>
              <a:rPr lang="en-US" sz="2400" dirty="0"/>
              <a:t>People are often influenced by other decisions: choice of restaurants, political views, products to buy, etc., etc., etc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45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r>
              <a:rPr lang="en-US" sz="2400" dirty="0"/>
              <a:t>People are often influenced by other decisions: choice of restaurants, political views, products to buy, etc., etc.,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Information cascade: </a:t>
            </a:r>
            <a:r>
              <a:rPr lang="en-US" sz="2400" dirty="0"/>
              <a:t>people who make the same decision others have made, regardless of their own private 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b="1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15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829734" y="1744133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5800" y="5291667"/>
            <a:ext cx="757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VCG price of each slot.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88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r>
              <a:rPr lang="en-US" sz="2400" dirty="0"/>
              <a:t>People are often influenced by other decisions: choice of restaurants, political views, products to buy, etc., etc.,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Information cascade: </a:t>
            </a:r>
            <a:r>
              <a:rPr lang="en-US" sz="2400" dirty="0"/>
              <a:t>people who make the same decision others have made, regardless of their own private 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b="1" dirty="0"/>
          </a:p>
          <a:p>
            <a:r>
              <a:rPr lang="en-US" sz="2400" dirty="0"/>
              <a:t>Why? Two main reasons: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77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r>
              <a:rPr lang="en-US" sz="2400" dirty="0"/>
              <a:t>People are often influenced by other decisions: choice of restaurants, political views, products to buy, etc., etc.,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Information cascade: </a:t>
            </a:r>
            <a:r>
              <a:rPr lang="en-US" sz="2400" dirty="0"/>
              <a:t>people who make the same decision others have made, regardless of their own private 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b="1" dirty="0"/>
          </a:p>
          <a:p>
            <a:r>
              <a:rPr lang="en-US" sz="2400" dirty="0"/>
              <a:t>Why? Two main reasons: </a:t>
            </a:r>
          </a:p>
          <a:p>
            <a:pPr marL="514350" indent="-514350">
              <a:buAutoNum type="romanLcParenR"/>
            </a:pPr>
            <a:r>
              <a:rPr lang="en-US" sz="2400" dirty="0"/>
              <a:t>Decisions by others </a:t>
            </a:r>
            <a:r>
              <a:rPr lang="en-US" sz="2400" b="1" dirty="0"/>
              <a:t>provide information </a:t>
            </a:r>
            <a:r>
              <a:rPr lang="en-US" sz="2400" dirty="0"/>
              <a:t>about the potential quality of the decision. Ex. A full restaurant may be better than an empty one.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841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and Information Cascades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312" y="1417638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https://www.youtube.com/watch?v=C2fDT5YiEH8</a:t>
            </a:r>
            <a:endParaRPr lang="en-US" sz="2400" dirty="0"/>
          </a:p>
          <a:p>
            <a:r>
              <a:rPr lang="en-US" sz="2400" dirty="0"/>
              <a:t>People are often influenced by other decisions: choice of restaurants, political views, products to buy, etc., etc., etc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Information cascade: </a:t>
            </a:r>
            <a:r>
              <a:rPr lang="en-US" sz="2400" dirty="0"/>
              <a:t>people who make the same decision others have made, regardless of their own private 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b="1" dirty="0"/>
          </a:p>
          <a:p>
            <a:r>
              <a:rPr lang="en-US" sz="2400" dirty="0"/>
              <a:t>Why? Two main reasons: </a:t>
            </a:r>
          </a:p>
          <a:p>
            <a:pPr marL="514350" indent="-514350">
              <a:buAutoNum type="romanLcParenR"/>
            </a:pPr>
            <a:r>
              <a:rPr lang="en-US" sz="2400" dirty="0"/>
              <a:t>Decisions by others </a:t>
            </a:r>
            <a:r>
              <a:rPr lang="en-US" sz="2400" b="1" dirty="0"/>
              <a:t>provide information </a:t>
            </a:r>
            <a:r>
              <a:rPr lang="en-US" sz="2400" dirty="0"/>
              <a:t>about the potential quality of the decision. Ex. A full restaurant may be better than an empty one. </a:t>
            </a:r>
          </a:p>
          <a:p>
            <a:pPr marL="514350" indent="-514350">
              <a:buAutoNum type="romanLcParenR"/>
            </a:pPr>
            <a:r>
              <a:rPr lang="en-US" sz="2400" dirty="0"/>
              <a:t>In some cases, there is a </a:t>
            </a:r>
            <a:r>
              <a:rPr lang="en-US" sz="2400" b="1" dirty="0"/>
              <a:t>direct benefit </a:t>
            </a:r>
            <a:r>
              <a:rPr lang="en-US" sz="2400" dirty="0"/>
              <a:t>in imitating decisions made by others. Ex. Buying a fax machine, joining an online social network 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12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504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 rot="16200000">
            <a:off x="5521678" y="2468097"/>
            <a:ext cx="4058356" cy="227188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3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23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87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4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solidFill>
              <a:srgbClr val="008000">
                <a:alpha val="54000"/>
              </a:srgbClr>
            </a:soli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24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P(B) is the probability that A occurs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solidFill>
              <a:srgbClr val="008000">
                <a:alpha val="54000"/>
              </a:srgbClr>
            </a:soli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solidFill>
              <a:srgbClr val="008000">
                <a:alpha val="0"/>
              </a:srgbClr>
            </a:soli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4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Who gets slot A? 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X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Y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Z 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None of the above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076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Conditional probability:</a:t>
            </a:r>
          </a:p>
          <a:p>
            <a:endParaRPr lang="en-US" sz="2400" b="1" dirty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74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Conditional probability:</a:t>
            </a:r>
          </a:p>
          <a:p>
            <a:endParaRPr lang="en-US" sz="2400" b="1" dirty="0"/>
          </a:p>
          <a:p>
            <a:r>
              <a:rPr lang="en-US" sz="2400" dirty="0" smtClean="0"/>
              <a:t>P(A|B) is the probability that A occurs, given that B occurred. 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6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Conditional probability:</a:t>
            </a:r>
          </a:p>
          <a:p>
            <a:endParaRPr lang="en-US" sz="2400" b="1" dirty="0"/>
          </a:p>
          <a:p>
            <a:r>
              <a:rPr lang="en-US" sz="2400" dirty="0" smtClean="0"/>
              <a:t>P(A|B) is the probability that A occurs, given that B occurred. </a:t>
            </a:r>
          </a:p>
          <a:p>
            <a:endParaRPr lang="en-US" sz="2400" dirty="0"/>
          </a:p>
          <a:p>
            <a:r>
              <a:rPr lang="en-US" sz="2400" dirty="0" smtClean="0"/>
              <a:t>P(A|B) = P(A and B)/P(B)</a:t>
            </a:r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solidFill>
              <a:srgbClr val="008000">
                <a:alpha val="0"/>
              </a:srgbClr>
            </a:soli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13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Conditional probability:</a:t>
            </a:r>
          </a:p>
          <a:p>
            <a:endParaRPr lang="en-US" sz="2400" b="1" dirty="0"/>
          </a:p>
          <a:p>
            <a:r>
              <a:rPr lang="en-US" sz="2400" dirty="0" smtClean="0"/>
              <a:t>P(A|B) is the probability that A occurs, given that B occurred. </a:t>
            </a:r>
          </a:p>
          <a:p>
            <a:endParaRPr lang="en-US" sz="2400" dirty="0"/>
          </a:p>
          <a:p>
            <a:r>
              <a:rPr lang="en-US" sz="2400" dirty="0" smtClean="0"/>
              <a:t>P(A|B) = P(A and B)/P(B)</a:t>
            </a:r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solidFill>
              <a:srgbClr val="008000">
                <a:alpha val="54000"/>
              </a:srgbClr>
            </a:soli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5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and B are events that occur or not based on some random process. </a:t>
            </a:r>
          </a:p>
          <a:p>
            <a:endParaRPr lang="en-US" sz="2400" dirty="0"/>
          </a:p>
          <a:p>
            <a:r>
              <a:rPr lang="en-US" sz="2400" dirty="0" smtClean="0"/>
              <a:t>P(A) is the probability that A occurs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Conditional probability:</a:t>
            </a:r>
          </a:p>
          <a:p>
            <a:endParaRPr lang="en-US" sz="2400" b="1" dirty="0"/>
          </a:p>
          <a:p>
            <a:r>
              <a:rPr lang="en-US" sz="2400" dirty="0" smtClean="0"/>
              <a:t>P(A|B) is the probability that A occurs, given that B occurred. </a:t>
            </a:r>
          </a:p>
          <a:p>
            <a:endParaRPr lang="en-US" sz="2400" dirty="0"/>
          </a:p>
          <a:p>
            <a:r>
              <a:rPr lang="en-US" sz="2400" dirty="0" smtClean="0"/>
              <a:t>P(A|B) = P(A and B)/P(B)</a:t>
            </a:r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  <p:sp>
        <p:nvSpPr>
          <p:cNvPr id="3" name="Freeform 2"/>
          <p:cNvSpPr/>
          <p:nvPr/>
        </p:nvSpPr>
        <p:spPr>
          <a:xfrm>
            <a:off x="6973494" y="3396252"/>
            <a:ext cx="1042954" cy="1091199"/>
          </a:xfrm>
          <a:custGeom>
            <a:avLst/>
            <a:gdLst>
              <a:gd name="connsiteX0" fmla="*/ 11506 w 1042954"/>
              <a:gd name="connsiteY0" fmla="*/ 484304 h 1091199"/>
              <a:gd name="connsiteX1" fmla="*/ 251395 w 1042954"/>
              <a:gd name="connsiteY1" fmla="*/ 103304 h 1091199"/>
              <a:gd name="connsiteX2" fmla="*/ 519506 w 1042954"/>
              <a:gd name="connsiteY2" fmla="*/ 4526 h 1091199"/>
              <a:gd name="connsiteX3" fmla="*/ 787617 w 1042954"/>
              <a:gd name="connsiteY3" fmla="*/ 32748 h 1091199"/>
              <a:gd name="connsiteX4" fmla="*/ 985173 w 1042954"/>
              <a:gd name="connsiteY4" fmla="*/ 173859 h 1091199"/>
              <a:gd name="connsiteX5" fmla="*/ 1041617 w 1042954"/>
              <a:gd name="connsiteY5" fmla="*/ 272637 h 1091199"/>
              <a:gd name="connsiteX6" fmla="*/ 942839 w 1042954"/>
              <a:gd name="connsiteY6" fmla="*/ 653637 h 1091199"/>
              <a:gd name="connsiteX7" fmla="*/ 844062 w 1042954"/>
              <a:gd name="connsiteY7" fmla="*/ 851192 h 1091199"/>
              <a:gd name="connsiteX8" fmla="*/ 674728 w 1042954"/>
              <a:gd name="connsiteY8" fmla="*/ 1020526 h 1091199"/>
              <a:gd name="connsiteX9" fmla="*/ 491284 w 1042954"/>
              <a:gd name="connsiteY9" fmla="*/ 1091081 h 1091199"/>
              <a:gd name="connsiteX10" fmla="*/ 293728 w 1042954"/>
              <a:gd name="connsiteY10" fmla="*/ 1006415 h 1091199"/>
              <a:gd name="connsiteX11" fmla="*/ 194950 w 1042954"/>
              <a:gd name="connsiteY11" fmla="*/ 851192 h 1091199"/>
              <a:gd name="connsiteX12" fmla="*/ 82062 w 1042954"/>
              <a:gd name="connsiteY12" fmla="*/ 681859 h 1091199"/>
              <a:gd name="connsiteX13" fmla="*/ 39728 w 1042954"/>
              <a:gd name="connsiteY13" fmla="*/ 540748 h 1091199"/>
              <a:gd name="connsiteX14" fmla="*/ 11506 w 1042954"/>
              <a:gd name="connsiteY14" fmla="*/ 484304 h 109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42954" h="1091199">
                <a:moveTo>
                  <a:pt x="11506" y="484304"/>
                </a:moveTo>
                <a:cubicBezTo>
                  <a:pt x="46784" y="411397"/>
                  <a:pt x="166728" y="183267"/>
                  <a:pt x="251395" y="103304"/>
                </a:cubicBezTo>
                <a:cubicBezTo>
                  <a:pt x="336062" y="23341"/>
                  <a:pt x="430136" y="16285"/>
                  <a:pt x="519506" y="4526"/>
                </a:cubicBezTo>
                <a:cubicBezTo>
                  <a:pt x="608876" y="-7233"/>
                  <a:pt x="710006" y="4526"/>
                  <a:pt x="787617" y="32748"/>
                </a:cubicBezTo>
                <a:cubicBezTo>
                  <a:pt x="865228" y="60970"/>
                  <a:pt x="942840" y="133878"/>
                  <a:pt x="985173" y="173859"/>
                </a:cubicBezTo>
                <a:cubicBezTo>
                  <a:pt x="1027506" y="213840"/>
                  <a:pt x="1048673" y="192674"/>
                  <a:pt x="1041617" y="272637"/>
                </a:cubicBezTo>
                <a:cubicBezTo>
                  <a:pt x="1034561" y="352600"/>
                  <a:pt x="975765" y="557211"/>
                  <a:pt x="942839" y="653637"/>
                </a:cubicBezTo>
                <a:cubicBezTo>
                  <a:pt x="909913" y="750063"/>
                  <a:pt x="888747" y="790044"/>
                  <a:pt x="844062" y="851192"/>
                </a:cubicBezTo>
                <a:cubicBezTo>
                  <a:pt x="799377" y="912340"/>
                  <a:pt x="733524" y="980545"/>
                  <a:pt x="674728" y="1020526"/>
                </a:cubicBezTo>
                <a:cubicBezTo>
                  <a:pt x="615932" y="1060508"/>
                  <a:pt x="554784" y="1093433"/>
                  <a:pt x="491284" y="1091081"/>
                </a:cubicBezTo>
                <a:cubicBezTo>
                  <a:pt x="427784" y="1088729"/>
                  <a:pt x="343117" y="1046397"/>
                  <a:pt x="293728" y="1006415"/>
                </a:cubicBezTo>
                <a:cubicBezTo>
                  <a:pt x="244339" y="966433"/>
                  <a:pt x="230228" y="905285"/>
                  <a:pt x="194950" y="851192"/>
                </a:cubicBezTo>
                <a:cubicBezTo>
                  <a:pt x="159672" y="797099"/>
                  <a:pt x="107932" y="733600"/>
                  <a:pt x="82062" y="681859"/>
                </a:cubicBezTo>
                <a:cubicBezTo>
                  <a:pt x="56192" y="630118"/>
                  <a:pt x="46784" y="573674"/>
                  <a:pt x="39728" y="540748"/>
                </a:cubicBezTo>
                <a:cubicBezTo>
                  <a:pt x="32672" y="507822"/>
                  <a:pt x="-23772" y="557211"/>
                  <a:pt x="11506" y="484304"/>
                </a:cubicBezTo>
                <a:close/>
              </a:path>
            </a:pathLst>
          </a:custGeom>
          <a:solidFill>
            <a:srgbClr val="008000">
              <a:alpha val="5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57516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P(A|B) = P(A and B)/P(B)       (a)</a:t>
            </a:r>
          </a:p>
          <a:p>
            <a:r>
              <a:rPr lang="en-US" sz="2400" dirty="0"/>
              <a:t>P(B|A) = P(A and B)/P(A)       (b)</a:t>
            </a:r>
          </a:p>
          <a:p>
            <a:endParaRPr lang="en-US" sz="2400" dirty="0"/>
          </a:p>
          <a:p>
            <a:r>
              <a:rPr lang="en-US" sz="2400" dirty="0"/>
              <a:t>P(A and B) = P(B)*P(A|B)       (from a)</a:t>
            </a:r>
          </a:p>
          <a:p>
            <a:r>
              <a:rPr lang="en-US" sz="2400" dirty="0"/>
              <a:t>P(A and B) = P(A)*P(B|A)	     (from b)</a:t>
            </a:r>
          </a:p>
          <a:p>
            <a:endParaRPr lang="en-US" sz="2400" dirty="0"/>
          </a:p>
          <a:p>
            <a:r>
              <a:rPr lang="en-US" sz="2400" dirty="0" smtClean="0"/>
              <a:t>P(B)*P(A|B) = P(A)*P(B|</a:t>
            </a:r>
            <a:r>
              <a:rPr lang="en-US" sz="2400" dirty="0"/>
              <a:t>A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5521678" y="2468097"/>
            <a:ext cx="4058356" cy="2271889"/>
            <a:chOff x="4524022" y="1778000"/>
            <a:chExt cx="4058356" cy="2271889"/>
          </a:xfrm>
        </p:grpSpPr>
        <p:sp>
          <p:nvSpPr>
            <p:cNvPr id="6" name="Rectangle 5"/>
            <p:cNvSpPr/>
            <p:nvPr/>
          </p:nvSpPr>
          <p:spPr>
            <a:xfrm>
              <a:off x="4524022" y="1778000"/>
              <a:ext cx="4058356" cy="227188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769556" y="2286000"/>
              <a:ext cx="2017888" cy="12982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9722" y="2286000"/>
              <a:ext cx="2215444" cy="11147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95445" y="2413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4222" y="4755445"/>
            <a:ext cx="49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43587" y="5656679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Sample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  <p:sp>
        <p:nvSpPr>
          <p:cNvPr id="3" name="Freeform 2"/>
          <p:cNvSpPr/>
          <p:nvPr/>
        </p:nvSpPr>
        <p:spPr>
          <a:xfrm>
            <a:off x="6973494" y="3396252"/>
            <a:ext cx="1042954" cy="1091199"/>
          </a:xfrm>
          <a:custGeom>
            <a:avLst/>
            <a:gdLst>
              <a:gd name="connsiteX0" fmla="*/ 11506 w 1042954"/>
              <a:gd name="connsiteY0" fmla="*/ 484304 h 1091199"/>
              <a:gd name="connsiteX1" fmla="*/ 251395 w 1042954"/>
              <a:gd name="connsiteY1" fmla="*/ 103304 h 1091199"/>
              <a:gd name="connsiteX2" fmla="*/ 519506 w 1042954"/>
              <a:gd name="connsiteY2" fmla="*/ 4526 h 1091199"/>
              <a:gd name="connsiteX3" fmla="*/ 787617 w 1042954"/>
              <a:gd name="connsiteY3" fmla="*/ 32748 h 1091199"/>
              <a:gd name="connsiteX4" fmla="*/ 985173 w 1042954"/>
              <a:gd name="connsiteY4" fmla="*/ 173859 h 1091199"/>
              <a:gd name="connsiteX5" fmla="*/ 1041617 w 1042954"/>
              <a:gd name="connsiteY5" fmla="*/ 272637 h 1091199"/>
              <a:gd name="connsiteX6" fmla="*/ 942839 w 1042954"/>
              <a:gd name="connsiteY6" fmla="*/ 653637 h 1091199"/>
              <a:gd name="connsiteX7" fmla="*/ 844062 w 1042954"/>
              <a:gd name="connsiteY7" fmla="*/ 851192 h 1091199"/>
              <a:gd name="connsiteX8" fmla="*/ 674728 w 1042954"/>
              <a:gd name="connsiteY8" fmla="*/ 1020526 h 1091199"/>
              <a:gd name="connsiteX9" fmla="*/ 491284 w 1042954"/>
              <a:gd name="connsiteY9" fmla="*/ 1091081 h 1091199"/>
              <a:gd name="connsiteX10" fmla="*/ 293728 w 1042954"/>
              <a:gd name="connsiteY10" fmla="*/ 1006415 h 1091199"/>
              <a:gd name="connsiteX11" fmla="*/ 194950 w 1042954"/>
              <a:gd name="connsiteY11" fmla="*/ 851192 h 1091199"/>
              <a:gd name="connsiteX12" fmla="*/ 82062 w 1042954"/>
              <a:gd name="connsiteY12" fmla="*/ 681859 h 1091199"/>
              <a:gd name="connsiteX13" fmla="*/ 39728 w 1042954"/>
              <a:gd name="connsiteY13" fmla="*/ 540748 h 1091199"/>
              <a:gd name="connsiteX14" fmla="*/ 11506 w 1042954"/>
              <a:gd name="connsiteY14" fmla="*/ 484304 h 109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42954" h="1091199">
                <a:moveTo>
                  <a:pt x="11506" y="484304"/>
                </a:moveTo>
                <a:cubicBezTo>
                  <a:pt x="46784" y="411397"/>
                  <a:pt x="166728" y="183267"/>
                  <a:pt x="251395" y="103304"/>
                </a:cubicBezTo>
                <a:cubicBezTo>
                  <a:pt x="336062" y="23341"/>
                  <a:pt x="430136" y="16285"/>
                  <a:pt x="519506" y="4526"/>
                </a:cubicBezTo>
                <a:cubicBezTo>
                  <a:pt x="608876" y="-7233"/>
                  <a:pt x="710006" y="4526"/>
                  <a:pt x="787617" y="32748"/>
                </a:cubicBezTo>
                <a:cubicBezTo>
                  <a:pt x="865228" y="60970"/>
                  <a:pt x="942840" y="133878"/>
                  <a:pt x="985173" y="173859"/>
                </a:cubicBezTo>
                <a:cubicBezTo>
                  <a:pt x="1027506" y="213840"/>
                  <a:pt x="1048673" y="192674"/>
                  <a:pt x="1041617" y="272637"/>
                </a:cubicBezTo>
                <a:cubicBezTo>
                  <a:pt x="1034561" y="352600"/>
                  <a:pt x="975765" y="557211"/>
                  <a:pt x="942839" y="653637"/>
                </a:cubicBezTo>
                <a:cubicBezTo>
                  <a:pt x="909913" y="750063"/>
                  <a:pt x="888747" y="790044"/>
                  <a:pt x="844062" y="851192"/>
                </a:cubicBezTo>
                <a:cubicBezTo>
                  <a:pt x="799377" y="912340"/>
                  <a:pt x="733524" y="980545"/>
                  <a:pt x="674728" y="1020526"/>
                </a:cubicBezTo>
                <a:cubicBezTo>
                  <a:pt x="615932" y="1060508"/>
                  <a:pt x="554784" y="1093433"/>
                  <a:pt x="491284" y="1091081"/>
                </a:cubicBezTo>
                <a:cubicBezTo>
                  <a:pt x="427784" y="1088729"/>
                  <a:pt x="343117" y="1046397"/>
                  <a:pt x="293728" y="1006415"/>
                </a:cubicBezTo>
                <a:cubicBezTo>
                  <a:pt x="244339" y="966433"/>
                  <a:pt x="230228" y="905285"/>
                  <a:pt x="194950" y="851192"/>
                </a:cubicBezTo>
                <a:cubicBezTo>
                  <a:pt x="159672" y="797099"/>
                  <a:pt x="107932" y="733600"/>
                  <a:pt x="82062" y="681859"/>
                </a:cubicBezTo>
                <a:cubicBezTo>
                  <a:pt x="56192" y="630118"/>
                  <a:pt x="46784" y="573674"/>
                  <a:pt x="39728" y="540748"/>
                </a:cubicBezTo>
                <a:cubicBezTo>
                  <a:pt x="32672" y="507822"/>
                  <a:pt x="-23772" y="557211"/>
                  <a:pt x="11506" y="484304"/>
                </a:cubicBezTo>
                <a:close/>
              </a:path>
            </a:pathLst>
          </a:custGeom>
          <a:solidFill>
            <a:srgbClr val="008000">
              <a:alpha val="5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755445"/>
            <a:ext cx="3465689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Bayes’ Rule:</a:t>
            </a:r>
          </a:p>
          <a:p>
            <a:r>
              <a:rPr lang="en-US" sz="2400" dirty="0" smtClean="0"/>
              <a:t>P</a:t>
            </a:r>
            <a:r>
              <a:rPr lang="en-US" sz="2400" dirty="0"/>
              <a:t>(A|B) = P(A)*P(B|A)/P(</a:t>
            </a:r>
            <a:r>
              <a:rPr lang="en-US" sz="2400" dirty="0" smtClean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393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84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75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21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8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Who gets slot A? 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X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Y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Z 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None of the above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235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4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053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94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Y) = </a:t>
            </a:r>
            <a:endParaRPr lang="en-US" sz="2400" dirty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78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(Eye witness testimony):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witness claims he saw a yellow taxi in a hit and run accident.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 are 80% black and 20% yellow taxis.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Assume eye witness testimony is accurate </a:t>
            </a:r>
            <a:r>
              <a:rPr lang="en-US" sz="2400" dirty="0"/>
              <a:t>80% </a:t>
            </a:r>
            <a:r>
              <a:rPr lang="en-US" sz="2400" dirty="0" smtClean="0"/>
              <a:t>of the time. </a:t>
            </a:r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What is the probability that the taxi in the accident was yellow, given the witness’ report?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Y) = ?</a:t>
            </a:r>
            <a:endParaRPr lang="en-US" sz="2400" dirty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8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68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551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2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0.2*0.8 = 0.16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26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What is the VCG price of slot C?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4</a:t>
            </a:r>
          </a:p>
          <a:p>
            <a:pPr marL="457200" indent="-457200">
              <a:buAutoNum type="alphaUcPeriod"/>
            </a:pPr>
            <a:r>
              <a:rPr lang="en-US" sz="2400" dirty="0"/>
              <a:t>1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/>
              <a:t>0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 smtClean="0"/>
              <a:t>5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074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0.2*0.8 = 0.16</a:t>
            </a:r>
          </a:p>
          <a:p>
            <a:pPr marL="514350" indent="-514350">
              <a:buFontTx/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taxi is </a:t>
            </a:r>
            <a:r>
              <a:rPr lang="en-US" sz="2400" dirty="0" smtClean="0">
                <a:solidFill>
                  <a:srgbClr val="000000"/>
                </a:solidFill>
              </a:rPr>
              <a:t>black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0.2*0.8 = 0.16</a:t>
            </a:r>
          </a:p>
          <a:p>
            <a:pPr marL="514350" indent="-514350">
              <a:buFontTx/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taxi is </a:t>
            </a:r>
            <a:r>
              <a:rPr lang="en-US" sz="2400" dirty="0" smtClean="0">
                <a:solidFill>
                  <a:srgbClr val="000000"/>
                </a:solidFill>
              </a:rPr>
              <a:t>black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P(taxi </a:t>
            </a:r>
            <a:r>
              <a:rPr lang="en-US" sz="2400" dirty="0" smtClean="0">
                <a:solidFill>
                  <a:srgbClr val="000000"/>
                </a:solidFill>
              </a:rPr>
              <a:t>B)</a:t>
            </a:r>
            <a:r>
              <a:rPr lang="en-US" sz="2400" dirty="0">
                <a:solidFill>
                  <a:srgbClr val="000000"/>
                </a:solidFill>
              </a:rPr>
              <a:t>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B) = 0.8*0.2 = 0.16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865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0.2*0.8 = 0.16</a:t>
            </a:r>
          </a:p>
          <a:p>
            <a:pPr marL="514350" indent="-514350">
              <a:buFontTx/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taxi is </a:t>
            </a:r>
            <a:r>
              <a:rPr lang="en-US" sz="2400" dirty="0" smtClean="0">
                <a:solidFill>
                  <a:srgbClr val="000000"/>
                </a:solidFill>
              </a:rPr>
              <a:t>black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P(taxi </a:t>
            </a:r>
            <a:r>
              <a:rPr lang="en-US" sz="2400" dirty="0" smtClean="0">
                <a:solidFill>
                  <a:srgbClr val="000000"/>
                </a:solidFill>
              </a:rPr>
              <a:t>B)</a:t>
            </a:r>
            <a:r>
              <a:rPr lang="en-US" sz="2400" dirty="0">
                <a:solidFill>
                  <a:srgbClr val="000000"/>
                </a:solidFill>
              </a:rPr>
              <a:t>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B) = 0.8*0.2 = 0.16</a:t>
            </a:r>
            <a:endParaRPr lang="en-US" sz="2400" dirty="0"/>
          </a:p>
          <a:p>
            <a:r>
              <a:rPr lang="en-US" sz="2400" dirty="0" smtClean="0"/>
              <a:t>Adding the probabilities we get P(witness Y) = 0.16 + 0.16 = 0.32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88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0.2*0.8 = 0.16</a:t>
            </a:r>
          </a:p>
          <a:p>
            <a:pPr marL="514350" indent="-514350">
              <a:buFontTx/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taxi is </a:t>
            </a:r>
            <a:r>
              <a:rPr lang="en-US" sz="2400" dirty="0" smtClean="0">
                <a:solidFill>
                  <a:srgbClr val="000000"/>
                </a:solidFill>
              </a:rPr>
              <a:t>black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P(taxi </a:t>
            </a:r>
            <a:r>
              <a:rPr lang="en-US" sz="2400" dirty="0" smtClean="0">
                <a:solidFill>
                  <a:srgbClr val="000000"/>
                </a:solidFill>
              </a:rPr>
              <a:t>B)</a:t>
            </a:r>
            <a:r>
              <a:rPr lang="en-US" sz="2400" dirty="0">
                <a:solidFill>
                  <a:srgbClr val="000000"/>
                </a:solidFill>
              </a:rPr>
              <a:t>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B) = 0.8*0.2 = 0.16</a:t>
            </a:r>
            <a:endParaRPr lang="en-US" sz="2400" dirty="0"/>
          </a:p>
          <a:p>
            <a:r>
              <a:rPr lang="en-US" sz="2400" dirty="0" smtClean="0"/>
              <a:t>Adding the probabilities we get P(witness Y) = 0.16 + 0.16 = 0.32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Y)/P(witness Y)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11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8023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)/P(</a:t>
            </a:r>
            <a:r>
              <a:rPr lang="en-US" sz="2400" dirty="0">
                <a:solidFill>
                  <a:srgbClr val="000000"/>
                </a:solidFill>
              </a:rPr>
              <a:t>witness Y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Need: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P(taxi Y) = 0.2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</a:t>
            </a:r>
            <a:r>
              <a:rPr lang="en-US" sz="2400" dirty="0" err="1">
                <a:solidFill>
                  <a:srgbClr val="000000"/>
                </a:solidFill>
              </a:rPr>
              <a:t>Y</a:t>
            </a:r>
            <a:r>
              <a:rPr lang="en-US" sz="2400" dirty="0" err="1" smtClean="0">
                <a:solidFill>
                  <a:srgbClr val="000000"/>
                </a:solidFill>
              </a:rPr>
              <a:t>|</a:t>
            </a:r>
            <a:r>
              <a:rPr lang="en-US" sz="2400" dirty="0" err="1">
                <a:solidFill>
                  <a:srgbClr val="000000"/>
                </a:solidFill>
              </a:rPr>
              <a:t>taxi</a:t>
            </a:r>
            <a:r>
              <a:rPr lang="en-US" sz="2400" dirty="0">
                <a:solidFill>
                  <a:srgbClr val="000000"/>
                </a:solidFill>
              </a:rPr>
              <a:t> Y</a:t>
            </a:r>
            <a:r>
              <a:rPr lang="en-US" sz="2400" dirty="0" smtClean="0">
                <a:solidFill>
                  <a:srgbClr val="000000"/>
                </a:solidFill>
              </a:rPr>
              <a:t>) = 0.8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P(witness Y</a:t>
            </a:r>
            <a:r>
              <a:rPr lang="en-US" sz="2400" dirty="0" smtClean="0">
                <a:solidFill>
                  <a:srgbClr val="000000"/>
                </a:solidFill>
              </a:rPr>
              <a:t>) = ?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Witness can say yellow in two cases:</a:t>
            </a: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taxi is actually yellow. The probability of this is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P(taxi Y)*P(witness </a:t>
            </a:r>
            <a:r>
              <a:rPr lang="en-US" sz="2400" dirty="0" err="1" smtClean="0">
                <a:solidFill>
                  <a:srgbClr val="000000"/>
                </a:solidFill>
              </a:rPr>
              <a:t>Y|taxi</a:t>
            </a:r>
            <a:r>
              <a:rPr lang="en-US" sz="2400" dirty="0" smtClean="0">
                <a:solidFill>
                  <a:srgbClr val="000000"/>
                </a:solidFill>
              </a:rPr>
              <a:t> Y) = 0.2*0.8 = 0.16</a:t>
            </a:r>
          </a:p>
          <a:p>
            <a:pPr marL="514350" indent="-514350">
              <a:buFontTx/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</a:t>
            </a:r>
            <a:r>
              <a:rPr lang="en-US" sz="2400" dirty="0">
                <a:solidFill>
                  <a:srgbClr val="000000"/>
                </a:solidFill>
              </a:rPr>
              <a:t>taxi is </a:t>
            </a:r>
            <a:r>
              <a:rPr lang="en-US" sz="2400" dirty="0" smtClean="0">
                <a:solidFill>
                  <a:srgbClr val="000000"/>
                </a:solidFill>
              </a:rPr>
              <a:t>black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P(taxi </a:t>
            </a:r>
            <a:r>
              <a:rPr lang="en-US" sz="2400" dirty="0" smtClean="0">
                <a:solidFill>
                  <a:srgbClr val="000000"/>
                </a:solidFill>
              </a:rPr>
              <a:t>B)</a:t>
            </a:r>
            <a:r>
              <a:rPr lang="en-US" sz="2400" dirty="0">
                <a:solidFill>
                  <a:srgbClr val="000000"/>
                </a:solidFill>
              </a:rPr>
              <a:t>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B) = 0.8*0.2 = 0.16</a:t>
            </a:r>
            <a:endParaRPr lang="en-US" sz="2400" dirty="0"/>
          </a:p>
          <a:p>
            <a:r>
              <a:rPr lang="en-US" sz="2400" dirty="0" smtClean="0"/>
              <a:t>Adding the probabilities we get P(witness Y) = 0.16 + 0.16 = 0.32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</a:rPr>
              <a:t>P(taxi Y | witness Y) =  P(taxi Y)*P(witness </a:t>
            </a:r>
            <a:r>
              <a:rPr lang="en-US" sz="2400" dirty="0" err="1">
                <a:solidFill>
                  <a:srgbClr val="000000"/>
                </a:solidFill>
              </a:rPr>
              <a:t>Y|taxi</a:t>
            </a:r>
            <a:r>
              <a:rPr lang="en-US" sz="2400" dirty="0">
                <a:solidFill>
                  <a:srgbClr val="000000"/>
                </a:solidFill>
              </a:rPr>
              <a:t> Y)/P(witness Y)</a:t>
            </a:r>
          </a:p>
          <a:p>
            <a:r>
              <a:rPr lang="en-US" sz="2400" dirty="0" smtClean="0"/>
              <a:t>= 0.2*0.8/0.32 =  0.5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33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71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70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9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88555" y="5404556"/>
            <a:ext cx="400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Bayes’ Rule!</a:t>
            </a:r>
          </a:p>
          <a:p>
            <a:r>
              <a:rPr lang="en-US" sz="2400" b="1" dirty="0"/>
              <a:t>P(A|B) = P(A)*P(B|A)/P(B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8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52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What is the VCG price of slot C?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4</a:t>
            </a:r>
          </a:p>
          <a:p>
            <a:pPr marL="457200" indent="-457200">
              <a:buAutoNum type="alphaUcPeriod"/>
            </a:pPr>
            <a:r>
              <a:rPr lang="en-US" sz="2400" dirty="0"/>
              <a:t>1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lphaUcPeriod"/>
            </a:pPr>
            <a:r>
              <a:rPr lang="en-US" sz="2400" dirty="0" smtClean="0"/>
              <a:t>5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54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61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21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16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Bayes’ Rule (Spam filtering):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1% of all spam emails contain the phrase “check this out”.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0.04% of all non-spam emails contain the phrase.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40% of all email is spam.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What</a:t>
            </a:r>
            <a:r>
              <a:rPr lang="fr-FR" sz="2400" dirty="0" smtClean="0">
                <a:solidFill>
                  <a:srgbClr val="0000FF"/>
                </a:solidFill>
              </a:rPr>
              <a:t>’</a:t>
            </a:r>
            <a:r>
              <a:rPr lang="en-US" sz="2400" dirty="0" smtClean="0">
                <a:solidFill>
                  <a:srgbClr val="0000FF"/>
                </a:solidFill>
              </a:rPr>
              <a:t>s the probability that an email that contains the phrase “check this out” is spam? 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smtClean="0"/>
              <a:t>P(“CTO”|spam) = 0.01</a:t>
            </a:r>
          </a:p>
          <a:p>
            <a:r>
              <a:rPr lang="en-US" sz="2400" smtClean="0"/>
              <a:t>P(“CTO”) = ?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72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83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2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8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0.4*0.01 = 0.004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7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0.4*0.01 = 0.004</a:t>
            </a:r>
          </a:p>
          <a:p>
            <a:pPr marL="514350" indent="-514350"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email is </a:t>
            </a:r>
            <a:r>
              <a:rPr lang="en-US" sz="2400" dirty="0" smtClean="0">
                <a:solidFill>
                  <a:srgbClr val="000000"/>
                </a:solidFill>
              </a:rPr>
              <a:t>not spam</a:t>
            </a:r>
            <a:r>
              <a:rPr lang="en-US" sz="2400" dirty="0">
                <a:solidFill>
                  <a:srgbClr val="000000"/>
                </a:solidFill>
              </a:rPr>
              <a:t>. The probability of this is: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42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What is the VCG price of slot B?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4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5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/>
              <a:t>0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61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0.4*0.01 = 0.004</a:t>
            </a:r>
          </a:p>
          <a:p>
            <a:pPr marL="514350" indent="-514350"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email is </a:t>
            </a:r>
            <a:r>
              <a:rPr lang="en-US" sz="2400" dirty="0" smtClean="0">
                <a:solidFill>
                  <a:srgbClr val="000000"/>
                </a:solidFill>
              </a:rPr>
              <a:t>not spam</a:t>
            </a:r>
            <a:r>
              <a:rPr lang="en-US" sz="2400" dirty="0">
                <a:solidFill>
                  <a:srgbClr val="000000"/>
                </a:solidFill>
              </a:rPr>
              <a:t>. The probability of this is: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P(not 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CTO”|not</a:t>
            </a:r>
            <a:r>
              <a:rPr lang="en-US" sz="2400" dirty="0" smtClean="0">
                <a:solidFill>
                  <a:srgbClr val="000000"/>
                </a:solidFill>
              </a:rPr>
              <a:t> spam) =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6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0.4*0.01 = 0.004</a:t>
            </a:r>
          </a:p>
          <a:p>
            <a:pPr marL="514350" indent="-514350"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email is </a:t>
            </a:r>
            <a:r>
              <a:rPr lang="en-US" sz="2400" dirty="0" smtClean="0">
                <a:solidFill>
                  <a:srgbClr val="000000"/>
                </a:solidFill>
              </a:rPr>
              <a:t>not spam</a:t>
            </a:r>
            <a:r>
              <a:rPr lang="en-US" sz="2400" dirty="0">
                <a:solidFill>
                  <a:srgbClr val="000000"/>
                </a:solidFill>
              </a:rPr>
              <a:t>. The probability of this is: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P(not 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CTO”|not</a:t>
            </a:r>
            <a:r>
              <a:rPr lang="en-US" sz="2400" dirty="0" smtClean="0">
                <a:solidFill>
                  <a:srgbClr val="000000"/>
                </a:solidFill>
              </a:rPr>
              <a:t> spam)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0.6*0.0004 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0.00024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199" y="1591192"/>
            <a:ext cx="868680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(spam)</a:t>
            </a:r>
            <a:r>
              <a:rPr lang="en-US" sz="2400" dirty="0">
                <a:solidFill>
                  <a:srgbClr val="000000"/>
                </a:solidFill>
              </a:rPr>
              <a:t>*P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CTO”|spam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smtClean="0">
                <a:solidFill>
                  <a:srgbClr val="000000"/>
                </a:solidFill>
              </a:rPr>
              <a:t>0.4*0.01 = 0.004</a:t>
            </a:r>
          </a:p>
          <a:p>
            <a:pPr marL="514350" indent="-514350"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email is </a:t>
            </a:r>
            <a:r>
              <a:rPr lang="en-US" sz="2400" dirty="0" smtClean="0">
                <a:solidFill>
                  <a:srgbClr val="000000"/>
                </a:solidFill>
              </a:rPr>
              <a:t>not spam</a:t>
            </a:r>
            <a:r>
              <a:rPr lang="en-US" sz="2400" dirty="0">
                <a:solidFill>
                  <a:srgbClr val="000000"/>
                </a:solidFill>
              </a:rPr>
              <a:t>. The probability of this is: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P(not spam)*P(“</a:t>
            </a:r>
            <a:r>
              <a:rPr lang="en-US" sz="2400" dirty="0" err="1">
                <a:solidFill>
                  <a:srgbClr val="000000"/>
                </a:solidFill>
              </a:rPr>
              <a:t>CTO”|not</a:t>
            </a:r>
            <a:r>
              <a:rPr lang="en-US" sz="2400" dirty="0">
                <a:solidFill>
                  <a:srgbClr val="000000"/>
                </a:solidFill>
              </a:rPr>
              <a:t> spam) = 0.6*0.0004 = 0.00024</a:t>
            </a:r>
          </a:p>
          <a:p>
            <a:r>
              <a:rPr lang="en-US" sz="2400" dirty="0" smtClean="0"/>
              <a:t>Adding </a:t>
            </a:r>
            <a:r>
              <a:rPr lang="en-US" sz="2400" dirty="0"/>
              <a:t>the probabilities we get P</a:t>
            </a:r>
            <a:r>
              <a:rPr lang="en-US" sz="2400" dirty="0" smtClean="0"/>
              <a:t>(“CTO”) </a:t>
            </a:r>
            <a:r>
              <a:rPr lang="en-US" sz="2400" dirty="0"/>
              <a:t>= </a:t>
            </a:r>
            <a:r>
              <a:rPr lang="en-US" sz="2400" dirty="0" smtClean="0"/>
              <a:t>.004 + </a:t>
            </a:r>
            <a:r>
              <a:rPr lang="en-US" sz="2400" dirty="0" smtClean="0">
                <a:solidFill>
                  <a:srgbClr val="000000"/>
                </a:solidFill>
              </a:rPr>
              <a:t>0.00024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= </a:t>
            </a:r>
            <a:r>
              <a:rPr lang="is-IS" sz="2400" dirty="0"/>
              <a:t>0.00424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36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74863"/>
            <a:ext cx="8229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P(spam | “CTO”) = P(spam)*P(“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)/P(“CTO”)</a:t>
            </a:r>
          </a:p>
          <a:p>
            <a:r>
              <a:rPr lang="en-US" sz="2400" dirty="0" smtClean="0"/>
              <a:t>P(spam) = 0.4</a:t>
            </a:r>
          </a:p>
          <a:p>
            <a:r>
              <a:rPr lang="en-US" sz="2400" dirty="0" smtClean="0"/>
              <a:t>P(“</a:t>
            </a:r>
            <a:r>
              <a:rPr lang="en-US" sz="2400" dirty="0" err="1" smtClean="0"/>
              <a:t>CTO”|spam</a:t>
            </a:r>
            <a:r>
              <a:rPr lang="en-US" sz="2400" dirty="0" smtClean="0"/>
              <a:t>) = 0.01</a:t>
            </a:r>
          </a:p>
          <a:p>
            <a:r>
              <a:rPr lang="en-US" sz="2400" dirty="0" smtClean="0"/>
              <a:t>P(“CTO”) = ?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Email can contain “CTO” in two ways:</a:t>
            </a:r>
            <a:endParaRPr lang="en-US" sz="2400" dirty="0">
              <a:solidFill>
                <a:srgbClr val="000000"/>
              </a:solidFill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solidFill>
                  <a:srgbClr val="000000"/>
                </a:solidFill>
              </a:rPr>
              <a:t>When email is spam. </a:t>
            </a:r>
            <a:r>
              <a:rPr lang="en-US" sz="2400" dirty="0">
                <a:solidFill>
                  <a:srgbClr val="000000"/>
                </a:solidFill>
              </a:rPr>
              <a:t>The probability of this is: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P(spam)*P(“</a:t>
            </a:r>
            <a:r>
              <a:rPr lang="en-US" sz="2400" dirty="0" err="1">
                <a:solidFill>
                  <a:srgbClr val="000000"/>
                </a:solidFill>
              </a:rPr>
              <a:t>CTO”|spam</a:t>
            </a:r>
            <a:r>
              <a:rPr lang="en-US" sz="2400" dirty="0">
                <a:solidFill>
                  <a:srgbClr val="000000"/>
                </a:solidFill>
              </a:rPr>
              <a:t>) = 0.4*0.01 = 0.004</a:t>
            </a:r>
          </a:p>
          <a:p>
            <a:pPr marL="514350" indent="-514350">
              <a:buAutoNum type="romanLcParenBoth"/>
            </a:pPr>
            <a:r>
              <a:rPr lang="en-US" sz="2400" dirty="0">
                <a:solidFill>
                  <a:srgbClr val="000000"/>
                </a:solidFill>
              </a:rPr>
              <a:t>When email is not spam. The probability of this is: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P(not spam)*P(“</a:t>
            </a:r>
            <a:r>
              <a:rPr lang="en-US" sz="2400" dirty="0" err="1">
                <a:solidFill>
                  <a:srgbClr val="000000"/>
                </a:solidFill>
              </a:rPr>
              <a:t>CTO”|not</a:t>
            </a:r>
            <a:r>
              <a:rPr lang="en-US" sz="2400" dirty="0">
                <a:solidFill>
                  <a:srgbClr val="000000"/>
                </a:solidFill>
              </a:rPr>
              <a:t> spam) = 0.6*0.0004 = 0.00024</a:t>
            </a:r>
          </a:p>
          <a:p>
            <a:r>
              <a:rPr lang="en-US" sz="2400" dirty="0"/>
              <a:t>Adding the probabilities we get P(“CTO”) = .004 + </a:t>
            </a:r>
            <a:r>
              <a:rPr lang="en-US" sz="2400" dirty="0">
                <a:solidFill>
                  <a:srgbClr val="000000"/>
                </a:solidFill>
              </a:rPr>
              <a:t>0.00024</a:t>
            </a:r>
          </a:p>
          <a:p>
            <a:r>
              <a:rPr lang="en-US" sz="2400" dirty="0"/>
              <a:t>= </a:t>
            </a:r>
            <a:r>
              <a:rPr lang="is-IS" sz="2400" dirty="0"/>
              <a:t>0.00424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P</a:t>
            </a:r>
            <a:r>
              <a:rPr lang="en-US" sz="2400" dirty="0"/>
              <a:t>(spam)*P(“</a:t>
            </a:r>
            <a:r>
              <a:rPr lang="en-US" sz="2400" dirty="0" err="1"/>
              <a:t>CTO”|spam</a:t>
            </a:r>
            <a:r>
              <a:rPr lang="en-US" sz="2400" dirty="0"/>
              <a:t>)/P(“CTO”</a:t>
            </a:r>
            <a:r>
              <a:rPr lang="en-US" sz="2400" dirty="0" smtClean="0"/>
              <a:t>) = 0.4*0.01</a:t>
            </a:r>
            <a:r>
              <a:rPr lang="en-US" sz="2400" dirty="0" smtClean="0"/>
              <a:t>/.00424 </a:t>
            </a:r>
            <a:r>
              <a:rPr lang="en-US" sz="2400" dirty="0" smtClean="0"/>
              <a:t>= </a:t>
            </a:r>
            <a:r>
              <a:rPr lang="en-US" sz="2400" dirty="0" smtClean="0"/>
              <a:t>0.94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55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What is the VCG price of slot B?</a:t>
            </a:r>
          </a:p>
          <a:p>
            <a:pPr marL="457200" indent="-457200">
              <a:buAutoNum type="alphaUcPeriod"/>
            </a:pPr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20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5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/>
              <a:t>0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84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59509-BFEE-CA40-84A0-0163C85EF061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74700" y="1417638"/>
            <a:ext cx="6942665" cy="2948465"/>
            <a:chOff x="1219202" y="1775935"/>
            <a:chExt cx="6942665" cy="2948465"/>
          </a:xfrm>
        </p:grpSpPr>
        <p:sp>
          <p:nvSpPr>
            <p:cNvPr id="8" name="Oval 7"/>
            <p:cNvSpPr/>
            <p:nvPr/>
          </p:nvSpPr>
          <p:spPr>
            <a:xfrm>
              <a:off x="5079999" y="27601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79999" y="3496733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79999" y="4250266"/>
              <a:ext cx="448733" cy="47413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68134" y="2150533"/>
              <a:ext cx="863600" cy="2573867"/>
              <a:chOff x="3699934" y="2150533"/>
              <a:chExt cx="863600" cy="25738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852332" y="27601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</a:rPr>
                  <a:t>A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52333" y="3496733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52333" y="4250266"/>
                <a:ext cx="448733" cy="4741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0"/>
                    </a:schemeClr>
                  </a:gs>
                </a:gsLst>
                <a:lin ang="16200000" scaled="0"/>
                <a:tileRect/>
              </a:gradFill>
              <a:ln w="28575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9934" y="2150533"/>
                <a:ext cx="86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Slots</a:t>
                </a:r>
                <a:endParaRPr lang="en-US" sz="2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87335" y="2150533"/>
              <a:ext cx="196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Advertisers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2" y="1775935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Clickthrough</a:t>
              </a:r>
              <a:r>
                <a:rPr lang="en-US" sz="2400" dirty="0" smtClean="0"/>
                <a:t> rates 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7601" y="1781201"/>
              <a:ext cx="19642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Revenue per click 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38866" y="2730267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38866" y="346286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8866" y="42204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8799" y="2772602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8799" y="3505200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08799" y="4262735"/>
              <a:ext cx="541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4619638"/>
            <a:ext cx="757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What is the VCG price of slot A?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32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13</a:t>
            </a:r>
          </a:p>
          <a:p>
            <a:pPr marL="457200" indent="-457200">
              <a:buAutoNum type="alphaUcPeriod"/>
            </a:pPr>
            <a:r>
              <a:rPr lang="en-US" sz="2400" dirty="0"/>
              <a:t>0</a:t>
            </a:r>
            <a:endParaRPr lang="en-US" sz="2400" dirty="0" smtClean="0"/>
          </a:p>
          <a:p>
            <a:pPr marL="457200" indent="-457200">
              <a:buAutoNum type="alphaUcPeriod"/>
            </a:pPr>
            <a:r>
              <a:rPr lang="en-US" sz="2400" dirty="0" smtClean="0"/>
              <a:t>17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04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10097</TotalTime>
  <Words>4418</Words>
  <Application>Microsoft Macintosh PowerPoint</Application>
  <PresentationFormat>On-screen Show (4:3)</PresentationFormat>
  <Paragraphs>962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Calibri</vt:lpstr>
      <vt:lpstr>Arial</vt:lpstr>
      <vt:lpstr>Office Theme</vt:lpstr>
      <vt:lpstr>Last Time 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Warm Up</vt:lpstr>
      <vt:lpstr>Herding and Information Cascades</vt:lpstr>
      <vt:lpstr>Herding and Information Cascades</vt:lpstr>
      <vt:lpstr>Herding and Information Cascades</vt:lpstr>
      <vt:lpstr>Herding and Information Cascades</vt:lpstr>
      <vt:lpstr>Herding and Information Cascades</vt:lpstr>
      <vt:lpstr>Herding and Information Cascades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  <vt:lpstr>Bayes’ Rule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Balance</dc:title>
  <dc:creator>Ark Zhang</dc:creator>
  <cp:lastModifiedBy>Microsoft Office User</cp:lastModifiedBy>
  <cp:revision>290</cp:revision>
  <dcterms:created xsi:type="dcterms:W3CDTF">2015-09-23T23:51:36Z</dcterms:created>
  <dcterms:modified xsi:type="dcterms:W3CDTF">2016-11-15T15:28:06Z</dcterms:modified>
</cp:coreProperties>
</file>