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4" r:id="rId5"/>
    <p:sldId id="266" r:id="rId6"/>
    <p:sldId id="303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299" r:id="rId19"/>
    <p:sldId id="300" r:id="rId20"/>
  </p:sldIdLst>
  <p:sldSz cx="9144000" cy="6858000" type="screen4x3"/>
  <p:notesSz cx="6815138" cy="99425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8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60335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4038E-477B-40BC-AD4F-ABEBEC91A98D}" type="datetimeFigureOut">
              <a:rPr lang="cs-CZ" smtClean="0"/>
              <a:t>04.09.2020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60335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5303E-FF70-4AF2-93C0-C6F383CABB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5704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16BF2-856D-4D0B-B98D-1B9B51050595}" type="datetimeFigureOut">
              <a:rPr lang="cs-CZ" smtClean="0"/>
              <a:pPr/>
              <a:t>04.09.2020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1514" y="4722694"/>
            <a:ext cx="545211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60335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75E0-0C17-489D-BD64-2A5AB2160FA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677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75E0-0C17-489D-BD64-2A5AB2160FA4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45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30DD-6FAE-44DF-BC0D-394E939BCE79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685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30DD-6FAE-44DF-BC0D-394E939BCE79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124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30DD-6FAE-44DF-BC0D-394E939BCE79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6498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30DD-6FAE-44DF-BC0D-394E939BCE79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469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úhlý trojúhe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lný tva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Přímá spojovací čár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EAE038-CF1F-478A-B9F9-EC3AE46657E2}" type="datetime1">
              <a:rPr lang="cs-CZ" smtClean="0"/>
              <a:t>04.09.2020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23235C-D96F-4949-98B5-173F37E8515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28E1-A12F-4C72-9F9C-0B5BA7289DA8}" type="datetime1">
              <a:rPr lang="cs-CZ" smtClean="0"/>
              <a:t>04.09.2020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235C-D96F-4949-98B5-173F37E8515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BDB2-4238-49A2-89A2-BDE2002EDC56}" type="datetime1">
              <a:rPr lang="cs-CZ" smtClean="0"/>
              <a:t>04.09.2020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235C-D96F-4949-98B5-173F37E8515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62BB-0FA0-4A71-8B3E-7ECA59CB05D6}" type="datetime1">
              <a:rPr lang="cs-CZ" smtClean="0"/>
              <a:t>04.09.2020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235C-D96F-4949-98B5-173F37E8515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188C-C429-4A67-813D-C6F546B8C433}" type="datetime1">
              <a:rPr lang="cs-CZ" smtClean="0"/>
              <a:t>04.09.2020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235C-D96F-4949-98B5-173F37E8515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Dvojitá šip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vojitá šip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A386-E082-420B-BCBD-BCC2DCBF16D9}" type="datetime1">
              <a:rPr lang="cs-CZ" smtClean="0"/>
              <a:t>04.09.2020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235C-D96F-4949-98B5-173F37E8515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3687-7399-4FF9-8087-46A1F9C8A5CE}" type="datetime1">
              <a:rPr lang="cs-CZ" smtClean="0"/>
              <a:t>04.09.2020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235C-D96F-4949-98B5-173F37E8515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0D02-3E53-40A0-9633-71A26EE20788}" type="datetime1">
              <a:rPr lang="cs-CZ" smtClean="0"/>
              <a:t>04.09.2020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235C-D96F-4949-98B5-173F37E8515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D623-B68F-4CB9-9461-93AECFACDFEF}" type="datetime1">
              <a:rPr lang="cs-CZ" smtClean="0"/>
              <a:t>04.09.2020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235C-D96F-4949-98B5-173F37E8515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08975D5-06ED-4271-A656-C0A133DDD262}" type="datetime1">
              <a:rPr lang="cs-CZ" smtClean="0"/>
              <a:t>04.09.2020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235C-D96F-4949-98B5-173F37E8515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275284-51E0-41AD-94CA-F063A7CEBA41}" type="datetime1">
              <a:rPr lang="cs-CZ" smtClean="0"/>
              <a:t>04.09.2020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23235C-D96F-4949-98B5-173F37E8515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úhlý trojúhe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Přímá spojovací čár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vojitá šip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Přímá spojovací čár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AA4591-0377-4444-AE69-7663CF02CA5A}" type="datetime1">
              <a:rPr lang="cs-CZ" smtClean="0"/>
              <a:t>04.09.2020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23235C-D96F-4949-98B5-173F37E8515F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52472"/>
          </a:xfrm>
        </p:spPr>
        <p:txBody>
          <a:bodyPr/>
          <a:lstStyle/>
          <a:p>
            <a:r>
              <a:rPr lang="cs-CZ" dirty="0" smtClean="0"/>
              <a:t>definice software</a:t>
            </a:r>
          </a:p>
          <a:p>
            <a:r>
              <a:rPr lang="cs-CZ" dirty="0" smtClean="0"/>
              <a:t>základní rozdělení software </a:t>
            </a:r>
          </a:p>
          <a:p>
            <a:r>
              <a:rPr lang="cs-CZ" dirty="0" smtClean="0"/>
              <a:t>rozdělní aplikačního software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SOFTWARE</a:t>
            </a:r>
            <a:endParaRPr lang="cs-CZ" b="1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235C-D96F-4949-98B5-173F37E8515F}" type="slidenum">
              <a:rPr lang="cs-CZ" smtClean="0"/>
              <a:pPr/>
              <a:t>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622300" y="1828800"/>
            <a:ext cx="8064500" cy="4176712"/>
          </a:xfrm>
        </p:spPr>
        <p:txBody>
          <a:bodyPr rtlCol="0"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sz="1800" b="1" dirty="0"/>
              <a:t>Tabulkové procesory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 smtClean="0"/>
              <a:t>Samostatné nebo častěji součást </a:t>
            </a:r>
            <a:r>
              <a:rPr lang="cs-CZ" sz="1800" dirty="0" err="1" smtClean="0"/>
              <a:t>kancel.balíku</a:t>
            </a:r>
            <a:r>
              <a:rPr lang="cs-CZ" sz="1800" dirty="0" smtClean="0"/>
              <a:t>. Pro </a:t>
            </a:r>
            <a:r>
              <a:rPr lang="cs-CZ" sz="1800" dirty="0"/>
              <a:t>tvorbu a zpracování tabulek a informací v nich. F</a:t>
            </a:r>
            <a:r>
              <a:rPr lang="cs-CZ" sz="1800" dirty="0" smtClean="0"/>
              <a:t>unkce </a:t>
            </a:r>
            <a:r>
              <a:rPr lang="cs-CZ" sz="1800" dirty="0"/>
              <a:t>jsou od tvorby </a:t>
            </a:r>
            <a:r>
              <a:rPr lang="cs-CZ" sz="1800" dirty="0" smtClean="0"/>
              <a:t>a formátování </a:t>
            </a:r>
            <a:r>
              <a:rPr lang="cs-CZ" sz="1800" dirty="0"/>
              <a:t>textu a tabulek po </a:t>
            </a:r>
            <a:r>
              <a:rPr lang="cs-CZ" sz="1800" dirty="0" smtClean="0"/>
              <a:t>další </a:t>
            </a:r>
            <a:r>
              <a:rPr lang="cs-CZ" sz="1800" dirty="0"/>
              <a:t>funkce doplňování textu a </a:t>
            </a:r>
            <a:r>
              <a:rPr lang="cs-CZ" sz="1800" dirty="0" smtClean="0"/>
              <a:t>rozšiřování číselných </a:t>
            </a:r>
            <a:r>
              <a:rPr lang="cs-CZ" sz="1800" dirty="0"/>
              <a:t>řad. Vyšší využití pak nalezneme při používání matematických funkcí, </a:t>
            </a:r>
            <a:r>
              <a:rPr lang="cs-CZ" sz="1800" dirty="0" smtClean="0"/>
              <a:t>nebo rozšířeném </a:t>
            </a:r>
            <a:r>
              <a:rPr lang="cs-CZ" sz="1800" dirty="0"/>
              <a:t>formátování. </a:t>
            </a:r>
            <a:r>
              <a:rPr lang="cs-CZ" sz="1800" dirty="0" smtClean="0"/>
              <a:t>Dnešní využití je nejčastěji v </a:t>
            </a:r>
            <a:r>
              <a:rPr lang="cs-CZ" sz="1800" dirty="0"/>
              <a:t>kancelářských balících.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800" dirty="0" err="1"/>
              <a:t>Př</a:t>
            </a:r>
            <a:r>
              <a:rPr lang="en-US" sz="1800" dirty="0"/>
              <a:t>.: MS Excel, Open Office </a:t>
            </a:r>
            <a:r>
              <a:rPr lang="en-US" sz="1800" dirty="0" err="1"/>
              <a:t>Calc</a:t>
            </a:r>
            <a:r>
              <a:rPr lang="en-US" sz="1800" dirty="0"/>
              <a:t>, </a:t>
            </a:r>
            <a:r>
              <a:rPr lang="cs-CZ" sz="1800" dirty="0" smtClean="0"/>
              <a:t>..</a:t>
            </a:r>
            <a:endParaRPr lang="cs-CZ" sz="1800" dirty="0" smtClean="0"/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sz="1800" b="1" dirty="0" smtClean="0"/>
              <a:t>Prezentační sw</a:t>
            </a:r>
          </a:p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/>
              <a:t>Slouží k tvorbě prezentací na audiovizuálním základě. Audiovizuální prvky jsou </a:t>
            </a:r>
            <a:r>
              <a:rPr lang="cs-CZ" sz="1800" dirty="0" smtClean="0"/>
              <a:t>buď implicitně nastaveny, </a:t>
            </a:r>
            <a:r>
              <a:rPr lang="cs-CZ" sz="1800" dirty="0"/>
              <a:t>nebo je může uživatel přímo </a:t>
            </a:r>
            <a:r>
              <a:rPr lang="cs-CZ" sz="1800" dirty="0" smtClean="0"/>
              <a:t>vložit</a:t>
            </a:r>
            <a:r>
              <a:rPr lang="cs-CZ" sz="1800" dirty="0"/>
              <a:t> </a:t>
            </a:r>
            <a:r>
              <a:rPr lang="cs-CZ" sz="1800" dirty="0" smtClean="0"/>
              <a:t>nebo přizpůsobit dle svého výběru a potřeby.</a:t>
            </a:r>
          </a:p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 smtClean="0"/>
              <a:t>Př.: MS PowerPoint, </a:t>
            </a:r>
            <a:r>
              <a:rPr lang="cs-CZ" sz="1800" dirty="0" err="1" smtClean="0"/>
              <a:t>OpenOffice</a:t>
            </a:r>
            <a:r>
              <a:rPr lang="cs-CZ" sz="1800" dirty="0" smtClean="0"/>
              <a:t> </a:t>
            </a:r>
            <a:r>
              <a:rPr lang="cs-CZ" sz="1800" dirty="0" err="1" smtClean="0"/>
              <a:t>Impress</a:t>
            </a:r>
            <a:r>
              <a:rPr lang="cs-CZ" sz="1800" dirty="0" smtClean="0"/>
              <a:t>, </a:t>
            </a:r>
            <a:r>
              <a:rPr lang="cs-CZ" sz="1800" dirty="0" smtClean="0"/>
              <a:t>..</a:t>
            </a:r>
            <a:endParaRPr lang="cs-CZ" sz="1800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 smtClean="0"/>
              <a:t>Jednotlivé druhy aplikačního softwaru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80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609600" y="1905000"/>
            <a:ext cx="8208963" cy="4392612"/>
          </a:xfrm>
        </p:spPr>
        <p:txBody>
          <a:bodyPr rtlCol="0"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sz="1800" b="1" dirty="0"/>
              <a:t>Databáze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/>
              <a:t>Databáze </a:t>
            </a:r>
            <a:r>
              <a:rPr lang="cs-CZ" sz="1800" dirty="0" smtClean="0"/>
              <a:t>umožňující tvorbu seznamů, jako jsou přehledy zboží, zaměstnanců, klientů, majetku či informačních zdrojů. S daty v databázích tak můžeme manipulovat, editovat je a přímo je tvořit a spravovat. Důležitým </a:t>
            </a:r>
            <a:r>
              <a:rPr lang="cs-CZ" sz="1800" dirty="0"/>
              <a:t>prvkem </a:t>
            </a:r>
            <a:r>
              <a:rPr lang="cs-CZ" sz="1800" dirty="0" smtClean="0"/>
              <a:t>je </a:t>
            </a:r>
            <a:r>
              <a:rPr lang="cs-CZ" sz="1800" dirty="0"/>
              <a:t>seskupování informací do tabulek</a:t>
            </a:r>
            <a:r>
              <a:rPr lang="cs-CZ" sz="1800" dirty="0" smtClean="0"/>
              <a:t>, seznamů </a:t>
            </a:r>
            <a:r>
              <a:rPr lang="cs-CZ" sz="1800" dirty="0"/>
              <a:t>a vztahů tak, aby práce s nimi byla jednoduchá a přehledná. Databáze </a:t>
            </a:r>
            <a:r>
              <a:rPr lang="cs-CZ" sz="1800" dirty="0" smtClean="0"/>
              <a:t>jsou založeny </a:t>
            </a:r>
            <a:r>
              <a:rPr lang="cs-CZ" sz="1800" dirty="0"/>
              <a:t>na základních a rozšířených relacích, které propojují data a jejich skupiny.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/>
              <a:t>Zástupci databází: MS </a:t>
            </a:r>
            <a:r>
              <a:rPr lang="cs-CZ" sz="1800" dirty="0" smtClean="0"/>
              <a:t>Access</a:t>
            </a:r>
            <a:r>
              <a:rPr lang="cs-CZ" sz="1800" dirty="0"/>
              <a:t>, </a:t>
            </a:r>
            <a:r>
              <a:rPr lang="cs-CZ" sz="1800" dirty="0" err="1" smtClean="0"/>
              <a:t>MySQL</a:t>
            </a:r>
            <a:r>
              <a:rPr lang="cs-CZ" sz="1800" dirty="0"/>
              <a:t>, </a:t>
            </a:r>
            <a:r>
              <a:rPr lang="cs-CZ" sz="1800" dirty="0" err="1" smtClean="0"/>
              <a:t>Oracle</a:t>
            </a:r>
            <a:r>
              <a:rPr lang="cs-CZ" sz="1800" dirty="0"/>
              <a:t>, </a:t>
            </a:r>
            <a:r>
              <a:rPr lang="cs-CZ" sz="1800" dirty="0" smtClean="0"/>
              <a:t>...</a:t>
            </a:r>
            <a:endParaRPr lang="cs-CZ" sz="1800" dirty="0" smtClean="0"/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cs-CZ" sz="1800" dirty="0" smtClean="0"/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endParaRPr lang="cs-CZ" sz="1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/>
              <a:t>Jednotlivé druhy aplikačního softwaru</a:t>
            </a:r>
          </a:p>
        </p:txBody>
      </p:sp>
    </p:spTree>
    <p:extLst>
      <p:ext uri="{BB962C8B-B14F-4D97-AF65-F5344CB8AC3E}">
        <p14:creationId xmlns:p14="http://schemas.microsoft.com/office/powerpoint/2010/main" val="4485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550863" y="1676400"/>
            <a:ext cx="8135937" cy="4391025"/>
          </a:xfrm>
        </p:spPr>
        <p:txBody>
          <a:bodyPr rtlCol="0">
            <a:normAutofit fontScale="85000" lnSpcReduction="1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sz="1800" b="1" dirty="0" smtClean="0"/>
              <a:t>Grafický sw</a:t>
            </a:r>
          </a:p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 smtClean="0"/>
              <a:t>Slouží k </a:t>
            </a:r>
            <a:r>
              <a:rPr lang="cs-CZ" sz="1800" dirty="0"/>
              <a:t>vytváření</a:t>
            </a:r>
            <a:r>
              <a:rPr lang="cs-CZ" sz="1800" dirty="0" smtClean="0"/>
              <a:t>, prohlížení, </a:t>
            </a:r>
            <a:r>
              <a:rPr lang="cs-CZ" sz="1800" dirty="0"/>
              <a:t>úpravě a tisku grafiky na PC</a:t>
            </a:r>
            <a:r>
              <a:rPr lang="cs-CZ" sz="1800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/>
              <a:t>Grafický software lze využít jako uživatelský grafický systém pro oblast </a:t>
            </a:r>
            <a:r>
              <a:rPr lang="cs-CZ" sz="1800" dirty="0" smtClean="0"/>
              <a:t>netechnického, často </a:t>
            </a:r>
            <a:r>
              <a:rPr lang="cs-CZ" sz="1800" dirty="0"/>
              <a:t>uměleckého směru, a jako technický grafický systém, který je využíván </a:t>
            </a:r>
            <a:r>
              <a:rPr lang="cs-CZ" sz="1800" dirty="0" smtClean="0"/>
              <a:t>pro technicky </a:t>
            </a:r>
            <a:r>
              <a:rPr lang="cs-CZ" sz="1800" dirty="0"/>
              <a:t>zaměřené celky (technické rysy a výkresy, profesionální sw</a:t>
            </a:r>
            <a:r>
              <a:rPr lang="cs-CZ" sz="1800" dirty="0" smtClean="0"/>
              <a:t>).</a:t>
            </a:r>
          </a:p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cs-CZ" sz="1800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sz="1800" dirty="0"/>
              <a:t>Zástupci rastrové grafiky: Malování (obsažen v OS), Adobe </a:t>
            </a:r>
            <a:r>
              <a:rPr lang="cs-CZ" sz="1800" dirty="0" err="1"/>
              <a:t>Photoshop</a:t>
            </a:r>
            <a:r>
              <a:rPr lang="cs-CZ" sz="1800" dirty="0"/>
              <a:t>, </a:t>
            </a:r>
            <a:r>
              <a:rPr lang="cs-CZ" sz="1800" dirty="0" err="1" smtClean="0"/>
              <a:t>Gimp</a:t>
            </a:r>
            <a:endParaRPr lang="cs-CZ" sz="1800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cs-CZ" sz="1800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sz="1800" dirty="0"/>
              <a:t>Zástupci vektorové grafiky: </a:t>
            </a:r>
            <a:r>
              <a:rPr lang="cs-CZ" sz="1800" dirty="0" err="1"/>
              <a:t>CorelDraw</a:t>
            </a:r>
            <a:r>
              <a:rPr lang="cs-CZ" sz="1800" dirty="0"/>
              <a:t>, Adobe </a:t>
            </a:r>
            <a:r>
              <a:rPr lang="cs-CZ" sz="1800" dirty="0" err="1"/>
              <a:t>Illustrator</a:t>
            </a:r>
            <a:r>
              <a:rPr lang="cs-CZ" sz="1800" dirty="0"/>
              <a:t>, </a:t>
            </a:r>
            <a:r>
              <a:rPr lang="cs-CZ" sz="1800" dirty="0" err="1"/>
              <a:t>Zoner</a:t>
            </a:r>
            <a:r>
              <a:rPr lang="cs-CZ" sz="1800" dirty="0"/>
              <a:t> </a:t>
            </a:r>
            <a:r>
              <a:rPr lang="cs-CZ" sz="1800" dirty="0" err="1" smtClean="0"/>
              <a:t>Callisto</a:t>
            </a:r>
            <a:endParaRPr lang="cs-CZ" sz="1800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cs-CZ" sz="1800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sz="1800" dirty="0"/>
              <a:t>Zástupci 2D grafiky: Výše zmínění zástupci rastr. i vektorové </a:t>
            </a:r>
            <a:r>
              <a:rPr lang="cs-CZ" sz="1800" dirty="0" smtClean="0"/>
              <a:t>grafiky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cs-CZ" sz="1800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sz="1800" dirty="0"/>
              <a:t>Zástupci 3D grafiky: 3D Studio Max, </a:t>
            </a:r>
            <a:r>
              <a:rPr lang="cs-CZ" sz="1800" dirty="0" err="1" smtClean="0"/>
              <a:t>SketchUp</a:t>
            </a:r>
            <a:r>
              <a:rPr lang="cs-CZ" sz="1800" dirty="0" smtClean="0"/>
              <a:t>, </a:t>
            </a:r>
            <a:r>
              <a:rPr lang="cs-CZ" sz="1800" dirty="0" err="1" smtClean="0"/>
              <a:t>Blender</a:t>
            </a:r>
            <a:r>
              <a:rPr lang="cs-CZ" sz="1800" dirty="0" smtClean="0"/>
              <a:t>,...</a:t>
            </a:r>
            <a:endParaRPr lang="cs-CZ" sz="1800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cs-CZ" sz="1800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sz="1800" dirty="0"/>
              <a:t>Uživatelské grafické systémy: Výše zmíněné nástroje </a:t>
            </a:r>
            <a:r>
              <a:rPr lang="cs-CZ" sz="1800" dirty="0" smtClean="0"/>
              <a:t>grafiky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cs-CZ" sz="1800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sz="1800" dirty="0"/>
              <a:t>Technické grafické systémy: </a:t>
            </a:r>
            <a:r>
              <a:rPr lang="cs-CZ" sz="1800" dirty="0" err="1"/>
              <a:t>AutoCAD</a:t>
            </a:r>
            <a:r>
              <a:rPr lang="cs-CZ" sz="1800" dirty="0"/>
              <a:t>, </a:t>
            </a:r>
            <a:r>
              <a:rPr lang="cs-CZ" sz="1800" dirty="0" err="1"/>
              <a:t>MechSoft</a:t>
            </a:r>
            <a:r>
              <a:rPr lang="cs-CZ" sz="1800" dirty="0"/>
              <a:t>, CATIA</a:t>
            </a:r>
          </a:p>
        </p:txBody>
      </p:sp>
      <p:sp>
        <p:nvSpPr>
          <p:cNvPr id="2048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cs-CZ" altLang="cs-CZ" sz="4000" smtClean="0"/>
              <a:t>Jednotlivé druhy aplikačního softwaru</a:t>
            </a:r>
          </a:p>
        </p:txBody>
      </p:sp>
    </p:spTree>
    <p:extLst>
      <p:ext uri="{BB962C8B-B14F-4D97-AF65-F5344CB8AC3E}">
        <p14:creationId xmlns:p14="http://schemas.microsoft.com/office/powerpoint/2010/main" val="1103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533400" y="1752600"/>
            <a:ext cx="8207375" cy="4392612"/>
          </a:xfrm>
        </p:spPr>
        <p:txBody>
          <a:bodyPr rtlCol="0"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sz="1800" b="1" dirty="0" smtClean="0"/>
              <a:t>Technický sw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 smtClean="0"/>
              <a:t>Aplikace</a:t>
            </a:r>
            <a:r>
              <a:rPr lang="cs-CZ" sz="1800" dirty="0"/>
              <a:t>, týkající se návrhů </a:t>
            </a:r>
            <a:r>
              <a:rPr lang="cs-CZ" sz="1800" dirty="0" smtClean="0"/>
              <a:t>a zprostředkování </a:t>
            </a:r>
            <a:r>
              <a:rPr lang="cs-CZ" sz="1800" dirty="0"/>
              <a:t>realizací oblasti techniky. Jedná se o databáze technologických norem</a:t>
            </a:r>
            <a:r>
              <a:rPr lang="cs-CZ" sz="1800" dirty="0" smtClean="0"/>
              <a:t>, grafické </a:t>
            </a:r>
            <a:r>
              <a:rPr lang="cs-CZ" sz="1800" dirty="0"/>
              <a:t>systémy, vykreslovací systémy či aplikace pro </a:t>
            </a:r>
            <a:r>
              <a:rPr lang="cs-CZ" sz="1800" dirty="0" smtClean="0"/>
              <a:t>řízení technologických </a:t>
            </a:r>
            <a:r>
              <a:rPr lang="cs-CZ" sz="1800" dirty="0"/>
              <a:t>procesů</a:t>
            </a:r>
            <a:r>
              <a:rPr lang="cs-CZ" sz="1800" dirty="0" smtClean="0"/>
              <a:t>.</a:t>
            </a:r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sz="1800" b="1" dirty="0" smtClean="0"/>
              <a:t>Internetové aplikace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pl-PL" sz="1800" dirty="0" smtClean="0"/>
              <a:t>Široká paleta </a:t>
            </a:r>
            <a:r>
              <a:rPr lang="pl-PL" sz="1800" dirty="0"/>
              <a:t>softwaru, který pracuje s </a:t>
            </a:r>
            <a:r>
              <a:rPr lang="pl-PL" sz="1800" dirty="0" smtClean="0"/>
              <a:t>internetovým </a:t>
            </a:r>
            <a:r>
              <a:rPr lang="cs-CZ" sz="1800" dirty="0" smtClean="0"/>
              <a:t>kódem </a:t>
            </a:r>
            <a:r>
              <a:rPr lang="cs-CZ" sz="1800" dirty="0"/>
              <a:t>a umožňuje </a:t>
            </a:r>
            <a:r>
              <a:rPr lang="cs-CZ" sz="1800" dirty="0" smtClean="0"/>
              <a:t>komunikaci </a:t>
            </a:r>
            <a:r>
              <a:rPr lang="cs-CZ" sz="1800" dirty="0"/>
              <a:t>se vzdáleným serverem</a:t>
            </a:r>
            <a:r>
              <a:rPr lang="cs-CZ" sz="1800" dirty="0" smtClean="0"/>
              <a:t>.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 smtClean="0"/>
              <a:t>Druhy internetových aplikací: Webové prohlížeče, FTP klient, Internetová bezpečnost, </a:t>
            </a:r>
            <a:r>
              <a:rPr lang="cs-CZ" sz="1800" dirty="0" err="1" smtClean="0"/>
              <a:t>Download</a:t>
            </a:r>
            <a:r>
              <a:rPr lang="cs-CZ" sz="1800" dirty="0" smtClean="0"/>
              <a:t> manažery, Vyhledávače, Sdílení souborů, Komunikační nástroje,  Vzdálená správa, RSS čtečky a další.</a:t>
            </a:r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sz="1800" b="1" dirty="0" smtClean="0"/>
              <a:t>Antivirový sw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/>
              <a:t>slouží k identifikaci, </a:t>
            </a:r>
            <a:r>
              <a:rPr lang="cs-CZ" sz="1800" dirty="0" smtClean="0"/>
              <a:t>léčbu </a:t>
            </a:r>
            <a:r>
              <a:rPr lang="cs-CZ" sz="1800" dirty="0"/>
              <a:t>a eliminaci počítačových virů </a:t>
            </a:r>
            <a:r>
              <a:rPr lang="cs-CZ" sz="1800" dirty="0" smtClean="0"/>
              <a:t>a jiného </a:t>
            </a:r>
            <a:r>
              <a:rPr lang="cs-CZ" sz="1800" dirty="0"/>
              <a:t>škodlivého </a:t>
            </a:r>
            <a:r>
              <a:rPr lang="cs-CZ" sz="1800" dirty="0" smtClean="0"/>
              <a:t> softwaru.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/>
              <a:t>Př.: NOD32, </a:t>
            </a:r>
            <a:r>
              <a:rPr lang="cs-CZ" sz="1800" dirty="0" err="1"/>
              <a:t>Norton</a:t>
            </a:r>
            <a:r>
              <a:rPr lang="cs-CZ" sz="1800" dirty="0"/>
              <a:t> Antivirus, </a:t>
            </a:r>
            <a:r>
              <a:rPr lang="cs-CZ" sz="1800" dirty="0" smtClean="0"/>
              <a:t>...</a:t>
            </a:r>
            <a:endParaRPr lang="cs-CZ" sz="1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/>
              <a:t>Jednotlivé druhy aplikačního softwaru</a:t>
            </a:r>
          </a:p>
        </p:txBody>
      </p:sp>
    </p:spTree>
    <p:extLst>
      <p:ext uri="{BB962C8B-B14F-4D97-AF65-F5344CB8AC3E}">
        <p14:creationId xmlns:p14="http://schemas.microsoft.com/office/powerpoint/2010/main" val="30896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674144" y="1905000"/>
            <a:ext cx="7993062" cy="4175125"/>
          </a:xfrm>
        </p:spPr>
        <p:txBody>
          <a:bodyPr rtlCol="0"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sz="1800" b="1" dirty="0" smtClean="0"/>
              <a:t>Ekonomický </a:t>
            </a:r>
            <a:r>
              <a:rPr lang="cs-CZ" sz="1800" b="1" dirty="0"/>
              <a:t>a firemní </a:t>
            </a:r>
            <a:r>
              <a:rPr lang="cs-CZ" sz="1800" b="1" dirty="0" smtClean="0"/>
              <a:t>sw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 smtClean="0"/>
              <a:t>Oblast </a:t>
            </a:r>
            <a:r>
              <a:rPr lang="cs-CZ" sz="1800" dirty="0"/>
              <a:t>aplikací, která slouží především firemním účelům, a </a:t>
            </a:r>
            <a:r>
              <a:rPr lang="cs-CZ" sz="1800" dirty="0" smtClean="0"/>
              <a:t>to ke </a:t>
            </a:r>
            <a:r>
              <a:rPr lang="cs-CZ" sz="1800" dirty="0"/>
              <a:t>správě </a:t>
            </a:r>
            <a:r>
              <a:rPr lang="cs-CZ" sz="1800" dirty="0" smtClean="0"/>
              <a:t>ekonomické </a:t>
            </a:r>
            <a:r>
              <a:rPr lang="cs-CZ" sz="1800" dirty="0"/>
              <a:t>agendy, hospodářství, finančních pohybů a evidenci zboží</a:t>
            </a:r>
            <a:r>
              <a:rPr lang="cs-CZ" sz="1800" dirty="0" smtClean="0"/>
              <a:t>, skladů</a:t>
            </a:r>
            <a:r>
              <a:rPr lang="cs-CZ" sz="1800" dirty="0"/>
              <a:t>, majetku a zaměstnanců. Svým zaměřením pokrývá celou sféru řízení </a:t>
            </a:r>
            <a:r>
              <a:rPr lang="cs-CZ" sz="1800" dirty="0" smtClean="0"/>
              <a:t>firemní ekonomiky </a:t>
            </a:r>
            <a:r>
              <a:rPr lang="cs-CZ" sz="1800" dirty="0"/>
              <a:t>a často se prolíná oblast materiální a personální. Do této skupiny </a:t>
            </a:r>
            <a:r>
              <a:rPr lang="cs-CZ" sz="1800" dirty="0" smtClean="0"/>
              <a:t>lze zahrnout </a:t>
            </a:r>
            <a:r>
              <a:rPr lang="cs-CZ" sz="1800" dirty="0"/>
              <a:t>např. Money S3 (S4, S5), Pohoda, </a:t>
            </a:r>
            <a:r>
              <a:rPr lang="cs-CZ" sz="1800" dirty="0" err="1"/>
              <a:t>Vario</a:t>
            </a:r>
            <a:r>
              <a:rPr lang="cs-CZ" sz="1800" dirty="0" smtClean="0"/>
              <a:t>.</a:t>
            </a:r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sz="1800" b="1" dirty="0" smtClean="0"/>
              <a:t>Specializovaný sw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 smtClean="0"/>
              <a:t>Část </a:t>
            </a:r>
            <a:r>
              <a:rPr lang="cs-CZ" sz="1800" dirty="0"/>
              <a:t>aplikačního </a:t>
            </a:r>
            <a:r>
              <a:rPr lang="cs-CZ" sz="1800" dirty="0" smtClean="0"/>
              <a:t>sw propojená </a:t>
            </a:r>
            <a:r>
              <a:rPr lang="cs-CZ" sz="1800" dirty="0"/>
              <a:t>s jeho </a:t>
            </a:r>
            <a:r>
              <a:rPr lang="cs-CZ" sz="1800" dirty="0" smtClean="0"/>
              <a:t>dalšími oblastmi</a:t>
            </a:r>
            <a:r>
              <a:rPr lang="cs-CZ" sz="1800" dirty="0"/>
              <a:t>. </a:t>
            </a:r>
            <a:r>
              <a:rPr lang="cs-CZ" sz="1800" dirty="0" smtClean="0"/>
              <a:t>Je to zmíněný </a:t>
            </a:r>
            <a:r>
              <a:rPr lang="cs-CZ" sz="1800" dirty="0"/>
              <a:t>sw grafický, technický, firemní, pomocný </a:t>
            </a:r>
            <a:r>
              <a:rPr lang="cs-CZ" sz="1800" dirty="0" smtClean="0"/>
              <a:t>či internetový</a:t>
            </a:r>
            <a:r>
              <a:rPr lang="cs-CZ" sz="1800" dirty="0"/>
              <a:t>, ale řadíme sem také další směry využití – školství, lékařství, průmysl</a:t>
            </a:r>
            <a:r>
              <a:rPr lang="cs-CZ" sz="1800" dirty="0" smtClean="0"/>
              <a:t>, stavebnictví</a:t>
            </a:r>
            <a:r>
              <a:rPr lang="cs-CZ" sz="1800" dirty="0"/>
              <a:t>, architektura, zábava, zemědělství, právo, servis </a:t>
            </a:r>
            <a:r>
              <a:rPr lang="cs-CZ" sz="1800" dirty="0" smtClean="0"/>
              <a:t>a další.</a:t>
            </a:r>
            <a:endParaRPr lang="cs-CZ" sz="1800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/>
              <a:t>Jednotlivé druhy aplikačního softwaru</a:t>
            </a:r>
          </a:p>
        </p:txBody>
      </p:sp>
    </p:spTree>
    <p:extLst>
      <p:ext uri="{BB962C8B-B14F-4D97-AF65-F5344CB8AC3E}">
        <p14:creationId xmlns:p14="http://schemas.microsoft.com/office/powerpoint/2010/main" val="11619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82191" y="1600200"/>
            <a:ext cx="8208963" cy="4248150"/>
          </a:xfrm>
        </p:spPr>
        <p:txBody>
          <a:bodyPr rtlCol="0">
            <a:normAutofit fontScale="85000" lnSpcReduction="1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sz="1800" b="1" dirty="0" smtClean="0"/>
              <a:t>Plánovací sw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 smtClean="0"/>
              <a:t>Aplikace pro </a:t>
            </a:r>
            <a:r>
              <a:rPr lang="cs-CZ" sz="1800" dirty="0"/>
              <a:t>organizaci času a aktivit </a:t>
            </a:r>
            <a:r>
              <a:rPr lang="cs-CZ" sz="1800" dirty="0" smtClean="0"/>
              <a:t>uživatele, plánování </a:t>
            </a:r>
            <a:r>
              <a:rPr lang="cs-CZ" sz="1800" dirty="0"/>
              <a:t>aktivit a vedení databáze kontaktů</a:t>
            </a:r>
            <a:r>
              <a:rPr lang="cs-CZ" sz="1800" dirty="0" smtClean="0"/>
              <a:t>. Př.: </a:t>
            </a:r>
            <a:r>
              <a:rPr lang="en-US" sz="1800" dirty="0" err="1"/>
              <a:t>Kalendář</a:t>
            </a:r>
            <a:r>
              <a:rPr lang="en-US" sz="1800" dirty="0"/>
              <a:t>, Outlook (OS Windows), Lotus</a:t>
            </a:r>
            <a:r>
              <a:rPr lang="en-US" sz="1800" dirty="0" smtClean="0"/>
              <a:t>,</a:t>
            </a:r>
            <a:r>
              <a:rPr lang="cs-CZ" sz="1800" dirty="0" smtClean="0"/>
              <a:t> ...</a:t>
            </a:r>
            <a:endParaRPr lang="cs-CZ" sz="1800" dirty="0" smtClean="0"/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sz="1800" b="1" dirty="0" smtClean="0"/>
              <a:t>Multimediální sw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/>
              <a:t>A</a:t>
            </a:r>
            <a:r>
              <a:rPr lang="cs-CZ" sz="1800" dirty="0" smtClean="0"/>
              <a:t>plikace pro tvorbu</a:t>
            </a:r>
            <a:r>
              <a:rPr lang="cs-CZ" sz="1800" dirty="0"/>
              <a:t>, přehrávání editaci a celkově práci s multimédii, tedy s kombinaci textových</a:t>
            </a:r>
            <a:r>
              <a:rPr lang="cs-CZ" sz="1800" dirty="0" smtClean="0"/>
              <a:t>, obrazových</a:t>
            </a:r>
            <a:r>
              <a:rPr lang="cs-CZ" sz="1800" dirty="0"/>
              <a:t>, zvukových či animovaných nebo filmových </a:t>
            </a:r>
            <a:r>
              <a:rPr lang="cs-CZ" sz="1800" dirty="0" err="1"/>
              <a:t>dat.</a:t>
            </a:r>
            <a:r>
              <a:rPr lang="cs-CZ" sz="1800" dirty="0" err="1" smtClean="0"/>
              <a:t>K</a:t>
            </a:r>
            <a:r>
              <a:rPr lang="cs-CZ" sz="1800" dirty="0" smtClean="0"/>
              <a:t> </a:t>
            </a:r>
            <a:r>
              <a:rPr lang="cs-CZ" sz="1800" dirty="0"/>
              <a:t>těmto </a:t>
            </a:r>
            <a:r>
              <a:rPr lang="cs-CZ" sz="1800" dirty="0" smtClean="0"/>
              <a:t>procesům využívá </a:t>
            </a:r>
            <a:r>
              <a:rPr lang="cs-CZ" sz="1800" dirty="0"/>
              <a:t>speciálních prostředků, a to jak hardwarových (výstup, vstup), </a:t>
            </a:r>
            <a:r>
              <a:rPr lang="cs-CZ" sz="1800" dirty="0" smtClean="0"/>
              <a:t>tak softwarových </a:t>
            </a:r>
            <a:r>
              <a:rPr lang="cs-CZ" sz="1800" dirty="0"/>
              <a:t>(</a:t>
            </a:r>
            <a:r>
              <a:rPr lang="cs-CZ" sz="1800" dirty="0" err="1"/>
              <a:t>kodeky</a:t>
            </a:r>
            <a:r>
              <a:rPr lang="cs-CZ" sz="1800" dirty="0"/>
              <a:t>, interakce s OS, ovladače hw</a:t>
            </a:r>
            <a:r>
              <a:rPr lang="cs-CZ" sz="1800" dirty="0" smtClean="0"/>
              <a:t>…).</a:t>
            </a:r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sz="1800" b="1" dirty="0" smtClean="0"/>
              <a:t>Hry a zábavní aplikace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 smtClean="0"/>
              <a:t>Software </a:t>
            </a:r>
            <a:r>
              <a:rPr lang="cs-CZ" sz="1800" dirty="0"/>
              <a:t>sloužící k zábavě, uvolnění a relaxaci. Jejich platformou je PC, herní </a:t>
            </a:r>
            <a:r>
              <a:rPr lang="cs-CZ" sz="1800" dirty="0" smtClean="0"/>
              <a:t>konzole (</a:t>
            </a:r>
            <a:r>
              <a:rPr lang="cs-CZ" sz="1800" dirty="0"/>
              <a:t>PS2, PS3, Wii, Xbox, atd</a:t>
            </a:r>
            <a:r>
              <a:rPr lang="cs-CZ" sz="1800" dirty="0" smtClean="0"/>
              <a:t>.) nebo </a:t>
            </a:r>
            <a:r>
              <a:rPr lang="cs-CZ" sz="1800" dirty="0"/>
              <a:t>internet</a:t>
            </a:r>
            <a:r>
              <a:rPr lang="cs-CZ" sz="1800" dirty="0" smtClean="0"/>
              <a:t>.</a:t>
            </a:r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sz="1800" b="1" dirty="0" smtClean="0"/>
              <a:t>Vývojový sw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 smtClean="0"/>
              <a:t>Platforma </a:t>
            </a:r>
            <a:r>
              <a:rPr lang="cs-CZ" sz="1800" dirty="0"/>
              <a:t>pro vývoj dalšího softwaru, počínaje operačními systémy přes </a:t>
            </a:r>
            <a:r>
              <a:rPr lang="cs-CZ" sz="1800" dirty="0" smtClean="0"/>
              <a:t>ovládací sw</a:t>
            </a:r>
            <a:r>
              <a:rPr lang="cs-CZ" sz="1800" dirty="0"/>
              <a:t> </a:t>
            </a:r>
            <a:r>
              <a:rPr lang="cs-CZ" sz="1800" dirty="0" smtClean="0"/>
              <a:t>po </a:t>
            </a:r>
            <a:r>
              <a:rPr lang="cs-CZ" sz="1800" dirty="0"/>
              <a:t>veškerý aplikační sw</a:t>
            </a:r>
            <a:r>
              <a:rPr lang="cs-CZ" sz="1800" dirty="0" smtClean="0"/>
              <a:t>. </a:t>
            </a:r>
            <a:r>
              <a:rPr lang="cs-CZ" sz="1800" dirty="0"/>
              <a:t>Některé vývojové </a:t>
            </a:r>
            <a:r>
              <a:rPr lang="cs-CZ" sz="1800" dirty="0" smtClean="0"/>
              <a:t>nástroje jsou </a:t>
            </a:r>
            <a:r>
              <a:rPr lang="cs-CZ" sz="1800" dirty="0"/>
              <a:t>schopny automatických úprav ve vývoji, některé slouží pouze jako editor a </a:t>
            </a:r>
            <a:r>
              <a:rPr lang="cs-CZ" sz="1800" dirty="0" smtClean="0"/>
              <a:t>nástroj pro </a:t>
            </a:r>
            <a:r>
              <a:rPr lang="cs-CZ" sz="1800" dirty="0"/>
              <a:t>psaní kódu</a:t>
            </a:r>
            <a:r>
              <a:rPr lang="cs-CZ" sz="1800" dirty="0" smtClean="0"/>
              <a:t>. Software </a:t>
            </a:r>
            <a:r>
              <a:rPr lang="cs-CZ" sz="1800" dirty="0"/>
              <a:t>je možné vytvářet pro svou potřebu i pro komerční účely. Vývoj se týká </a:t>
            </a:r>
            <a:r>
              <a:rPr lang="cs-CZ" sz="1800" dirty="0" smtClean="0"/>
              <a:t>všech oblastí </a:t>
            </a:r>
            <a:r>
              <a:rPr lang="cs-CZ" sz="1800" dirty="0"/>
              <a:t>počítačové softwaru</a:t>
            </a:r>
            <a:r>
              <a:rPr lang="cs-CZ" sz="1800" dirty="0" smtClean="0"/>
              <a:t>.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 smtClean="0"/>
              <a:t>Př.: C#, </a:t>
            </a:r>
            <a:r>
              <a:rPr lang="cs-CZ" sz="1800" dirty="0" err="1" smtClean="0"/>
              <a:t>Delphi</a:t>
            </a:r>
            <a:r>
              <a:rPr lang="cs-CZ" sz="1800" dirty="0" smtClean="0"/>
              <a:t>, .NET, Pascal, </a:t>
            </a:r>
            <a:r>
              <a:rPr lang="cs-CZ" sz="1800" dirty="0" err="1" smtClean="0"/>
              <a:t>Dreamweaver</a:t>
            </a:r>
            <a:r>
              <a:rPr lang="cs-CZ" sz="1800" dirty="0" smtClean="0"/>
              <a:t>…</a:t>
            </a:r>
            <a:endParaRPr lang="cs-CZ" sz="1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/>
              <a:t>Jednotlivé druhy aplikačního softwaru</a:t>
            </a:r>
          </a:p>
        </p:txBody>
      </p:sp>
    </p:spTree>
    <p:extLst>
      <p:ext uri="{BB962C8B-B14F-4D97-AF65-F5344CB8AC3E}">
        <p14:creationId xmlns:p14="http://schemas.microsoft.com/office/powerpoint/2010/main" val="9597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Aplikační software je užíván ve dvou formách:</a:t>
            </a:r>
          </a:p>
          <a:p>
            <a:pPr marL="1084263" lvl="2" indent="-457200" eaLnBrk="1" hangingPunct="1">
              <a:buFont typeface="Symbol" panose="05050102010706020507" pitchFamily="18" charset="2"/>
              <a:buAutoNum type="alphaLcParenR"/>
            </a:pPr>
            <a:r>
              <a:rPr lang="cs-CZ" altLang="cs-CZ" smtClean="0"/>
              <a:t>A</a:t>
            </a:r>
            <a:r>
              <a:rPr lang="cs-CZ" altLang="cs-CZ" b="1" smtClean="0"/>
              <a:t>plikační balík </a:t>
            </a:r>
            <a:r>
              <a:rPr lang="cs-CZ" altLang="cs-CZ" smtClean="0"/>
              <a:t>– </a:t>
            </a:r>
            <a:r>
              <a:rPr lang="pl-PL" altLang="cs-CZ" smtClean="0"/>
              <a:t>spojení aplikací ApSW do jedné funkční skupiny, např. Kancelářský balík (MS Office)</a:t>
            </a:r>
          </a:p>
          <a:p>
            <a:pPr marL="1084263" lvl="2" indent="-457200" eaLnBrk="1" hangingPunct="1">
              <a:buFont typeface="Symbol" panose="05050102010706020507" pitchFamily="18" charset="2"/>
              <a:buAutoNum type="alphaLcParenR"/>
            </a:pPr>
            <a:endParaRPr lang="pl-PL" altLang="cs-CZ" smtClean="0"/>
          </a:p>
          <a:p>
            <a:pPr marL="1084263" lvl="2" indent="-457200" eaLnBrk="1" hangingPunct="1">
              <a:buFont typeface="Symbol" panose="05050102010706020507" pitchFamily="18" charset="2"/>
              <a:buAutoNum type="alphaLcParenR"/>
            </a:pPr>
            <a:r>
              <a:rPr lang="cs-CZ" altLang="cs-CZ" smtClean="0"/>
              <a:t>Individuální </a:t>
            </a:r>
            <a:r>
              <a:rPr lang="cs-CZ" altLang="cs-CZ" b="1" smtClean="0"/>
              <a:t>komponentové řešení – </a:t>
            </a:r>
            <a:r>
              <a:rPr lang="cs-CZ" altLang="cs-CZ" smtClean="0"/>
              <a:t>individuální, samostatné programy (aplikace), </a:t>
            </a:r>
            <a:r>
              <a:rPr lang="cs-CZ" altLang="cs-CZ" sz="1800" smtClean="0"/>
              <a:t>jako např. Adobe Reader</a:t>
            </a:r>
            <a:endParaRPr lang="cs-CZ" altLang="cs-CZ" sz="1800" b="1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 smtClean="0"/>
              <a:t>Forma užívání aplikačního softwaru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06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762000" y="1676400"/>
            <a:ext cx="7408863" cy="4352925"/>
          </a:xfrm>
        </p:spPr>
        <p:txBody>
          <a:bodyPr rtlCol="0">
            <a:normAutofit fontScale="925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b="1" dirty="0" smtClean="0"/>
              <a:t>Výhody</a:t>
            </a:r>
            <a:r>
              <a:rPr lang="cs-CZ" b="1" dirty="0"/>
              <a:t>:</a:t>
            </a:r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dirty="0" smtClean="0"/>
              <a:t>Odpadá </a:t>
            </a:r>
            <a:r>
              <a:rPr lang="cs-CZ" dirty="0"/>
              <a:t>nutnost pořízení jednotlivých aplikací </a:t>
            </a:r>
            <a:r>
              <a:rPr lang="cs-CZ" dirty="0" smtClean="0"/>
              <a:t>– vše v </a:t>
            </a:r>
            <a:r>
              <a:rPr lang="cs-CZ" dirty="0"/>
              <a:t>jednom balíku</a:t>
            </a:r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dirty="0" smtClean="0"/>
              <a:t>Integrita </a:t>
            </a:r>
            <a:r>
              <a:rPr lang="cs-CZ" dirty="0"/>
              <a:t>a kompatibilita celého celku, vzájemné propojení </a:t>
            </a:r>
            <a:r>
              <a:rPr lang="cs-CZ" dirty="0" smtClean="0"/>
              <a:t>a možnost </a:t>
            </a:r>
            <a:r>
              <a:rPr lang="cs-CZ" dirty="0"/>
              <a:t>exportu dat</a:t>
            </a:r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pl-PL" dirty="0" smtClean="0"/>
              <a:t>Podpora </a:t>
            </a:r>
            <a:r>
              <a:rPr lang="pl-PL" dirty="0"/>
              <a:t>ze strany výrobce sw pro celý balík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cs-CZ" dirty="0" smtClean="0"/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b="1" dirty="0" smtClean="0"/>
              <a:t>Nevýhody</a:t>
            </a:r>
            <a:r>
              <a:rPr lang="cs-CZ" b="1" dirty="0"/>
              <a:t>:</a:t>
            </a:r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dirty="0" smtClean="0"/>
              <a:t>Malé </a:t>
            </a:r>
            <a:r>
              <a:rPr lang="cs-CZ" dirty="0"/>
              <a:t>možnosti zásahu do balíku</a:t>
            </a:r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dirty="0" smtClean="0"/>
              <a:t>Nižší </a:t>
            </a:r>
            <a:r>
              <a:rPr lang="cs-CZ" dirty="0"/>
              <a:t>kompatibilita s ostatními balíky téhož druhu </a:t>
            </a:r>
            <a:r>
              <a:rPr lang="cs-CZ" dirty="0" smtClean="0"/>
              <a:t>jiného výrobce</a:t>
            </a:r>
            <a:endParaRPr lang="cs-CZ" dirty="0"/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dirty="0" smtClean="0"/>
              <a:t>U </a:t>
            </a:r>
            <a:r>
              <a:rPr lang="cs-CZ" dirty="0"/>
              <a:t>některých balíků závislost na jádře balíku</a:t>
            </a:r>
          </a:p>
        </p:txBody>
      </p:sp>
      <p:sp>
        <p:nvSpPr>
          <p:cNvPr id="2560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Aplikační balík</a:t>
            </a:r>
          </a:p>
        </p:txBody>
      </p:sp>
    </p:spTree>
    <p:extLst>
      <p:ext uri="{BB962C8B-B14F-4D97-AF65-F5344CB8AC3E}">
        <p14:creationId xmlns:p14="http://schemas.microsoft.com/office/powerpoint/2010/main" val="14094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licenční</a:t>
            </a:r>
            <a:r>
              <a:rPr lang="pl-PL" dirty="0" smtClean="0"/>
              <a:t> (sériové) </a:t>
            </a:r>
            <a:r>
              <a:rPr lang="pl-PL" b="1" dirty="0" smtClean="0"/>
              <a:t>číslo</a:t>
            </a:r>
            <a:r>
              <a:rPr lang="pl-PL" dirty="0" smtClean="0"/>
              <a:t> – je na osobu (po registraci)</a:t>
            </a:r>
          </a:p>
          <a:p>
            <a:r>
              <a:rPr lang="pl-PL" b="1" dirty="0" smtClean="0"/>
              <a:t>aktivace</a:t>
            </a:r>
            <a:r>
              <a:rPr lang="pl-PL" dirty="0" smtClean="0"/>
              <a:t> – po instalaci je program spojen s konkrétním počítačem (aktivace přes Internet nebo telefon)</a:t>
            </a:r>
          </a:p>
          <a:p>
            <a:r>
              <a:rPr lang="cs-CZ" b="1" dirty="0" smtClean="0"/>
              <a:t>hardwarový</a:t>
            </a:r>
            <a:r>
              <a:rPr lang="cs-CZ" dirty="0" smtClean="0"/>
              <a:t> (softwarový) </a:t>
            </a:r>
            <a:r>
              <a:rPr lang="cs-CZ" b="1" dirty="0" smtClean="0"/>
              <a:t>klíč</a:t>
            </a:r>
            <a:r>
              <a:rPr lang="cs-CZ" dirty="0" smtClean="0"/>
              <a:t> – malé technické zařízení většinou připojeno k USB portu, bez něj program nefunguje</a:t>
            </a:r>
          </a:p>
          <a:p>
            <a:r>
              <a:rPr lang="cs-CZ" b="1" dirty="0" smtClean="0"/>
              <a:t>CD, DVD s programem </a:t>
            </a:r>
            <a:r>
              <a:rPr lang="cs-CZ" dirty="0" smtClean="0"/>
              <a:t>– nelze kopírovat, např. speciálně upravená chybová místa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Ochrana softwaru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235C-D96F-4949-98B5-173F37E8515F}" type="slidenum">
              <a:rPr lang="cs-CZ" smtClean="0"/>
              <a:pPr/>
              <a:t>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381000" y="2514600"/>
            <a:ext cx="8229600" cy="2404872"/>
          </a:xfrm>
        </p:spPr>
        <p:txBody>
          <a:bodyPr/>
          <a:lstStyle/>
          <a:p>
            <a:r>
              <a:rPr lang="cs-CZ" dirty="0" smtClean="0"/>
              <a:t>umožňují různá </a:t>
            </a:r>
            <a:r>
              <a:rPr lang="cs-CZ" dirty="0" err="1" smtClean="0"/>
              <a:t>warez</a:t>
            </a:r>
            <a:r>
              <a:rPr lang="cs-CZ" dirty="0" smtClean="0"/>
              <a:t> fóra s licenčními klíči:</a:t>
            </a:r>
          </a:p>
          <a:p>
            <a:pPr lvl="1"/>
            <a:r>
              <a:rPr lang="cs-CZ" dirty="0" err="1" smtClean="0"/>
              <a:t>Cracky</a:t>
            </a:r>
            <a:r>
              <a:rPr lang="cs-CZ" dirty="0" smtClean="0"/>
              <a:t> – programy odstraňující ochranu softwaru</a:t>
            </a:r>
          </a:p>
          <a:p>
            <a:pPr lvl="1"/>
            <a:r>
              <a:rPr lang="cs-CZ" dirty="0" err="1" smtClean="0"/>
              <a:t>Keygenerátory</a:t>
            </a:r>
            <a:r>
              <a:rPr lang="cs-CZ" dirty="0" smtClean="0"/>
              <a:t> – generátory licenčních čísel</a:t>
            </a:r>
          </a:p>
          <a:p>
            <a:r>
              <a:rPr lang="cs-CZ" dirty="0" smtClean="0"/>
              <a:t>Mohou být nakaženy různými typy </a:t>
            </a:r>
            <a:r>
              <a:rPr lang="cs-CZ" dirty="0" err="1" smtClean="0"/>
              <a:t>malware</a:t>
            </a:r>
            <a:endParaRPr lang="cs-CZ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pPr algn="ctr"/>
            <a:r>
              <a:rPr lang="cs-CZ" dirty="0" smtClean="0"/>
              <a:t>Nelegální překonávání ochrany softwaru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235C-D96F-4949-98B5-173F37E8515F}" type="slidenum">
              <a:rPr lang="cs-CZ" smtClean="0"/>
              <a:pPr/>
              <a:t>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cs-CZ" sz="2800" dirty="0" smtClean="0"/>
              <a:t>programové vybavení počítače</a:t>
            </a:r>
          </a:p>
          <a:p>
            <a:pPr eaLnBrk="1" hangingPunct="1"/>
            <a:r>
              <a:rPr lang="cs-CZ" sz="2800" dirty="0" smtClean="0"/>
              <a:t>„sada všech programů v počítači“</a:t>
            </a:r>
          </a:p>
          <a:p>
            <a:pPr eaLnBrk="1" hangingPunct="1"/>
            <a:r>
              <a:rPr lang="cs-CZ" sz="2800" dirty="0" smtClean="0"/>
              <a:t>software  x  hardware</a:t>
            </a:r>
          </a:p>
          <a:p>
            <a:pPr eaLnBrk="1" hangingPunct="1"/>
            <a:r>
              <a:rPr lang="cs-CZ" sz="2800" dirty="0" smtClean="0"/>
              <a:t>instrukce pomocí 1 a 0, uložené v počítači</a:t>
            </a:r>
          </a:p>
          <a:p>
            <a:pPr eaLnBrk="1" hangingPunct="1"/>
            <a:r>
              <a:rPr lang="cs-CZ" sz="2800" dirty="0" smtClean="0"/>
              <a:t>nelze si na něj šáhnout </a:t>
            </a:r>
            <a:r>
              <a:rPr lang="cs-CZ" sz="2800" dirty="0" smtClean="0">
                <a:sym typeface="Wingdings" pitchFamily="2" charset="2"/>
              </a:rPr>
              <a:t></a:t>
            </a:r>
            <a:endParaRPr lang="cs-CZ" sz="2800" dirty="0" smtClean="0">
              <a:sym typeface="Wingdings" pitchFamily="2" charset="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Co je software?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235C-D96F-4949-98B5-173F37E8515F}" type="slidenum">
              <a:rPr lang="cs-CZ" smtClean="0"/>
              <a:pPr/>
              <a:t>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cs-CZ" dirty="0" smtClean="0"/>
              <a:t>systémový software (umožňuje efektivní využívání počítače)</a:t>
            </a:r>
          </a:p>
          <a:p>
            <a:pPr lvl="1"/>
            <a:r>
              <a:rPr lang="cs-CZ" dirty="0"/>
              <a:t>firmware </a:t>
            </a:r>
            <a:r>
              <a:rPr lang="cs-CZ" dirty="0" smtClean="0"/>
              <a:t>(programové </a:t>
            </a:r>
            <a:r>
              <a:rPr lang="cs-CZ" dirty="0"/>
              <a:t>vybavení, které je nedílnou součástí </a:t>
            </a:r>
            <a:r>
              <a:rPr lang="cs-CZ" dirty="0" smtClean="0"/>
              <a:t>zařízení)</a:t>
            </a:r>
            <a:endParaRPr lang="cs-CZ" dirty="0"/>
          </a:p>
          <a:p>
            <a:pPr lvl="1" eaLnBrk="1" hangingPunct="1"/>
            <a:endParaRPr lang="cs-CZ" dirty="0" smtClean="0"/>
          </a:p>
          <a:p>
            <a:pPr lvl="1" eaLnBrk="1" hangingPunct="1"/>
            <a:r>
              <a:rPr lang="cs-CZ" dirty="0" smtClean="0"/>
              <a:t>operační systém</a:t>
            </a:r>
          </a:p>
          <a:p>
            <a:pPr lvl="1" eaLnBrk="1" hangingPunct="1"/>
            <a:endParaRPr lang="cs-CZ" dirty="0" smtClean="0"/>
          </a:p>
          <a:p>
            <a:pPr eaLnBrk="1" hangingPunct="1"/>
            <a:r>
              <a:rPr lang="cs-CZ" dirty="0" smtClean="0"/>
              <a:t>aplikační software (umožňuje vykonávat nějakou užitečnou činnost)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Rozdělení softwaru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235C-D96F-4949-98B5-173F37E8515F}" type="slidenum">
              <a:rPr lang="cs-CZ" smtClean="0"/>
              <a:pPr/>
              <a:t>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cs-CZ" dirty="0" smtClean="0"/>
              <a:t>základní programové vybavení počítače</a:t>
            </a:r>
          </a:p>
          <a:p>
            <a:pPr eaLnBrk="1" hangingPunct="1"/>
            <a:r>
              <a:rPr lang="cs-CZ" dirty="0" smtClean="0"/>
              <a:t>v činnosti od spuštění PC a do vypnutí</a:t>
            </a:r>
          </a:p>
          <a:p>
            <a:pPr eaLnBrk="1" hangingPunct="1"/>
            <a:r>
              <a:rPr lang="cs-CZ" dirty="0" smtClean="0"/>
              <a:t>zajišťuje stabilní rozhraní pro další aplikace, ovládání počítače</a:t>
            </a:r>
          </a:p>
          <a:p>
            <a:r>
              <a:rPr lang="cs-CZ" dirty="0" smtClean="0"/>
              <a:t>základní soubor programů pro organizaci práce počítače a využití možností hardware. Umožňuje spouštění a běh aplikačních programů. Komunikuje s uživatelem</a:t>
            </a:r>
            <a:r>
              <a:rPr lang="cs-CZ" dirty="0" smtClean="0"/>
              <a:t>.</a:t>
            </a:r>
            <a:endParaRPr lang="cs-CZ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Operační systém (OS)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235C-D96F-4949-98B5-173F37E8515F}" type="slidenum">
              <a:rPr lang="cs-CZ" smtClean="0"/>
              <a:pPr/>
              <a:t>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je programové vybavení, které je navrženo a vytvořeno pro řešení nějakého konkrétního problému. Využívají služeb operačního systému. </a:t>
            </a:r>
          </a:p>
          <a:p>
            <a:pPr eaLnBrk="1" hangingPunct="1"/>
            <a:r>
              <a:rPr lang="cs-CZ" dirty="0" smtClean="0"/>
              <a:t>programové vybavení, které je určeno pro interakci s uživatelem</a:t>
            </a:r>
          </a:p>
          <a:p>
            <a:pPr eaLnBrk="1" hangingPunct="1"/>
            <a:r>
              <a:rPr lang="cs-CZ" dirty="0" smtClean="0"/>
              <a:t>grafické nebo textové rozhraní</a:t>
            </a:r>
          </a:p>
        </p:txBody>
      </p:sp>
      <p:sp>
        <p:nvSpPr>
          <p:cNvPr id="2355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Aplikační software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235C-D96F-4949-98B5-173F37E8515F}" type="slidenum">
              <a:rPr lang="cs-CZ" smtClean="0"/>
              <a:pPr/>
              <a:t>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611188" y="1773238"/>
            <a:ext cx="7408862" cy="4751387"/>
          </a:xfrm>
        </p:spPr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dirty="0" smtClean="0"/>
              <a:t>Dělení </a:t>
            </a:r>
            <a:r>
              <a:rPr lang="cs-CZ" dirty="0" err="1" smtClean="0"/>
              <a:t>Apl.SW</a:t>
            </a:r>
            <a:r>
              <a:rPr lang="cs-CZ" dirty="0" smtClean="0"/>
              <a:t> dle účelu do skupin:</a:t>
            </a:r>
          </a:p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cs-CZ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Obslužný </a:t>
            </a:r>
            <a:r>
              <a:rPr lang="cs-CZ" dirty="0"/>
              <a:t>sw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Kancelářské </a:t>
            </a:r>
            <a:r>
              <a:rPr lang="cs-CZ" dirty="0"/>
              <a:t>balíky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Textové </a:t>
            </a:r>
            <a:r>
              <a:rPr lang="cs-CZ" dirty="0"/>
              <a:t>editory a procesory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Tabulkové </a:t>
            </a:r>
            <a:r>
              <a:rPr lang="cs-CZ" dirty="0"/>
              <a:t>procesory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Prezentační </a:t>
            </a:r>
            <a:r>
              <a:rPr lang="cs-CZ" dirty="0"/>
              <a:t>program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Databáze</a:t>
            </a:r>
            <a:endParaRPr lang="cs-CZ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Grafický </a:t>
            </a:r>
            <a:r>
              <a:rPr lang="cs-CZ" dirty="0"/>
              <a:t>sw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Technický </a:t>
            </a:r>
            <a:r>
              <a:rPr lang="cs-CZ" dirty="0"/>
              <a:t>sw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Internetové </a:t>
            </a:r>
            <a:r>
              <a:rPr lang="cs-CZ" dirty="0"/>
              <a:t>aplikace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Antivirový </a:t>
            </a:r>
            <a:r>
              <a:rPr lang="cs-CZ" dirty="0"/>
              <a:t>sw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Pomocný </a:t>
            </a:r>
            <a:r>
              <a:rPr lang="cs-CZ" dirty="0"/>
              <a:t>sw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Ekonomický </a:t>
            </a:r>
            <a:r>
              <a:rPr lang="cs-CZ" dirty="0"/>
              <a:t>sw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Specializovaný </a:t>
            </a:r>
            <a:r>
              <a:rPr lang="cs-CZ" dirty="0"/>
              <a:t>sw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Plánovací </a:t>
            </a:r>
            <a:r>
              <a:rPr lang="cs-CZ" dirty="0"/>
              <a:t>sw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Multimediální </a:t>
            </a:r>
            <a:r>
              <a:rPr lang="cs-CZ" dirty="0"/>
              <a:t>sw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Hry </a:t>
            </a:r>
            <a:r>
              <a:rPr lang="cs-CZ" dirty="0"/>
              <a:t>a zábavní aplikace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dirty="0" smtClean="0"/>
              <a:t>Vývojový </a:t>
            </a:r>
            <a:r>
              <a:rPr lang="cs-CZ" dirty="0"/>
              <a:t>software</a:t>
            </a:r>
          </a:p>
        </p:txBody>
      </p:sp>
      <p:sp>
        <p:nvSpPr>
          <p:cNvPr id="12291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Dělení Aplikačního SW</a:t>
            </a:r>
          </a:p>
        </p:txBody>
      </p:sp>
    </p:spTree>
    <p:extLst>
      <p:ext uri="{BB962C8B-B14F-4D97-AF65-F5344CB8AC3E}">
        <p14:creationId xmlns:p14="http://schemas.microsoft.com/office/powerpoint/2010/main" val="8941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2667000" y="1295400"/>
            <a:ext cx="5181600" cy="5181600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cs-CZ" sz="2000" dirty="0" smtClean="0"/>
          </a:p>
          <a:p>
            <a:r>
              <a:rPr lang="cs-CZ" altLang="cs-CZ" sz="2000" dirty="0"/>
              <a:t>Hardwarové možnosti</a:t>
            </a:r>
          </a:p>
          <a:p>
            <a:endParaRPr lang="cs-CZ" altLang="cs-CZ" sz="2000" dirty="0"/>
          </a:p>
          <a:p>
            <a:r>
              <a:rPr lang="cs-CZ" altLang="cs-CZ" sz="2000" dirty="0"/>
              <a:t>Oblast využití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cs-CZ" sz="2000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sz="2000" dirty="0" smtClean="0"/>
              <a:t>Pohodlnost </a:t>
            </a:r>
            <a:r>
              <a:rPr lang="cs-CZ" sz="2000" dirty="0" smtClean="0"/>
              <a:t>užívání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cs-CZ" sz="2000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sz="2000" dirty="0" smtClean="0"/>
              <a:t>Uživatelovy schopnosti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cs-CZ" sz="2000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sz="2000" dirty="0" smtClean="0"/>
              <a:t>Možnosti rozšíření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cs-CZ" sz="2000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sz="2000" dirty="0" smtClean="0"/>
              <a:t>Kvalita SW a jeho spolehlivost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cs-CZ" sz="2000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sz="2000" dirty="0"/>
              <a:t>Dostupnost SW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cs-CZ" sz="2000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sz="2000" dirty="0"/>
              <a:t>Softwarová licence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cs-CZ" sz="2000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sz="2000" dirty="0" smtClean="0"/>
              <a:t>Cena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cs-CZ" sz="2000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cs-CZ" sz="2000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cs-CZ" sz="2000" dirty="0"/>
          </a:p>
        </p:txBody>
      </p:sp>
      <p:sp>
        <p:nvSpPr>
          <p:cNvPr id="1433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Zásady výběru Aplikačního SW</a:t>
            </a:r>
          </a:p>
        </p:txBody>
      </p:sp>
    </p:spTree>
    <p:extLst>
      <p:ext uri="{BB962C8B-B14F-4D97-AF65-F5344CB8AC3E}">
        <p14:creationId xmlns:p14="http://schemas.microsoft.com/office/powerpoint/2010/main" val="348383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188" y="2349500"/>
            <a:ext cx="8064500" cy="424815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sz="2000" b="1" dirty="0"/>
              <a:t>Obslužný software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2000" dirty="0" smtClean="0"/>
              <a:t>Pomocné </a:t>
            </a:r>
            <a:r>
              <a:rPr lang="cs-CZ" sz="2000" dirty="0"/>
              <a:t>programy, </a:t>
            </a:r>
            <a:r>
              <a:rPr lang="cs-CZ" sz="2000" dirty="0" smtClean="0"/>
              <a:t>které </a:t>
            </a:r>
            <a:r>
              <a:rPr lang="cs-CZ" sz="2000" dirty="0"/>
              <a:t>umožňují jednoduše </a:t>
            </a:r>
            <a:r>
              <a:rPr lang="cs-CZ" sz="2000" dirty="0" smtClean="0"/>
              <a:t>a </a:t>
            </a:r>
            <a:r>
              <a:rPr lang="cs-CZ" sz="2000" dirty="0"/>
              <a:t>přehledně řešit operace se soubory, adresáři </a:t>
            </a:r>
            <a:r>
              <a:rPr lang="cs-CZ" sz="2000" dirty="0" smtClean="0"/>
              <a:t>a </a:t>
            </a:r>
            <a:r>
              <a:rPr lang="en-US" sz="2000" dirty="0" err="1" smtClean="0"/>
              <a:t>diskovými</a:t>
            </a:r>
            <a:r>
              <a:rPr lang="en-US" sz="2000" dirty="0" smtClean="0"/>
              <a:t> </a:t>
            </a:r>
            <a:r>
              <a:rPr lang="en-US" sz="2000" dirty="0" err="1" smtClean="0"/>
              <a:t>jednotkami</a:t>
            </a:r>
            <a:r>
              <a:rPr lang="en-US" sz="2000" dirty="0" smtClean="0"/>
              <a:t>.</a:t>
            </a:r>
            <a:endParaRPr lang="cs-CZ" sz="2000" dirty="0" smtClean="0"/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2000" dirty="0" err="1" smtClean="0"/>
              <a:t>Jsou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dirty="0" err="1"/>
              <a:t>např</a:t>
            </a:r>
            <a:r>
              <a:rPr lang="en-US" sz="2000" dirty="0" smtClean="0"/>
              <a:t>. </a:t>
            </a:r>
            <a:r>
              <a:rPr lang="en-US" sz="2000" dirty="0"/>
              <a:t>Total Commander, </a:t>
            </a:r>
            <a:r>
              <a:rPr lang="cs-CZ" sz="2000" dirty="0" err="1" smtClean="0"/>
              <a:t>Salamander</a:t>
            </a:r>
            <a:r>
              <a:rPr lang="cs-CZ" sz="2000" dirty="0"/>
              <a:t>, Průzkumník (implicitně obsažen v OS Windows</a:t>
            </a:r>
            <a:r>
              <a:rPr lang="cs-CZ" sz="2000" dirty="0" smtClean="0"/>
              <a:t>).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cs-CZ" sz="2000" b="1" dirty="0" smtClean="0"/>
              <a:t>Kancelářské balíky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2000" dirty="0" smtClean="0"/>
              <a:t>Aplikační skupina </a:t>
            </a:r>
            <a:r>
              <a:rPr lang="cs-CZ" sz="2000" dirty="0"/>
              <a:t>softwaru </a:t>
            </a:r>
            <a:r>
              <a:rPr lang="cs-CZ" sz="2000" dirty="0" smtClean="0"/>
              <a:t>pro „práci v kanceláři“ – psaní </a:t>
            </a:r>
            <a:r>
              <a:rPr lang="cs-CZ" sz="2000" dirty="0"/>
              <a:t>textu, tvorby tabulek, </a:t>
            </a:r>
            <a:r>
              <a:rPr lang="cs-CZ" sz="2000" dirty="0" smtClean="0"/>
              <a:t>prezentací</a:t>
            </a:r>
            <a:r>
              <a:rPr lang="cs-CZ" sz="2000" dirty="0"/>
              <a:t>, správu databází, </a:t>
            </a:r>
            <a:r>
              <a:rPr lang="cs-CZ" sz="2000" dirty="0" smtClean="0"/>
              <a:t>publikaci </a:t>
            </a:r>
            <a:r>
              <a:rPr lang="pl-PL" sz="2000" dirty="0" smtClean="0"/>
              <a:t>na </a:t>
            </a:r>
            <a:r>
              <a:rPr lang="pl-PL" sz="2000" dirty="0"/>
              <a:t>webu, příp. komunikaci a </a:t>
            </a:r>
            <a:r>
              <a:rPr lang="pl-PL" sz="2000" dirty="0" smtClean="0"/>
              <a:t>plánování.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pl-PL" sz="2000" dirty="0" smtClean="0"/>
              <a:t>Např. MS Office nebo OpenOffice</a:t>
            </a:r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endParaRPr lang="pl-PL" sz="18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 smtClean="0"/>
              <a:t>Jednotlivé druhy aplikačního softwaru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90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55023" y="1828800"/>
            <a:ext cx="8280400" cy="4465638"/>
          </a:xfrm>
        </p:spPr>
        <p:txBody>
          <a:bodyPr rtlCol="0">
            <a:no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sz="1800" b="1" dirty="0"/>
              <a:t>Textové editory a procesory</a:t>
            </a:r>
          </a:p>
          <a:p>
            <a:pPr marL="0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/>
              <a:t>Mohou být součástí kancelářského balíku, ale také samostatné aplikace. Nejedná se </a:t>
            </a:r>
            <a:r>
              <a:rPr lang="cs-CZ" sz="1800" dirty="0" smtClean="0"/>
              <a:t>o stejné </a:t>
            </a:r>
            <a:r>
              <a:rPr lang="cs-CZ" sz="1800" dirty="0"/>
              <a:t>druhy sw.</a:t>
            </a:r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sz="1800" i="1" dirty="0"/>
              <a:t>Textový editor </a:t>
            </a:r>
            <a:r>
              <a:rPr lang="cs-CZ" sz="1800" i="1" dirty="0" smtClean="0"/>
              <a:t>- </a:t>
            </a:r>
            <a:r>
              <a:rPr lang="cs-CZ" sz="1800" dirty="0" smtClean="0"/>
              <a:t>úprava </a:t>
            </a:r>
            <a:r>
              <a:rPr lang="cs-CZ" sz="1800" dirty="0"/>
              <a:t>textu bez formátovacích informací.</a:t>
            </a:r>
          </a:p>
          <a:p>
            <a:pPr marL="268288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 smtClean="0"/>
              <a:t>Neumožňují </a:t>
            </a:r>
            <a:r>
              <a:rPr lang="cs-CZ" sz="1800" dirty="0"/>
              <a:t>měnit vzhled obsahu dokumentu. Zaměřují se pouze na vytvoření </a:t>
            </a:r>
            <a:r>
              <a:rPr lang="cs-CZ" sz="1800" dirty="0" smtClean="0"/>
              <a:t>obsahu – </a:t>
            </a:r>
            <a:r>
              <a:rPr lang="cs-CZ" sz="1800" dirty="0"/>
              <a:t>např. vytváření konfiguračních souborů nebo zdrojových kódů. </a:t>
            </a:r>
            <a:endParaRPr lang="cs-CZ" sz="1800" dirty="0" smtClean="0"/>
          </a:p>
          <a:p>
            <a:pPr marL="268288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cs-CZ" sz="1800" dirty="0" smtClean="0"/>
              <a:t>Př.: </a:t>
            </a:r>
            <a:r>
              <a:rPr lang="cs-CZ" sz="1800" dirty="0" err="1" smtClean="0"/>
              <a:t>PSPad</a:t>
            </a:r>
            <a:r>
              <a:rPr lang="cs-CZ" sz="1800" dirty="0"/>
              <a:t>, </a:t>
            </a:r>
            <a:r>
              <a:rPr lang="cs-CZ" sz="1800" dirty="0" err="1" smtClean="0"/>
              <a:t>TextPad</a:t>
            </a:r>
            <a:r>
              <a:rPr lang="cs-CZ" sz="1800" dirty="0" smtClean="0"/>
              <a:t>, Poznámkový </a:t>
            </a:r>
            <a:r>
              <a:rPr lang="cs-CZ" sz="1800" dirty="0"/>
              <a:t>blok.</a:t>
            </a:r>
          </a:p>
          <a:p>
            <a:pPr marL="274320" indent="-274320" algn="just" eaLnBrk="1" fontAlgn="auto" hangingPunct="1">
              <a:spcAft>
                <a:spcPts val="0"/>
              </a:spcAft>
              <a:defRPr/>
            </a:pPr>
            <a:r>
              <a:rPr lang="cs-CZ" sz="1800" i="1" dirty="0"/>
              <a:t>Textový procesor </a:t>
            </a:r>
            <a:r>
              <a:rPr lang="cs-CZ" sz="1800" dirty="0" smtClean="0"/>
              <a:t>- </a:t>
            </a:r>
            <a:r>
              <a:rPr lang="cs-CZ" sz="1800" dirty="0"/>
              <a:t>k vytváření formátovaného textu. Umožňuje </a:t>
            </a:r>
            <a:r>
              <a:rPr lang="cs-CZ" sz="1800" dirty="0" smtClean="0"/>
              <a:t>měnit vzhled obsahu </a:t>
            </a:r>
            <a:r>
              <a:rPr lang="cs-CZ" sz="1800" dirty="0"/>
              <a:t>dokumentu (fonty, velikost písma, nadpisy…, vkládání maker, </a:t>
            </a:r>
            <a:r>
              <a:rPr lang="cs-CZ" sz="1800" dirty="0" smtClean="0"/>
              <a:t>obrázků, tabulek</a:t>
            </a:r>
            <a:r>
              <a:rPr lang="cs-CZ" sz="1800" dirty="0"/>
              <a:t>…). </a:t>
            </a:r>
          </a:p>
          <a:p>
            <a:pPr marL="268287" indent="0" algn="just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800" dirty="0" err="1" smtClean="0"/>
              <a:t>Př</a:t>
            </a:r>
            <a:r>
              <a:rPr lang="en-US" sz="1800" dirty="0"/>
              <a:t>.: MS Office, Open Office, WordPad…</a:t>
            </a:r>
            <a:endParaRPr lang="cs-CZ" sz="1800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 smtClean="0"/>
              <a:t>Jednotlivé druhy aplikačního softwaru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29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Shlu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687</TotalTime>
  <Words>1379</Words>
  <Application>Microsoft Office PowerPoint</Application>
  <PresentationFormat>Předvádění na obrazovce (4:3)</PresentationFormat>
  <Paragraphs>169</Paragraphs>
  <Slides>19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7" baseType="lpstr">
      <vt:lpstr>Calibri</vt:lpstr>
      <vt:lpstr>Lucida Sans Unicode</vt:lpstr>
      <vt:lpstr>Symbol</vt:lpstr>
      <vt:lpstr>Verdana</vt:lpstr>
      <vt:lpstr>Wingdings</vt:lpstr>
      <vt:lpstr>Wingdings 2</vt:lpstr>
      <vt:lpstr>Wingdings 3</vt:lpstr>
      <vt:lpstr>Shluk</vt:lpstr>
      <vt:lpstr>SOFTWARE</vt:lpstr>
      <vt:lpstr>Co je software?</vt:lpstr>
      <vt:lpstr>Rozdělení softwaru</vt:lpstr>
      <vt:lpstr>Operační systém (OS)</vt:lpstr>
      <vt:lpstr>Aplikační software</vt:lpstr>
      <vt:lpstr>Dělení Aplikačního SW</vt:lpstr>
      <vt:lpstr>Zásady výběru Aplikačního SW</vt:lpstr>
      <vt:lpstr>Jednotlivé druhy aplikačního softwaru</vt:lpstr>
      <vt:lpstr>Jednotlivé druhy aplikačního softwaru</vt:lpstr>
      <vt:lpstr>Jednotlivé druhy aplikačního softwaru</vt:lpstr>
      <vt:lpstr>Jednotlivé druhy aplikačního softwaru</vt:lpstr>
      <vt:lpstr>Jednotlivé druhy aplikačního softwaru</vt:lpstr>
      <vt:lpstr>Jednotlivé druhy aplikačního softwaru</vt:lpstr>
      <vt:lpstr>Jednotlivé druhy aplikačního softwaru</vt:lpstr>
      <vt:lpstr>Jednotlivé druhy aplikačního softwaru</vt:lpstr>
      <vt:lpstr>Forma užívání aplikačního softwaru</vt:lpstr>
      <vt:lpstr>Aplikační balík</vt:lpstr>
      <vt:lpstr>Ochrana softwaru</vt:lpstr>
      <vt:lpstr>Nelegální překonávání ochrany softwaru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rosova</dc:creator>
  <cp:lastModifiedBy>pavla.rosova</cp:lastModifiedBy>
  <cp:revision>64</cp:revision>
  <dcterms:created xsi:type="dcterms:W3CDTF">2010-09-14T09:04:48Z</dcterms:created>
  <dcterms:modified xsi:type="dcterms:W3CDTF">2020-09-04T09:56:51Z</dcterms:modified>
</cp:coreProperties>
</file>